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87" r:id="rId3"/>
    <p:sldId id="281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6" r:id="rId14"/>
    <p:sldId id="271" r:id="rId15"/>
    <p:sldId id="272" r:id="rId16"/>
    <p:sldId id="273" r:id="rId17"/>
    <p:sldId id="274" r:id="rId18"/>
    <p:sldId id="275" r:id="rId19"/>
    <p:sldId id="276" r:id="rId20"/>
    <p:sldId id="280" r:id="rId21"/>
    <p:sldId id="277" r:id="rId22"/>
    <p:sldId id="278" r:id="rId23"/>
    <p:sldId id="279" r:id="rId24"/>
    <p:sldId id="267" r:id="rId25"/>
    <p:sldId id="282" r:id="rId26"/>
    <p:sldId id="268" r:id="rId27"/>
    <p:sldId id="283" r:id="rId28"/>
    <p:sldId id="288" r:id="rId29"/>
    <p:sldId id="285" r:id="rId30"/>
    <p:sldId id="292" r:id="rId31"/>
    <p:sldId id="284" r:id="rId32"/>
    <p:sldId id="293" r:id="rId33"/>
    <p:sldId id="286" r:id="rId34"/>
    <p:sldId id="289" r:id="rId35"/>
    <p:sldId id="290" r:id="rId36"/>
    <p:sldId id="291" r:id="rId37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054B88-264A-7E44-9C91-50F0C627C41F}" v="45" dt="2020-06-06T20:05:41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56"/>
    <p:restoredTop sz="94691"/>
  </p:normalViewPr>
  <p:slideViewPr>
    <p:cSldViewPr snapToGrid="0" snapToObjects="1">
      <p:cViewPr varScale="1">
        <p:scale>
          <a:sx n="134" d="100"/>
          <a:sy n="134" d="100"/>
        </p:scale>
        <p:origin x="1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4F81-5A5A-7648-89B6-B3D9427676A1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021E-B577-044E-8634-587BAB8A7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6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4F81-5A5A-7648-89B6-B3D9427676A1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021E-B577-044E-8634-587BAB8A7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9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4F81-5A5A-7648-89B6-B3D9427676A1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021E-B577-044E-8634-587BAB8A7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1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4F81-5A5A-7648-89B6-B3D9427676A1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021E-B577-044E-8634-587BAB8A7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2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4F81-5A5A-7648-89B6-B3D9427676A1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021E-B577-044E-8634-587BAB8A7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0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4F81-5A5A-7648-89B6-B3D9427676A1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021E-B577-044E-8634-587BAB8A7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9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4F81-5A5A-7648-89B6-B3D9427676A1}" type="datetimeFigureOut">
              <a:rPr lang="en-US" smtClean="0"/>
              <a:t>6/6/20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021E-B577-044E-8634-587BAB8A7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7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4F81-5A5A-7648-89B6-B3D9427676A1}" type="datetimeFigureOut">
              <a:rPr lang="en-US" smtClean="0"/>
              <a:t>6/6/20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021E-B577-044E-8634-587BAB8A7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0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4F81-5A5A-7648-89B6-B3D9427676A1}" type="datetimeFigureOut">
              <a:rPr lang="en-US" smtClean="0"/>
              <a:t>6/6/20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021E-B577-044E-8634-587BAB8A7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6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4F81-5A5A-7648-89B6-B3D9427676A1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021E-B577-044E-8634-587BAB8A7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7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4F81-5A5A-7648-89B6-B3D9427676A1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021E-B577-044E-8634-587BAB8A7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9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F4F81-5A5A-7648-89B6-B3D9427676A1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5021E-B577-044E-8634-587BAB8A7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8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1C1D-21A9-5345-BD4E-0B836AC3A5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EPS Rating, Composite Rating, RS Rating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7D94E-59FA-8A4F-9730-B5F5A96D93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44708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FB676F6-2AC2-0545-9EEC-4F414B3C4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12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1CD7D32-150C-5445-89F8-0C2F18010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60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2B98-AAE0-9745-9C35-DAAC0BEF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6CB43-5A37-E146-950E-00B21E21B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4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EAC4D4-F767-AF42-8880-A4C811350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974E6F-1F1E-504F-8E10-DE1D74DC6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16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EAC4D4-F767-AF42-8880-A4C811350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5906B9F-CED3-C040-ACA2-3F4037A05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8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EAC4D4-F767-AF42-8880-A4C811350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9498EBCE-47E9-924A-8DB7-2BA4BA143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98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EAC4D4-F767-AF42-8880-A4C811350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E68A6A9D-9D88-5A43-879E-7B45F4C6E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70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EAC4D4-F767-AF42-8880-A4C811350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A picture containing man&#10;&#10;Description automatically generated">
            <a:extLst>
              <a:ext uri="{FF2B5EF4-FFF2-40B4-BE49-F238E27FC236}">
                <a16:creationId xmlns:a16="http://schemas.microsoft.com/office/drawing/2014/main" id="{55C92CEF-FC75-AD46-8CCA-E616D0B44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60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EAC4D4-F767-AF42-8880-A4C811350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F160605A-742F-6149-B786-3A805E921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57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EAC4D4-F767-AF42-8880-A4C811350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D633750-6EF0-7641-84CF-7A47D68E2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4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D3AB-22EC-4548-AF94-A65637BB5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Period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6BEF9-DF60-1B4E-817F-741AAD030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 – First Monday of Jan, 13 weeks</a:t>
            </a:r>
          </a:p>
          <a:p>
            <a:r>
              <a:rPr lang="en-US" dirty="0"/>
              <a:t>Q2 – First Monday of Apr, 13 weeks</a:t>
            </a:r>
          </a:p>
          <a:p>
            <a:r>
              <a:rPr lang="en-US" dirty="0"/>
              <a:t>Q3 – First Monday of Jul, 13 weeks</a:t>
            </a:r>
          </a:p>
          <a:p>
            <a:r>
              <a:rPr lang="en-US" dirty="0"/>
              <a:t>Q4 – First Monday of Oct, 13 weeks</a:t>
            </a:r>
          </a:p>
          <a:p>
            <a:r>
              <a:rPr lang="en-US" dirty="0"/>
              <a:t>H1 – First Monday of Jan, 26 weeks</a:t>
            </a:r>
          </a:p>
          <a:p>
            <a:r>
              <a:rPr lang="en-US" dirty="0"/>
              <a:t>H2 – First Monday of Jul, 26 weeks</a:t>
            </a:r>
          </a:p>
          <a:p>
            <a:r>
              <a:rPr lang="en-US" dirty="0"/>
              <a:t>Year – First Monday of Jan, 52 weeks</a:t>
            </a:r>
          </a:p>
        </p:txBody>
      </p:sp>
    </p:spTree>
    <p:extLst>
      <p:ext uri="{BB962C8B-B14F-4D97-AF65-F5344CB8AC3E}">
        <p14:creationId xmlns:p14="http://schemas.microsoft.com/office/powerpoint/2010/main" val="393589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2B46-E10C-7D40-99C5-7ADC1E4C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 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021CF-E7CF-1846-AE67-14F19F844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gaps in the plot of RS Rating because for some Rating number, there are no stocks.</a:t>
            </a:r>
          </a:p>
        </p:txBody>
      </p:sp>
    </p:spTree>
    <p:extLst>
      <p:ext uri="{BB962C8B-B14F-4D97-AF65-F5344CB8AC3E}">
        <p14:creationId xmlns:p14="http://schemas.microsoft.com/office/powerpoint/2010/main" val="49620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EAC4D4-F767-AF42-8880-A4C811350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A picture containing text, table, white, light&#10;&#10;Description automatically generated">
            <a:extLst>
              <a:ext uri="{FF2B5EF4-FFF2-40B4-BE49-F238E27FC236}">
                <a16:creationId xmlns:a16="http://schemas.microsoft.com/office/drawing/2014/main" id="{10261A72-A495-8345-8B4D-A3FB586E8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4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EAC4D4-F767-AF42-8880-A4C811350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A picture containing table, white, large, man&#10;&#10;Description automatically generated">
            <a:extLst>
              <a:ext uri="{FF2B5EF4-FFF2-40B4-BE49-F238E27FC236}">
                <a16:creationId xmlns:a16="http://schemas.microsoft.com/office/drawing/2014/main" id="{D39A857E-76E8-0A49-8792-AB3D3A86C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00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EAC4D4-F767-AF42-8880-A4C811350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A picture containing sitting, table, white, street&#10;&#10;Description automatically generated">
            <a:extLst>
              <a:ext uri="{FF2B5EF4-FFF2-40B4-BE49-F238E27FC236}">
                <a16:creationId xmlns:a16="http://schemas.microsoft.com/office/drawing/2014/main" id="{D01F3B62-95B1-B34B-AD94-BC56DADB7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22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73EB2ABC-B1F6-CC4A-8C92-AF76E4D5C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72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able, sitting, white, man&#10;&#10;Description automatically generated">
            <a:extLst>
              <a:ext uri="{FF2B5EF4-FFF2-40B4-BE49-F238E27FC236}">
                <a16:creationId xmlns:a16="http://schemas.microsoft.com/office/drawing/2014/main" id="{81DAD40F-F51A-5148-B4E0-A12A2D127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7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224FFA-574B-9842-A437-82C581400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A picture containing man&#10;&#10;Description automatically generated">
            <a:extLst>
              <a:ext uri="{FF2B5EF4-FFF2-40B4-BE49-F238E27FC236}">
                <a16:creationId xmlns:a16="http://schemas.microsoft.com/office/drawing/2014/main" id="{C0BDA88E-08BF-754C-99DF-DE42C27A2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64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itting, table, white, large&#10;&#10;Description automatically generated">
            <a:extLst>
              <a:ext uri="{FF2B5EF4-FFF2-40B4-BE49-F238E27FC236}">
                <a16:creationId xmlns:a16="http://schemas.microsoft.com/office/drawing/2014/main" id="{C437D90B-D37E-4144-97B1-F57968024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8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E604-0E8A-604D-990A-13C3C9F7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50D8B-3483-E74E-A798-363FD02FD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97876"/>
            <a:ext cx="8189529" cy="5276193"/>
          </a:xfrm>
        </p:spPr>
        <p:txBody>
          <a:bodyPr/>
          <a:lstStyle/>
          <a:p>
            <a:r>
              <a:rPr lang="en-US" dirty="0"/>
              <a:t>There are tons of ways to combine these results and visualize them.</a:t>
            </a:r>
          </a:p>
          <a:p>
            <a:r>
              <a:rPr lang="en-US" dirty="0"/>
              <a:t>We will combine the data in few combinations and see if we can observe and learn something from them.</a:t>
            </a:r>
          </a:p>
        </p:txBody>
      </p:sp>
    </p:spTree>
    <p:extLst>
      <p:ext uri="{BB962C8B-B14F-4D97-AF65-F5344CB8AC3E}">
        <p14:creationId xmlns:p14="http://schemas.microsoft.com/office/powerpoint/2010/main" val="2865375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E24C0BB-E360-5641-A85D-582582AF7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0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8AB3-2E6D-DB4D-94E7-F513D4A3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AB19F-9BF9-6041-91E0-CD557598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Price Data – Adjusted for splits, dividends. Delisted stocks included. So no survivorship bias in the study.</a:t>
            </a:r>
          </a:p>
          <a:p>
            <a:r>
              <a:rPr lang="en-US" dirty="0"/>
              <a:t>All stocks included</a:t>
            </a:r>
          </a:p>
          <a:p>
            <a:r>
              <a:rPr lang="en-US" dirty="0"/>
              <a:t>Rating data was taken on the </a:t>
            </a:r>
            <a:r>
              <a:rPr lang="en-US"/>
              <a:t>Friday just before </a:t>
            </a:r>
            <a:r>
              <a:rPr lang="en-US" dirty="0"/>
              <a:t>the study period.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758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1AAC75C-49A6-9F4B-839A-E2BB555C8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74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F71CBC1-F041-6A44-BBAD-2366DEEEE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37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AE6763-5CA7-E24B-890D-1058366AA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D762D78-7D2C-444B-BE87-35A3732D2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23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9FFAA6F-5C54-F143-9F08-6B891CE17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76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an&#10;&#10;Description automatically generated">
            <a:extLst>
              <a:ext uri="{FF2B5EF4-FFF2-40B4-BE49-F238E27FC236}">
                <a16:creationId xmlns:a16="http://schemas.microsoft.com/office/drawing/2014/main" id="{7042DC03-1549-8744-B809-246E07A14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00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82EB19-6139-DB4F-8242-79977EF1B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EC4D74-6607-D54D-82B0-1E7C6E4D3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36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DE243C5-9C59-1F43-9F15-43D3A9078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6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D8F2-B203-E646-8238-9106D2BD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EPS 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DFE9A-FBE3-7848-BC72-0A470A443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5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FC90A81-948E-A84A-93C9-7EC88ED27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6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CE3E81-E4C5-6A4D-A7D2-EA3F49D9B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27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man, standing, street, sign&#10;&#10;Description automatically generated">
            <a:extLst>
              <a:ext uri="{FF2B5EF4-FFF2-40B4-BE49-F238E27FC236}">
                <a16:creationId xmlns:a16="http://schemas.microsoft.com/office/drawing/2014/main" id="{85C396BF-266D-2342-9C32-66E961DAC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49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1420CC2-A088-9144-B017-6F7122DF4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DED675F-3AA9-C340-AE47-00748BA2C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66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173</Words>
  <Application>Microsoft Macintosh PowerPoint</Application>
  <PresentationFormat>Letter Paper (8.5x11 in)</PresentationFormat>
  <Paragraphs>21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EPS Rating, Composite Rating, RS Rating Study</vt:lpstr>
      <vt:lpstr>Time Period</vt:lpstr>
      <vt:lpstr>Data</vt:lpstr>
      <vt:lpstr>EPS Rating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Composite Rating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RS Rating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Combinations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EPS Rating, Composite Rating, RS Rating Study</dc:title>
  <dc:creator>Narayan, Harendra</dc:creator>
  <cp:lastModifiedBy>Harendra Narayan</cp:lastModifiedBy>
  <cp:revision>7</cp:revision>
  <dcterms:created xsi:type="dcterms:W3CDTF">2020-06-06T15:38:43Z</dcterms:created>
  <dcterms:modified xsi:type="dcterms:W3CDTF">2020-06-06T20:08:02Z</dcterms:modified>
</cp:coreProperties>
</file>