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305EC93F-1272-412E-A314-B6CE2AEE4254}"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3929030-D949-4BED-85F3-24352288939C}"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410ED8CC-2762-4495-8ADD-5743AE121DB9}"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AD7A68A-C1E1-4AC8-8E6B-93A1A926589C}"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AD76C7B-A4B7-4AEC-8573-449DE570721B}"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14A340C-4A44-4080-9369-60F03FA90C8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F279C1F-2035-4E75-8D28-5D4627A2B8EE}"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F6B145D-473E-46A3-8D37-35EBB80FB1EF}"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8DB84B9-CBA8-448E-AB13-3BFFBACC5F5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35D98F9-05F4-48FF-BBED-CE727BBF37F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BB49BC8-7145-45BC-8F75-10D102E943C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DD2F36F-2B56-4813-92D1-0C1D90EDBE5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FA50094-FCE8-4556-BF20-475BEF1D802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EC3EE8F-B591-4D53-A63A-0B511083A19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AFD2983-11DC-4C65-BA8F-39D3B95EA5CB}"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F3D3CF9A-3C51-4F4D-837A-52EDBFF6A4C4}"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EC68BF59-CA96-45AC-9465-E627C816F9BF}"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071927A1-CB20-45BB-81FB-6B91E49D5235}"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9"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01FC2B2-93DD-421B-A651-89D9E4645684}"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3808066-3F32-4E75-B030-89A733B96E05}"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3"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4"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8572A06-23AE-4D36-A6F8-20AD57D54012}"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EE75EFF-F4DE-4D5D-9E7E-AFB847710065}"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D3E6B65-EBD3-44A5-81FA-D0B242D8567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0CA1578-6A11-4342-932B-05520B298ACB}"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9"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0"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93826BF-DAC0-4604-AFE3-2BB189612F2E}"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2"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3"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4"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3B6D183-BAF1-4705-B4DC-CF847A8ED578}"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7"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8"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D10F5C3-F05C-411C-8FFF-0B3CBF9A0411}"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0"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1"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C6062DB-95DE-4478-963F-52365112DD85}"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5"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6"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A688966D-37B1-4DF3-8661-0B80D8CAC616}"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8"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9"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0"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1"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2"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3"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8E2A281F-F51F-4B82-91BF-90EBC4442674}"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E6BF107-2EAF-47EA-96AA-3BE24DE88CC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0C29C2B-0B25-41C1-9D19-34B6E38F550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009A0C1-EEE2-4638-A0B4-A81F810EE7D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B3669C2-A99A-43FD-BCB2-6301E7E4F1B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21BFEA4-4DD9-4FC7-A7AA-37B34E4341E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400DCEF-F698-4975-B2D5-2B429072FC72}"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1960" y="1709640"/>
            <a:ext cx="10515240" cy="2852280"/>
          </a:xfrm>
          <a:prstGeom prst="rect">
            <a:avLst/>
          </a:prstGeom>
          <a:noFill/>
          <a:ln w="0">
            <a:noFill/>
          </a:ln>
        </p:spPr>
        <p:txBody>
          <a:bodyPr anchor="b">
            <a:noAutofit/>
          </a:bodyPr>
          <a:p>
            <a:pP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body"/>
          </p:nvPr>
        </p:nvSpPr>
        <p:spPr>
          <a:xfrm>
            <a:off x="831960" y="4589640"/>
            <a:ext cx="10515240" cy="1499760"/>
          </a:xfrm>
          <a:prstGeom prst="rect">
            <a:avLst/>
          </a:prstGeom>
          <a:noFill/>
          <a:ln w="0">
            <a:noFill/>
          </a:ln>
        </p:spPr>
        <p:txBody>
          <a:bodyPr anchor="t">
            <a:noAutofit/>
          </a:bodyPr>
          <a:p>
            <a:pPr>
              <a:lnSpc>
                <a:spcPct val="90000"/>
              </a:lnSpc>
              <a:spcBef>
                <a:spcPts val="1001"/>
              </a:spcBef>
              <a:buNone/>
              <a:tabLst>
                <a:tab algn="l" pos="0"/>
              </a:tabLst>
            </a:pPr>
            <a:r>
              <a:rPr b="0" lang="en-US" sz="2400" spc="-1" strike="noStrike">
                <a:solidFill>
                  <a:srgbClr val="8b8b8b"/>
                </a:solidFill>
                <a:latin typeface="Calibri"/>
              </a:rPr>
              <a:t>Click to edit Master text </a:t>
            </a:r>
            <a:r>
              <a:rPr b="0" lang="en-US" sz="2400" spc="-1" strike="noStrike">
                <a:solidFill>
                  <a:srgbClr val="8b8b8b"/>
                </a:solidFill>
                <a:latin typeface="Calibri"/>
              </a:rPr>
              <a:t>styles</a:t>
            </a:r>
            <a:endParaRPr b="0" lang="en-US" sz="2400" spc="-1" strike="noStrike">
              <a:solidFill>
                <a:srgbClr val="000000"/>
              </a:solidFill>
              <a:latin typeface="Calibri"/>
            </a:endParaRPr>
          </a:p>
        </p:txBody>
      </p:sp>
      <p:sp>
        <p:nvSpPr>
          <p:cNvPr id="2" name="PlaceHolder 3"/>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3" name="PlaceHolder 4"/>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95AFC678-EF48-4B22-9C49-E623C6C7C62E}"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5DAB85FF-A9BA-469E-9B49-43A8F5F0D79D}"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838080" y="1825560"/>
            <a:ext cx="51811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4" name="PlaceHolder 3"/>
          <p:cNvSpPr>
            <a:spLocks noGrp="1"/>
          </p:cNvSpPr>
          <p:nvPr>
            <p:ph type="body"/>
          </p:nvPr>
        </p:nvSpPr>
        <p:spPr>
          <a:xfrm>
            <a:off x="6172200" y="1825560"/>
            <a:ext cx="51811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5" name="PlaceHolder 4"/>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86" name="PlaceHolder 5"/>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59DCB17C-F791-4638-92F4-CDC8536581C8}"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747360" y="842040"/>
            <a:ext cx="10515240" cy="2852280"/>
          </a:xfrm>
          <a:prstGeom prst="rect">
            <a:avLst/>
          </a:prstGeom>
          <a:noFill/>
          <a:ln w="0">
            <a:noFill/>
          </a:ln>
        </p:spPr>
        <p:txBody>
          <a:bodyPr anchor="ctr">
            <a:normAutofit fontScale="83000"/>
          </a:bodyPr>
          <a:p>
            <a:pPr>
              <a:lnSpc>
                <a:spcPct val="90000"/>
              </a:lnSpc>
              <a:buNone/>
            </a:pPr>
            <a:r>
              <a:rPr b="1" lang="en-US" sz="8000" spc="-1" strike="noStrike">
                <a:solidFill>
                  <a:srgbClr val="ff0000"/>
                </a:solidFill>
                <a:latin typeface="Calibri Light"/>
              </a:rPr>
              <a:t>UI DESIGN </a:t>
            </a:r>
            <a:br>
              <a:rPr sz="8000"/>
            </a:br>
            <a:r>
              <a:rPr b="1" lang="en-US" sz="8000" spc="-1" strike="noStrike">
                <a:solidFill>
                  <a:srgbClr val="ff0000"/>
                </a:solidFill>
                <a:latin typeface="Calibri Light"/>
              </a:rPr>
              <a:t>OF</a:t>
            </a:r>
            <a:br>
              <a:rPr sz="8000"/>
            </a:br>
            <a:r>
              <a:rPr b="1" lang="en-US" sz="8000" spc="-1" strike="noStrike">
                <a:solidFill>
                  <a:srgbClr val="ff0000"/>
                </a:solidFill>
                <a:latin typeface="Calibri Light"/>
              </a:rPr>
              <a:t>WAYS</a:t>
            </a:r>
            <a:endParaRPr b="0" lang="en-US" sz="8000" spc="-1" strike="noStrike">
              <a:solidFill>
                <a:srgbClr val="000000"/>
              </a:solidFill>
              <a:latin typeface="Calibri"/>
            </a:endParaRPr>
          </a:p>
        </p:txBody>
      </p:sp>
      <p:sp>
        <p:nvSpPr>
          <p:cNvPr id="125" name="PlaceHolder 2"/>
          <p:cNvSpPr>
            <a:spLocks noGrp="1"/>
          </p:cNvSpPr>
          <p:nvPr>
            <p:ph/>
          </p:nvPr>
        </p:nvSpPr>
        <p:spPr>
          <a:xfrm>
            <a:off x="819720" y="4395960"/>
            <a:ext cx="10515240" cy="1499760"/>
          </a:xfrm>
          <a:prstGeom prst="rect">
            <a:avLst/>
          </a:prstGeom>
          <a:noFill/>
          <a:ln w="0">
            <a:noFill/>
          </a:ln>
        </p:spPr>
        <p:txBody>
          <a:bodyPr anchor="t">
            <a:noAutofit/>
          </a:bodyPr>
          <a:p>
            <a:pPr>
              <a:lnSpc>
                <a:spcPct val="90000"/>
              </a:lnSpc>
              <a:spcBef>
                <a:spcPts val="1001"/>
              </a:spcBef>
              <a:buNone/>
              <a:tabLst>
                <a:tab algn="l" pos="0"/>
              </a:tabLst>
            </a:pPr>
            <a:r>
              <a:rPr b="0" lang="en-US" sz="2400" spc="-1" strike="noStrike">
                <a:solidFill>
                  <a:srgbClr val="8b8b8b"/>
                </a:solidFill>
                <a:latin typeface="Calibri"/>
              </a:rPr>
              <a:t>RIDE SAFE WITH WAYS</a:t>
            </a:r>
            <a:endParaRPr b="0" lang="en-US" sz="2400" spc="-1" strike="noStrike">
              <a:solidFill>
                <a:srgbClr val="000000"/>
              </a:solidFill>
              <a:latin typeface="Calibri"/>
            </a:endParaRPr>
          </a:p>
        </p:txBody>
      </p:sp>
      <p:pic>
        <p:nvPicPr>
          <p:cNvPr id="126" name="Picture 4" descr=""/>
          <p:cNvPicPr/>
          <p:nvPr/>
        </p:nvPicPr>
        <p:blipFill>
          <a:blip r:embed="rId1"/>
          <a:stretch/>
        </p:blipFill>
        <p:spPr>
          <a:xfrm>
            <a:off x="7365600" y="513360"/>
            <a:ext cx="2769480" cy="58309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1738800"/>
            <a:ext cx="4942800" cy="2592000"/>
          </a:xfrm>
          <a:prstGeom prst="rect">
            <a:avLst/>
          </a:prstGeom>
          <a:noFill/>
          <a:ln w="0">
            <a:noFill/>
          </a:ln>
        </p:spPr>
        <p:txBody>
          <a:bodyPr anchor="ctr">
            <a:noAutofit/>
          </a:bodyPr>
          <a:p>
            <a:r>
              <a:rPr b="1" lang="en-US" sz="2800" spc="-1" strike="noStrike">
                <a:solidFill>
                  <a:srgbClr val="c9211e"/>
                </a:solidFill>
                <a:latin typeface="Calibri Light"/>
                <a:ea typeface="Noto Sans CJK SC"/>
              </a:rPr>
              <a:t>Delay Page</a:t>
            </a:r>
            <a:br>
              <a:rPr sz="2000"/>
            </a:br>
            <a:br>
              <a:rPr sz="2000"/>
            </a:br>
            <a:br>
              <a:rPr sz="2000"/>
            </a:br>
            <a:r>
              <a:rPr b="1" lang="en-US" sz="2000" spc="-1" strike="noStrike">
                <a:solidFill>
                  <a:srgbClr val="000000"/>
                </a:solidFill>
                <a:latin typeface="Calibri Light"/>
                <a:ea typeface="Noto Sans CJK SC"/>
              </a:rPr>
              <a:t>Apart from making the app more attractive, the importance of this page is to make our user remember our app in order to promote it to their friends and families. This will make a free source of advertisement because it have been proven that a recommendation from a friends or family members have more values.</a:t>
            </a:r>
            <a:endParaRPr b="1" lang="en-US" sz="2000" spc="-1" strike="noStrike">
              <a:solidFill>
                <a:srgbClr val="000000"/>
              </a:solidFill>
              <a:latin typeface="DejaVu Serif"/>
            </a:endParaRPr>
          </a:p>
        </p:txBody>
      </p:sp>
      <p:pic>
        <p:nvPicPr>
          <p:cNvPr id="128" name="Picture 4" descr=""/>
          <p:cNvPicPr/>
          <p:nvPr/>
        </p:nvPicPr>
        <p:blipFill>
          <a:blip r:embed="rId1"/>
          <a:stretch/>
        </p:blipFill>
        <p:spPr>
          <a:xfrm>
            <a:off x="7477200" y="300240"/>
            <a:ext cx="2815560" cy="62568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75640" y="230040"/>
            <a:ext cx="4273920" cy="1499400"/>
          </a:xfrm>
          <a:prstGeom prst="rect">
            <a:avLst/>
          </a:prstGeom>
          <a:noFill/>
          <a:ln w="0">
            <a:noFill/>
          </a:ln>
        </p:spPr>
        <p:txBody>
          <a:bodyPr anchor="ctr">
            <a:noAutofit/>
          </a:bodyPr>
          <a:p>
            <a:pPr>
              <a:lnSpc>
                <a:spcPct val="90000"/>
              </a:lnSpc>
              <a:buNone/>
            </a:pPr>
            <a:r>
              <a:rPr b="1" lang="en-US" sz="3200" spc="-1" strike="noStrike">
                <a:solidFill>
                  <a:srgbClr val="c9211e"/>
                </a:solidFill>
                <a:latin typeface="Calibri Light"/>
              </a:rPr>
              <a:t>Login &amp; Registration</a:t>
            </a:r>
            <a:endParaRPr b="1" lang="en-US" sz="3200" spc="-1" strike="noStrike">
              <a:solidFill>
                <a:srgbClr val="c9211e"/>
              </a:solidFill>
              <a:latin typeface="Calibri Light"/>
            </a:endParaRPr>
          </a:p>
        </p:txBody>
      </p:sp>
      <p:pic>
        <p:nvPicPr>
          <p:cNvPr id="130" name="Picture 4" descr=""/>
          <p:cNvPicPr/>
          <p:nvPr/>
        </p:nvPicPr>
        <p:blipFill>
          <a:blip r:embed="rId1"/>
          <a:stretch/>
        </p:blipFill>
        <p:spPr>
          <a:xfrm>
            <a:off x="5237280" y="230040"/>
            <a:ext cx="6652080" cy="5934600"/>
          </a:xfrm>
          <a:prstGeom prst="rect">
            <a:avLst/>
          </a:prstGeom>
          <a:ln w="0">
            <a:noFill/>
          </a:ln>
        </p:spPr>
      </p:pic>
      <p:sp>
        <p:nvSpPr>
          <p:cNvPr id="131" name="PlaceHolder 2"/>
          <p:cNvSpPr>
            <a:spLocks noGrp="1"/>
          </p:cNvSpPr>
          <p:nvPr>
            <p:ph/>
          </p:nvPr>
        </p:nvSpPr>
        <p:spPr>
          <a:xfrm>
            <a:off x="228600" y="1828800"/>
            <a:ext cx="4273920" cy="4350960"/>
          </a:xfrm>
          <a:prstGeom prst="rect">
            <a:avLst/>
          </a:prstGeom>
          <a:noFill/>
          <a:ln w="0">
            <a:noFill/>
          </a:ln>
        </p:spPr>
        <p:txBody>
          <a:bodyPr anchor="t">
            <a:noAutofit/>
          </a:bodyPr>
          <a:p>
            <a:pPr>
              <a:lnSpc>
                <a:spcPct val="90000"/>
              </a:lnSpc>
              <a:spcBef>
                <a:spcPts val="1417"/>
              </a:spcBef>
              <a:buNone/>
            </a:pPr>
            <a:r>
              <a:rPr b="1" lang="en-US" sz="2200" spc="-1" strike="noStrike">
                <a:solidFill>
                  <a:srgbClr val="000000"/>
                </a:solidFill>
                <a:latin typeface="Calibri"/>
              </a:rPr>
              <a:t>→ </a:t>
            </a:r>
            <a:r>
              <a:rPr b="1" lang="en-US" sz="2200" spc="-1" strike="noStrike">
                <a:solidFill>
                  <a:srgbClr val="000000"/>
                </a:solidFill>
                <a:latin typeface="Calibri"/>
              </a:rPr>
              <a:t>When the app is lunch on a device for the first time, the sign-in page is loaded which requires the user to input his log-in details and have the possibility to log-in with google or facebook accounts.</a:t>
            </a:r>
            <a:endParaRPr b="1" lang="en-US" sz="2200" spc="-1" strike="noStrike">
              <a:solidFill>
                <a:srgbClr val="000000"/>
              </a:solidFill>
              <a:latin typeface="DejaVu Serif"/>
            </a:endParaRPr>
          </a:p>
          <a:p>
            <a:pPr>
              <a:lnSpc>
                <a:spcPct val="90000"/>
              </a:lnSpc>
              <a:spcBef>
                <a:spcPts val="1417"/>
              </a:spcBef>
              <a:buNone/>
            </a:pPr>
            <a:r>
              <a:rPr b="1" lang="en-US" sz="2200" spc="-1" strike="noStrike">
                <a:solidFill>
                  <a:srgbClr val="000000"/>
                </a:solidFill>
                <a:latin typeface="Calibri"/>
              </a:rPr>
              <a:t>→ </a:t>
            </a:r>
            <a:r>
              <a:rPr b="1" lang="en-US" sz="2200" spc="-1" strike="noStrike">
                <a:solidFill>
                  <a:srgbClr val="000000"/>
                </a:solidFill>
                <a:latin typeface="Calibri"/>
              </a:rPr>
              <a:t>In case the User is new, he can click the sign-up button and fill in the information needed.</a:t>
            </a:r>
            <a:endParaRPr b="1" lang="en-US" sz="2200" spc="-1" strike="noStrike">
              <a:solidFill>
                <a:srgbClr val="000000"/>
              </a:solidFill>
              <a:latin typeface="Calibri"/>
            </a:endParaRPr>
          </a:p>
        </p:txBody>
      </p:sp>
      <p:sp>
        <p:nvSpPr>
          <p:cNvPr id="132" name="TextBox 4"/>
          <p:cNvSpPr/>
          <p:nvPr/>
        </p:nvSpPr>
        <p:spPr>
          <a:xfrm>
            <a:off x="1045080" y="8127360"/>
            <a:ext cx="1869480" cy="17668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228600" y="427320"/>
            <a:ext cx="4011480" cy="5973480"/>
          </a:xfrm>
          <a:prstGeom prst="rect">
            <a:avLst/>
          </a:prstGeom>
          <a:noFill/>
          <a:ln w="0">
            <a:noFill/>
          </a:ln>
        </p:spPr>
        <p:txBody>
          <a:bodyPr anchor="ctr">
            <a:noAutofit/>
          </a:bodyPr>
          <a:p>
            <a:r>
              <a:rPr b="1" lang="en-US" sz="2600" spc="-1" strike="noStrike">
                <a:solidFill>
                  <a:srgbClr val="c9211e"/>
                </a:solidFill>
                <a:latin typeface="DejaVu Serif"/>
                <a:ea typeface="Noto Sans CJK SC"/>
              </a:rPr>
              <a:t>Dashboard </a:t>
            </a:r>
            <a:br>
              <a:rPr sz="1200"/>
            </a:br>
            <a:br>
              <a:rPr sz="1200"/>
            </a:br>
            <a:br>
              <a:rPr sz="1800"/>
            </a:br>
            <a:r>
              <a:rPr b="1" lang="en-US" sz="1800" spc="-1" strike="noStrike">
                <a:solidFill>
                  <a:srgbClr val="000000"/>
                </a:solidFill>
                <a:latin typeface="DejaVu Serif"/>
                <a:ea typeface="Noto Sans CJK SC"/>
              </a:rPr>
              <a:t>The Dashboard of our app is going to contain the current location of the user and he/she can view his position on the map. </a:t>
            </a:r>
            <a:br>
              <a:rPr sz="1800"/>
            </a:br>
            <a:br>
              <a:rPr sz="1800"/>
            </a:br>
            <a:r>
              <a:rPr b="1" lang="en-US" sz="1800" spc="-1" strike="noStrike">
                <a:solidFill>
                  <a:srgbClr val="000000"/>
                </a:solidFill>
                <a:latin typeface="DejaVu Serif"/>
                <a:ea typeface="Noto Sans CJK SC"/>
              </a:rPr>
              <a:t>→ On the right top corner of our app is a menu button which help our user to navigate easily around the app.</a:t>
            </a:r>
            <a:endParaRPr b="1" lang="en-US" sz="1800" spc="-1" strike="noStrike">
              <a:solidFill>
                <a:srgbClr val="000000"/>
              </a:solidFill>
              <a:latin typeface="Calibri"/>
            </a:endParaRPr>
          </a:p>
        </p:txBody>
      </p:sp>
      <p:pic>
        <p:nvPicPr>
          <p:cNvPr id="134" name="Picture 4" descr=""/>
          <p:cNvPicPr/>
          <p:nvPr/>
        </p:nvPicPr>
        <p:blipFill>
          <a:blip r:embed="rId1"/>
          <a:stretch/>
        </p:blipFill>
        <p:spPr>
          <a:xfrm>
            <a:off x="4523760" y="217800"/>
            <a:ext cx="7374240" cy="63979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a:noFill/>
          <a:ln w="0">
            <a:noFill/>
          </a:ln>
        </p:spPr>
        <p:txBody>
          <a:bodyPr anchor="ctr">
            <a:noAutofit/>
          </a:bodyPr>
          <a:p>
            <a:r>
              <a:rPr b="1" lang="en-US" sz="4400" spc="-1" strike="noStrike">
                <a:solidFill>
                  <a:srgbClr val="c9211e"/>
                </a:solidFill>
                <a:latin typeface="Calibri Light"/>
                <a:ea typeface="Noto Sans CJK SC"/>
              </a:rPr>
              <a:t>Booking a Ride</a:t>
            </a:r>
            <a:endParaRPr b="1" lang="en-US" sz="4400" spc="-1" strike="noStrike">
              <a:solidFill>
                <a:srgbClr val="c9211e"/>
              </a:solidFill>
              <a:latin typeface="DejaVu Serif"/>
            </a:endParaRPr>
          </a:p>
        </p:txBody>
      </p:sp>
      <p:sp>
        <p:nvSpPr>
          <p:cNvPr id="136"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417"/>
              </a:spcBef>
              <a:buNone/>
            </a:pPr>
            <a:endParaRPr b="1" lang="en-US" sz="2600" spc="-1" strike="noStrike">
              <a:solidFill>
                <a:srgbClr val="000000"/>
              </a:solidFill>
              <a:latin typeface="DejaVu Serif"/>
            </a:endParaRPr>
          </a:p>
          <a:p>
            <a:pPr>
              <a:lnSpc>
                <a:spcPct val="90000"/>
              </a:lnSpc>
              <a:spcBef>
                <a:spcPts val="1417"/>
              </a:spcBef>
              <a:buNone/>
            </a:pPr>
            <a:r>
              <a:rPr b="1" lang="en-US" sz="2600" spc="-1" strike="noStrike">
                <a:solidFill>
                  <a:srgbClr val="000000"/>
                </a:solidFill>
                <a:latin typeface="Calibri"/>
                <a:ea typeface="Noto Sans CJK SC"/>
              </a:rPr>
              <a:t>→ </a:t>
            </a:r>
            <a:r>
              <a:rPr b="1" lang="en-US" sz="2600" spc="-1" strike="noStrike">
                <a:solidFill>
                  <a:srgbClr val="000000"/>
                </a:solidFill>
                <a:latin typeface="Calibri"/>
                <a:ea typeface="Noto Sans CJK SC"/>
              </a:rPr>
              <a:t>When a User want to take a ride, he/she is directed to this page where he can input his location. </a:t>
            </a:r>
            <a:endParaRPr b="1" lang="en-US" sz="2600" spc="-1" strike="noStrike">
              <a:solidFill>
                <a:srgbClr val="000000"/>
              </a:solidFill>
              <a:latin typeface="DejaVu Serif"/>
            </a:endParaRPr>
          </a:p>
          <a:p>
            <a:pPr>
              <a:lnSpc>
                <a:spcPct val="90000"/>
              </a:lnSpc>
              <a:spcBef>
                <a:spcPts val="1417"/>
              </a:spcBef>
              <a:buNone/>
            </a:pPr>
            <a:r>
              <a:rPr b="1" lang="en-US" sz="2600" spc="-1" strike="noStrike">
                <a:solidFill>
                  <a:srgbClr val="000000"/>
                </a:solidFill>
                <a:latin typeface="DejaVu Serif"/>
                <a:ea typeface="Noto Sans CJK SC"/>
              </a:rPr>
              <a:t>→ </a:t>
            </a:r>
            <a:r>
              <a:rPr b="1" lang="en-US" sz="2600" spc="-1" strike="noStrike">
                <a:solidFill>
                  <a:srgbClr val="000000"/>
                </a:solidFill>
                <a:latin typeface="DejaVu Serif"/>
                <a:ea typeface="Noto Sans CJK SC"/>
              </a:rPr>
              <a:t>When a location is entered, the user is redirected to another page where he can view the path to his destination. Then the user have to make choice on the type of car depending on his wealth.</a:t>
            </a:r>
            <a:endParaRPr b="1" lang="en-US" sz="2600" spc="-1" strike="noStrike">
              <a:solidFill>
                <a:srgbClr val="000000"/>
              </a:solidFill>
              <a:latin typeface="DejaVu Serif"/>
            </a:endParaRPr>
          </a:p>
          <a:p>
            <a:pPr>
              <a:lnSpc>
                <a:spcPct val="90000"/>
              </a:lnSpc>
              <a:spcBef>
                <a:spcPts val="1417"/>
              </a:spcBef>
              <a:buNone/>
            </a:pPr>
            <a:r>
              <a:rPr b="1" lang="en-US" sz="2600" spc="-1" strike="noStrike">
                <a:solidFill>
                  <a:srgbClr val="000000"/>
                </a:solidFill>
                <a:latin typeface="DejaVu Serif"/>
                <a:ea typeface="Noto Sans CJK SC"/>
              </a:rPr>
              <a:t>→ </a:t>
            </a:r>
            <a:r>
              <a:rPr b="1" lang="en-US" sz="2600" spc="-1" strike="noStrike">
                <a:solidFill>
                  <a:srgbClr val="000000"/>
                </a:solidFill>
                <a:latin typeface="DejaVu Serif"/>
                <a:ea typeface="Noto Sans CJK SC"/>
              </a:rPr>
              <a:t>After the choice is made, must confirm the ride by paying for his ride. Then a notification is sent to the driver.</a:t>
            </a:r>
            <a:endParaRPr b="1" lang="en-US" sz="2600" spc="-1" strike="noStrike">
              <a:solidFill>
                <a:srgbClr val="000000"/>
              </a:solidFill>
              <a:latin typeface="DejaVu Serif"/>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Picture 4" descr=""/>
          <p:cNvPicPr/>
          <p:nvPr/>
        </p:nvPicPr>
        <p:blipFill>
          <a:blip r:embed="rId1"/>
          <a:stretch/>
        </p:blipFill>
        <p:spPr>
          <a:xfrm>
            <a:off x="804240" y="284400"/>
            <a:ext cx="10171800" cy="62892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914400" y="457200"/>
            <a:ext cx="5463000" cy="6069240"/>
          </a:xfrm>
          <a:prstGeom prst="rect">
            <a:avLst/>
          </a:prstGeom>
          <a:noFill/>
          <a:ln w="0">
            <a:noFill/>
          </a:ln>
        </p:spPr>
        <p:txBody>
          <a:bodyPr anchor="ctr">
            <a:noAutofit/>
          </a:bodyPr>
          <a:p>
            <a:r>
              <a:rPr b="1" lang="en-US" sz="2800" spc="-1" strike="noStrike">
                <a:solidFill>
                  <a:srgbClr val="c9211e"/>
                </a:solidFill>
                <a:latin typeface="DejaVu Serif"/>
                <a:ea typeface="Noto Sans CJK SC"/>
              </a:rPr>
              <a:t>Payment Option</a:t>
            </a:r>
            <a:br>
              <a:rPr sz="1500"/>
            </a:br>
            <a:br>
              <a:rPr sz="1500"/>
            </a:br>
            <a:br>
              <a:rPr sz="1500"/>
            </a:br>
            <a:br>
              <a:rPr sz="2100"/>
            </a:br>
            <a:r>
              <a:rPr b="1" lang="en-US" sz="2100" spc="-1" strike="noStrike">
                <a:solidFill>
                  <a:srgbClr val="000000"/>
                </a:solidFill>
                <a:latin typeface="DejaVu Serif"/>
                <a:ea typeface="Noto Sans CJK SC"/>
              </a:rPr>
              <a:t>→ This page contain the financial status of the user where he can view his account balance. He also have the possibility to add new payments account (momo and bank card).</a:t>
            </a:r>
            <a:br>
              <a:rPr sz="1500"/>
            </a:br>
            <a:br>
              <a:rPr sz="1500"/>
            </a:br>
            <a:br>
              <a:rPr sz="1500"/>
            </a:br>
            <a:endParaRPr b="0" lang="en-US" sz="2100" spc="-1" strike="noStrike">
              <a:solidFill>
                <a:srgbClr val="000000"/>
              </a:solidFill>
              <a:latin typeface="Calibri"/>
            </a:endParaRPr>
          </a:p>
        </p:txBody>
      </p:sp>
      <p:pic>
        <p:nvPicPr>
          <p:cNvPr id="139" name="Picture 4" descr=""/>
          <p:cNvPicPr/>
          <p:nvPr/>
        </p:nvPicPr>
        <p:blipFill>
          <a:blip r:embed="rId1"/>
          <a:stretch/>
        </p:blipFill>
        <p:spPr>
          <a:xfrm>
            <a:off x="7656120" y="413640"/>
            <a:ext cx="3156480" cy="62769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Picture 4" descr=""/>
          <p:cNvPicPr/>
          <p:nvPr/>
        </p:nvPicPr>
        <p:blipFill>
          <a:blip r:embed="rId1"/>
          <a:stretch/>
        </p:blipFill>
        <p:spPr>
          <a:xfrm>
            <a:off x="1004040" y="544320"/>
            <a:ext cx="10038600" cy="60141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2023-05-27T08:55:28Z</dcterms:created>
  <dc:creator>hn KKennedy</dc:creator>
  <dc:description/>
  <dc:language>en-US</dc:language>
  <cp:lastModifiedBy/>
  <dcterms:modified xsi:type="dcterms:W3CDTF">2023-05-27T11:11:18Z</dcterms:modified>
  <cp:revision>3</cp:revision>
  <dc:subject/>
  <dc:title>UI Design  Of</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