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31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2BED264-0789-4C45-999A-2066C0CAC4A0}">
  <a:tblStyle styleId="{E2BED264-0789-4C45-999A-2066C0CAC4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317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" name="Google Shape;2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8390264f8_2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8390264f8_2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Ajinkya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2min</a:t>
            </a:r>
            <a:endParaRPr/>
          </a:p>
        </p:txBody>
      </p:sp>
      <p:sp>
        <p:nvSpPr>
          <p:cNvPr id="105" name="Google Shape;105;g128390264f8_2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8390264f8_2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8390264f8_2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Monica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 min</a:t>
            </a:r>
            <a:endParaRPr/>
          </a:p>
        </p:txBody>
      </p:sp>
      <p:sp>
        <p:nvSpPr>
          <p:cNvPr id="114" name="Google Shape;114;g128390264f8_2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8390264f8_2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8390264f8_2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30s</a:t>
            </a:r>
            <a:endParaRPr/>
          </a:p>
        </p:txBody>
      </p:sp>
      <p:sp>
        <p:nvSpPr>
          <p:cNvPr id="122" name="Google Shape;122;g128390264f8_2_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a2c9f725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a2c9f725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30s</a:t>
            </a:r>
            <a:endParaRPr/>
          </a:p>
        </p:txBody>
      </p:sp>
      <p:sp>
        <p:nvSpPr>
          <p:cNvPr id="129" name="Google Shape;129;g12a2c9f7257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8390264f8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28390264f8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128390264f8_0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28390264f8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" name="Google Shape;26;g128390264f8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g128390264f8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211c42f427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g1211c42f427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g1211c42f427_0_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211c42f427_0_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" name="Google Shape;41;g1211c42f427_0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next use the describe function to help us determine the count, mean, standard deviation and other statistical  information about each column.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g1211c42f427_0_5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211c42f427_0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g1211c42f427_0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After doing our preliminary research we were intrigued by two columns, LAW_CAT_CD and BORO_NM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 we can see we were able to get the total number of Values from each category under the two columns.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helped us determine the type of crime and the burrows where the crimes were reported.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10s</a:t>
            </a:r>
            <a:endParaRPr/>
          </a:p>
        </p:txBody>
      </p:sp>
      <p:sp>
        <p:nvSpPr>
          <p:cNvPr id="50" name="Google Shape;50;g1211c42f427_0_5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20a6c12365_2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20a6c12365_2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g120a6c12365_2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8390264f8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28390264f8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128390264f8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8390264f8_2_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8390264f8_2_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128390264f8_2_7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8390264f8_1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8390264f8_1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30s</a:t>
            </a:r>
            <a:endParaRPr/>
          </a:p>
        </p:txBody>
      </p:sp>
      <p:sp>
        <p:nvSpPr>
          <p:cNvPr id="90" name="Google Shape;90;g128390264f8_1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ation Title">
  <p:cSld name="Presentation 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82755" y="3759070"/>
            <a:ext cx="2349500" cy="104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 Examples">
  <p:cSld name="Chart Example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hank you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82755" y="3759070"/>
            <a:ext cx="2349500" cy="104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2D7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482755" y="0"/>
            <a:ext cx="2286000" cy="85611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55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scikit-learn.org/stable/modules/svm.html#svm" TargetMode="External"/><Relationship Id="rId4" Type="http://schemas.openxmlformats.org/officeDocument/2006/relationships/hyperlink" Target="https://scikit-learn.org/stable/modules/generated/sklearn.ensemble.RandomForestClassifier.html?highlight=random%20forest#sklearn.ensemble.RandomForestClassifier" TargetMode="External"/><Relationship Id="rId5" Type="http://schemas.openxmlformats.org/officeDocument/2006/relationships/hyperlink" Target="https://scikit-learn.org/stable/modules/classes.html?highlight=bayes#module-sklearn.naive_bayes" TargetMode="External"/><Relationship Id="rId6" Type="http://schemas.openxmlformats.org/officeDocument/2006/relationships/hyperlink" Target="https://scikit-learn.org/stable/modules/generated/sklearn.linear_model.LogisticRegression.html?highlight=logisticregression#sklearn.linear_model.LogisticRegression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Relationship Id="rId5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14.png"/><Relationship Id="rId6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/>
        </p:nvSpPr>
        <p:spPr>
          <a:xfrm>
            <a:off x="431321" y="1454287"/>
            <a:ext cx="7410089" cy="2460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</a:rPr>
              <a:t>Artificial</a:t>
            </a:r>
            <a:r>
              <a:rPr b="1" lang="en-US" sz="4400">
                <a:solidFill>
                  <a:schemeClr val="lt1"/>
                </a:solidFill>
              </a:rPr>
              <a:t> Intelligence:</a:t>
            </a:r>
            <a:endParaRPr b="1" sz="44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</a:rPr>
              <a:t>Hamza Nadeem</a:t>
            </a:r>
            <a:endParaRPr sz="21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</a:rPr>
              <a:t>Monica Restrepo</a:t>
            </a:r>
            <a:endParaRPr sz="21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</a:rPr>
              <a:t>Nency Borad</a:t>
            </a:r>
            <a:endParaRPr sz="21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</a:rPr>
              <a:t>Ajinkya Mukherjee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/>
        </p:nvSpPr>
        <p:spPr>
          <a:xfrm>
            <a:off x="324391" y="257945"/>
            <a:ext cx="512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</a:rPr>
              <a:t>Algorithms used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8" name="Google Shape;108;p16"/>
          <p:cNvGraphicFramePr/>
          <p:nvPr/>
        </p:nvGraphicFramePr>
        <p:xfrm>
          <a:off x="61175" y="1932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{E2BED264-0789-4C45-999A-2066C0CAC4A0}</a:tableStyleId>
              </a:tblPr>
              <a:tblGrid>
                <a:gridCol w="1467250"/>
                <a:gridCol w="1467250"/>
                <a:gridCol w="1625575"/>
              </a:tblGrid>
              <a:tr h="568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Algorithms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Time to Train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Accuracy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8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Naive Bayes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1.4705965518951416s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99.93%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5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Logical Regression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3.7828752994537354s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92.59%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8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Random Forest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0.6684994697570801s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100%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8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SVM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35 Minutes 16s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53.13%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9" name="Google Shape;109;p16"/>
          <p:cNvSpPr txBox="1"/>
          <p:nvPr/>
        </p:nvSpPr>
        <p:spPr>
          <a:xfrm>
            <a:off x="324400" y="1531900"/>
            <a:ext cx="532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Times </a:t>
            </a:r>
            <a:r>
              <a:rPr lang="en-US">
                <a:solidFill>
                  <a:schemeClr val="lt1"/>
                </a:solidFill>
              </a:rPr>
              <a:t>calculated</a:t>
            </a:r>
            <a:r>
              <a:rPr lang="en-US">
                <a:solidFill>
                  <a:schemeClr val="lt1"/>
                </a:solidFill>
              </a:rPr>
              <a:t> </a:t>
            </a:r>
            <a:r>
              <a:rPr lang="en-US">
                <a:solidFill>
                  <a:schemeClr val="lt1"/>
                </a:solidFill>
              </a:rPr>
              <a:t>with</a:t>
            </a:r>
            <a:r>
              <a:rPr lang="en-US">
                <a:solidFill>
                  <a:schemeClr val="lt1"/>
                </a:solidFill>
              </a:rPr>
              <a:t> TPU Processor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0350" y="1932100"/>
            <a:ext cx="4129274" cy="2807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/>
        </p:nvSpPr>
        <p:spPr>
          <a:xfrm>
            <a:off x="324391" y="257945"/>
            <a:ext cx="512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</a:rPr>
              <a:t>Algorithms used: Code Snippet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17"/>
          <p:cNvPicPr preferRelativeResize="0"/>
          <p:nvPr/>
        </p:nvPicPr>
        <p:blipFill rotWithShape="1">
          <a:blip r:embed="rId3">
            <a:alphaModFix/>
          </a:blip>
          <a:srcRect b="49781" l="0" r="0" t="0"/>
          <a:stretch/>
        </p:blipFill>
        <p:spPr>
          <a:xfrm>
            <a:off x="198650" y="1606575"/>
            <a:ext cx="3728376" cy="2961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 rotWithShape="1">
          <a:blip r:embed="rId3">
            <a:alphaModFix/>
          </a:blip>
          <a:srcRect b="0" l="0" r="0" t="50124"/>
          <a:stretch/>
        </p:blipFill>
        <p:spPr>
          <a:xfrm>
            <a:off x="5032375" y="1562563"/>
            <a:ext cx="3865600" cy="304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/>
        </p:nvSpPr>
        <p:spPr>
          <a:xfrm>
            <a:off x="324391" y="257945"/>
            <a:ext cx="512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</a:rPr>
              <a:t>Libraries Used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586150" y="1069725"/>
            <a:ext cx="3758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SciKit-Learn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-US">
                <a:solidFill>
                  <a:schemeClr val="lt1"/>
                </a:solidFill>
              </a:rPr>
              <a:t>svm.</a:t>
            </a:r>
            <a:r>
              <a:rPr lang="en-US">
                <a:solidFill>
                  <a:schemeClr val="lt1"/>
                </a:solidFill>
              </a:rPr>
              <a:t>SVC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-US">
                <a:solidFill>
                  <a:schemeClr val="lt1"/>
                </a:solidFill>
              </a:rPr>
              <a:t>linear_model.LogisticRegression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-US">
                <a:solidFill>
                  <a:schemeClr val="lt1"/>
                </a:solidFill>
              </a:rPr>
              <a:t>ensemble.RandomForestClassifier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-US">
                <a:solidFill>
                  <a:schemeClr val="lt1"/>
                </a:solidFill>
              </a:rPr>
              <a:t>model_selection.train_test_split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-US">
                <a:solidFill>
                  <a:schemeClr val="lt1"/>
                </a:solidFill>
              </a:rPr>
              <a:t>metrics.accuracy_score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-US">
                <a:solidFill>
                  <a:schemeClr val="lt1"/>
                </a:solidFill>
              </a:rPr>
              <a:t>time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/>
        </p:nvSpPr>
        <p:spPr>
          <a:xfrm>
            <a:off x="324391" y="257945"/>
            <a:ext cx="512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</a:rPr>
              <a:t>Future Considerations</a:t>
            </a:r>
            <a:endParaRPr sz="40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391175" y="1868175"/>
            <a:ext cx="7760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-US">
                <a:solidFill>
                  <a:schemeClr val="lt1"/>
                </a:solidFill>
              </a:rPr>
              <a:t>Narrow the current Project down to Zipcodes ( We could not do it due to slow run time of the </a:t>
            </a:r>
            <a:r>
              <a:rPr lang="en-US">
                <a:solidFill>
                  <a:schemeClr val="lt1"/>
                </a:solidFill>
              </a:rPr>
              <a:t>algorithms</a:t>
            </a:r>
            <a:r>
              <a:rPr lang="en-US">
                <a:solidFill>
                  <a:schemeClr val="lt1"/>
                </a:solidFill>
              </a:rPr>
              <a:t>)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-US">
                <a:solidFill>
                  <a:schemeClr val="lt1"/>
                </a:solidFill>
              </a:rPr>
              <a:t>Add </a:t>
            </a:r>
            <a:r>
              <a:rPr lang="en-US">
                <a:solidFill>
                  <a:schemeClr val="lt1"/>
                </a:solidFill>
              </a:rPr>
              <a:t>Perimeter</a:t>
            </a:r>
            <a:r>
              <a:rPr lang="en-US">
                <a:solidFill>
                  <a:schemeClr val="lt1"/>
                </a:solidFill>
              </a:rPr>
              <a:t> Description to </a:t>
            </a:r>
            <a:r>
              <a:rPr lang="en-US">
                <a:solidFill>
                  <a:schemeClr val="lt1"/>
                </a:solidFill>
              </a:rPr>
              <a:t>Feature</a:t>
            </a:r>
            <a:r>
              <a:rPr lang="en-US">
                <a:solidFill>
                  <a:schemeClr val="lt1"/>
                </a:solidFill>
              </a:rPr>
              <a:t> set for better results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/>
        </p:nvSpPr>
        <p:spPr>
          <a:xfrm>
            <a:off x="475941" y="438495"/>
            <a:ext cx="512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</a:rPr>
              <a:t>References: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175850" y="1399450"/>
            <a:ext cx="89241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-US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https://scikit-learn.org/stable/modules/svm.html#svm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-US" u="sng">
                <a:solidFill>
                  <a:schemeClr val="lt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https://scikit-learn.org/stable/modules/generated/sklearn.ensemble.RandomForestClassifier.html?highlight=random%20forest#sklearn.ensemble.RandomForestClassifier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-US" u="sng">
                <a:solidFill>
                  <a:schemeClr val="lt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https://scikit-learn.org/stable/modules/classes.html?highlight=bayes#module-sklearn.naive_bayes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-US" u="sng">
                <a:solidFill>
                  <a:schemeClr val="lt1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https://scikit-learn.org/stable/modules/generated/sklearn.linear_model.LogisticRegression.html?highlight=logisticregression#sklearn.linear_model.LogisticRegression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/>
        </p:nvSpPr>
        <p:spPr>
          <a:xfrm>
            <a:off x="431321" y="2092642"/>
            <a:ext cx="7410089" cy="6333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/>
        </p:nvSpPr>
        <p:spPr>
          <a:xfrm>
            <a:off x="1165075" y="1329825"/>
            <a:ext cx="688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8"/>
          <p:cNvSpPr txBox="1"/>
          <p:nvPr/>
        </p:nvSpPr>
        <p:spPr>
          <a:xfrm>
            <a:off x="549450" y="1869900"/>
            <a:ext cx="8045100" cy="1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4400">
                <a:solidFill>
                  <a:schemeClr val="lt1"/>
                </a:solidFill>
              </a:rPr>
              <a:t>Project Part I: </a:t>
            </a:r>
            <a:r>
              <a:rPr b="1" lang="en-US" sz="4400">
                <a:solidFill>
                  <a:schemeClr val="lt1"/>
                </a:solidFill>
              </a:rPr>
              <a:t>Exploratory Data Analysis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/>
        </p:nvSpPr>
        <p:spPr>
          <a:xfrm>
            <a:off x="264991" y="292470"/>
            <a:ext cx="512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</a:rPr>
              <a:t>info()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/>
        </p:nvSpPr>
        <p:spPr>
          <a:xfrm>
            <a:off x="339050" y="1000484"/>
            <a:ext cx="74871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Command Used: df1.info()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38" name="Google Shape;38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7301" y="1335875"/>
            <a:ext cx="7136357" cy="3655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/>
        </p:nvSpPr>
        <p:spPr>
          <a:xfrm>
            <a:off x="273116" y="827895"/>
            <a:ext cx="512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</a:rPr>
              <a:t>describe()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0"/>
          <p:cNvSpPr txBox="1"/>
          <p:nvPr/>
        </p:nvSpPr>
        <p:spPr>
          <a:xfrm>
            <a:off x="428275" y="1425309"/>
            <a:ext cx="74871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Command Used: df1.describe()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46" name="Google Shape;46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99" y="1913109"/>
            <a:ext cx="8839202" cy="2674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/>
        </p:nvSpPr>
        <p:spPr>
          <a:xfrm>
            <a:off x="273116" y="827895"/>
            <a:ext cx="512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</a:rPr>
              <a:t>unique()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1"/>
          <p:cNvSpPr txBox="1"/>
          <p:nvPr/>
        </p:nvSpPr>
        <p:spPr>
          <a:xfrm>
            <a:off x="428275" y="1425309"/>
            <a:ext cx="74871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Command Used: counts = df1['LAW_CAT_CD'].value_counts() 		&amp; </a:t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burr = df1['BORO_NM'].value_counts()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54" name="Google Shape;54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125" y="2223409"/>
            <a:ext cx="323850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0725" y="2056722"/>
            <a:ext cx="2895600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1"/>
          <p:cNvPicPr preferRelativeResize="0"/>
          <p:nvPr/>
        </p:nvPicPr>
        <p:blipFill>
          <a:blip r:embed="rId5">
            <a:alphaModFix amt="0"/>
          </a:blip>
          <a:stretch>
            <a:fillRect/>
          </a:stretch>
        </p:blipFill>
        <p:spPr>
          <a:xfrm>
            <a:off x="152400" y="3214009"/>
            <a:ext cx="2750098" cy="1777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0298" y="3297347"/>
            <a:ext cx="2504391" cy="1610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22560" y="3380697"/>
            <a:ext cx="2451929" cy="1610403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1"/>
          <p:cNvSpPr txBox="1"/>
          <p:nvPr/>
        </p:nvSpPr>
        <p:spPr>
          <a:xfrm>
            <a:off x="1172300" y="1362800"/>
            <a:ext cx="422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700" y="1008775"/>
            <a:ext cx="2908972" cy="29470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2"/>
          <p:cNvSpPr txBox="1"/>
          <p:nvPr/>
        </p:nvSpPr>
        <p:spPr>
          <a:xfrm>
            <a:off x="253516" y="426220"/>
            <a:ext cx="512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800">
                <a:solidFill>
                  <a:schemeClr val="lt1"/>
                </a:solidFill>
              </a:rPr>
              <a:t>Crime Per Burrow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9400" y="1008775"/>
            <a:ext cx="2947001" cy="294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4051" y="1008774"/>
            <a:ext cx="2947001" cy="2934227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2"/>
          <p:cNvSpPr txBox="1"/>
          <p:nvPr/>
        </p:nvSpPr>
        <p:spPr>
          <a:xfrm>
            <a:off x="128700" y="3993175"/>
            <a:ext cx="891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    </a:t>
            </a:r>
            <a:r>
              <a:rPr lang="en-US">
                <a:solidFill>
                  <a:schemeClr val="lt1"/>
                </a:solidFill>
              </a:rPr>
              <a:t>MISDEMEANORS</a:t>
            </a:r>
            <a:r>
              <a:rPr lang="en-US">
                <a:solidFill>
                  <a:schemeClr val="lt1"/>
                </a:solidFill>
              </a:rPr>
              <a:t>				     VIOLATIONS				     	      FELONY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/>
        </p:nvSpPr>
        <p:spPr>
          <a:xfrm>
            <a:off x="835275" y="776650"/>
            <a:ext cx="622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 txBox="1"/>
          <p:nvPr/>
        </p:nvSpPr>
        <p:spPr>
          <a:xfrm>
            <a:off x="978150" y="1762050"/>
            <a:ext cx="7187700" cy="16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400">
                <a:solidFill>
                  <a:schemeClr val="lt1"/>
                </a:solidFill>
              </a:rPr>
              <a:t>Project Part II: Prediction Modeling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/>
        </p:nvSpPr>
        <p:spPr>
          <a:xfrm>
            <a:off x="324391" y="257945"/>
            <a:ext cx="512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</a:rPr>
              <a:t>Features &amp; Class</a:t>
            </a:r>
            <a:r>
              <a:rPr lang="en-US" sz="4000">
                <a:solidFill>
                  <a:schemeClr val="lt1"/>
                </a:solidFill>
              </a:rPr>
              <a:t> 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419450" y="1073900"/>
            <a:ext cx="2652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Features(X)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-US">
                <a:solidFill>
                  <a:schemeClr val="lt1"/>
                </a:solidFill>
              </a:rPr>
              <a:t>Complaint Number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-US">
                <a:solidFill>
                  <a:schemeClr val="lt1"/>
                </a:solidFill>
              </a:rPr>
              <a:t>Population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-US">
                <a:solidFill>
                  <a:schemeClr val="lt1"/>
                </a:solidFill>
              </a:rPr>
              <a:t>Time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-US">
                <a:solidFill>
                  <a:schemeClr val="lt1"/>
                </a:solidFill>
              </a:rPr>
              <a:t>Crimes Per Area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2662825" y="1073900"/>
            <a:ext cx="3036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Class(y)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>
                <a:solidFill>
                  <a:schemeClr val="lt1"/>
                </a:solidFill>
              </a:rPr>
              <a:t>Low: &lt;= 7570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>
                <a:solidFill>
                  <a:schemeClr val="lt1"/>
                </a:solidFill>
              </a:rPr>
              <a:t>Medium: 7571 - 26216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>
                <a:solidFill>
                  <a:schemeClr val="lt1"/>
                </a:solidFill>
              </a:rPr>
              <a:t>High: 26217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5" name="Google Shape;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3475" y="2042550"/>
            <a:ext cx="5050525" cy="146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509650"/>
            <a:ext cx="5176399" cy="163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/>
        </p:nvSpPr>
        <p:spPr>
          <a:xfrm>
            <a:off x="770850" y="1146475"/>
            <a:ext cx="5679000" cy="21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50">
                <a:solidFill>
                  <a:srgbClr val="6AA94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1) SVM</a:t>
            </a:r>
            <a:endParaRPr b="1" sz="1550">
              <a:solidFill>
                <a:srgbClr val="6AA94F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50">
                <a:solidFill>
                  <a:srgbClr val="6AA94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2) Bayes (NB)</a:t>
            </a:r>
            <a:endParaRPr b="1" sz="1550">
              <a:solidFill>
                <a:srgbClr val="6AA94F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50">
                <a:solidFill>
                  <a:srgbClr val="6AA94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3) Random Forest</a:t>
            </a:r>
            <a:endParaRPr b="1" sz="1550">
              <a:solidFill>
                <a:srgbClr val="6AA94F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50">
                <a:solidFill>
                  <a:srgbClr val="6AA94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4) Logistic Regression (0 or 1)</a:t>
            </a:r>
            <a:endParaRPr b="1" sz="1550">
              <a:solidFill>
                <a:srgbClr val="6AA94F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93" name="Google Shape;93;p15"/>
          <p:cNvSpPr txBox="1"/>
          <p:nvPr/>
        </p:nvSpPr>
        <p:spPr>
          <a:xfrm>
            <a:off x="324391" y="257945"/>
            <a:ext cx="512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</a:rPr>
              <a:t>Algorithms</a:t>
            </a:r>
            <a:r>
              <a:rPr lang="en-US" sz="4000">
                <a:solidFill>
                  <a:schemeClr val="lt1"/>
                </a:solidFill>
              </a:rPr>
              <a:t> used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9825" y="1212420"/>
            <a:ext cx="1500125" cy="12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9897" y="2678897"/>
            <a:ext cx="4490051" cy="171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42592" y="1146463"/>
            <a:ext cx="2551350" cy="137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49850" y="2730000"/>
            <a:ext cx="2679200" cy="16075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 txBox="1"/>
          <p:nvPr/>
        </p:nvSpPr>
        <p:spPr>
          <a:xfrm>
            <a:off x="5448400" y="2371650"/>
            <a:ext cx="32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7850175" y="2432425"/>
            <a:ext cx="32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3862875" y="4393025"/>
            <a:ext cx="32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7655675" y="4393025"/>
            <a:ext cx="32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4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5">
      <a:dk1>
        <a:srgbClr val="000000"/>
      </a:dk1>
      <a:lt1>
        <a:srgbClr val="FFFFFF"/>
      </a:lt1>
      <a:dk2>
        <a:srgbClr val="003E81"/>
      </a:dk2>
      <a:lt2>
        <a:srgbClr val="878888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FAE37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