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7099300" cy="10234613"/>
  <p:embeddedFontLst>
    <p:embeddedFont>
      <p:font typeface="Calibri" pitchFamily="34" charset="0"/>
      <p:regular r:id="rId20"/>
      <p:bold r:id="rId21"/>
      <p:italic r:id="rId22"/>
      <p:boldItalic r:id="rId23"/>
    </p:embeddedFont>
  </p:embeddedFontLst>
  <p:custDataLst>
    <p:tags r:id="rId24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70908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914400" y="1600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914400" y="28956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9144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3124200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6553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 rot="5400000">
            <a:off x="4705350" y="2266950"/>
            <a:ext cx="55626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 rot="5400000">
            <a:off x="742950" y="400050"/>
            <a:ext cx="55626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sz="1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 rot="5400000">
            <a:off x="2552700" y="114300"/>
            <a:ext cx="40386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219200" y="1600200"/>
            <a:ext cx="5926138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914400" y="1600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thuật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toán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nâng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cao</a:t>
            </a:r>
            <a:endParaRPr dirty="0"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914400" y="28956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endParaRPr sz="2800" b="0" i="1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endParaRPr sz="32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1" u="none" strike="noStrike" cap="none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1" u="none" strike="noStrike" cap="none" dirty="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6553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Khoảng</a:t>
            </a:r>
            <a:r>
              <a:rPr lang="en-US" sz="28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8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cách</a:t>
            </a:r>
            <a:r>
              <a:rPr lang="en-US" sz="28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8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chỉnh</a:t>
            </a:r>
            <a:r>
              <a:rPr lang="en-US" sz="28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8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sửa</a:t>
            </a:r>
            <a:endParaRPr dirty="0"/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b="1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Input:	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xâu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A[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 and  B[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1..m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-US" sz="2000" dirty="0" err="1" smtClean="0"/>
              <a:t>Các</a:t>
            </a:r>
            <a:r>
              <a:rPr lang="en-US" sz="2000" dirty="0" smtClean="0"/>
              <a:t> chi </a:t>
            </a:r>
            <a:r>
              <a:rPr lang="en-US" sz="2000" dirty="0" err="1" smtClean="0"/>
              <a:t>phí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-US" sz="2000" b="0" i="0" u="none" strike="noStrike" cap="none" baseline="-25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	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-US" sz="2000" b="0" i="0" u="none" strike="noStrike" cap="none" baseline="-25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	C</a:t>
            </a:r>
            <a:r>
              <a:rPr lang="en-US" sz="2000" b="0" i="0" u="none" strike="noStrike" cap="none" baseline="-25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 baseline="-25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 baseline="-25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                     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Insertion        Deletion	Replacement</a:t>
            </a:r>
            <a:endParaRPr sz="1600" b="0" i="1" u="none" strike="noStrike" cap="none" baseline="-25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 baseline="-25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b="1" i="1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Mục</a:t>
            </a:r>
            <a:r>
              <a:rPr lang="en-US" sz="2000" b="1" i="1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i="1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đích</a:t>
            </a:r>
            <a:r>
              <a:rPr lang="en-US" sz="2000" b="1" i="1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en-US" sz="2000" b="1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chi </a:t>
            </a:r>
            <a:r>
              <a:rPr lang="en-US" sz="2000" dirty="0" err="1" smtClean="0"/>
              <a:t>phí</a:t>
            </a:r>
            <a:r>
              <a:rPr lang="en-US" sz="2000" dirty="0" smtClean="0"/>
              <a:t> </a:t>
            </a:r>
            <a:r>
              <a:rPr lang="en-US" sz="2000" dirty="0" err="1" smtClean="0"/>
              <a:t>nhỏ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B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j):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Chi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phí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nhỏ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nhất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biến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A[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into B[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1..j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         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-US" sz="2000" b="0" i="0" u="none" strike="noStrike" cap="none" baseline="-25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T(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-1, j)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j) = min      T(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j-1) +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n-US" sz="2000" b="0" i="0" u="none" strike="noStrike" cap="none" baseline="-25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 T(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-1, j-1) 	if A[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= B[j]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 T(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-1, j-1) + C</a:t>
            </a:r>
            <a:r>
              <a:rPr lang="en-US" sz="2000" b="0" i="0" u="none" strike="noStrike" cap="none" baseline="-25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if A[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!= B[j]</a:t>
            </a:r>
            <a:endParaRPr sz="20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2590800" y="4724400"/>
            <a:ext cx="152400" cy="1371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3048000" y="5410200"/>
            <a:ext cx="1524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22"/>
          <p:cNvCxnSpPr/>
          <p:nvPr/>
        </p:nvCxnSpPr>
        <p:spPr>
          <a:xfrm rot="10800000" flipH="1">
            <a:off x="2895600" y="2667000"/>
            <a:ext cx="381000" cy="2286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0" name="Google Shape;160;p22"/>
          <p:cNvCxnSpPr/>
          <p:nvPr/>
        </p:nvCxnSpPr>
        <p:spPr>
          <a:xfrm rot="10800000">
            <a:off x="4343400" y="26670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1" name="Google Shape;161;p22"/>
          <p:cNvCxnSpPr/>
          <p:nvPr/>
        </p:nvCxnSpPr>
        <p:spPr>
          <a:xfrm rot="10800000">
            <a:off x="5410200" y="2667000"/>
            <a:ext cx="457200" cy="2286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thuật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toán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thăm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ăn</a:t>
            </a:r>
            <a:endParaRPr dirty="0"/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1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dirty="0" err="1" smtClean="0"/>
              <a:t>Mục</a:t>
            </a:r>
            <a:r>
              <a:rPr lang="en-US" sz="2400" dirty="0" smtClean="0"/>
              <a:t> </a:t>
            </a:r>
            <a:r>
              <a:rPr lang="en-US" sz="2400" dirty="0" err="1" smtClean="0"/>
              <a:t>đích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quyết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tối</a:t>
            </a:r>
            <a:r>
              <a:rPr lang="en-US" sz="2400" dirty="0" smtClean="0"/>
              <a:t> </a:t>
            </a:r>
            <a:r>
              <a:rPr lang="en-US" sz="2400" dirty="0" err="1" smtClean="0"/>
              <a:t>ưu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lời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tốt</a:t>
            </a:r>
            <a:r>
              <a:rPr lang="en-US" sz="2400" dirty="0" smtClean="0"/>
              <a:t> </a:t>
            </a:r>
            <a:r>
              <a:rPr lang="en-US" sz="2400" dirty="0" err="1" smtClean="0"/>
              <a:t>chưa</a:t>
            </a:r>
            <a:r>
              <a:rPr lang="en-US" sz="2400" dirty="0" smtClean="0"/>
              <a:t> </a:t>
            </a:r>
            <a:r>
              <a:rPr lang="en-US" sz="2400" dirty="0" err="1" smtClean="0"/>
              <a:t>hẳn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lời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tối</a:t>
            </a:r>
            <a:r>
              <a:rPr lang="en-US" sz="2400" dirty="0" smtClean="0"/>
              <a:t> </a:t>
            </a:r>
            <a:r>
              <a:rPr lang="en-US" sz="2400" dirty="0" err="1" smtClean="0"/>
              <a:t>ưu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thuật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toán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thăm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dirty="0" err="1" smtClean="0"/>
              <a:t>ăn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bước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.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bước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lựa</a:t>
            </a:r>
            <a:r>
              <a:rPr lang="en-US" sz="2400" dirty="0" smtClean="0"/>
              <a:t>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tối</a:t>
            </a:r>
            <a:r>
              <a:rPr lang="en-US" sz="2400" dirty="0" smtClean="0"/>
              <a:t> </a:t>
            </a:r>
            <a:r>
              <a:rPr lang="en-US" sz="2400" dirty="0" err="1" smtClean="0"/>
              <a:t>ưu</a:t>
            </a:r>
            <a:r>
              <a:rPr lang="en-US" sz="2400" dirty="0" smtClean="0"/>
              <a:t> </a:t>
            </a:r>
            <a:r>
              <a:rPr lang="en-US" sz="2400" dirty="0" err="1" smtClean="0"/>
              <a:t>cục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.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24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23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Bài</a:t>
            </a:r>
            <a:r>
              <a:rPr lang="en-US" sz="32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toán</a:t>
            </a:r>
            <a:r>
              <a:rPr lang="en-US" sz="32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người</a:t>
            </a:r>
            <a:r>
              <a:rPr lang="en-US" sz="32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du </a:t>
            </a:r>
            <a:r>
              <a:rPr lang="en-US" sz="32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lịch</a:t>
            </a:r>
            <a:r>
              <a:rPr lang="en-US" sz="32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(TSP</a:t>
            </a:r>
            <a:r>
              <a:rPr lang="en-US" sz="3200" b="1" i="0" u="none" strike="noStrike" cap="none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dirty="0"/>
          </a:p>
        </p:txBody>
      </p:sp>
      <p:pic>
        <p:nvPicPr>
          <p:cNvPr id="175" name="Google Shape;17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7800" y="1905000"/>
            <a:ext cx="6096000" cy="405606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Bài</a:t>
            </a:r>
            <a:r>
              <a:rPr lang="en-US" sz="36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6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toán</a:t>
            </a:r>
            <a:r>
              <a:rPr lang="en-US" sz="36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6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người</a:t>
            </a:r>
            <a:r>
              <a:rPr lang="en-US" sz="36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du </a:t>
            </a:r>
            <a:r>
              <a:rPr lang="en-US" sz="36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lịch</a:t>
            </a:r>
            <a:r>
              <a:rPr lang="en-US" sz="36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(TSP</a:t>
            </a:r>
            <a:r>
              <a:rPr lang="en-US" sz="3600" b="1" i="0" u="none" strike="noStrike" cap="none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382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Nearest neighbor algorithm: </a:t>
            </a:r>
            <a:r>
              <a:rPr lang="en-US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the current city, visit the nearest unvisited city. Repeat the process until all cities have been visited, then return to the start city.</a:t>
            </a:r>
            <a:endParaRPr sz="1600" b="0" i="0" u="none" strike="noStrike" cap="non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2600" y="2743200"/>
            <a:ext cx="5753100" cy="382746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Bài</a:t>
            </a:r>
            <a:r>
              <a:rPr lang="en-US" sz="36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6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toán</a:t>
            </a:r>
            <a:r>
              <a:rPr lang="en-US" sz="36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6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người</a:t>
            </a:r>
            <a:r>
              <a:rPr lang="en-US" sz="36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du </a:t>
            </a:r>
            <a:r>
              <a:rPr lang="en-US" sz="36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lịch</a:t>
            </a:r>
            <a:r>
              <a:rPr lang="en-US" sz="36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(TSP</a:t>
            </a:r>
            <a:r>
              <a:rPr lang="en-US" sz="3600" b="1" i="0" u="none" strike="noStrike" cap="none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dirty="0"/>
          </a:p>
        </p:txBody>
      </p:sp>
      <p:pic>
        <p:nvPicPr>
          <p:cNvPr id="190" name="Google Shape;190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447800" y="1116012"/>
            <a:ext cx="6102350" cy="406558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/>
        </p:nvSpPr>
        <p:spPr>
          <a:xfrm>
            <a:off x="838200" y="5181600"/>
            <a:ext cx="7086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Nearest neighbor path:   </a:t>
            </a:r>
            <a:endParaRPr sz="20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1 → 2  →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→ X</a:t>
            </a: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→ 7  → 8  → 6 → 5 → 4 → 9 → 1</a:t>
            </a:r>
            <a:endParaRPr/>
          </a:p>
        </p:txBody>
      </p:sp>
      <p:sp>
        <p:nvSpPr>
          <p:cNvPr id="192" name="Google Shape;192;p26"/>
          <p:cNvSpPr txBox="1"/>
          <p:nvPr/>
        </p:nvSpPr>
        <p:spPr>
          <a:xfrm>
            <a:off x="838200" y="5791200"/>
            <a:ext cx="75706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Optimal path:            </a:t>
            </a:r>
            <a:endParaRPr sz="20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1 → 2  →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→ 4</a:t>
            </a: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→ 5  →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  → 8</a:t>
            </a: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7 → X → 9 → 1</a:t>
            </a:r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Chiến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lược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leo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đồi</a:t>
            </a:r>
            <a:endParaRPr dirty="0"/>
          </a:p>
        </p:txBody>
      </p:sp>
      <p:sp>
        <p:nvSpPr>
          <p:cNvPr id="199" name="Google Shape;199;p27"/>
          <p:cNvSpPr txBox="1">
            <a:spLocks noGrp="1"/>
          </p:cNvSpPr>
          <p:nvPr>
            <p:ph type="body" idx="1"/>
          </p:nvPr>
        </p:nvSpPr>
        <p:spPr>
          <a:xfrm>
            <a:off x="609600" y="1922785"/>
            <a:ext cx="2819400" cy="460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Bắt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lời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,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thay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lời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lời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tốt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r>
              <a:rPr lang="en-US" sz="2400" dirty="0" smtClean="0"/>
              <a:t>. </a:t>
            </a:r>
            <a:endParaRPr sz="24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27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0880" y="1828800"/>
            <a:ext cx="5617369" cy="42672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Chiến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lược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leo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đồi</a:t>
            </a:r>
            <a:endParaRPr dirty="0"/>
          </a:p>
        </p:txBody>
      </p:sp>
      <p:sp>
        <p:nvSpPr>
          <p:cNvPr id="207" name="Google Shape;207;p28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65455" y="2286000"/>
            <a:ext cx="10323770" cy="3505199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Knapsack problem</a:t>
            </a:r>
            <a:endParaRPr/>
          </a:p>
        </p:txBody>
      </p:sp>
      <p:pic>
        <p:nvPicPr>
          <p:cNvPr id="214" name="Google Shape;214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1462088"/>
            <a:ext cx="5715000" cy="495280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Nội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dung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chính</a:t>
            </a:r>
            <a:endParaRPr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914400" y="2133600"/>
            <a:ext cx="71628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AutoNum type="arabicPeriod"/>
            </a:pPr>
            <a:r>
              <a:rPr lang="en-US" sz="32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Chia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để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trị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endParaRPr dirty="0"/>
          </a:p>
          <a:p>
            <a:pPr marL="457200" marR="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Quy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hoạch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động</a:t>
            </a:r>
            <a:endParaRPr dirty="0"/>
          </a:p>
        </p:txBody>
      </p:sp>
      <p:sp>
        <p:nvSpPr>
          <p:cNvPr id="107" name="Google Shape;107;p15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685800" y="1844824"/>
            <a:ext cx="7772400" cy="4555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Xem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xét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bài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toán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tính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số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fibonacci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số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Fibonacci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được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nghĩa</a:t>
            </a:r>
            <a:r>
              <a:rPr lang="en-US" sz="2000" dirty="0" smtClean="0"/>
              <a:t> </a:t>
            </a:r>
            <a:r>
              <a:rPr lang="en-US" sz="2000" dirty="0" err="1" smtClean="0"/>
              <a:t>đệ</a:t>
            </a:r>
            <a:r>
              <a:rPr lang="en-US" sz="2000" dirty="0" smtClean="0"/>
              <a:t> </a:t>
            </a:r>
            <a:r>
              <a:rPr lang="en-US" sz="2000" dirty="0" err="1" smtClean="0"/>
              <a:t>quy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: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2000" b="0" i="0" u="none" strike="noStrike" cap="none" baseline="-25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 0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2000" b="0" i="0" u="none" strike="noStrike" cap="none" baseline="-25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 1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2000" b="0" i="1" u="none" strike="noStrike" cap="none" baseline="-25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2000" b="0" i="1" u="none" strike="noStrike" cap="none" baseline="-25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2000" b="0" i="1" u="none" strike="noStrike" cap="none" baseline="-25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  <a:r>
              <a:rPr lang="en-US" sz="2000" b="0" i="0" u="none" strike="noStrike" cap="none" baseline="-25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baseline="30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US" sz="2000" b="0" i="1" u="none" strike="noStrike" cap="none" baseline="-25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2000" b="0" i="1" u="none" strike="noStrike" cap="none" baseline="-25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  <a:r>
              <a:rPr lang="en-US" sz="2000" b="0" i="0" u="none" strike="noStrike" cap="none" baseline="-25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for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Thuật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toán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đệ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quy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ngây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thơ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(naïve):</a:t>
            </a:r>
            <a:endParaRPr sz="20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BinaryFib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):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if (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 &lt;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2)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return 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k;</a:t>
            </a:r>
            <a:endParaRPr sz="2000" b="0" i="1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		else</a:t>
            </a:r>
            <a:endParaRPr sz="2000" b="1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return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BinaryFib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 -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1) +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BinaryFib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 -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2);</a:t>
            </a:r>
            <a:endParaRPr sz="20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Phân</a:t>
            </a:r>
            <a:r>
              <a:rPr lang="en-US" sz="36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6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tích</a:t>
            </a:r>
            <a:r>
              <a:rPr lang="en-US" sz="36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6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thuật</a:t>
            </a:r>
            <a:r>
              <a:rPr lang="en-US" sz="36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6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toán</a:t>
            </a:r>
            <a:r>
              <a:rPr lang="en-US" sz="36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6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đệ</a:t>
            </a:r>
            <a:r>
              <a:rPr lang="en-US" sz="36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6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quy</a:t>
            </a:r>
            <a:r>
              <a:rPr lang="en-US" sz="36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6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tính</a:t>
            </a:r>
            <a:r>
              <a:rPr lang="en-US" sz="36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6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số</a:t>
            </a:r>
            <a:r>
              <a:rPr lang="en-US" sz="36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Fibonacci</a:t>
            </a:r>
            <a:endParaRPr dirty="0"/>
          </a:p>
        </p:txBody>
      </p:sp>
      <p:sp>
        <p:nvSpPr>
          <p:cNvPr id="114" name="Google Shape;114;p16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762000" y="19812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➢"/>
            </a:pP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Ký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hiệu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600" b="0" i="0" u="none" strike="noStrike" cap="none" baseline="-25000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là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số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lời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gọi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đệ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quy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hàm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BinaryFib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(k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  </a:t>
            </a:r>
            <a:endParaRPr dirty="0"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600" b="0" i="0" u="none" strike="noStrike" cap="none" baseline="-25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1	</a:t>
            </a:r>
            <a:endParaRPr dirty="0"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600" b="0" i="0" u="none" strike="noStrike" cap="none" baseline="-25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1	</a:t>
            </a:r>
            <a:endParaRPr dirty="0"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600" b="0" i="0" u="none" strike="noStrike" cap="none" baseline="-25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600" b="0" i="0" u="none" strike="noStrike" cap="none" baseline="-25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600" b="0" i="0" u="none" strike="noStrike" cap="none" baseline="-25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+ 1 = 1 + 1 + 1 = 3	</a:t>
            </a:r>
            <a:endParaRPr dirty="0"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600" b="0" i="0" u="none" strike="noStrike" cap="none" baseline="-25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600" b="0" i="0" u="none" strike="noStrike" cap="none" baseline="-25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600" b="0" i="0" u="none" strike="noStrike" cap="none" baseline="-25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+ 1 = 3 + 1 + 1 = 5	</a:t>
            </a:r>
            <a:endParaRPr dirty="0"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600" b="0" i="0" u="none" strike="noStrike" cap="none" baseline="-25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600" b="0" i="0" u="none" strike="noStrike" cap="none" baseline="-25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600" b="0" i="0" u="none" strike="noStrike" cap="none" baseline="-25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+ 1 = 5 + 3 + 1 = 9	</a:t>
            </a:r>
            <a:endParaRPr dirty="0"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600" b="0" i="0" u="none" strike="noStrike" cap="none" baseline="-25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600" b="0" i="0" u="none" strike="noStrike" cap="none" baseline="-25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600" b="0" i="0" u="none" strike="noStrike" cap="none" baseline="-25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+ 1 = 9 + 5 + 1 = 15	</a:t>
            </a:r>
            <a:endParaRPr dirty="0"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600" b="0" i="0" u="none" strike="noStrike" cap="none" baseline="-25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600" b="0" i="0" u="none" strike="noStrike" cap="none" baseline="-25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600" b="0" i="0" u="none" strike="noStrike" cap="none" baseline="-25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+ 1 = 15 + 9 + 1 = 25	</a:t>
            </a:r>
            <a:endParaRPr dirty="0"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600" b="0" i="0" u="none" strike="noStrike" cap="none" baseline="-25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600" b="0" i="0" u="none" strike="noStrike" cap="none" baseline="-25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600" b="0" i="0" u="none" strike="noStrike" cap="none" baseline="-25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+ 1 = 25 + 15 + 1 = 41	</a:t>
            </a:r>
            <a:endParaRPr dirty="0"/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600" b="0" i="0" u="none" strike="noStrike" cap="none" baseline="-25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600" b="0" i="0" u="none" strike="noStrike" cap="none" baseline="-25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600" b="0" i="0" u="none" strike="noStrike" cap="none" baseline="-25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+ 1 = 41 + 25 + 1 = 67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dirty="0"/>
          </a:p>
          <a:p>
            <a:pPr marL="342900" marR="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➢"/>
            </a:pP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Giá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trị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600" b="0" i="0" u="none" strike="noStrike" cap="none" baseline="-25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là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giá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trị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của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hàm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đa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thức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bậc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k!</a:t>
            </a:r>
            <a:endParaRPr dirty="0"/>
          </a:p>
          <a:p>
            <a:pPr marL="742950" marR="0" lvl="1" indent="-184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Quy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hoạch</a:t>
            </a:r>
            <a:r>
              <a:rPr lang="en-US" sz="40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động</a:t>
            </a:r>
            <a:endParaRPr dirty="0"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685800" y="1905000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Sử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dụng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chiến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lược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chia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để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trị</a:t>
            </a:r>
            <a:r>
              <a:rPr lang="en-US" sz="2800" dirty="0" smtClean="0"/>
              <a:t>. </a:t>
            </a:r>
            <a:endParaRPr dirty="0"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Lưu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trữ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lời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giải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800" dirty="0" err="1" smtClean="0"/>
              <a:t>kích</a:t>
            </a:r>
            <a:r>
              <a:rPr lang="en-US" sz="2800" dirty="0" smtClean="0"/>
              <a:t> </a:t>
            </a:r>
            <a:r>
              <a:rPr lang="en-US" sz="2800" dirty="0" err="1" smtClean="0"/>
              <a:t>thước</a:t>
            </a:r>
            <a:r>
              <a:rPr lang="en-US" sz="2800" dirty="0" smtClean="0"/>
              <a:t> </a:t>
            </a:r>
            <a:r>
              <a:rPr lang="en-US" sz="2800" dirty="0" err="1" smtClean="0"/>
              <a:t>nhỏ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r>
              <a:rPr lang="en-US" sz="2800" dirty="0" smtClean="0"/>
              <a:t>,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lời</a:t>
            </a:r>
            <a:r>
              <a:rPr lang="en-US" sz="2800" dirty="0" smtClean="0"/>
              <a:t> </a:t>
            </a:r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kích</a:t>
            </a:r>
            <a:r>
              <a:rPr lang="en-US" sz="2800" dirty="0" smtClean="0"/>
              <a:t> </a:t>
            </a:r>
            <a:r>
              <a:rPr lang="en-US" sz="2800" dirty="0" err="1" smtClean="0"/>
              <a:t>thước</a:t>
            </a:r>
            <a:r>
              <a:rPr lang="en-US" sz="2800" dirty="0" smtClean="0"/>
              <a:t> </a:t>
            </a:r>
            <a:r>
              <a:rPr lang="en-US" sz="2800" dirty="0" err="1" smtClean="0"/>
              <a:t>nhỏ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r>
              <a:rPr lang="en-US" sz="2800" dirty="0" smtClean="0"/>
              <a:t>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lần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dirty="0"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en-US" sz="2800" dirty="0" err="1" smtClean="0"/>
              <a:t>Quy</a:t>
            </a:r>
            <a:r>
              <a:rPr lang="en-US" sz="2800" dirty="0" smtClean="0"/>
              <a:t> </a:t>
            </a:r>
            <a:r>
              <a:rPr lang="en-US" sz="2800" dirty="0" err="1" smtClean="0"/>
              <a:t>hoạch</a:t>
            </a:r>
            <a:r>
              <a:rPr lang="en-US" sz="2800" dirty="0" smtClean="0"/>
              <a:t> </a:t>
            </a:r>
            <a:r>
              <a:rPr lang="en-US" sz="2800" dirty="0" err="1" smtClean="0"/>
              <a:t>động</a:t>
            </a:r>
            <a:r>
              <a:rPr lang="en-US" sz="2800" dirty="0" smtClean="0"/>
              <a:t> </a:t>
            </a:r>
            <a:r>
              <a:rPr lang="en-US" sz="2800" dirty="0" err="1" smtClean="0"/>
              <a:t>thường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</a:t>
            </a:r>
            <a:r>
              <a:rPr lang="en-US" sz="2800" dirty="0" err="1" smtClean="0"/>
              <a:t>tối</a:t>
            </a:r>
            <a:r>
              <a:rPr lang="en-US" sz="2800" dirty="0" smtClean="0"/>
              <a:t> </a:t>
            </a:r>
            <a:r>
              <a:rPr lang="en-US" sz="2800" dirty="0" err="1" smtClean="0"/>
              <a:t>ưu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Fibonacci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1371600" y="1905000"/>
            <a:ext cx="6477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fib[N];</a:t>
            </a:r>
            <a:endParaRPr dirty="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0;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≤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N;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++)</a:t>
            </a:r>
            <a:endParaRPr dirty="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fib[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= -1;</a:t>
            </a:r>
            <a:endParaRPr dirty="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fib[0] = 0;</a:t>
            </a:r>
            <a:endParaRPr dirty="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fib[1] = 1;</a:t>
            </a:r>
            <a:endParaRPr dirty="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indent="-342900">
              <a:spcBef>
                <a:spcPts val="400"/>
              </a:spcBef>
              <a:buSzPts val="2000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if (fib[k] == -1) </a:t>
            </a:r>
            <a:r>
              <a:rPr lang="en-US" b="1" dirty="0" err="1" smtClean="0"/>
              <a:t>Int</a:t>
            </a:r>
            <a:r>
              <a:rPr lang="en-US" b="1" dirty="0" smtClean="0"/>
              <a:t> Fibonacci (</a:t>
            </a:r>
            <a:r>
              <a:rPr lang="en-US" b="1" dirty="0" err="1" smtClean="0"/>
              <a:t>int</a:t>
            </a:r>
            <a:r>
              <a:rPr lang="en-US" b="1" dirty="0" smtClean="0"/>
              <a:t> k):</a:t>
            </a:r>
            <a:endParaRPr lang="en-US" dirty="0" smtClean="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dirty="0"/>
          </a:p>
          <a:p>
            <a:pPr marL="342900" lvl="0" indent="-342900">
              <a:spcBef>
                <a:spcPts val="400"/>
              </a:spcBef>
              <a:buSzPts val="2000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fib[k] = </a:t>
            </a:r>
            <a:r>
              <a:rPr lang="en-US" sz="2000" dirty="0" smtClean="0"/>
              <a:t>fib [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k-1</a:t>
            </a:r>
            <a:r>
              <a:rPr lang="en-US" sz="2000" dirty="0"/>
              <a:t>]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 </a:t>
            </a:r>
            <a:r>
              <a:rPr lang="en-US" sz="2000" dirty="0" smtClean="0"/>
              <a:t>fib </a:t>
            </a:r>
            <a:r>
              <a:rPr lang="en-US" sz="2000" dirty="0"/>
              <a:t>[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k-2</a:t>
            </a:r>
            <a:r>
              <a:rPr lang="en-US" sz="2000" dirty="0"/>
              <a:t>]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  <a:endParaRPr dirty="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return fib[k];</a:t>
            </a:r>
            <a:endParaRPr dirty="0"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Quy</a:t>
            </a:r>
            <a:r>
              <a:rPr lang="en-US" sz="36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6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hoạch</a:t>
            </a:r>
            <a:r>
              <a:rPr lang="en-US" sz="36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6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động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685800" y="2057400"/>
            <a:ext cx="6781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eriod"/>
            </a:pP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Tìm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lời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giải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của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bài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toán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cơ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sở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eriod"/>
            </a:pP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Tìm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kích</a:t>
            </a:r>
            <a:r>
              <a:rPr lang="en-US" sz="2400" dirty="0" smtClean="0"/>
              <a:t> </a:t>
            </a:r>
            <a:r>
              <a:rPr lang="en-US" sz="2400" dirty="0" err="1" smtClean="0"/>
              <a:t>thước</a:t>
            </a:r>
            <a:r>
              <a:rPr lang="en-US" sz="2400" dirty="0" smtClean="0"/>
              <a:t> </a:t>
            </a:r>
            <a:r>
              <a:rPr lang="en-US" sz="2400" dirty="0" err="1" smtClean="0"/>
              <a:t>nhỏ</a:t>
            </a:r>
            <a:r>
              <a:rPr lang="en-US" sz="2400" dirty="0" smtClean="0"/>
              <a:t> </a:t>
            </a:r>
            <a:r>
              <a:rPr lang="en-US" sz="2400" dirty="0" err="1" smtClean="0"/>
              <a:t>hơn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eriod"/>
            </a:pP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Thiết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kế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cấu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trúc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dữ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liệu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trữ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lời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endParaRPr sz="24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eriod"/>
            </a:pP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Tìm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lời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giải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từ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lời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giải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của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bài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toán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nhỏ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đến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bài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toán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lớn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hơn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dirty="0"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</a:t>
            </a:r>
            <a:r>
              <a:rPr lang="en-US" sz="28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8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bài</a:t>
            </a:r>
            <a:r>
              <a:rPr lang="en-US" sz="28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8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toán</a:t>
            </a:r>
            <a:r>
              <a:rPr lang="en-US" sz="28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8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quy</a:t>
            </a:r>
            <a:r>
              <a:rPr lang="en-US" sz="28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8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hoạch</a:t>
            </a:r>
            <a:r>
              <a:rPr lang="en-US" sz="2800" b="1" i="0" u="none" strike="noStrike" cap="none" dirty="0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800" b="1" i="0" u="none" strike="noStrike" cap="none" dirty="0" err="1" smtClean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động</a:t>
            </a:r>
            <a:r>
              <a:rPr lang="en-US" sz="2800" b="1" i="0" u="none" strike="noStrike" cap="none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sz="2800" b="1" i="0" u="none" strike="noStrike" cap="none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400" b="1" i="0" u="none" strike="noStrike" cap="none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400" b="1" i="0" u="none" strike="noStrike" cap="none" dirty="0" err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http://people.csail.mit.edu/bdean/6.046/dp/</a:t>
            </a:r>
            <a:r>
              <a:rPr lang="en-US" sz="2400" b="1" i="0" u="none" strike="noStrike" cap="none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800" b="1" i="0" u="none" strike="noStrike" cap="none" dirty="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762000" y="1981200"/>
            <a:ext cx="79248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một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dãy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gồm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số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nguyên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A(1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... A(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Tìm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một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dãy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liên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tục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A(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... A(j)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sao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tổng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phần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tử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là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dirty="0" err="1" smtClean="0"/>
              <a:t>lớn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dirty="0"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một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dãy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gồm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số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nguyên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A(1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... A(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tìm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một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dãy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dài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nhất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không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nhất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thiết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liên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tục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nhau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sao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giá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trị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trong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dãy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là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tăng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dần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đơn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điệu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bài</a:t>
            </a:r>
            <a:r>
              <a:rPr lang="en-US" sz="3200" dirty="0" smtClean="0"/>
              <a:t> </a:t>
            </a:r>
            <a:r>
              <a:rPr lang="en-US" sz="3200" dirty="0" err="1" smtClean="0"/>
              <a:t>toán</a:t>
            </a:r>
            <a:r>
              <a:rPr lang="en-US" sz="3200" dirty="0" smtClean="0"/>
              <a:t> </a:t>
            </a:r>
            <a:r>
              <a:rPr lang="en-US" sz="3200" dirty="0" err="1" smtClean="0"/>
              <a:t>quy</a:t>
            </a:r>
            <a:r>
              <a:rPr lang="en-US" sz="3200" dirty="0" smtClean="0"/>
              <a:t> </a:t>
            </a:r>
            <a:r>
              <a:rPr lang="en-US" sz="3200" dirty="0" err="1" smtClean="0"/>
              <a:t>hoạch</a:t>
            </a:r>
            <a:r>
              <a:rPr lang="en-US" sz="3200" dirty="0" smtClean="0"/>
              <a:t> </a:t>
            </a:r>
            <a:r>
              <a:rPr lang="en-US" sz="3200" dirty="0" err="1" smtClean="0"/>
              <a:t>động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dirty="0" smtClean="0"/>
              <a:t>(</a:t>
            </a:r>
            <a:r>
              <a:rPr lang="en-US" sz="2800" dirty="0" err="1" smtClean="0"/>
              <a:t>http://people.csail.mit.edu/bdean/6.046/dp/</a:t>
            </a:r>
            <a:r>
              <a:rPr lang="en-US" sz="2800" dirty="0" smtClean="0"/>
              <a:t>)</a:t>
            </a:r>
            <a:endParaRPr sz="2800" b="1" i="0" u="none" strike="noStrike" cap="none" dirty="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762000" y="2057400"/>
            <a:ext cx="7620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 2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xâu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và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B,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chúng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biến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đổi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xâu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thành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xâu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sử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dụng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các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phép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dirty="0"/>
          </a:p>
          <a:p>
            <a:pPr marL="342900" marR="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Xóa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một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ký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tự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của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</a:t>
            </a:r>
            <a:endParaRPr dirty="0"/>
          </a:p>
          <a:p>
            <a:pPr marL="342900" marR="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Chèn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một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ký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tự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vào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</a:t>
            </a:r>
            <a:endParaRPr dirty="0"/>
          </a:p>
          <a:p>
            <a:pPr marL="342900" marR="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Thay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đổi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một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ký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tự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của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thành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một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ký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tự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mới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dirty="0"/>
          </a:p>
          <a:p>
            <a:pPr marL="342900" marR="0" lvl="0" indent="-215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dirty="0" err="1" smtClean="0"/>
              <a:t>Số</a:t>
            </a:r>
            <a:r>
              <a:rPr lang="en-US" sz="2000" dirty="0" smtClean="0"/>
              <a:t> lượng </a:t>
            </a:r>
            <a:r>
              <a:rPr lang="en-US" sz="2000" dirty="0" err="1" smtClean="0"/>
              <a:t>nhỏ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phép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đổi</a:t>
            </a:r>
            <a:r>
              <a:rPr lang="en-US" sz="2000" dirty="0" smtClean="0"/>
              <a:t> </a:t>
            </a:r>
            <a:r>
              <a:rPr lang="en-US" sz="2000" dirty="0" err="1" smtClean="0"/>
              <a:t>xâu</a:t>
            </a:r>
            <a:r>
              <a:rPr lang="en-US" sz="2000" dirty="0" smtClean="0"/>
              <a:t> A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xâu</a:t>
            </a:r>
            <a:r>
              <a:rPr lang="en-US" sz="2000" dirty="0" smtClean="0"/>
              <a:t> B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gọi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khoảng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“</a:t>
            </a:r>
            <a:r>
              <a:rPr lang="en-US" sz="2000" dirty="0" err="1" smtClean="0"/>
              <a:t>chỉnh</a:t>
            </a:r>
            <a:r>
              <a:rPr lang="en-US" sz="2000" dirty="0" smtClean="0"/>
              <a:t> </a:t>
            </a:r>
            <a:r>
              <a:rPr lang="en-US" sz="2000" dirty="0" err="1" smtClean="0"/>
              <a:t>sửa</a:t>
            </a:r>
            <a:r>
              <a:rPr lang="en-US" sz="2000" dirty="0" smtClean="0"/>
              <a:t>”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A </a:t>
            </a:r>
            <a:r>
              <a:rPr lang="en-US" sz="2000" dirty="0" err="1" smtClean="0"/>
              <a:t>và</a:t>
            </a:r>
            <a:r>
              <a:rPr lang="en-US" sz="2000" dirty="0" smtClean="0"/>
              <a:t> B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dirty="0"/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khoảng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“</a:t>
            </a:r>
            <a:r>
              <a:rPr lang="en-US" sz="2000" dirty="0" err="1" smtClean="0"/>
              <a:t>chỉnh</a:t>
            </a:r>
            <a:r>
              <a:rPr lang="en-US" sz="2000" dirty="0" smtClean="0"/>
              <a:t> </a:t>
            </a:r>
            <a:r>
              <a:rPr lang="en-US" sz="2000" dirty="0" err="1" smtClean="0"/>
              <a:t>sửa</a:t>
            </a:r>
            <a:r>
              <a:rPr lang="en-US" sz="2000" dirty="0" smtClean="0"/>
              <a:t>” </a:t>
            </a:r>
            <a:r>
              <a:rPr lang="en-US" sz="2000" dirty="0" err="1" smtClean="0"/>
              <a:t>giữa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và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B. </a:t>
            </a: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1"/>
          <p:cNvSpPr txBox="1">
            <a:spLocks noGrp="1"/>
          </p:cNvSpPr>
          <p:nvPr>
            <p:ph type="sldNum" idx="12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OJECT_VERSION" val="9"/>
  <p:tag name="ISPRING_PROJECT_FOLDER_UPDATED" val="1"/>
  <p:tag name="FLASHSPRING_ZOOM_TAG" val="70"/>
  <p:tag name="ISPRING_PRESENTATION_INFO_2" val="&lt;?xml version=&quot;1.0&quot; encoding=&quot;UTF-8&quot; standalone=&quot;no&quot; ?&gt;&#10;&lt;presentation2&gt;&#10;&#10;  &lt;slides&gt;&#10;    &lt;slide id=&quot;{AD974D7B-6086-4A41-B57B-1038B3831308}&quot; pptId=&quot;256&quot;/&gt;&#10;    &lt;slide id=&quot;{741512BF-B536-4963-89BA-531B75BC7B6F}&quot; pptId=&quot;257&quot;/&gt;&#10;    &lt;slide id=&quot;{17083968-0B12-4C70-A49B-B6ABAFD11C83}&quot; pptId=&quot;258&quot;/&gt;&#10;    &lt;slide id=&quot;{108C72D6-C9E1-44BF-8553-F970E753FAD5}&quot; pptId=&quot;259&quot;/&gt;&#10;    &lt;slide id=&quot;{E319134A-65E8-49D9-B2AF-BCE1A06BA2F6}&quot; pptId=&quot;260&quot;/&gt;&#10;    &lt;slide id=&quot;{57C84105-E8AA-468F-933C-710F8AE5A8D4}&quot; pptId=&quot;261&quot;/&gt;&#10;    &lt;slide id=&quot;{DED90F8D-12C9-4C40-9FB9-B76BDF154AB8}&quot; pptId=&quot;262&quot;/&gt;&#10;    &lt;slide id=&quot;{53A5BD25-0217-4A12-83F5-D59720C8D7C1}&quot; pptId=&quot;263&quot;/&gt;&#10;    &lt;slide id=&quot;{57BF881A-1269-4BBA-AF4A-57DCDE47271C}&quot; pptId=&quot;264&quot;/&gt;&#10;    &lt;slide id=&quot;{09FAF6FD-C412-4254-BD4E-9F53CA249FBF}&quot; pptId=&quot;265&quot;/&gt;&#10;    &lt;slide id=&quot;{3438CFDF-06D3-4621-94F1-00F8D58EBC79}&quot; pptId=&quot;266&quot;/&gt;&#10;    &lt;slide id=&quot;{B3E68D9F-6988-49FD-A27D-C7E79D87CBF1}&quot; pptId=&quot;267&quot;/&gt;&#10;    &lt;slide id=&quot;{1CE1838C-0FBE-4CB7-9A73-3CC20183398C}&quot; pptId=&quot;268&quot;/&gt;&#10;    &lt;slide id=&quot;{CEAEE898-BBE6-42CE-BE96-14D3CAAB4C0D}&quot; pptId=&quot;269&quot;/&gt;&#10;    &lt;slide id=&quot;{440BEC35-F2B8-43D2-9E40-B568ECCCFECB}&quot; pptId=&quot;270&quot;/&gt;&#10;    &lt;slide id=&quot;{E6248158-78CA-481D-9AD0-078133EA7760}&quot; pptId=&quot;271&quot;/&gt;&#10;    &lt;slide id=&quot;{470FA5D0-1714-4126-86DA-941633ABDFEF}&quot; pptId=&quot;272&quot;/&gt;&#10;  &lt;/slides&gt;&#10;&#10;  &lt;narration&gt;&#10;    &lt;audioTracks&gt;&#10;      &lt;audioTrack muted=&quot;false&quot; name=&quot;Lect 9 part 1&quot; resource=&quot;ea0cf080&quot; slideId=&quot;{AD974D7B-6086-4A41-B57B-1038B3831308}&quot; startTime=&quot;0&quot; stepIndex=&quot;0&quot; volume=&quot;1&quot;&gt;&#10;        &lt;audio channels=&quot;1&quot; format=&quot;s16&quot; sampleRate=&quot;48000&quot;/&gt;&#10;      &lt;/audioTrack&gt;&#10;      &lt;audioTrack muted=&quot;false&quot; name=&quot;Lect 9 part 2&quot; resource=&quot;6cba833e&quot; slideId=&quot;{09FAF6FD-C412-4254-BD4E-9F53CA249FBF}&quot; startTime=&quot;0&quot; stepIndex=&quot;0&quot; volume=&quot;1&quot;&gt;&#10;        &lt;audio channels=&quot;1&quot; format=&quot;s16&quot; sampleRate=&quot;48000&quot;/&gt;&#10;      &lt;/audioTrack&gt;&#10;    &lt;/audioTracks&gt;&#10;    &lt;videoTracks/&gt;&#10;  &lt;/narration&gt;&#10;&#10;&lt;/presentation2&gt;&#10;"/>
  <p:tag name="ISPRING_LMS_API_VERSION" val="SCORM 1.2"/>
  <p:tag name="ISPRING_ULTRA_SCORM_COURSE_ID" val="4DE5D4AB-124C-4CDB-BAB5-981254924891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C:\Users\Administrator\Documents\CTDL&amp;GT\Cai tien MH CTDL_GT\CTDL_GT\Slides and exercises\Script for videos\Lecture 9"/>
  <p:tag name="ISPRING_SCORM_RATE_SLIDES" val="0"/>
  <p:tag name="ISPRING_SCORM_RATE_QUIZZES" val="0"/>
  <p:tag name="ISPRING_SCORM_PASSING_SCORE" val="0.000000"/>
  <p:tag name="ISPRING_CURRENT_PLAYER_ID" val="universal"/>
  <p:tag name="ISPRING_PRESENTATION_TITLE" val="Lecture 9_Algorithms_part2"/>
  <p:tag name="ISPRING_RESOURCE_FOLDER" val="C:\Users\Administrator\Documents\CTDL&amp;GT\Cai tien MH CTDL_GT\CTDL_GT\Slides and exercises\Lecture09_algorithms_part2\Lecture 9_Algorithms_part2_VI\"/>
  <p:tag name="ISPRING_PRESENTATION_PATH" val="C:\Users\Administrator\Documents\CTDL&amp;GT\Cai tien MH CTDL_GT\CTDL_GT\Slides and exercises\Lecture09_algorithms_part2\Lecture 9_Algorithms_part2_VI.pptx"/>
  <p:tag name="ISPRING_SCREEN_RECS_UPDATED" val="C:\Users\Administrator\Documents\CTDL&amp;GT\Cai tien MH CTDL_GT\CTDL_GT\Slides and exercises\Lecture09_algorithms_part2\Lecture 9_Algorithms_part2_VI\"/>
  <p:tag name="ISPRING_UUID" val="{4190ED7F-5BA4-40C3-8038-601CA5E01DC4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57BF881A-1269-4BBA-AF4A-57DCDE47271C}"/>
  <p:tag name="GENSWF_ADVANCE_TIME" val="28.94"/>
  <p:tag name="ISPRING_CUSTOM_TIMING_US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09FAF6FD-C412-4254-BD4E-9F53CA249FBF}"/>
  <p:tag name="GENSWF_ADVANCE_TIME" val="55.405"/>
  <p:tag name="ISPRING_CUSTOM_TIMING_USE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3438CFDF-06D3-4621-94F1-00F8D58EBC79}"/>
  <p:tag name="GENSWF_ADVANCE_TIME" val="18.6"/>
  <p:tag name="ISPRING_CUSTOM_TIMING_USED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B3E68D9F-6988-49FD-A27D-C7E79D87CBF1}"/>
  <p:tag name="GENSWF_ADVANCE_TIME" val="4.32"/>
  <p:tag name="ISPRING_CUSTOM_TIMING_USED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1CE1838C-0FBE-4CB7-9A73-3CC20183398C}"/>
  <p:tag name="GENSWF_ADVANCE_TIME" val="4.66"/>
  <p:tag name="ISPRING_CUSTOM_TIMING_USED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EAEE898-BBE6-42CE-BE96-14D3CAAB4C0D}"/>
  <p:tag name="GENSWF_ADVANCE_TIME" val="17.325"/>
  <p:tag name="ISPRING_CUSTOM_TIMING_USED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440BEC35-F2B8-43D2-9E40-B568ECCCFECB}"/>
  <p:tag name="GENSWF_ADVANCE_TIME" val="5.255"/>
  <p:tag name="ISPRING_CUSTOM_TIMING_USED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E6248158-78CA-481D-9AD0-078133EA7760}"/>
  <p:tag name="GENSWF_ADVANCE_TIME" val="6.965"/>
  <p:tag name="ISPRING_CUSTOM_TIMING_USED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470FA5D0-1714-4126-86DA-941633ABDFEF}"/>
  <p:tag name="GENSWF_ADVANCE_TIME" val="13.855"/>
  <p:tag name="ISPRING_CUSTOM_TIMING_US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AD974D7B-6086-4A41-B57B-1038B3831308}"/>
  <p:tag name="GENSWF_ADVANCE_TIME" val="4.575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41512BF-B536-4963-89BA-531B75BC7B6F}"/>
  <p:tag name="GENSWF_ADVANCE_TIME" val="2.365"/>
  <p:tag name="ISPRING_CUSTOM_TIMING_US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17083968-0B12-4C70-A49B-B6ABAFD11C83}"/>
  <p:tag name="GENSWF_ADVANCE_TIME" val="19.195"/>
  <p:tag name="ISPRING_CUSTOM_TIMING_USE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108C72D6-C9E1-44BF-8553-F970E753FAD5}"/>
  <p:tag name="GENSWF_ADVANCE_TIME" val="30.415"/>
  <p:tag name="ISPRING_CUSTOM_TIMING_US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E319134A-65E8-49D9-B2AF-BCE1A06BA2F6}"/>
  <p:tag name="GENSWF_ADVANCE_TIME" val="17.07"/>
  <p:tag name="ISPRING_CUSTOM_TIMING_US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57C84105-E8AA-468F-933C-710F8AE5A8D4}"/>
  <p:tag name="GENSWF_ADVANCE_TIME" val="11.205"/>
  <p:tag name="ISPRING_CUSTOM_TIMING_US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ED90F8D-12C9-4C40-9FB9-B76BDF154AB8}"/>
  <p:tag name="GENSWF_ADVANCE_TIME" val="18.685"/>
  <p:tag name="ISPRING_CUSTOM_TIMING_US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53A5BD25-0217-4A12-83F5-D59720C8D7C1}"/>
  <p:tag name="GENSWF_ADVANCE_TIME" val="19.195"/>
  <p:tag name="ISPRING_CUSTOM_TIMING_USED" val="1"/>
</p:tagLst>
</file>

<file path=ppt/theme/theme1.xml><?xml version="1.0" encoding="utf-8"?>
<a:theme xmlns:a="http://schemas.openxmlformats.org/drawingml/2006/main" name="Koi">
  <a:themeElements>
    <a:clrScheme name="Koi 1">
      <a:dk1>
        <a:srgbClr val="272776"/>
      </a:dk1>
      <a:lt1>
        <a:srgbClr val="F3F1E4"/>
      </a:lt1>
      <a:dk2>
        <a:srgbClr val="272776"/>
      </a:dk2>
      <a:lt2>
        <a:srgbClr val="808080"/>
      </a:lt2>
      <a:accent1>
        <a:srgbClr val="B8CFFB"/>
      </a:accent1>
      <a:accent2>
        <a:srgbClr val="DF8F74"/>
      </a:accent2>
      <a:accent3>
        <a:srgbClr val="F8F7EF"/>
      </a:accent3>
      <a:accent4>
        <a:srgbClr val="202064"/>
      </a:accent4>
      <a:accent5>
        <a:srgbClr val="D8E4FD"/>
      </a:accent5>
      <a:accent6>
        <a:srgbClr val="CA8168"/>
      </a:accent6>
      <a:hlink>
        <a:srgbClr val="7F97C2"/>
      </a:hlink>
      <a:folHlink>
        <a:srgbClr val="8BBE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559</Words>
  <Application>Microsoft Office PowerPoint</Application>
  <PresentationFormat>On-screen Show (4:3)</PresentationFormat>
  <Paragraphs>114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Helvetica Neue</vt:lpstr>
      <vt:lpstr>Times New Roman</vt:lpstr>
      <vt:lpstr>Calibri</vt:lpstr>
      <vt:lpstr>Noto Sans Symbols</vt:lpstr>
      <vt:lpstr>Koi</vt:lpstr>
      <vt:lpstr>Các thuật toán nâng cao</vt:lpstr>
      <vt:lpstr>Nội dung chính</vt:lpstr>
      <vt:lpstr>Quy hoạch động</vt:lpstr>
      <vt:lpstr>Phân tích thuật toán đệ quy tính số Fibonacci</vt:lpstr>
      <vt:lpstr>Quy hoạch động</vt:lpstr>
      <vt:lpstr>Fibonacci</vt:lpstr>
      <vt:lpstr>Quy hoạch động</vt:lpstr>
      <vt:lpstr>Các bài toán quy hoạch động (http://people.csail.mit.edu/bdean/6.046/dp/)</vt:lpstr>
      <vt:lpstr>Các bài toán quy hoạch động (http://people.csail.mit.edu/bdean/6.046/dp/)</vt:lpstr>
      <vt:lpstr>Khoảng cách chỉnh sửa</vt:lpstr>
      <vt:lpstr>Các thuật toán thăm ăn</vt:lpstr>
      <vt:lpstr>Bài toán người du lịch (TSP)</vt:lpstr>
      <vt:lpstr>Bài toán người du lịch (TSP)</vt:lpstr>
      <vt:lpstr>Bài toán người du lịch(TSP)</vt:lpstr>
      <vt:lpstr>Chiến lược leo đồi</vt:lpstr>
      <vt:lpstr>Chiến lược leo đồi</vt:lpstr>
      <vt:lpstr>Knapsack problem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9_Algorithms_part2</dc:title>
  <dc:creator>Administrator</dc:creator>
  <cp:lastModifiedBy>DHQG</cp:lastModifiedBy>
  <cp:revision>15</cp:revision>
  <dcterms:modified xsi:type="dcterms:W3CDTF">2019-11-19T02:54:52Z</dcterms:modified>
</cp:coreProperties>
</file>