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83E"/>
    <a:srgbClr val="000000"/>
    <a:srgbClr val="3C1C29"/>
    <a:srgbClr val="FFF8EE"/>
    <a:srgbClr val="F8E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4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611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74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01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48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50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6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0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7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9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9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4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500">
              <a:srgbClr val="FCF0E6"/>
            </a:gs>
            <a:gs pos="100000">
              <a:srgbClr val="FFF8EE"/>
            </a:gs>
            <a:gs pos="100000">
              <a:schemeClr val="accent1">
                <a:lumMod val="45000"/>
                <a:lumOff val="55000"/>
              </a:schemeClr>
            </a:gs>
            <a:gs pos="10000">
              <a:srgbClr val="F8E7D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7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kebana cherry blossom">
            <a:extLst>
              <a:ext uri="{FF2B5EF4-FFF2-40B4-BE49-F238E27FC236}">
                <a16:creationId xmlns:a16="http://schemas.microsoft.com/office/drawing/2014/main" id="{37FF6A7D-8BB9-4143-96EC-27254CDF9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120"/>
            <a:ext cx="6370320" cy="69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96D52B-0235-4A68-9591-98617BD01D29}"/>
              </a:ext>
            </a:extLst>
          </p:cNvPr>
          <p:cNvSpPr/>
          <p:nvPr/>
        </p:nvSpPr>
        <p:spPr>
          <a:xfrm>
            <a:off x="6370320" y="1859339"/>
            <a:ext cx="4270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A8383E"/>
                </a:solidFill>
                <a:effectLst>
                  <a:reflection blurRad="6350" stA="53000" endA="300" endPos="35500" dir="5400000" sy="-90000" algn="bl" rotWithShape="0"/>
                </a:effectLst>
              </a:rPr>
              <a:t>Ikebana</a:t>
            </a:r>
          </a:p>
        </p:txBody>
      </p:sp>
    </p:spTree>
    <p:extLst>
      <p:ext uri="{BB962C8B-B14F-4D97-AF65-F5344CB8AC3E}">
        <p14:creationId xmlns:p14="http://schemas.microsoft.com/office/powerpoint/2010/main" val="420210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9E0950-D8D2-4BD6-AF39-F9CB5B5BD38A}"/>
              </a:ext>
            </a:extLst>
          </p:cNvPr>
          <p:cNvSpPr/>
          <p:nvPr/>
        </p:nvSpPr>
        <p:spPr>
          <a:xfrm>
            <a:off x="1310640" y="357297"/>
            <a:ext cx="4270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A8383E"/>
                </a:solidFill>
                <a:effectLst>
                  <a:reflection blurRad="6350" stA="53000" endA="300" endPos="35500" dir="5400000" sy="-90000" algn="bl" rotWithShape="0"/>
                </a:effectLst>
              </a:rPr>
              <a:t>Space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FA2C1-E746-47CA-8D4C-A4C606AD059E}"/>
              </a:ext>
            </a:extLst>
          </p:cNvPr>
          <p:cNvSpPr/>
          <p:nvPr/>
        </p:nvSpPr>
        <p:spPr>
          <a:xfrm>
            <a:off x="3956876" y="1496814"/>
            <a:ext cx="5883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GB" sz="2400" b="1" i="1" dirty="0">
                <a:solidFill>
                  <a:srgbClr val="3C1C29"/>
                </a:solidFill>
                <a:latin typeface="Segoe Script" panose="030B0504020000000003" pitchFamily="66" charset="0"/>
              </a:rPr>
              <a:t>- is a central component of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7C18EE-331F-4D56-A4A7-34638DCBC9A8}"/>
              </a:ext>
            </a:extLst>
          </p:cNvPr>
          <p:cNvSpPr/>
          <p:nvPr/>
        </p:nvSpPr>
        <p:spPr>
          <a:xfrm>
            <a:off x="2966720" y="29686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111111"/>
                </a:solidFill>
                <a:latin typeface="Arial" panose="020B0604020202020204" pitchFamily="34" charset="0"/>
              </a:rPr>
              <a:t>Space allows other elements to “breath," to move, and connect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160A4B-D26C-4ACA-81AE-7FE01766268B}"/>
              </a:ext>
            </a:extLst>
          </p:cNvPr>
          <p:cNvSpPr/>
          <p:nvPr/>
        </p:nvSpPr>
        <p:spPr>
          <a:xfrm>
            <a:off x="2966720" y="3772654"/>
            <a:ext cx="3954929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111111"/>
                </a:solidFill>
                <a:latin typeface="Arial" panose="020B0604020202020204" pitchFamily="34" charset="0"/>
              </a:rPr>
              <a:t>Silence - Slow down your busy mind.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45F8E-2B6A-4F3B-B00D-6E3CFED8A7E7}"/>
              </a:ext>
            </a:extLst>
          </p:cNvPr>
          <p:cNvSpPr/>
          <p:nvPr/>
        </p:nvSpPr>
        <p:spPr>
          <a:xfrm>
            <a:off x="2966720" y="4299634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11111"/>
                </a:solidFill>
                <a:latin typeface="Arial" panose="020B0604020202020204" pitchFamily="34" charset="0"/>
              </a:rPr>
              <a:t>Simplicity and minimalism</a:t>
            </a:r>
            <a:endParaRPr lang="en-GB" dirty="0"/>
          </a:p>
        </p:txBody>
      </p:sp>
      <p:pic>
        <p:nvPicPr>
          <p:cNvPr id="3074" name="Picture 2" descr=" ">
            <a:extLst>
              <a:ext uri="{FF2B5EF4-FFF2-40B4-BE49-F238E27FC236}">
                <a16:creationId xmlns:a16="http://schemas.microsoft.com/office/drawing/2014/main" id="{BBCA0858-6989-466C-81A2-722794DE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268" y="2406769"/>
            <a:ext cx="22479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5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95BED3-BF7A-413D-B5C5-55670EE03E73}"/>
              </a:ext>
            </a:extLst>
          </p:cNvPr>
          <p:cNvSpPr/>
          <p:nvPr/>
        </p:nvSpPr>
        <p:spPr>
          <a:xfrm>
            <a:off x="1702564" y="316180"/>
            <a:ext cx="4270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A8383E"/>
                </a:solidFill>
                <a:effectLst>
                  <a:reflection blurRad="6350" stA="53000" endA="300" endPos="35500" dir="5400000" sy="-90000" algn="bl" rotWithShape="0"/>
                </a:effectLst>
              </a:rPr>
              <a:t>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8E0C5F-0C5C-4EC5-A653-FDF2C8489E37}"/>
              </a:ext>
            </a:extLst>
          </p:cNvPr>
          <p:cNvSpPr/>
          <p:nvPr/>
        </p:nvSpPr>
        <p:spPr>
          <a:xfrm>
            <a:off x="3205036" y="1547614"/>
            <a:ext cx="5535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GB" sz="2400" b="1" i="1" dirty="0">
                <a:solidFill>
                  <a:srgbClr val="3C1C29"/>
                </a:solidFill>
                <a:latin typeface="Segoe Script" panose="030B0504020000000003" pitchFamily="66" charset="0"/>
              </a:rPr>
              <a:t>- is based on a scalene triangle </a:t>
            </a:r>
          </a:p>
        </p:txBody>
      </p:sp>
      <p:pic>
        <p:nvPicPr>
          <p:cNvPr id="2050" name="Picture 2" descr="5">
            <a:extLst>
              <a:ext uri="{FF2B5EF4-FFF2-40B4-BE49-F238E27FC236}">
                <a16:creationId xmlns:a16="http://schemas.microsoft.com/office/drawing/2014/main" id="{CED2E1BA-72F5-4119-9F6D-F576F1E3A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370" y="2337048"/>
            <a:ext cx="1891665" cy="218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 ">
            <a:extLst>
              <a:ext uri="{FF2B5EF4-FFF2-40B4-BE49-F238E27FC236}">
                <a16:creationId xmlns:a16="http://schemas.microsoft.com/office/drawing/2014/main" id="{46B0AAA4-DB38-4EEE-B7C6-DBC12082E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515" y="4520951"/>
            <a:ext cx="1906270" cy="218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 thought I would share some pictures of some of the ikebana arrangements that my students do during their lessons. I have a couple of inte...">
            <a:extLst>
              <a:ext uri="{FF2B5EF4-FFF2-40B4-BE49-F238E27FC236}">
                <a16:creationId xmlns:a16="http://schemas.microsoft.com/office/drawing/2014/main" id="{E7134EDD-F1B0-4983-B296-2736AD825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65" y="2337048"/>
            <a:ext cx="1906270" cy="218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E23160-CA26-4284-AB91-54438158B236}"/>
              </a:ext>
            </a:extLst>
          </p:cNvPr>
          <p:cNvSpPr/>
          <p:nvPr/>
        </p:nvSpPr>
        <p:spPr>
          <a:xfrm>
            <a:off x="2924781" y="25518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111111"/>
                </a:solidFill>
                <a:latin typeface="Arial" panose="020B0604020202020204" pitchFamily="34" charset="0"/>
              </a:rPr>
              <a:t>The three points represent </a:t>
            </a:r>
          </a:p>
          <a:p>
            <a:r>
              <a:rPr lang="en-GB" dirty="0">
                <a:solidFill>
                  <a:srgbClr val="111111"/>
                </a:solidFill>
                <a:latin typeface="Arial" panose="020B0604020202020204" pitchFamily="34" charset="0"/>
              </a:rPr>
              <a:t>the three Elements:</a:t>
            </a:r>
          </a:p>
          <a:p>
            <a:endParaRPr lang="en-GB" dirty="0">
              <a:solidFill>
                <a:srgbClr val="11111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11111"/>
                </a:solidFill>
                <a:latin typeface="Arial" panose="020B0604020202020204" pitchFamily="34" charset="0"/>
              </a:rPr>
              <a:t>heaven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11111"/>
                </a:solidFill>
                <a:latin typeface="Arial" panose="020B0604020202020204" pitchFamily="34" charset="0"/>
              </a:rPr>
              <a:t>human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11111"/>
                </a:solidFill>
                <a:latin typeface="Arial" panose="020B0604020202020204" pitchFamily="34" charset="0"/>
              </a:rPr>
              <a:t>earth</a:t>
            </a:r>
          </a:p>
        </p:txBody>
      </p:sp>
    </p:spTree>
    <p:extLst>
      <p:ext uri="{BB962C8B-B14F-4D97-AF65-F5344CB8AC3E}">
        <p14:creationId xmlns:p14="http://schemas.microsoft.com/office/powerpoint/2010/main" val="429085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729036-0B23-4A45-90FA-8EF1BD6EF127}"/>
              </a:ext>
            </a:extLst>
          </p:cNvPr>
          <p:cNvSpPr/>
          <p:nvPr/>
        </p:nvSpPr>
        <p:spPr>
          <a:xfrm>
            <a:off x="1625600" y="347285"/>
            <a:ext cx="6482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A8383E"/>
                </a:solidFill>
                <a:effectLst>
                  <a:reflection blurRad="6350" stA="53000" endA="300" endPos="35500" dir="5400000" sy="-90000" algn="bl" rotWithShape="0"/>
                </a:effectLst>
              </a:rPr>
              <a:t>Odd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305D1-5C0E-4D3C-845F-420C630B5ED0}"/>
              </a:ext>
            </a:extLst>
          </p:cNvPr>
          <p:cNvSpPr/>
          <p:nvPr/>
        </p:nvSpPr>
        <p:spPr>
          <a:xfrm>
            <a:off x="3205036" y="1547614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GB" sz="2400" b="1" i="1" dirty="0">
                <a:solidFill>
                  <a:srgbClr val="3C1C29"/>
                </a:solidFill>
                <a:latin typeface="Segoe Script" panose="030B0504020000000003" pitchFamily="66" charset="0"/>
              </a:rPr>
              <a:t>- keep the number of elements odd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C9B9C-01DA-44FA-B3D8-5D1747C49C31}"/>
              </a:ext>
            </a:extLst>
          </p:cNvPr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Odd number is considered lucky</a:t>
            </a:r>
          </a:p>
          <a:p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Buddhist belief that 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asymmetry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reflects nature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 descr="Self made vase with bird of paradisepencil heliconia and aspidistra 818x1024 365 Days of Ikebana Day 305">
            <a:extLst>
              <a:ext uri="{FF2B5EF4-FFF2-40B4-BE49-F238E27FC236}">
                <a16:creationId xmlns:a16="http://schemas.microsoft.com/office/drawing/2014/main" id="{358CC55A-3942-454E-8A64-4211FFB06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410" y="2420303"/>
            <a:ext cx="22479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903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1905</TotalTime>
  <Words>72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Segoe Script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 Nalabanda</dc:creator>
  <cp:lastModifiedBy>Hema Nalabanda</cp:lastModifiedBy>
  <cp:revision>14</cp:revision>
  <dcterms:created xsi:type="dcterms:W3CDTF">2020-02-19T22:11:27Z</dcterms:created>
  <dcterms:modified xsi:type="dcterms:W3CDTF">2020-02-21T05:57:25Z</dcterms:modified>
</cp:coreProperties>
</file>