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6" r:id="rId5"/>
    <p:sldId id="273" r:id="rId6"/>
    <p:sldId id="274" r:id="rId7"/>
    <p:sldId id="257" r:id="rId8"/>
    <p:sldId id="275" r:id="rId9"/>
    <p:sldId id="258" r:id="rId10"/>
    <p:sldId id="276" r:id="rId11"/>
    <p:sldId id="280" r:id="rId12"/>
    <p:sldId id="277" r:id="rId13"/>
    <p:sldId id="278" r:id="rId14"/>
    <p:sldId id="279" r:id="rId15"/>
    <p:sldId id="281" r:id="rId16"/>
    <p:sldId id="256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E31B49A-B6C7-A968-9A86-50E921374040}" name="Nguyễn Thanh Hoài" initials="" userId="S::21023751.hoai@student.iuh.edu.vn::d6f6dfe5-58b3-415b-ac2c-68b4d70d351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74" autoAdjust="0"/>
  </p:normalViewPr>
  <p:slideViewPr>
    <p:cSldViewPr snapToGrid="0" showGuides="1">
      <p:cViewPr varScale="1">
        <p:scale>
          <a:sx n="66" d="100"/>
          <a:sy n="66" d="100"/>
        </p:scale>
        <p:origin x="668" y="3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19.04.2024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>
          <p15:clr>
            <a:srgbClr val="F26B43"/>
          </p15:clr>
        </p15:guide>
        <p15:guide id="2" pos="574">
          <p15:clr>
            <a:srgbClr val="F26B43"/>
          </p15:clr>
        </p15:guide>
        <p15:guide id="3" pos="7106">
          <p15:clr>
            <a:srgbClr val="F26B43"/>
          </p15:clr>
        </p15:guide>
        <p15:guide id="4" orient="horz" pos="3748">
          <p15:clr>
            <a:srgbClr val="F26B43"/>
          </p15:clr>
        </p15:guide>
        <p15:guide id="5" pos="4407">
          <p15:clr>
            <a:srgbClr val="F26B43"/>
          </p15:clr>
        </p15:guide>
        <p15:guide id="6" pos="3273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20" y="620800"/>
            <a:ext cx="7051282" cy="2762053"/>
          </a:xfrm>
        </p:spPr>
        <p:txBody>
          <a:bodyPr/>
          <a:lstStyle/>
          <a:p>
            <a:r>
              <a:rPr lang="en-US" sz="4000" dirty="0" err="1">
                <a:latin typeface="Aptos ExtraBold" panose="020B0004020202020204" pitchFamily="34" charset="0"/>
              </a:rPr>
              <a:t>Báo</a:t>
            </a:r>
            <a:r>
              <a:rPr lang="en-US" sz="4000" dirty="0">
                <a:latin typeface="Aptos ExtraBold" panose="020B0004020202020204" pitchFamily="34" charset="0"/>
              </a:rPr>
              <a:t> </a:t>
            </a:r>
            <a:r>
              <a:rPr lang="en-US" sz="4000" dirty="0" err="1">
                <a:latin typeface="Aptos ExtraBold" panose="020B0004020202020204" pitchFamily="34" charset="0"/>
              </a:rPr>
              <a:t>Cáo</a:t>
            </a:r>
            <a:r>
              <a:rPr lang="en-US" sz="4000" dirty="0">
                <a:latin typeface="Aptos ExtraBold" panose="020B0004020202020204" pitchFamily="34" charset="0"/>
              </a:rPr>
              <a:t> </a:t>
            </a:r>
            <a:br>
              <a:rPr lang="en-US" sz="4000" dirty="0">
                <a:latin typeface="Aptos ExtraBold" panose="020B0004020202020204" pitchFamily="34" charset="0"/>
              </a:rPr>
            </a:br>
            <a:r>
              <a:rPr lang="en-US" sz="6600" dirty="0" err="1">
                <a:latin typeface="Aptos ExtraBold" panose="020B0004020202020204" pitchFamily="34" charset="0"/>
              </a:rPr>
              <a:t>Bất</a:t>
            </a:r>
            <a:r>
              <a:rPr lang="en-US" sz="6600" dirty="0">
                <a:latin typeface="Aptos ExtraBold" panose="020B0004020202020204" pitchFamily="34" charset="0"/>
              </a:rPr>
              <a:t> </a:t>
            </a:r>
            <a:r>
              <a:rPr lang="en-US" sz="6600" dirty="0" err="1">
                <a:latin typeface="Aptos ExtraBold" panose="020B0004020202020204" pitchFamily="34" charset="0"/>
              </a:rPr>
              <a:t>Động</a:t>
            </a:r>
            <a:r>
              <a:rPr lang="en-US" sz="6600" dirty="0">
                <a:latin typeface="Aptos ExtraBold" panose="020B0004020202020204" pitchFamily="34" charset="0"/>
              </a:rPr>
              <a:t> </a:t>
            </a:r>
            <a:r>
              <a:rPr lang="en-US" sz="6600" dirty="0" err="1">
                <a:latin typeface="Aptos ExtraBold" panose="020B0004020202020204" pitchFamily="34" charset="0"/>
              </a:rPr>
              <a:t>Sản</a:t>
            </a:r>
            <a:endParaRPr lang="ru-RU" sz="6600" dirty="0">
              <a:latin typeface="Aptos ExtraBold" panose="020B00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6398" y="4118760"/>
            <a:ext cx="5690680" cy="1409478"/>
          </a:xfrm>
        </p:spPr>
        <p:txBody>
          <a:bodyPr anchor="ctr"/>
          <a:lstStyle/>
          <a:p>
            <a:r>
              <a:rPr lang="en-US" sz="3200" b="1" dirty="0">
                <a:latin typeface="Aptos" panose="020B0004020202020204" pitchFamily="34" charset="0"/>
              </a:rPr>
              <a:t>GVHD : </a:t>
            </a:r>
            <a:r>
              <a:rPr lang="en-US" sz="3200" b="1" dirty="0" err="1">
                <a:latin typeface="Aptos" panose="020B0004020202020204" pitchFamily="34" charset="0"/>
              </a:rPr>
              <a:t>Lưu</a:t>
            </a:r>
            <a:r>
              <a:rPr lang="en-US" sz="3200" b="1" dirty="0">
                <a:latin typeface="Aptos" panose="020B0004020202020204" pitchFamily="34" charset="0"/>
              </a:rPr>
              <a:t> Giang Nam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E1D4F86-B8BD-DE40-AAAA-F8B7041A7D03}"/>
              </a:ext>
            </a:extLst>
          </p:cNvPr>
          <p:cNvSpPr txBox="1">
            <a:spLocks/>
          </p:cNvSpPr>
          <p:nvPr/>
        </p:nvSpPr>
        <p:spPr>
          <a:xfrm>
            <a:off x="786259" y="433512"/>
            <a:ext cx="4670958" cy="9498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latin typeface="Aptos" panose="020B0004020202020204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30A2AF7-BE65-1B92-5C96-578A98C28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59" y="210895"/>
            <a:ext cx="1879120" cy="81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008A378-8320-80DD-2447-1A436BBC8DF7}"/>
              </a:ext>
            </a:extLst>
          </p:cNvPr>
          <p:cNvSpPr txBox="1">
            <a:spLocks/>
          </p:cNvSpPr>
          <p:nvPr/>
        </p:nvSpPr>
        <p:spPr>
          <a:xfrm>
            <a:off x="793815" y="5053324"/>
            <a:ext cx="4476404" cy="9498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latin typeface="Aptos Display" panose="020B0004020202020204" pitchFamily="34" charset="0"/>
            </a:endParaRPr>
          </a:p>
        </p:txBody>
      </p:sp>
      <p:pic>
        <p:nvPicPr>
          <p:cNvPr id="14" name="Picture Placeholder 13" descr="A computer with a diagram on the screen&#10;&#10;Description automatically generated">
            <a:extLst>
              <a:ext uri="{FF2B5EF4-FFF2-40B4-BE49-F238E27FC236}">
                <a16:creationId xmlns:a16="http://schemas.microsoft.com/office/drawing/2014/main" id="{15294066-DD51-4285-53FA-0340E68D5091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/>
          <a:srcRect l="2143" r="2143"/>
          <a:stretch>
            <a:fillRect/>
          </a:stretch>
        </p:blipFill>
        <p:spPr>
          <a:xfrm>
            <a:off x="4690917" y="0"/>
            <a:ext cx="7585924" cy="5949573"/>
          </a:xfr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AA74E5-888F-CE0E-F56C-47E866CA7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89" y="1825625"/>
            <a:ext cx="8942230" cy="4351338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DA34320-687E-FD4D-82FC-3C8BCD885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anchor="ctr">
            <a:normAutofit/>
          </a:bodyPr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GradientBoostingRegressor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69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9C0E63-1691-459B-E685-21B8333F1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" y="1742974"/>
            <a:ext cx="6534752" cy="5064434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D15BD15-413F-09EE-2AE3-9F5A4F8E1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anchor="ctr">
            <a:normAutofit/>
          </a:bodyPr>
          <a:lstStyle/>
          <a:p>
            <a:r>
              <a:rPr lang="en-US"/>
              <a:t>Dự đoán giá nhà theo mô hình</a:t>
            </a:r>
          </a:p>
        </p:txBody>
      </p:sp>
      <p:pic>
        <p:nvPicPr>
          <p:cNvPr id="1026" name="Picture 2" descr="Hình ảnh Phân Tích Phân Tích Học Kinh Doanh Tài Chính Của Máy Bay Nghiên  Cứu Biểu Tượng Gr PNG , Hạch Toán Kế Toán, Phân Tích, Phân Tích Học PNG và">
            <a:extLst>
              <a:ext uri="{FF2B5EF4-FFF2-40B4-BE49-F238E27FC236}">
                <a16:creationId xmlns:a16="http://schemas.microsoft.com/office/drawing/2014/main" id="{3AB71335-ED42-1278-0719-286D36FA4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769" y="2232309"/>
            <a:ext cx="3340718" cy="334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169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A3BBFF79-EE14-0A87-602D-81B099CA9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20" y="525382"/>
            <a:ext cx="5138394" cy="926346"/>
          </a:xfrm>
        </p:spPr>
        <p:txBody>
          <a:bodyPr anchor="ctr">
            <a:normAutofit/>
          </a:bodyPr>
          <a:lstStyle/>
          <a:p>
            <a:r>
              <a:rPr lang="en-US" dirty="0" err="1">
                <a:latin typeface="+mn-lt"/>
              </a:rPr>
              <a:t>Một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ví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dụ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khác</a:t>
            </a:r>
            <a:endParaRPr lang="en-US" dirty="0">
              <a:latin typeface="+mn-lt"/>
            </a:endParaRPr>
          </a:p>
        </p:txBody>
      </p:sp>
      <p:pic>
        <p:nvPicPr>
          <p:cNvPr id="6" name="Picture 2" descr="Hình ảnh Phân Tích Phân Tích Học Kinh Doanh Tài Chính Của Máy Bay Nghiên  Cứu Biểu Tượng Gr PNG , Hạch Toán Kế Toán, Phân Tích, Phân Tích Học PNG và">
            <a:extLst>
              <a:ext uri="{FF2B5EF4-FFF2-40B4-BE49-F238E27FC236}">
                <a16:creationId xmlns:a16="http://schemas.microsoft.com/office/drawing/2014/main" id="{EDDE5EB3-8CB8-DFD7-DDDF-FC65C76A2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769" y="2232309"/>
            <a:ext cx="3340718" cy="334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C18D1B-CC8A-9F98-4234-3239C5567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20" y="1785383"/>
            <a:ext cx="6591083" cy="490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094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Graduation cartoon bee">
            <a:extLst>
              <a:ext uri="{FF2B5EF4-FFF2-40B4-BE49-F238E27FC236}">
                <a16:creationId xmlns:a16="http://schemas.microsoft.com/office/drawing/2014/main" id="{A2E60D04-9803-E3D7-FE6A-340C3E238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607" y="1825625"/>
            <a:ext cx="3774785" cy="4351338"/>
          </a:xfrm>
          <a:prstGeom prst="rect">
            <a:avLst/>
          </a:prstGeo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EBC1A8D-E693-4704-8E11-5AAB4B40B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anchor="ctr">
            <a:normAutofit/>
          </a:bodyPr>
          <a:lstStyle/>
          <a:p>
            <a:r>
              <a:rPr lang="en-US" dirty="0" err="1">
                <a:latin typeface="+mn-lt"/>
              </a:rPr>
              <a:t>Cảm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ơn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thầy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đã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xem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đánh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giá</a:t>
            </a:r>
            <a:r>
              <a:rPr lang="en-US" dirty="0">
                <a:latin typeface="+mn-lt"/>
              </a:rPr>
              <a:t> !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721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D61946C1-26E6-EDB4-6764-CC3D083E34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3224925"/>
              </p:ext>
            </p:extLst>
          </p:nvPr>
        </p:nvGraphicFramePr>
        <p:xfrm>
          <a:off x="891540" y="2114641"/>
          <a:ext cx="10408920" cy="328691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55828">
                  <a:extLst>
                    <a:ext uri="{9D8B030D-6E8A-4147-A177-3AD203B41FA5}">
                      <a16:colId xmlns:a16="http://schemas.microsoft.com/office/drawing/2014/main" val="1749894909"/>
                    </a:ext>
                  </a:extLst>
                </a:gridCol>
                <a:gridCol w="3130851">
                  <a:extLst>
                    <a:ext uri="{9D8B030D-6E8A-4147-A177-3AD203B41FA5}">
                      <a16:colId xmlns:a16="http://schemas.microsoft.com/office/drawing/2014/main" val="2244264108"/>
                    </a:ext>
                  </a:extLst>
                </a:gridCol>
                <a:gridCol w="5222241">
                  <a:extLst>
                    <a:ext uri="{9D8B030D-6E8A-4147-A177-3AD203B41FA5}">
                      <a16:colId xmlns:a16="http://schemas.microsoft.com/office/drawing/2014/main" val="3886965240"/>
                    </a:ext>
                  </a:extLst>
                </a:gridCol>
              </a:tblGrid>
              <a:tr h="109563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/>
                          </a:solidFill>
                          <a:latin typeface="Aptos ExtraBold" panose="020B0004020202020204" pitchFamily="34" charset="0"/>
                        </a:rPr>
                        <a:t>MSSV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/>
                          </a:solidFill>
                          <a:latin typeface="Aptos ExtraBold" panose="020B0004020202020204" pitchFamily="34" charset="0"/>
                        </a:rPr>
                        <a:t>THÀNH VIÊN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3"/>
                          </a:solidFill>
                          <a:latin typeface="Aptos ExtraBold" panose="020B0004020202020204" pitchFamily="34" charset="0"/>
                        </a:rPr>
                        <a:t>CÔNG VIỆC THỰC HIỆN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751650"/>
                  </a:ext>
                </a:extLst>
              </a:tr>
              <a:tr h="109563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4"/>
                          </a:solidFill>
                          <a:latin typeface="Aptos Display" panose="020B0004020202020204" pitchFamily="34" charset="0"/>
                        </a:rPr>
                        <a:t>21023751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4"/>
                          </a:solidFill>
                          <a:latin typeface="Aptos Display" panose="020B0004020202020204" pitchFamily="34" charset="0"/>
                        </a:rPr>
                        <a:t>Nguyễn Thanh Hoài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chemeClr val="accent4"/>
                          </a:solidFill>
                          <a:latin typeface="Aptos Display" panose="020B0004020202020204" pitchFamily="34" charset="0"/>
                        </a:rPr>
                        <a:t>Làm</a:t>
                      </a:r>
                      <a:r>
                        <a:rPr lang="en-US" sz="2400" b="1" dirty="0">
                          <a:solidFill>
                            <a:schemeClr val="accent4"/>
                          </a:solidFill>
                          <a:latin typeface="Aptos Display" panose="020B0004020202020204" pitchFamily="34" charset="0"/>
                        </a:rPr>
                        <a:t> Slide </a:t>
                      </a:r>
                      <a:r>
                        <a:rPr lang="en-US" sz="2400" b="1" dirty="0" err="1">
                          <a:solidFill>
                            <a:schemeClr val="accent4"/>
                          </a:solidFill>
                          <a:latin typeface="Aptos Display" panose="020B0004020202020204" pitchFamily="34" charset="0"/>
                        </a:rPr>
                        <a:t>và</a:t>
                      </a:r>
                      <a:r>
                        <a:rPr lang="en-US" sz="2400" b="1" dirty="0">
                          <a:solidFill>
                            <a:schemeClr val="accent4"/>
                          </a:solidFill>
                          <a:latin typeface="Aptos Display" panose="020B0004020202020204" pitchFamily="34" charset="0"/>
                        </a:rPr>
                        <a:t> Dashboard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513928"/>
                  </a:ext>
                </a:extLst>
              </a:tr>
              <a:tr h="109563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4"/>
                          </a:solidFill>
                          <a:latin typeface="Aptos Display" panose="020B0004020202020204" pitchFamily="34" charset="0"/>
                        </a:rPr>
                        <a:t>21130221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4"/>
                          </a:solidFill>
                          <a:latin typeface="Aptos Display" panose="020B0004020202020204" pitchFamily="34" charset="0"/>
                        </a:rPr>
                        <a:t>Nguyễn Văn Hoài Nam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chemeClr val="accent4"/>
                          </a:solidFill>
                          <a:latin typeface="Aptos Display" panose="020B0004020202020204" pitchFamily="34" charset="0"/>
                        </a:rPr>
                        <a:t>Làm</a:t>
                      </a:r>
                      <a:r>
                        <a:rPr lang="en-US" sz="2400" b="1" dirty="0">
                          <a:solidFill>
                            <a:schemeClr val="accent4"/>
                          </a:solidFill>
                          <a:latin typeface="Aptos Display" panose="020B0004020202020204" pitchFamily="34" charset="0"/>
                        </a:rPr>
                        <a:t> Model </a:t>
                      </a:r>
                      <a:r>
                        <a:rPr lang="en-US" sz="2400" b="1" dirty="0" err="1">
                          <a:solidFill>
                            <a:schemeClr val="accent4"/>
                          </a:solidFill>
                          <a:latin typeface="Aptos Display" panose="020B0004020202020204" pitchFamily="34" charset="0"/>
                        </a:rPr>
                        <a:t>và</a:t>
                      </a:r>
                      <a:r>
                        <a:rPr lang="en-US" sz="2400" b="1" dirty="0">
                          <a:solidFill>
                            <a:schemeClr val="accent4"/>
                          </a:solidFill>
                          <a:latin typeface="Aptos Display" panose="020B0004020202020204" pitchFamily="34" charset="0"/>
                        </a:rPr>
                        <a:t> Dashboard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658454"/>
                  </a:ext>
                </a:extLst>
              </a:tr>
            </a:tbl>
          </a:graphicData>
        </a:graphic>
      </p:graphicFrame>
      <p:sp>
        <p:nvSpPr>
          <p:cNvPr id="6" name="Title 2">
            <a:extLst>
              <a:ext uri="{FF2B5EF4-FFF2-40B4-BE49-F238E27FC236}">
                <a16:creationId xmlns:a16="http://schemas.microsoft.com/office/drawing/2014/main" id="{6453BDC8-4744-8D1A-5CD3-1DABCBA70BEC}"/>
              </a:ext>
            </a:extLst>
          </p:cNvPr>
          <p:cNvSpPr txBox="1">
            <a:spLocks/>
          </p:cNvSpPr>
          <p:nvPr/>
        </p:nvSpPr>
        <p:spPr>
          <a:xfrm>
            <a:off x="785188" y="728261"/>
            <a:ext cx="10122632" cy="652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ptos ExtraBold" panose="020B0004020202020204" pitchFamily="34" charset="0"/>
              </a:rPr>
              <a:t>THÀNH VIÊN</a:t>
            </a:r>
          </a:p>
        </p:txBody>
      </p:sp>
    </p:spTree>
    <p:extLst>
      <p:ext uri="{BB962C8B-B14F-4D97-AF65-F5344CB8AC3E}">
        <p14:creationId xmlns:p14="http://schemas.microsoft.com/office/powerpoint/2010/main" val="43800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407083-190C-9B35-8924-C41DCB9F2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20" y="558077"/>
            <a:ext cx="9050518" cy="945498"/>
          </a:xfrm>
        </p:spPr>
        <p:txBody>
          <a:bodyPr/>
          <a:lstStyle/>
          <a:p>
            <a:r>
              <a:rPr lang="en-US" dirty="0" err="1">
                <a:latin typeface="Aptos ExtraBold" panose="020B0004020202020204" pitchFamily="34" charset="0"/>
              </a:rPr>
              <a:t>Sơ</a:t>
            </a:r>
            <a:r>
              <a:rPr lang="en-US" dirty="0">
                <a:latin typeface="Aptos ExtraBold" panose="020B0004020202020204" pitchFamily="34" charset="0"/>
              </a:rPr>
              <a:t> </a:t>
            </a:r>
            <a:r>
              <a:rPr lang="en-US" dirty="0" err="1">
                <a:latin typeface="Aptos ExtraBold" panose="020B0004020202020204" pitchFamily="34" charset="0"/>
              </a:rPr>
              <a:t>lược</a:t>
            </a:r>
            <a:r>
              <a:rPr lang="en-US" dirty="0">
                <a:latin typeface="Aptos ExtraBold" panose="020B0004020202020204" pitchFamily="34" charset="0"/>
              </a:rPr>
              <a:t> </a:t>
            </a:r>
            <a:r>
              <a:rPr lang="en-US" dirty="0" err="1">
                <a:latin typeface="Aptos ExtraBold" panose="020B0004020202020204" pitchFamily="34" charset="0"/>
              </a:rPr>
              <a:t>về</a:t>
            </a:r>
            <a:r>
              <a:rPr lang="en-US" dirty="0">
                <a:latin typeface="Aptos ExtraBold" panose="020B0004020202020204" pitchFamily="34" charset="0"/>
              </a:rPr>
              <a:t>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9C05E6-86F6-5DBF-D112-CB5E398BA00C}"/>
              </a:ext>
            </a:extLst>
          </p:cNvPr>
          <p:cNvSpPr txBox="1"/>
          <p:nvPr/>
        </p:nvSpPr>
        <p:spPr>
          <a:xfrm>
            <a:off x="446203" y="1860174"/>
            <a:ext cx="5257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Aptos Display" panose="020B0004020202020204" pitchFamily="34" charset="0"/>
              </a:rPr>
              <a:t>1</a:t>
            </a:r>
            <a:r>
              <a:rPr lang="en-US" sz="2000" b="1" dirty="0">
                <a:solidFill>
                  <a:schemeClr val="accent3"/>
                </a:solidFill>
              </a:rPr>
              <a:t>.  </a:t>
            </a:r>
            <a:r>
              <a:rPr lang="en-US" sz="2000" b="1" dirty="0" err="1">
                <a:solidFill>
                  <a:schemeClr val="accent3"/>
                </a:solidFill>
              </a:rPr>
              <a:t>Tên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en-US" sz="2000" b="1" dirty="0" err="1">
                <a:solidFill>
                  <a:schemeClr val="accent3"/>
                </a:solidFill>
              </a:rPr>
              <a:t>bộ</a:t>
            </a:r>
            <a:r>
              <a:rPr lang="en-US" sz="2000" b="1" dirty="0">
                <a:solidFill>
                  <a:schemeClr val="accent3"/>
                </a:solidFill>
              </a:rPr>
              <a:t> data : </a:t>
            </a:r>
            <a:r>
              <a:rPr lang="en-US" sz="2000" b="1" i="0" dirty="0">
                <a:solidFill>
                  <a:schemeClr val="accent3"/>
                </a:solidFill>
                <a:effectLst/>
              </a:rPr>
              <a:t>online_retail_II.csv</a:t>
            </a:r>
          </a:p>
          <a:p>
            <a:endParaRPr lang="en-US" sz="2000" b="1" dirty="0">
              <a:solidFill>
                <a:schemeClr val="accent3"/>
              </a:solidFill>
              <a:latin typeface="Aptos Display" panose="020B00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65B29-EBC7-D6C4-459E-D6F97AA6E926}"/>
              </a:ext>
            </a:extLst>
          </p:cNvPr>
          <p:cNvSpPr txBox="1"/>
          <p:nvPr/>
        </p:nvSpPr>
        <p:spPr>
          <a:xfrm>
            <a:off x="7532017" y="2346092"/>
            <a:ext cx="46568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Data </a:t>
            </a:r>
            <a:r>
              <a:rPr lang="en-US" b="1" dirty="0" err="1">
                <a:solidFill>
                  <a:schemeClr val="accent3"/>
                </a:solidFill>
              </a:rPr>
              <a:t>có</a:t>
            </a:r>
            <a:r>
              <a:rPr lang="en-US" b="1" dirty="0">
                <a:solidFill>
                  <a:schemeClr val="accent3"/>
                </a:solidFill>
              </a:rPr>
              <a:t> 12 </a:t>
            </a:r>
            <a:r>
              <a:rPr lang="en-US" b="1" dirty="0" err="1">
                <a:solidFill>
                  <a:schemeClr val="accent3"/>
                </a:solidFill>
              </a:rPr>
              <a:t>cột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b="1" dirty="0" err="1">
                <a:solidFill>
                  <a:schemeClr val="accent3"/>
                </a:solidFill>
              </a:rPr>
              <a:t>dữ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b="1" dirty="0" err="1">
                <a:solidFill>
                  <a:schemeClr val="accent3"/>
                </a:solidFill>
              </a:rPr>
              <a:t>liệu</a:t>
            </a:r>
            <a:r>
              <a:rPr lang="en-US" b="1" dirty="0">
                <a:solidFill>
                  <a:schemeClr val="accent3"/>
                </a:solidFill>
              </a:rPr>
              <a:t> :</a:t>
            </a:r>
          </a:p>
          <a:p>
            <a:r>
              <a:rPr lang="en-US" b="1" dirty="0">
                <a:solidFill>
                  <a:schemeClr val="accent3"/>
                </a:solidFill>
              </a:rPr>
              <a:t>+ </a:t>
            </a:r>
            <a:r>
              <a:rPr lang="en-US" b="1" dirty="0" err="1">
                <a:solidFill>
                  <a:schemeClr val="accent3"/>
                </a:solidFill>
              </a:rPr>
              <a:t>Mã</a:t>
            </a:r>
            <a:r>
              <a:rPr lang="en-US" b="1" dirty="0">
                <a:solidFill>
                  <a:schemeClr val="accent3"/>
                </a:solidFill>
              </a:rPr>
              <a:t> tin : object</a:t>
            </a:r>
          </a:p>
          <a:p>
            <a:r>
              <a:rPr lang="en-US" b="1" dirty="0">
                <a:solidFill>
                  <a:schemeClr val="accent3"/>
                </a:solidFill>
              </a:rPr>
              <a:t>+ </a:t>
            </a:r>
            <a:r>
              <a:rPr lang="en-US" b="1" dirty="0" err="1">
                <a:solidFill>
                  <a:schemeClr val="accent3"/>
                </a:solidFill>
              </a:rPr>
              <a:t>Loại</a:t>
            </a:r>
            <a:r>
              <a:rPr lang="en-US" b="1" dirty="0">
                <a:solidFill>
                  <a:schemeClr val="accent3"/>
                </a:solidFill>
              </a:rPr>
              <a:t> BĐS : object</a:t>
            </a:r>
          </a:p>
          <a:p>
            <a:r>
              <a:rPr lang="en-US" b="1" dirty="0">
                <a:solidFill>
                  <a:schemeClr val="accent3"/>
                </a:solidFill>
              </a:rPr>
              <a:t>+ </a:t>
            </a:r>
            <a:r>
              <a:rPr lang="en-US" b="1" dirty="0" err="1">
                <a:solidFill>
                  <a:schemeClr val="accent3"/>
                </a:solidFill>
              </a:rPr>
              <a:t>Khu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b="1" dirty="0" err="1">
                <a:solidFill>
                  <a:schemeClr val="accent3"/>
                </a:solidFill>
              </a:rPr>
              <a:t>vực</a:t>
            </a:r>
            <a:r>
              <a:rPr lang="en-US" b="1" dirty="0">
                <a:solidFill>
                  <a:schemeClr val="accent3"/>
                </a:solidFill>
              </a:rPr>
              <a:t> : object</a:t>
            </a:r>
          </a:p>
          <a:p>
            <a:r>
              <a:rPr lang="en-US" b="1" dirty="0">
                <a:solidFill>
                  <a:schemeClr val="accent3"/>
                </a:solidFill>
              </a:rPr>
              <a:t>+ </a:t>
            </a:r>
            <a:r>
              <a:rPr lang="en-US" b="1" dirty="0" err="1">
                <a:solidFill>
                  <a:schemeClr val="accent3"/>
                </a:solidFill>
              </a:rPr>
              <a:t>Địa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b="1" dirty="0" err="1">
                <a:solidFill>
                  <a:schemeClr val="accent3"/>
                </a:solidFill>
              </a:rPr>
              <a:t>chỉ</a:t>
            </a:r>
            <a:r>
              <a:rPr lang="en-US" b="1" dirty="0">
                <a:solidFill>
                  <a:schemeClr val="accent3"/>
                </a:solidFill>
              </a:rPr>
              <a:t> : object</a:t>
            </a:r>
          </a:p>
          <a:p>
            <a:r>
              <a:rPr lang="en-US" b="1" dirty="0">
                <a:solidFill>
                  <a:schemeClr val="accent3"/>
                </a:solidFill>
              </a:rPr>
              <a:t>+ </a:t>
            </a:r>
            <a:r>
              <a:rPr lang="en-US" b="1" dirty="0" err="1">
                <a:solidFill>
                  <a:schemeClr val="accent3"/>
                </a:solidFill>
              </a:rPr>
              <a:t>Diện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b="1" dirty="0" err="1">
                <a:solidFill>
                  <a:schemeClr val="accent3"/>
                </a:solidFill>
              </a:rPr>
              <a:t>tích</a:t>
            </a:r>
            <a:r>
              <a:rPr lang="en-US" b="1" dirty="0">
                <a:solidFill>
                  <a:schemeClr val="accent3"/>
                </a:solidFill>
              </a:rPr>
              <a:t> (m2) : float </a:t>
            </a:r>
          </a:p>
          <a:p>
            <a:r>
              <a:rPr lang="en-US" b="1" dirty="0">
                <a:solidFill>
                  <a:schemeClr val="accent3"/>
                </a:solidFill>
              </a:rPr>
              <a:t>+ </a:t>
            </a:r>
            <a:r>
              <a:rPr lang="en-US" b="1" dirty="0" err="1">
                <a:solidFill>
                  <a:schemeClr val="accent3"/>
                </a:solidFill>
              </a:rPr>
              <a:t>Pháp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b="1" dirty="0" err="1">
                <a:solidFill>
                  <a:schemeClr val="accent3"/>
                </a:solidFill>
              </a:rPr>
              <a:t>lý</a:t>
            </a:r>
            <a:r>
              <a:rPr lang="en-US" b="1" dirty="0">
                <a:solidFill>
                  <a:schemeClr val="accent3"/>
                </a:solidFill>
              </a:rPr>
              <a:t> : object</a:t>
            </a:r>
          </a:p>
          <a:p>
            <a:r>
              <a:rPr lang="en-US" b="1" dirty="0">
                <a:solidFill>
                  <a:schemeClr val="accent3"/>
                </a:solidFill>
              </a:rPr>
              <a:t>+ </a:t>
            </a:r>
            <a:r>
              <a:rPr lang="en-US" b="1" dirty="0" err="1">
                <a:solidFill>
                  <a:schemeClr val="accent3"/>
                </a:solidFill>
              </a:rPr>
              <a:t>Giá</a:t>
            </a:r>
            <a:r>
              <a:rPr lang="en-US" b="1" dirty="0">
                <a:solidFill>
                  <a:schemeClr val="accent3"/>
                </a:solidFill>
              </a:rPr>
              <a:t> (</a:t>
            </a:r>
            <a:r>
              <a:rPr lang="en-US" b="1" dirty="0" err="1">
                <a:solidFill>
                  <a:schemeClr val="accent3"/>
                </a:solidFill>
              </a:rPr>
              <a:t>tỷ</a:t>
            </a:r>
            <a:r>
              <a:rPr lang="en-US" b="1" dirty="0">
                <a:solidFill>
                  <a:schemeClr val="accent3"/>
                </a:solidFill>
              </a:rPr>
              <a:t>) : float</a:t>
            </a:r>
          </a:p>
          <a:p>
            <a:r>
              <a:rPr lang="en-US" b="1" dirty="0">
                <a:solidFill>
                  <a:schemeClr val="accent3"/>
                </a:solidFill>
              </a:rPr>
              <a:t>+ </a:t>
            </a:r>
            <a:r>
              <a:rPr lang="en-US" b="1" dirty="0" err="1">
                <a:solidFill>
                  <a:schemeClr val="accent3"/>
                </a:solidFill>
              </a:rPr>
              <a:t>Lộ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b="1" dirty="0" err="1">
                <a:solidFill>
                  <a:schemeClr val="accent3"/>
                </a:solidFill>
              </a:rPr>
              <a:t>giới</a:t>
            </a:r>
            <a:r>
              <a:rPr lang="en-US" b="1" dirty="0">
                <a:solidFill>
                  <a:schemeClr val="accent3"/>
                </a:solidFill>
              </a:rPr>
              <a:t> (m) : float</a:t>
            </a:r>
          </a:p>
          <a:p>
            <a:r>
              <a:rPr lang="en-US" b="1" dirty="0">
                <a:solidFill>
                  <a:schemeClr val="accent3"/>
                </a:solidFill>
              </a:rPr>
              <a:t>+ </a:t>
            </a:r>
            <a:r>
              <a:rPr lang="en-US" b="1" dirty="0" err="1">
                <a:solidFill>
                  <a:schemeClr val="accent3"/>
                </a:solidFill>
              </a:rPr>
              <a:t>Số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b="1" dirty="0" err="1">
                <a:solidFill>
                  <a:schemeClr val="accent3"/>
                </a:solidFill>
              </a:rPr>
              <a:t>lầu</a:t>
            </a:r>
            <a:r>
              <a:rPr lang="en-US" b="1" dirty="0">
                <a:solidFill>
                  <a:schemeClr val="accent3"/>
                </a:solidFill>
              </a:rPr>
              <a:t> : float</a:t>
            </a:r>
          </a:p>
          <a:p>
            <a:r>
              <a:rPr lang="en-US" b="1" dirty="0">
                <a:solidFill>
                  <a:schemeClr val="accent3"/>
                </a:solidFill>
                <a:effectLst/>
              </a:rPr>
              <a:t>+ </a:t>
            </a:r>
            <a:r>
              <a:rPr lang="en-US" b="1" dirty="0" err="1">
                <a:solidFill>
                  <a:schemeClr val="accent3"/>
                </a:solidFill>
                <a:effectLst/>
              </a:rPr>
              <a:t>Số</a:t>
            </a:r>
            <a:r>
              <a:rPr lang="en-US" b="1" dirty="0">
                <a:solidFill>
                  <a:schemeClr val="accent3"/>
                </a:solidFill>
                <a:effectLst/>
              </a:rPr>
              <a:t> </a:t>
            </a:r>
            <a:r>
              <a:rPr lang="en-US" b="1" dirty="0" err="1">
                <a:solidFill>
                  <a:schemeClr val="accent3"/>
                </a:solidFill>
                <a:effectLst/>
              </a:rPr>
              <a:t>phòng</a:t>
            </a:r>
            <a:r>
              <a:rPr lang="en-US" b="1" dirty="0">
                <a:solidFill>
                  <a:schemeClr val="accent3"/>
                </a:solidFill>
                <a:effectLst/>
              </a:rPr>
              <a:t> </a:t>
            </a:r>
            <a:r>
              <a:rPr lang="en-US" b="1" dirty="0" err="1">
                <a:solidFill>
                  <a:schemeClr val="accent3"/>
                </a:solidFill>
                <a:effectLst/>
              </a:rPr>
              <a:t>ngủ</a:t>
            </a:r>
            <a:r>
              <a:rPr lang="en-US" b="1" dirty="0">
                <a:solidFill>
                  <a:schemeClr val="accent3"/>
                </a:solidFill>
                <a:effectLst/>
              </a:rPr>
              <a:t> : float</a:t>
            </a:r>
          </a:p>
          <a:p>
            <a:r>
              <a:rPr lang="en-US" b="1" dirty="0">
                <a:solidFill>
                  <a:schemeClr val="accent3"/>
                </a:solidFill>
              </a:rPr>
              <a:t>+ </a:t>
            </a:r>
            <a:r>
              <a:rPr lang="en-US" b="1" dirty="0" err="1">
                <a:solidFill>
                  <a:schemeClr val="accent3"/>
                </a:solidFill>
              </a:rPr>
              <a:t>Số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b="1" dirty="0" err="1">
                <a:solidFill>
                  <a:schemeClr val="accent3"/>
                </a:solidFill>
              </a:rPr>
              <a:t>điện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b="1" dirty="0" err="1">
                <a:solidFill>
                  <a:schemeClr val="accent3"/>
                </a:solidFill>
              </a:rPr>
              <a:t>thoại</a:t>
            </a:r>
            <a:r>
              <a:rPr lang="en-US" b="1" dirty="0">
                <a:solidFill>
                  <a:schemeClr val="accent3"/>
                </a:solidFill>
              </a:rPr>
              <a:t> : object</a:t>
            </a:r>
          </a:p>
          <a:p>
            <a:r>
              <a:rPr lang="en-US" b="1" dirty="0">
                <a:solidFill>
                  <a:schemeClr val="accent3"/>
                </a:solidFill>
                <a:effectLst/>
              </a:rPr>
              <a:t>+ Link </a:t>
            </a:r>
            <a:r>
              <a:rPr lang="en-US" b="1" dirty="0" err="1">
                <a:solidFill>
                  <a:schemeClr val="accent3"/>
                </a:solidFill>
                <a:effectLst/>
              </a:rPr>
              <a:t>truy</a:t>
            </a:r>
            <a:r>
              <a:rPr lang="en-US" b="1" dirty="0">
                <a:solidFill>
                  <a:schemeClr val="accent3"/>
                </a:solidFill>
                <a:effectLst/>
              </a:rPr>
              <a:t> </a:t>
            </a:r>
            <a:r>
              <a:rPr lang="en-US" b="1" dirty="0" err="1">
                <a:solidFill>
                  <a:schemeClr val="accent3"/>
                </a:solidFill>
                <a:effectLst/>
              </a:rPr>
              <a:t>cập</a:t>
            </a:r>
            <a:r>
              <a:rPr lang="en-US" b="1" dirty="0">
                <a:solidFill>
                  <a:schemeClr val="accent3"/>
                </a:solidFill>
                <a:effectLst/>
              </a:rPr>
              <a:t> : object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6CB85-A23C-EF0D-9406-58A3F0A1F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35" y="2421506"/>
            <a:ext cx="6770014" cy="372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4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3" name="Add-in 2" title="Microsoft Power BI">
                <a:extLst>
                  <a:ext uri="{FF2B5EF4-FFF2-40B4-BE49-F238E27FC236}">
                    <a16:creationId xmlns:a16="http://schemas.microsoft.com/office/drawing/2014/main" id="{A227167F-A2C8-A3B8-E56F-048B05D151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5231707"/>
                  </p:ext>
                </p:extLst>
              </p:nvPr>
            </p:nvGraphicFramePr>
            <p:xfrm>
              <a:off x="0" y="0"/>
              <a:ext cx="12264272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Add-in 2" title="Microsoft Power BI">
                <a:extLst>
                  <a:ext uri="{FF2B5EF4-FFF2-40B4-BE49-F238E27FC236}">
                    <a16:creationId xmlns:a16="http://schemas.microsoft.com/office/drawing/2014/main" id="{A227167F-A2C8-A3B8-E56F-048B05D151E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264272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74E98AC8-3F9B-2EB9-F6BE-977A68E9C8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0362309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74E98AC8-3F9B-2EB9-F6BE-977A68E9C8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3156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D6E44BEA-1680-AF80-A273-B75159F974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870183"/>
                  </p:ext>
                </p:extLst>
              </p:nvPr>
            </p:nvGraphicFramePr>
            <p:xfrm>
              <a:off x="0" y="0"/>
              <a:ext cx="12191999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D6E44BEA-1680-AF80-A273-B75159F9740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1999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137E69DF-3C24-04B8-3709-2CFBE5674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713" y="1825625"/>
            <a:ext cx="7282573" cy="4351338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A9B08F-AFB1-E067-DD08-F78BDB9086EC}"/>
              </a:ext>
            </a:extLst>
          </p:cNvPr>
          <p:cNvSpPr txBox="1"/>
          <p:nvPr/>
        </p:nvSpPr>
        <p:spPr>
          <a:xfrm>
            <a:off x="838200" y="365126"/>
            <a:ext cx="9050518" cy="945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rPr>
              <a:t>Mô</a:t>
            </a:r>
            <a:r>
              <a:rPr lang="en-US" sz="4000" b="1" kern="1200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rPr>
              <a:t>hình</a:t>
            </a:r>
            <a:r>
              <a:rPr lang="en-US" sz="4000" b="1" kern="1200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rPr>
              <a:t>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57023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3A944B-F944-102E-EE2E-AD15A9C63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0459"/>
            <a:ext cx="10515600" cy="3381669"/>
          </a:xfrm>
          <a:prstGeom prst="rect">
            <a:avLst/>
          </a:prstGeom>
          <a:noFill/>
        </p:spPr>
      </p:pic>
      <p:sp>
        <p:nvSpPr>
          <p:cNvPr id="17" name="Title 2">
            <a:extLst>
              <a:ext uri="{FF2B5EF4-FFF2-40B4-BE49-F238E27FC236}">
                <a16:creationId xmlns:a16="http://schemas.microsoft.com/office/drawing/2014/main" id="{A79FD225-B779-4196-576A-A9890D6F2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Kết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quả</a:t>
            </a:r>
            <a:r>
              <a:rPr lang="en-US" dirty="0">
                <a:latin typeface="+mn-lt"/>
              </a:rPr>
              <a:t> R2 score</a:t>
            </a:r>
          </a:p>
        </p:txBody>
      </p:sp>
    </p:spTree>
    <p:extLst>
      <p:ext uri="{BB962C8B-B14F-4D97-AF65-F5344CB8AC3E}">
        <p14:creationId xmlns:p14="http://schemas.microsoft.com/office/powerpoint/2010/main" val="1613499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red line and blue dots&#10;&#10;Description automatically generated">
            <a:extLst>
              <a:ext uri="{FF2B5EF4-FFF2-40B4-BE49-F238E27FC236}">
                <a16:creationId xmlns:a16="http://schemas.microsoft.com/office/drawing/2014/main" id="{46555FC6-DCD9-D158-B9C5-19C394C66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07" y="1825624"/>
            <a:ext cx="9266549" cy="4667249"/>
          </a:xfrm>
          <a:prstGeom prst="rect">
            <a:avLst/>
          </a:prstGeom>
          <a:noFill/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891175F5-0691-5E0C-1C2E-3F408B1B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Biểu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Đồ</a:t>
            </a:r>
            <a:r>
              <a:rPr lang="en-US" dirty="0">
                <a:latin typeface="+mn-lt"/>
              </a:rPr>
              <a:t> </a:t>
            </a:r>
            <a:r>
              <a:rPr lang="en-US" sz="4000" b="1" dirty="0">
                <a:latin typeface="+mn-lt"/>
              </a:rPr>
              <a:t>Linear Regression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2162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webextension1.xml><?xml version="1.0" encoding="utf-8"?>
<we:webextension xmlns:we="http://schemas.microsoft.com/office/webextensions/webextension/2010/11" id="{B5BB5ED9-EF51-411B-94C8-58BC715DD989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1XTW/bRhD9KwQvSQChWJLiV26WnBRFk8KIDF8KIxjujqSNKS6xXKpWDZ9zbY495lQUaA7ppUB0tP+I/klnSRmpbMHyRxwbbQ+CtDPLmfdmHmdXR66QVZnD7AeYoPvU7Sl1MAF94Hhuxy1WbbHwvYBH3SBOhkMEAUOMaJcqjVRF5T49cg3oEZo9WdWQ24Bk/HG/40Ke78DIroaQV9hxS9SVKiCXP2O7mVxG13jccfGwzJUGG3JgwKANO6XttCYo3jcBZQRu5BQHyE1rfYWl0uZs3XGr9lcDadVngzUJ+6owIAsKbG1JmA2FiJnHvDQCv5vyrmftQ5mb5ZZs9uyw1MSHWM5KW5YtMYWCo3Ab0BqraplhazTSOIKzhM9WnH2V15M19oGqNcdXOGxchZFmRjm2wcDr3vbAPabS7GhFhWvs38qT985js5j/9aRxPa+LJUFml2P1U18jVU9Ywz5ZKlmM8mWxP1dht2XCQVsWKntDZbJs6QGlBererCG8LfVZ/fzOOdz3TZbYkcnLgIswTFmQMc7AC+IgetAN3JaL+dvCMScf+Nh5PPH/A228AuW2mV0/CpKAh0EALE0S1sUksRkuJV+Ngb5X2NtYPA4SFsbDOBM+8/0UMYONsQwemkwdXowGgUg9nvrAwlBglwXow0aZ9amBI6Ulp0znlfZlKvv9uHami/lH7t5ANVUuOeoVru4EaY7bH4IyNlzKNpvE1q9E48aG6pH7QhL9NvYe5LUN+6gHleSP3KZusvquoCFOkAaYtxp8uTmEPRHs80tZtFOfaL/5x3hv9lYNxC9fy/0GPJKGhhAwECzyRMrjEMQDaPoLtfj0Xjq9018G/9q226M8P5tZF+BUhuprBg3LNsGGyM3t46srarVRraZYyNM0YJkfhb7HkyRKUrz5eXU9nFNJdbsge1mMndN3i/mva8TU+SoQ9k5/vw2C+76IXPsNnEB58YTxvCgLPRGL1KcTEFlXBNkDGDaXnTBX6M1LhKrWeFsUg8X8nZMvPv1WOzQkipGTnfxRjO8fUjk++ZPQXI5p80Q2wA9QbNEj/TFoc9Or3F0X247ltZNzKcPZnZ7Gouv74An6ZCJJeJzR/e7/F2SJYleVjsec187u544556fWNWUpVFGbhyDIK5C7X2li6Ac+CxlGjAmfx3Hkb5bmXUtiS1ROX9WFuUnvb/OP8g7wN3W2/nV3VlWbqgSOO1DgmssiFRcKgeJaV8Tj478BfEztXyATAAA=&quot;"/>
    <we:property name="creatorSessionId" value="&quot;e8f3ee99-2bd2-4294-b0f9-e96dea0fe9ae&quot;"/>
    <we:property name="creatorTenantId" value="&quot;948ae523-08bd-414e-a287-22da3e46c1eb&quot;"/>
    <we:property name="creatorUserId" value="&quot;100320017B63FDF9&quot;"/>
    <we:property name="datasetId" value="&quot;851d3923-0cb6-4041-8349-058f12155d76&quot;"/>
    <we:property name="embedUrl" value="&quot;/reportEmbed?reportId=b6204666-8c5f-4701-b828-78f9639d8304&amp;config=eyJjbHVzdGVyVXJsIjoiaHR0cHM6Ly9XQUJJLVNPVVRILUVBU1QtQVNJQS1yZWRpcmVjdC5hbmFseXNpcy53aW5kb3dzLm5ldCIsImVtYmVkRmVhdHVyZXMiOnsidXNhZ2VNZXRyaWNzVk5leHQiOnRydWV9fQ%3D%3D&amp;disableSensitivityBanner=true&quot;"/>
    <we:property name="initialStateBookmark" value="&quot;H4sIAAAAAAAAA+1XTW/bRhD9KwQvSQGhWJKiROYmyW5ROE4My/ClMIzh7kjamOISy6VqxfC51+bYY05FgPTQXgpER/uP6J90lpSRyhYsf8Sx0fYgiDtLzsx78zizPHGFLPIUpq9gjO4Lt6vU0Rj0keO5DTdb2F6/3tru7G4dvupsb5JZ5UaqrHBfnLgG9BDNvixKSK0HMv540HAhTXdgaFcDSAtsuDnqQmWQyrdY30xbRpd42nDxOE+VBuuyb8CgdTuh22lNsb1vA4oI3MgJ9pGb2rqLudLmYt1wi/qqSml5zzqrAvZUZkBm5NjaojAZCNFmHvPiFvjNmDc9ax/I1CxuSaabx7kmPIRymlseOmICGUfhVklrLIpFhM5wqHEIFwE3lzZ7Ki3HK+x9VWqOuziotjIjzZRibICBw+5G3z0lana0IuIq+/fy7L3z3Mxnf31TbX1XZguAzC5H6qeeRmJPWMMBWQqZDdMF2Z9Z2KuRcNAWhUreEE0WLT2gtEDdnVaAN6S+4M9vXMr7scESOjJ5CXARhjELEsYZeEE7aD3pAm7I+eznzDFnv/OR83zs/wfKeAPIdTGbfiuIAh4GAbA4ilgTo8hGuBZ8MQL6X0JvffF2ELGwPWgnwme+HyMmsNaXwWOTqOOr3iAQscdjH1gYCmyyAH1YK7MeFXCotOQU6bLSvgyzW6PSmcxnf3D3DqopUslRL2F1x0h93F4IilhhyetoEut9JaptrKCeuC8lwa9970NaWrfPulBI/syteJPFDxk1cUqpj2mtwe31LuxEsM8vZFF3fYL95h/tvbq3qFL88lweVMkjaWgAAQPBWp6IeTsE8QSK/lLNP72XTvf8l/6/tux2lKcXPetKOoUhfk2/QlkHWOO5On18dUUtF6rWFAt5HAcs8Vuh7/EoakUx3n1e3S7PiSTersheZiPn/N189usKMTW+Sgr75x/uk8HTmGC3fg/HkF+dM57XSkJPtEXs0xxE1hRB8gRaznVz5gYV2kYoSo33zaI/n71z0vmn30qHWkU2dJKzj9no8VPKR2d/UjbX57S+LxvgRyg69EhvBNrc9UD30GTb5ryyfy5kOH3QmSyavg+eoF8iooi3Ezrl/f+CLLLYU7njMefQ2ftcMefyR9QtZSlUVpqnIMgbgHtcaWLoBz4LGbYYEz5vt1v+emk+tCQ6onB6qszMXWp/n+/KB8i/4tnurzq5qtIUOXDcgQxXHBmJXMgEipseFBuWCZmkt/pUOT39G/yHtrhHEwAA&quot;"/>
    <we:property name="isFiltersActionButtonVisible" value="true"/>
    <we:property name="pageDisplayName" value="&quot;Tổng Quan&quot;"/>
    <we:property name="pageName" value="&quot;ReportSection&quot;"/>
    <we:property name="pptInsertionSessionID" value="&quot;53903058-C5E1-4B36-AADF-7DB8E613E6FA&quot;"/>
    <we:property name="reportEmbeddedTime" value="&quot;2023-10-23T03:28:12.066Z&quot;"/>
    <we:property name="reportName" value="&quot;final&quot;"/>
    <we:property name="reportState" value="&quot;CONNECTED&quot;"/>
    <we:property name="reportUrl" value="&quot;/groups/me/reports/b6204666-8c5f-4701-b828-78f9639d8304/ReportSection?experience=power-bi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D69748D2-9617-4D38-AC94-D419654D4304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53903058-C5E1-4B36-AADF-7DB8E613E6FA&quot;"/>
    <we:property name="reportUrl" value="&quot;/groups/me/reports/b6204666-8c5f-4701-b828-78f9639d8304/ReportSectiond2241852448595b6e0c8?experience=power-bi&quot;"/>
    <we:property name="reportName" value="&quot;final&quot;"/>
    <we:property name="reportState" value="&quot;CONNECTED&quot;"/>
    <we:property name="embedUrl" value="&quot;/reportEmbed?reportId=b6204666-8c5f-4701-b828-78f9639d8304&amp;config=eyJjbHVzdGVyVXJsIjoiaHR0cHM6Ly9XQUJJLVNPVVRILUVBU1QtQVNJQS1yZWRpcmVjdC5hbmFseXNpcy53aW5kb3dzLm5ldCIsImVtYmVkRmVhdHVyZXMiOnsidXNhZ2VNZXRyaWNzVk5leHQiOnRydWV9fQ%3D%3D&amp;disableSensitivityBanner=true&quot;"/>
    <we:property name="pageName" value="&quot;ReportSectiond2241852448595b6e0c8&quot;"/>
    <we:property name="pageDisplayName" value="&quot;Phân tích và so sánh&quot;"/>
    <we:property name="datasetId" value="&quot;851d3923-0cb6-4041-8349-058f12155d76&quot;"/>
    <we:property name="backgroundColor" value="&quot;#FFFFFF&quot;"/>
    <we:property name="bookmark" value="&quot;H4sIAAAAAAAAA91XzW7bRhB+FYKnBBCCJUWKlG+xlBZFfupYhnsojGC5HIobr7jMculKMXTOtX0EI9cUaE8FKvSkou+hN+nsUkps1ZGExnGM6KLl7HD222++Hc6euymvSkEnz+gI3D13X8rTEVWnjue23OKqLY2TmBASQOCnnTTKaCch6CVLzWVRuXvnrqZqCPqYVzUVJiAafzxpuVSIAzo0TxkVFbTcElQlCyr4a2iccUqrGqYtF8alkIqakANNNZiwZ+iOzwjFe9DGFSnT/AwGwHRjPYRSKr18Tn0/8OLQD4I47IZJBwiL8Z2qmbUwt/ubRS2wniw05QUCMDbwaJh1ItqOYgaEJCwkgbFnXOilSzJ5NC4V7hvZmJSGvh7uYigVZ1S4dn8KqmY7525PinpkR4+u2AeyVgwOIbNTheZ6gpH6VNMX+/2BO0WiDpREGq39cV47Z4vZ78xO5PKnngJcNHX3yLR1izieyMWfF9zZ//vnwUYkD9MzWjC0rsN4CrSqFXwqjm/5/MJBPRVDJ5m/K/JrwJygpeLFUCwF+CHjRw3GUS00P8R3qDI4ZfIS5WIyjC9KlYLan9gk97la6dBrraG++ewibpyMo7jDYhZ0ATwStbsEB1tl+LlJf5hWTk/Whf7CItx0GLZmnYm6QgohbbD0cqr0jtn317P/GXidnqyKHzq8vFTRlrQ2oG6eR1QdTgbd0IOs2wkj4vsQxySKiQm1kdEqp/h/hUIbK8pIO/E7YRxD6CdR0knSrbE0jHUix9dEyzI/Zl1CmJcE+FVKAurdgbp8kM8vSkfM//qi1XCwmP3iiH9+W8zeYkHsY0qd+UXh6Bykswnh1sNScrgLB2TX/d3m4bm8bnN4MsZiSGNsHkISeW0vJUF7q0SPZPkM2W18jMvxqhNCMr9RcmSdl61bVSevasBtrPM8WE3g+PlqsCmSkeJ/t9hym7wTQ+QABDK4O2PNg429qWlorSBkHAS64krf36iaPo4DuXY84rxwjj40Dk6fL2ZvUEvzX1nu3Bv595c6Qmf83hOb2YYV35zo3fn7IQeD1dJXpFwvsX63xmN14wxb9DQR8PEA74U0ndqO4+tuFq/Nu+0g7+nF7I/7/6cyCrwx4O2Fnb5vJOQokXehWO6w29usk2vStIKbXmbIHQFeKc1A1roqKYMDWjQHp2zCcGiuZuOSFimky7Gtlk84ls0mPcdU1LaumAvoStj4+xdgaANTAA8AAA==&quot;"/>
    <we:property name="initialStateBookmark" value="&quot;H4sIAAAAAAAAA91XzW7jNhB+FUGnXcAoKNmy5dwSOy2KbH4aB9lDEQQUNbK4oUWVolK7gc+9to8Q9NoC21OBGnvyou/hN+mQknezbtY22mw2aC6hhsPhN9/8eHjjxrzIBZ0c0RG4O+6elFcjqq4cz224WS07Pj443D09uDzaPdxHscw1l1nh7ty4mqoh6HNelFQYCyj89qLhUiFO6NB8JVQU0HBzUIXMqOA/QKWMW1qVMG24MM6FVNSYHGiqwZi9RnX8xru9L5p4I2WaX8MAmK6kp5BLpevv2PdbXhj4rVYYdIOoDYSFeKaodi3MzfrmUgusJzNNeYYAjAw8GiTtDm12QgaERCwgLSNPuNC1SjTZH+cK/UY2Jrnhq4deDKXijArX+qegqNy5cXtSlCO72v9APpClYnAKid3KNNcTtNSnml7u9QfuFIk6URJptPKDtHSuF7Pfmd1I5fc9BXhp7O6QaeMRcbyQiz9vubP39qfBWiS78TXNGEpXYRwCLUoF/xXHV3x+62A+ZUMnmv+apfeAuUBJwbOhqBPwfcTPKoyjUmh+imeoMjhl9ArTxUQYD0oVg9qb2CD3uVrmoddYQf3w0UXcuBl2wjYLWasL4JFOs0twsTENPzXpu3Hh9GSZ6c+chOuKYWPUmSgLpBDiCksvpUpvGX1/NfqfgNfpxbL5ocKrOx2tprUC9fA8YtbhZqsbeJB020GH+D6EIemExJhay2iRUvz/AYXWVichzchvB2EIgR91onYUb7SlYawjOb7HWpL4IesSwryo1Y5I1KLeE+jLJ+n8NnfE/M1n7YaDxexnR/z1ejH7BRtiH0PqzG8zR6cgnXUINxZLzuEpFMi2/j1m8dy9tyqehLEQ4hCHh4B0vKYXk1ZzY4qeyfwI2a10jMr5chJCMr9UcmSV61mtKKPvSkA3VnkeLDdw/c1ysc6SScV/uthwq7gTQ+QABDK4PWPVh7W9bmhoLCEkHASq4k3HD5pNH8eBXDsecS6ds/eDg9Pni9mPmEvz31jqPBv5z+s8QmX8vSc2shUrvqno7fl7mYLBaunLYq5rrF+v8Fg8OMMWPY0EfNzAu0SaTu3E8f8eFu+Nu50gn+nF7I/n/6YzCnwx4OuFXb0bJOQokk+hWW7h7WP2yZXUtAk3vcuQOwJ8UpqFLHWRUwYnNKsKJ6/McKieZuOcZjHE9dp2yxcc22YVnnMqSttXzAPUtZdgxHhdB2sOmGfpshDw728UZ41HIQ8AAA==&quot;"/>
    <we:property name="isFiltersActionButtonVisible" value="true"/>
    <we:property name="reportEmbeddedTime" value="&quot;2023-10-23T03:31:44.323Z&quot;"/>
    <we:property name="creatorTenantId" value="&quot;948ae523-08bd-414e-a287-22da3e46c1eb&quot;"/>
    <we:property name="creatorUserId" value="&quot;100320017B63FDF9&quot;"/>
    <we:property name="creatorSessionId" value="&quot;8c04b131-62d6-46a7-b2f5-8bb31e10ef84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BE77D934-FEF6-4788-82CA-08652DBAC887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53903058-C5E1-4B36-AADF-7DB8E613E6FA&quot;"/>
    <we:property name="reportUrl" value="&quot;/groups/me/reports/b6204666-8c5f-4701-b828-78f9639d8304/ReportSection4183551f9ae9c1289271?experience=power-bi&quot;"/>
    <we:property name="reportName" value="&quot;final&quot;"/>
    <we:property name="reportState" value="&quot;CONNECTED&quot;"/>
    <we:property name="embedUrl" value="&quot;/reportEmbed?reportId=b6204666-8c5f-4701-b828-78f9639d8304&amp;config=eyJjbHVzdGVyVXJsIjoiaHR0cHM6Ly9XQUJJLVNPVVRILUVBU1QtQVNJQS1yZWRpcmVjdC5hbmFseXNpcy53aW5kb3dzLm5ldCIsImVtYmVkRmVhdHVyZXMiOnsidXNhZ2VNZXRyaWNzVk5leHQiOnRydWV9fQ%3D%3D&amp;disableSensitivityBanner=true&quot;"/>
    <we:property name="pageName" value="&quot;ReportSection4183551f9ae9c1289271&quot;"/>
    <we:property name="pageDisplayName" value="&quot;Phân tích và so sánh&quot;"/>
    <we:property name="datasetId" value="&quot;851d3923-0cb6-4041-8349-058f12155d76&quot;"/>
    <we:property name="backgroundColor" value="&quot;#FFFFFF&quot;"/>
    <we:property name="bookmark" value="&quot;H4sIAAAAAAAAA+1XT2/bNhT/KgJPGyAMlizJVm+N0wLFui6Lg+wwBMUT9WSxoUWNorK4gc+7rh9h12E99Loc0y+Sb7JHSm5qt02crU07YL6YfHx8/L3f+yPyjOWiqSUsnsAc2T22o9TxHPSxFzCfVesyHvAChpjHWRLFYZSNxkVEWqo2QlUNu3fGDOgZmkPRtCCtQRL+dOQzkHIPZnZWgGzQZzXqRlUgxXPslGnJ6BaXPsPTWioN1uTUgEFr9oTUaU5Qgm+GdCJwI05witx00n2slTb9PArGwzgOihQw5UE4TsOR9aXpVh3Mm/XtoQ7YRFUGREUArCwO4yxII4xHyIfDYDhOwtzKCyFNr5ItHpzWmvwmNha1pW9CXsyUFhwkc/5pbDp3zthEyXbuRg/W5FPVao77WLilygizIEu7YODpzu6ULYmoPa2IRif/tmy9k8vzV9wtlOqXiUY6lKANlv4bHPfzE6g4STdBfIfQtBr/LYpdcXn+a+WZi5e89Cia1czLLv6symtBfXpyHqvLv34X3s7r36bvQXJEkkZUM9kn4lXkDzqA81YasU97QFvmVPaM0sZGmjYqnaPeWbhg7wq9ysfA3wD88aNMuGmxwCwM4zCLogRGg1GSYJ7emI4Hqn5CjnQ6VuVwVV2hzx5qNXfKfTto2uznFvWCbbo0XS3Q+IfV4DpLlrx3XfRZRzMFwmdTlESh27QVY93E2d6ganp5/sJ7/aJPyLLLACku/qi8kmSMtHtYhUBJ2+n0798fzHDT8+2q5cPY7ueNN1FtZVwYfRsPSpnB0qp1ZIS2Pran7ccSLRzHWpUL08N5tEFfcyfEOo8gk/hho29yarl0ifxpyv5mpJ+vU76dArduSEC6kxK02bIb/cMEvpUTNurdR5kUnr31pe3b+2L73PsIgT1ytZTEQYxRFo0R04RHI4yT/5vjOx/Ez9gIiWsvGHhPvYOru4K3don4ah5+/V/skutXji+lI15/Ebq77rd13G/dGiVd1OnRwI8x7yibqHmmvoRmeatcv6tOupGmrrbGBSSAw2AUID2L8mGaxmCNXct7UwL9rzFsbYUjPhhAEPA0i3kcZxhjeKMtg6cmU6eb1pzBKwmbI7007UC1pqmB4x5UXXnXnYMCnR5lMFQ55v3Y9fTHgpp7d/QhyNZ1P/suXZUf/f4Gat2uoxcPAAA=&quot;"/>
    <we:property name="initialStateBookmark" value="&quot;H4sIAAAAAAAAA+1XzW7TQBB+FWtPIFkoduIk5tamRUKlPzRVOaCqGtuTeOnGa9br0lDlzBUegSuCA1d6LC/SN2F27dA2hTTlp4BELtmdnZ395psf7x6zhBe5gPEGjJDdZ8tSHoxAHTgec1lWyzY319aXttf2N5bWV0ksc81lVrD7x0yDGqLe5UUJwlgg4dM9l4EQWzA0swGIAl2WoypkBoK/xEqZlrQqceIyPMqFVGBM9jVoNGYPSZ3mdLZ3r0knQqz5IfYx1pV0G3OpdD1ved1mEHiDEDCMPb8b+h0DvqhWLczr9c2hFlhPZhp4RgCMLPCDyAtbGHQwbja9ZrftJ0Y+4ELXKtF49ShX5DexMc4NXz3yYigVj0Ew65/ConLnmPWkKEd2tHpJ3pelinEbB3Yp01yPydIKaNhfXumzCRG1pSTRaOVraekcnp18jO1CKl/0FNKhBK0xcb/iWEoOIYtJOgtiHaEoFf4sihV+dvIqc/Tphzh1KJrZ0IlO32fpXFC/n5xH8uzTW+4sf37d/waSPZIUPBuKOhHPI79TARyVQvNt2gPKMCejZ5Q2JtK0UaoE1fLYBnuFq2k+eu4M4F8fZcJNiwOMfD/wo1arDZ1Gp93GJLw2HXdkvkGOVDpGZXdaXb7LHig5ssp1/Rdl9LxENWazLvWnCzR+PB3Ms2TIu+qiyyqaKRAu66MgCu2mhRirJtb2DFX9s5M3zuc3dUKmVQYIfvouc1KSMdKuYQ04CtpOp29+O5j+rOeLVcv3sS0lhdOTZaZtGF0TD0qZxsSoVWT4pj4Wp+1JigaOZS1LuK7hPJyhr7gVYq1HEAn8vtGvOTWZ2ET+PWV/PdI/1ykvpsCNGxKQbi8FpRfsRj+YwDdywkS9+iiTwrMLX9q6vY8Xz71fENg9W0vtwAuwFbW6iGE7bnUwaP9vjlc+iH+wERLXjtdw9p2d87uCc+kScWfk3/0Xu+TlK8ff0hHnX4Rur/stHPcbt0ZBF3V6NMQHmFSU9eQokn9Ds7xRrt9WJ51JU1tb3QG0AZtex0N6FiXNMAzAGJvLe5EC/V9i2NjyO3GjAZ4Xh1EQB0GEAfrX2tJ4pCN5NGvNGjyXsBHSS9MMZKmLHGLcgqwq77xykKPVowyGLMGkHtue/ohTc6+O3gVR2u5n3qXMHkJoeF2tczaY1+q0XOn3BcRT17I4DwAA&quot;"/>
    <we:property name="isFiltersActionButtonVisible" value="true"/>
    <we:property name="reportEmbeddedTime" value="&quot;2023-10-23T03:32:43.404Z&quot;"/>
    <we:property name="creatorTenantId" value="&quot;948ae523-08bd-414e-a287-22da3e46c1eb&quot;"/>
    <we:property name="creatorUserId" value="&quot;100320017B63FDF9&quot;"/>
    <we:property name="creatorSessionId" value="&quot;bf7dbd03-9626-49eb-bd97-887ced6a943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979</TotalTime>
  <Words>167</Words>
  <Application>Microsoft Office PowerPoint</Application>
  <PresentationFormat>Màn hình rộng</PresentationFormat>
  <Paragraphs>34</Paragraphs>
  <Slides>13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Aptos ExtraBold</vt:lpstr>
      <vt:lpstr>Arial</vt:lpstr>
      <vt:lpstr>Calibri</vt:lpstr>
      <vt:lpstr>Century Gothic</vt:lpstr>
      <vt:lpstr>Office Theme</vt:lpstr>
      <vt:lpstr>Báo Cáo  Bất Động Sản</vt:lpstr>
      <vt:lpstr>Bản trình bày PowerPoint</vt:lpstr>
      <vt:lpstr>Sơ lược về dataset</vt:lpstr>
      <vt:lpstr>Bản trình bày PowerPoint</vt:lpstr>
      <vt:lpstr>Bản trình bày PowerPoint</vt:lpstr>
      <vt:lpstr>Bản trình bày PowerPoint</vt:lpstr>
      <vt:lpstr>Bản trình bày PowerPoint</vt:lpstr>
      <vt:lpstr>Kết quả R2 score</vt:lpstr>
      <vt:lpstr>Biểu Đồ Linear Regression</vt:lpstr>
      <vt:lpstr>Mô Hình GradientBoostingRegressor</vt:lpstr>
      <vt:lpstr>Dự đoán giá nhà theo mô hình</vt:lpstr>
      <vt:lpstr>Một ví dụ khác</vt:lpstr>
      <vt:lpstr>Cảm ơn thầy đã xem và đánh giá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TẦM QUAN TRỌNG ATTT CỦA DOANH NGHIỆP TRONG THỜI ĐẠI SỐ</dc:title>
  <dc:creator>Nguyễn Thị Nga</dc:creator>
  <cp:lastModifiedBy>Nguyễn Văn Hoài Nam</cp:lastModifiedBy>
  <cp:revision>99</cp:revision>
  <dcterms:created xsi:type="dcterms:W3CDTF">2023-09-23T06:21:13Z</dcterms:created>
  <dcterms:modified xsi:type="dcterms:W3CDTF">2024-04-19T06:57:41Z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