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61" r:id="rId3"/>
    <p:sldId id="362" r:id="rId4"/>
    <p:sldId id="368" r:id="rId5"/>
    <p:sldId id="369" r:id="rId6"/>
    <p:sldId id="370" r:id="rId7"/>
    <p:sldId id="381" r:id="rId8"/>
    <p:sldId id="373" r:id="rId9"/>
    <p:sldId id="374" r:id="rId10"/>
    <p:sldId id="375" r:id="rId11"/>
    <p:sldId id="376" r:id="rId12"/>
    <p:sldId id="358" r:id="rId13"/>
    <p:sldId id="295" r:id="rId14"/>
    <p:sldId id="284" r:id="rId15"/>
    <p:sldId id="380" r:id="rId16"/>
    <p:sldId id="378" r:id="rId17"/>
    <p:sldId id="377" r:id="rId18"/>
    <p:sldId id="291" r:id="rId19"/>
    <p:sldId id="292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5A7D02-DEB1-8441-8814-E5582E505CF3}">
          <p14:sldIdLst>
            <p14:sldId id="256"/>
            <p14:sldId id="361"/>
            <p14:sldId id="362"/>
            <p14:sldId id="368"/>
            <p14:sldId id="369"/>
          </p14:sldIdLst>
        </p14:section>
        <p14:section name="Bottleneck Analysis" id="{AFE5E72E-0B85-B842-A96F-E5583BADD01B}">
          <p14:sldIdLst>
            <p14:sldId id="370"/>
            <p14:sldId id="381"/>
            <p14:sldId id="373"/>
            <p14:sldId id="374"/>
            <p14:sldId id="375"/>
          </p14:sldIdLst>
        </p14:section>
        <p14:section name="Optimization and APIs" id="{96D73689-B519-C04B-8A82-5207045610D2}">
          <p14:sldIdLst>
            <p14:sldId id="376"/>
            <p14:sldId id="358"/>
            <p14:sldId id="295"/>
            <p14:sldId id="284"/>
            <p14:sldId id="380"/>
            <p14:sldId id="378"/>
          </p14:sldIdLst>
        </p14:section>
        <p14:section name="Eval and conclusion" id="{6A7F32DC-5A66-DA4A-8E5E-1D77E44F8D14}">
          <p14:sldIdLst>
            <p14:sldId id="377"/>
            <p14:sldId id="291"/>
            <p14:sldId id="292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2"/>
    <p:restoredTop sz="59728"/>
  </p:normalViewPr>
  <p:slideViewPr>
    <p:cSldViewPr snapToGrid="0" snapToObjects="1">
      <p:cViewPr varScale="1">
        <p:scale>
          <a:sx n="73" d="100"/>
          <a:sy n="73" d="100"/>
        </p:scale>
        <p:origin x="2464" y="192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4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namkung/Desktop/nsd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26959988780028"/>
          <c:y val="0.15606702515844056"/>
          <c:w val="0.84256246118090206"/>
          <c:h val="0.643448242750144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(2)'!$E$18</c:f>
              <c:strCache>
                <c:ptCount val="1"/>
                <c:pt idx="0">
                  <c:v>Hash Calls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(2)'!$F$17:$L$17</c:f>
              <c:strCache>
                <c:ptCount val="7"/>
                <c:pt idx="0">
                  <c:v>CS</c:v>
                </c:pt>
                <c:pt idx="1">
                  <c:v>HLL</c:v>
                </c:pt>
                <c:pt idx="2">
                  <c:v>UnivMon</c:v>
                </c:pt>
                <c:pt idx="3">
                  <c:v>RHHH</c:v>
                </c:pt>
                <c:pt idx="4">
                  <c:v>MRAC</c:v>
                </c:pt>
                <c:pt idx="5">
                  <c:v>MRB</c:v>
                </c:pt>
                <c:pt idx="6">
                  <c:v>PCSA</c:v>
                </c:pt>
              </c:strCache>
            </c:strRef>
          </c:cat>
          <c:val>
            <c:numRef>
              <c:f>'Sheet1 (2)'!$F$18:$L$18</c:f>
              <c:numCache>
                <c:formatCode>General</c:formatCode>
                <c:ptCount val="7"/>
                <c:pt idx="0">
                  <c:v>31</c:v>
                </c:pt>
                <c:pt idx="1">
                  <c:v>80</c:v>
                </c:pt>
                <c:pt idx="2">
                  <c:v>91</c:v>
                </c:pt>
                <c:pt idx="3">
                  <c:v>92</c:v>
                </c:pt>
                <c:pt idx="4">
                  <c:v>87</c:v>
                </c:pt>
                <c:pt idx="5">
                  <c:v>90</c:v>
                </c:pt>
                <c:pt idx="6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45-864C-A8DC-0B0C9616C6CC}"/>
            </c:ext>
          </c:extLst>
        </c:ser>
        <c:ser>
          <c:idx val="1"/>
          <c:order val="1"/>
          <c:tx>
            <c:strRef>
              <c:f>'Sheet1 (2)'!$E$19</c:f>
              <c:strCache>
                <c:ptCount val="1"/>
                <c:pt idx="0">
                  <c:v>SALUs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645-864C-A8DC-0B0C9616C6C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645-864C-A8DC-0B0C9616C6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(2)'!$F$17:$L$17</c:f>
              <c:strCache>
                <c:ptCount val="7"/>
                <c:pt idx="0">
                  <c:v>CS</c:v>
                </c:pt>
                <c:pt idx="1">
                  <c:v>HLL</c:v>
                </c:pt>
                <c:pt idx="2">
                  <c:v>UnivMon</c:v>
                </c:pt>
                <c:pt idx="3">
                  <c:v>RHHH</c:v>
                </c:pt>
                <c:pt idx="4">
                  <c:v>MRAC</c:v>
                </c:pt>
                <c:pt idx="5">
                  <c:v>MRB</c:v>
                </c:pt>
                <c:pt idx="6">
                  <c:v>PCSA</c:v>
                </c:pt>
              </c:strCache>
            </c:strRef>
          </c:cat>
          <c:val>
            <c:numRef>
              <c:f>'Sheet1 (2)'!$F$19:$L$19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92</c:v>
                </c:pt>
                <c:pt idx="4">
                  <c:v>91</c:v>
                </c:pt>
                <c:pt idx="5">
                  <c:v>93</c:v>
                </c:pt>
                <c:pt idx="6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45-864C-A8DC-0B0C9616C6CC}"/>
            </c:ext>
          </c:extLst>
        </c:ser>
        <c:ser>
          <c:idx val="2"/>
          <c:order val="2"/>
          <c:tx>
            <c:strRef>
              <c:f>'Sheet1 (2)'!$E$20</c:f>
              <c:strCache>
                <c:ptCount val="1"/>
                <c:pt idx="0">
                  <c:v>Pipeline Stages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(2)'!$F$17:$L$17</c:f>
              <c:strCache>
                <c:ptCount val="7"/>
                <c:pt idx="0">
                  <c:v>CS</c:v>
                </c:pt>
                <c:pt idx="1">
                  <c:v>HLL</c:v>
                </c:pt>
                <c:pt idx="2">
                  <c:v>UnivMon</c:v>
                </c:pt>
                <c:pt idx="3">
                  <c:v>RHHH</c:v>
                </c:pt>
                <c:pt idx="4">
                  <c:v>MRAC</c:v>
                </c:pt>
                <c:pt idx="5">
                  <c:v>MRB</c:v>
                </c:pt>
                <c:pt idx="6">
                  <c:v>PCSA</c:v>
                </c:pt>
              </c:strCache>
            </c:strRef>
          </c:cat>
          <c:val>
            <c:numRef>
              <c:f>'Sheet1 (2)'!$F$20:$L$20</c:f>
              <c:numCache>
                <c:formatCode>General</c:formatCode>
                <c:ptCount val="7"/>
                <c:pt idx="0">
                  <c:v>9</c:v>
                </c:pt>
                <c:pt idx="1">
                  <c:v>86</c:v>
                </c:pt>
                <c:pt idx="2">
                  <c:v>65</c:v>
                </c:pt>
                <c:pt idx="3">
                  <c:v>62</c:v>
                </c:pt>
                <c:pt idx="4">
                  <c:v>68</c:v>
                </c:pt>
                <c:pt idx="5">
                  <c:v>76</c:v>
                </c:pt>
                <c:pt idx="6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45-864C-A8DC-0B0C9616C6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3624015"/>
        <c:axId val="463775455"/>
      </c:barChart>
      <c:catAx>
        <c:axId val="4636240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Sketches</a:t>
                </a:r>
              </a:p>
            </c:rich>
          </c:tx>
          <c:layout>
            <c:manualLayout>
              <c:xMode val="edge"/>
              <c:yMode val="edge"/>
              <c:x val="0.43422492035823768"/>
              <c:y val="0.88479834837718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775455"/>
        <c:crosses val="autoZero"/>
        <c:auto val="1"/>
        <c:lblAlgn val="ctr"/>
        <c:lblOffset val="100"/>
        <c:noMultiLvlLbl val="0"/>
      </c:catAx>
      <c:valAx>
        <c:axId val="463775455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Resource Reduction  (%)</a:t>
                </a:r>
                <a:endParaRPr lang="en-US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3994910941475827E-2"/>
              <c:y val="0.142071554610092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24015"/>
        <c:crosses val="autoZero"/>
        <c:crossBetween val="between"/>
        <c:min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827903668529981"/>
          <c:y val="4.9943345496447099E-2"/>
          <c:w val="0.70270130832882538"/>
          <c:h val="8.049279815632802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09CBB6-F478-0A48-A2F7-FF5104C2E7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6BF2-2A0D-D744-B707-8DA01889B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438C-E20B-B142-946E-D9238093C9E1}" type="datetimeFigureOut"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E40B-2F17-CC4C-93B3-AB4E294871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FABF4-1D80-C44E-A8B8-36315482DA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BCFC-B2BA-2D47-B859-F89F9FCE0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29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7432-5138-EB4F-B58C-9FF0912D3434}" type="datetimeFigureOut"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EC9D3-366F-F543-90D7-1FDDAC6D48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3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159189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5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4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6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3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70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42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68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4fda94143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4fda94143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507987">
              <a:lnSpc>
                <a:spcPct val="100000"/>
              </a:lnSpc>
              <a:spcAft>
                <a:spcPts val="3333"/>
              </a:spcAft>
              <a:buClr>
                <a:schemeClr val="dk1"/>
              </a:buClr>
              <a:buSzPts val="2400"/>
            </a:pPr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60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42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29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9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8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3AA6-585D-6B4D-B069-E7BDA804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73B9C-3283-B746-A564-AB70B001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F609-B3A0-B348-B1B0-5E141F2F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EBA8-D625-E142-9BC1-90A9E21DF45D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70A8-6808-524B-9CB7-868969B3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310-9ED4-6B46-A1AF-A6EB0A4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C8E3-6E03-AB49-BA1B-65D0BB33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414B4-FEBC-9940-8EB9-688CB0F3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3AD-188F-D54F-8F08-9B11BDE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EB8B-38FA-DD45-958C-8B0A750EC5A5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AAE3-2040-6C4C-A431-E2DEAF59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656F-264E-9C46-878A-3ABFBCF6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D299E-13DE-0445-8B03-71E4C9D6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439D5-1960-FB4B-AC03-B23A37924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7272-6278-ED4B-BE29-9C792D2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3282-EC9E-2A49-8D86-54E93B557A3D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AB0B-9EF6-F144-80F0-72D7E6F5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1B21-7642-A842-93BF-2B7B03C2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41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11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3F9F-2A65-8043-8A21-7DA7755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1697-23C2-CC41-AA4E-07BD4D16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1C3B-F517-2C4D-9FFB-5C37BAEF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E577-F869-9846-94D7-AB85FBA65605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1107-F200-2D44-A8BE-DA22705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0410-D911-CC47-9E5A-A5B3CB6A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0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D03-969E-E24C-B142-237DAD63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5F6D-C0F1-6C42-BB17-8B2FE2CD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A4B8-D0DA-EE43-80C6-651797F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80CD-7CCB-964B-B086-52016C02B0A1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9B3F-E358-B846-BAD6-EE423921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65B8-7217-FE41-8DA4-693711F9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2B6-3E51-7E4D-B1E5-ED97D004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2A78-3D03-4244-AB00-4915738A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BA7D-9C13-2E4B-A2CD-A83AB7F74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083A-5D34-704F-AEC9-BA40DC6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5698-D940-5945-8028-BE43D5A20CB7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FE6-AC07-D246-A561-7E0EFB86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3B85-FA7C-834A-9EB9-50447197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236E-EDA2-F147-8701-1B29C11E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76FA2-2A21-4648-97C3-8E6A30F6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D3B3-AEB0-A042-B725-2E561955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A5C6B-BC6E-8B4F-8270-6F77C26AD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F3715-0BE4-9E43-A5A8-EC3CF6862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76E7B-55A9-5944-B592-8D8985B1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747-0B1D-AF44-BD10-958A5370A433}" type="datetime1"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6A1A-C0FB-DA43-8120-980A093D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6EABE-ADA3-CE47-99D6-C32320E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578-41BD-CF45-B042-149AAD18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553DB-7FCA-9444-AB39-33A1690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1268-E1E6-3B42-8BFB-752205845BE2}" type="datetime1"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4070-483B-EF44-A632-579E128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B89E6-CE30-3B45-9DB8-8CCC8AAB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19F20-6282-034E-86E4-4EAAFBA4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4B81-3F9F-E74D-9F82-95B8DD4C54EF}" type="datetime1"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75DEF-82F1-4548-B449-CE0743A2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C8B1-E607-D54C-9969-F189E943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F286-D3C1-1049-8297-B9D58142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93F8-7C40-7A47-84A7-B1ADBD95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64D1D-2C7D-C24F-8BCD-A2DA263D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816B-36BF-9340-B617-B79D50D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2CB-8587-4640-92C1-A6C193D7EEB1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1B90-E198-6C47-85F1-8A95E03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21BD-09AC-4141-B258-4B647FA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5741-E89C-7D41-ABAB-752E510C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0F7AB-789E-AD42-B112-C1ACE63B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66EA3-FF5B-394B-BC86-00B19F1E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E795-3834-A649-90BB-01A2C8FB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58C0-E7B6-7843-82E1-0D21A948E8FC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2ACB-28AC-D641-8C38-361B460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35A10-1D38-D249-8064-A1A835E4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616C0-1A68-C844-85EE-BCD22BF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11644131" cy="884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3971-166A-D04F-85C3-5360464D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C346-DD33-C646-ABF5-A640E288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5E14-A4EE-3347-8D4C-268F68ABD56A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06A0-41CD-6544-A7AE-C5EC1DAB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D8A9-BCE7-5F41-99B2-9A2674D47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61A9-551E-8D4F-9FD2-D98BE1914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2" y="884965"/>
            <a:ext cx="11440633" cy="2143618"/>
          </a:xfrm>
        </p:spPr>
        <p:txBody>
          <a:bodyPr>
            <a:no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SketchLib: Enabling Efficient Sketch-based Monitoring on Programmable Switches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1D3CBB-E5E2-1144-AB43-4D2CA4A21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957" y="3580901"/>
            <a:ext cx="10227149" cy="836242"/>
          </a:xfrm>
        </p:spPr>
        <p:txBody>
          <a:bodyPr>
            <a:normAutofit/>
          </a:bodyPr>
          <a:lstStyle/>
          <a:p>
            <a:r>
              <a:rPr lang="en-US" sz="3000" b="1" dirty="0"/>
              <a:t>Hun Namkung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4BDA32-265A-CD48-8D29-2A713FB9A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18" y="5082011"/>
            <a:ext cx="1781907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s - The CMU Brand - Carnegie Mellon University">
            <a:extLst>
              <a:ext uri="{FF2B5EF4-FFF2-40B4-BE49-F238E27FC236}">
                <a16:creationId xmlns:a16="http://schemas.microsoft.com/office/drawing/2014/main" id="{10E2B5CA-63F2-B348-B087-125D9148A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83" y="4575564"/>
            <a:ext cx="1847126" cy="18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Logo, history, meaning, symbol, PNG">
            <a:extLst>
              <a:ext uri="{FF2B5EF4-FFF2-40B4-BE49-F238E27FC236}">
                <a16:creationId xmlns:a16="http://schemas.microsoft.com/office/drawing/2014/main" id="{CBAF7657-969C-6F4F-BA4E-C768A719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607" y="4893766"/>
            <a:ext cx="2073728" cy="116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8538-8C6D-4F44-ABE6-7D89AB10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1</a:t>
            </a:fld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B57D5F7-FC20-0148-972C-7269B9058B1D}"/>
              </a:ext>
            </a:extLst>
          </p:cNvPr>
          <p:cNvSpPr txBox="1">
            <a:spLocks/>
          </p:cNvSpPr>
          <p:nvPr/>
        </p:nvSpPr>
        <p:spPr>
          <a:xfrm>
            <a:off x="807957" y="4327381"/>
            <a:ext cx="10227149" cy="605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Zaoxing Liu, Daehyeok Kim, Vyas Sekar, Peter Steenkiste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F0D6-1E99-CD40-9CB8-9D4200C0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calls and SALUs are resource bottlenecks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0C50-18DD-5044-BC01-2261F745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1FCAE0-F408-6E45-A1A0-57B2E4F3E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1851025"/>
            <a:ext cx="10039350" cy="3250837"/>
          </a:xfrm>
          <a:prstGeom prst="rect">
            <a:avLst/>
          </a:prstGeom>
        </p:spPr>
      </p:pic>
      <p:sp>
        <p:nvSpPr>
          <p:cNvPr id="11" name="Google Shape;124;p16">
            <a:extLst>
              <a:ext uri="{FF2B5EF4-FFF2-40B4-BE49-F238E27FC236}">
                <a16:creationId xmlns:a16="http://schemas.microsoft.com/office/drawing/2014/main" id="{F30B422A-6646-714F-96CD-85557DE789DC}"/>
              </a:ext>
            </a:extLst>
          </p:cNvPr>
          <p:cNvSpPr/>
          <p:nvPr/>
        </p:nvSpPr>
        <p:spPr>
          <a:xfrm rot="5400000">
            <a:off x="3447761" y="4485189"/>
            <a:ext cx="213991" cy="12333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B4A5E-B73F-1D4A-BE91-042DE488DC41}"/>
              </a:ext>
            </a:extLst>
          </p:cNvPr>
          <p:cNvSpPr txBox="1"/>
          <p:nvPr/>
        </p:nvSpPr>
        <p:spPr>
          <a:xfrm>
            <a:off x="4207563" y="49171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Higher accuracy</a:t>
            </a:r>
          </a:p>
        </p:txBody>
      </p:sp>
      <p:sp>
        <p:nvSpPr>
          <p:cNvPr id="13" name="Google Shape;124;p16">
            <a:extLst>
              <a:ext uri="{FF2B5EF4-FFF2-40B4-BE49-F238E27FC236}">
                <a16:creationId xmlns:a16="http://schemas.microsoft.com/office/drawing/2014/main" id="{5F604893-DC1B-2A40-91BA-6308E3D4B53B}"/>
              </a:ext>
            </a:extLst>
          </p:cNvPr>
          <p:cNvSpPr/>
          <p:nvPr/>
        </p:nvSpPr>
        <p:spPr>
          <a:xfrm rot="5400000">
            <a:off x="8667461" y="4485189"/>
            <a:ext cx="213991" cy="12333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29C55-28EF-9E46-AD07-6693BC3CC427}"/>
              </a:ext>
            </a:extLst>
          </p:cNvPr>
          <p:cNvSpPr txBox="1"/>
          <p:nvPr/>
        </p:nvSpPr>
        <p:spPr>
          <a:xfrm>
            <a:off x="9427263" y="49171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Higher accuracy</a:t>
            </a:r>
          </a:p>
        </p:txBody>
      </p:sp>
      <p:sp>
        <p:nvSpPr>
          <p:cNvPr id="15" name="Google Shape;109;p15">
            <a:extLst>
              <a:ext uri="{FF2B5EF4-FFF2-40B4-BE49-F238E27FC236}">
                <a16:creationId xmlns:a16="http://schemas.microsoft.com/office/drawing/2014/main" id="{E2837736-0CA3-A24E-A39E-84C4C1F16274}"/>
              </a:ext>
            </a:extLst>
          </p:cNvPr>
          <p:cNvSpPr txBox="1"/>
          <p:nvPr/>
        </p:nvSpPr>
        <p:spPr>
          <a:xfrm>
            <a:off x="221710" y="5880042"/>
            <a:ext cx="1152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/>
              <a:t>[1] (UnivMon) Liu et al, One Sketch to Rule Them All: Rethinking Network Flow Monitoring with UnivMon (Sigcomm’ 16)</a:t>
            </a:r>
          </a:p>
          <a:p>
            <a:r>
              <a:rPr lang="en-US" sz="1600"/>
              <a:t>[2] (R-HHH) Basat et al, Constant Time Updates in Hierarchical Heavy Hitters (Sigcomm’ 17)</a:t>
            </a:r>
          </a:p>
        </p:txBody>
      </p:sp>
    </p:spTree>
    <p:extLst>
      <p:ext uri="{BB962C8B-B14F-4D97-AF65-F5344CB8AC3E}">
        <p14:creationId xmlns:p14="http://schemas.microsoft.com/office/powerpoint/2010/main" val="10208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B030-54AF-3141-BA3F-537A676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8B46-1756-F045-AA5A-ED3A3AB6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4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Bottleneck analysis</a:t>
            </a:r>
          </a:p>
          <a:p>
            <a:endParaRPr lang="en-US" sz="3200"/>
          </a:p>
          <a:p>
            <a:r>
              <a:rPr lang="en-US" sz="3200"/>
              <a:t>Optimizations and SketchLib APIs</a:t>
            </a:r>
          </a:p>
          <a:p>
            <a:endParaRPr lang="en-US" sz="3200"/>
          </a:p>
          <a:p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B76D-83D8-344C-B1C3-FAC81403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19DE62-BF23-7F48-9951-D2AE7835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364982"/>
              </p:ext>
            </p:extLst>
          </p:nvPr>
        </p:nvGraphicFramePr>
        <p:xfrm>
          <a:off x="373425" y="2087935"/>
          <a:ext cx="11654786" cy="3078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946144">
                  <a:extLst>
                    <a:ext uri="{9D8B030D-6E8A-4147-A177-3AD203B41FA5}">
                      <a16:colId xmlns:a16="http://schemas.microsoft.com/office/drawing/2014/main" val="4063873636"/>
                    </a:ext>
                  </a:extLst>
                </a:gridCol>
                <a:gridCol w="5075730">
                  <a:extLst>
                    <a:ext uri="{9D8B030D-6E8A-4147-A177-3AD203B41FA5}">
                      <a16:colId xmlns:a16="http://schemas.microsoft.com/office/drawing/2014/main" val="3409469104"/>
                    </a:ext>
                  </a:extLst>
                </a:gridCol>
                <a:gridCol w="3632912">
                  <a:extLst>
                    <a:ext uri="{9D8B030D-6E8A-4147-A177-3AD203B41FA5}">
                      <a16:colId xmlns:a16="http://schemas.microsoft.com/office/drawing/2014/main" val="1662835006"/>
                    </a:ext>
                  </a:extLst>
                </a:gridCol>
              </a:tblGrid>
              <a:tr h="2894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 Bottlenecks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Optimizations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SketchLib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96774"/>
                  </a:ext>
                </a:extLst>
              </a:tr>
              <a:tr h="28949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 Calls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O1. Consolidate short-bit hash calls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Consolas" panose="020B0609020204030204" pitchFamily="49" charset="0"/>
                        </a:rPr>
                        <a:t>hash_consolidate_and_split()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55357"/>
                  </a:ext>
                </a:extLst>
              </a:tr>
              <a:tr h="289494"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O2. Reuse hash calls across levels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Consolas" panose="020B0609020204030204" pitchFamily="49" charset="0"/>
                        </a:rPr>
                        <a:t>select_key_and_hash()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44158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Pipeline Stages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O3. Remove dependencies using TCAM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Consolas" panose="020B0609020204030204" pitchFamily="49" charset="0"/>
                        </a:rPr>
                        <a:t>tcam_optimization()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253981"/>
                  </a:ext>
                </a:extLst>
              </a:tr>
              <a:tr h="289494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O4. Update only one level per packet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Consolas" panose="020B0609020204030204" pitchFamily="49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58317"/>
                  </a:ext>
                </a:extLst>
              </a:tr>
              <a:tr h="289494"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O5. Rewrite P4 code to reduce SALUs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Consolas" panose="020B0609020204030204" pitchFamily="49" charset="0"/>
                        </a:rPr>
                        <a:t>consolidate_update()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87984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 for</a:t>
                      </a:r>
                    </a:p>
                    <a:p>
                      <a:pPr algn="ctr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tracking flowkeys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O6. Hash table for tracking heavy flowkeys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cs typeface="Consolas" panose="020B0609020204030204" pitchFamily="49" charset="0"/>
                        </a:rPr>
                        <a:t>heavy_flowkey_storage()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602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4968F-9BA4-6C46-BBC8-B59378C4D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1FC8AC-67BB-5445-A56A-ABA73526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11644131" cy="884941"/>
          </a:xfrm>
        </p:spPr>
        <p:txBody>
          <a:bodyPr/>
          <a:lstStyle/>
          <a:p>
            <a:r>
              <a:rPr lang="en-US"/>
              <a:t>Overview of optimizations and SketchLib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513534-D313-064B-A2CE-12ADFC4E1338}"/>
              </a:ext>
            </a:extLst>
          </p:cNvPr>
          <p:cNvGrpSpPr/>
          <p:nvPr/>
        </p:nvGrpSpPr>
        <p:grpSpPr>
          <a:xfrm>
            <a:off x="3265714" y="2416629"/>
            <a:ext cx="8850086" cy="2120294"/>
            <a:chOff x="3265714" y="2416629"/>
            <a:chExt cx="8850086" cy="212029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638E6DE-8754-714B-A583-14DFF1750390}"/>
                </a:ext>
              </a:extLst>
            </p:cNvPr>
            <p:cNvSpPr/>
            <p:nvPr/>
          </p:nvSpPr>
          <p:spPr>
            <a:xfrm>
              <a:off x="3265714" y="2416629"/>
              <a:ext cx="8850086" cy="5442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9EBF6FE-064B-1140-8B6F-0CC1B7835A44}"/>
                </a:ext>
              </a:extLst>
            </p:cNvPr>
            <p:cNvSpPr/>
            <p:nvPr/>
          </p:nvSpPr>
          <p:spPr>
            <a:xfrm>
              <a:off x="3265714" y="4012122"/>
              <a:ext cx="8850086" cy="52480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340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61;p19">
            <a:extLst>
              <a:ext uri="{FF2B5EF4-FFF2-40B4-BE49-F238E27FC236}">
                <a16:creationId xmlns:a16="http://schemas.microsoft.com/office/drawing/2014/main" id="{4F519B5B-28BB-D347-8E58-2F628D8C4B66}"/>
              </a:ext>
            </a:extLst>
          </p:cNvPr>
          <p:cNvSpPr/>
          <p:nvPr/>
        </p:nvSpPr>
        <p:spPr>
          <a:xfrm>
            <a:off x="4861703" y="2108568"/>
            <a:ext cx="1967151" cy="404734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/>
              <a:t>Hash Call</a:t>
            </a:r>
            <a:endParaRPr sz="2400"/>
          </a:p>
        </p:txBody>
      </p:sp>
      <p:cxnSp>
        <p:nvCxnSpPr>
          <p:cNvPr id="11" name="Google Shape;162;p19">
            <a:extLst>
              <a:ext uri="{FF2B5EF4-FFF2-40B4-BE49-F238E27FC236}">
                <a16:creationId xmlns:a16="http://schemas.microsoft.com/office/drawing/2014/main" id="{4DF14657-0014-5E41-8589-F32153AF5953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3942054" y="1791331"/>
            <a:ext cx="919649" cy="51960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62;p19">
            <a:extLst>
              <a:ext uri="{FF2B5EF4-FFF2-40B4-BE49-F238E27FC236}">
                <a16:creationId xmlns:a16="http://schemas.microsoft.com/office/drawing/2014/main" id="{EF9032C4-BB26-8C4C-9C2B-40983743D27A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3875791" y="2305939"/>
            <a:ext cx="985912" cy="499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62;p19">
            <a:extLst>
              <a:ext uri="{FF2B5EF4-FFF2-40B4-BE49-F238E27FC236}">
                <a16:creationId xmlns:a16="http://schemas.microsoft.com/office/drawing/2014/main" id="{4CB4680B-80E5-4844-A558-9D744C242D7E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3992809" y="2310935"/>
            <a:ext cx="868894" cy="52905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A7D320-5245-A441-BA90-CCD653A511A9}"/>
              </a:ext>
            </a:extLst>
          </p:cNvPr>
          <p:cNvSpPr txBox="1"/>
          <p:nvPr/>
        </p:nvSpPr>
        <p:spPr>
          <a:xfrm>
            <a:off x="2621780" y="1560498"/>
            <a:ext cx="1320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flowkey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4CB97-0B08-7C49-94BD-9C4B6BFB87D1}"/>
              </a:ext>
            </a:extLst>
          </p:cNvPr>
          <p:cNvSpPr txBox="1"/>
          <p:nvPr/>
        </p:nvSpPr>
        <p:spPr>
          <a:xfrm>
            <a:off x="3006361" y="2075106"/>
            <a:ext cx="8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seed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0BA57-E24A-334F-B229-0CCDC844F306}"/>
              </a:ext>
            </a:extLst>
          </p:cNvPr>
          <p:cNvSpPr txBox="1"/>
          <p:nvPr/>
        </p:nvSpPr>
        <p:spPr>
          <a:xfrm>
            <a:off x="2466310" y="2609158"/>
            <a:ext cx="152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bit length</a:t>
            </a:r>
          </a:p>
        </p:txBody>
      </p:sp>
      <p:cxnSp>
        <p:nvCxnSpPr>
          <p:cNvPr id="33" name="Google Shape;162;p19">
            <a:extLst>
              <a:ext uri="{FF2B5EF4-FFF2-40B4-BE49-F238E27FC236}">
                <a16:creationId xmlns:a16="http://schemas.microsoft.com/office/drawing/2014/main" id="{35E77A14-E6D4-B043-80FB-2EFB3ACF6266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6828854" y="2310935"/>
            <a:ext cx="63458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A92616-BDF7-A144-9931-EFD810F07815}"/>
              </a:ext>
            </a:extLst>
          </p:cNvPr>
          <p:cNvSpPr txBox="1"/>
          <p:nvPr/>
        </p:nvSpPr>
        <p:spPr>
          <a:xfrm>
            <a:off x="7463437" y="2080102"/>
            <a:ext cx="1958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result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6F1870-E01C-344D-BE75-DF1B1096988F}"/>
              </a:ext>
            </a:extLst>
          </p:cNvPr>
          <p:cNvGrpSpPr/>
          <p:nvPr/>
        </p:nvGrpSpPr>
        <p:grpSpPr>
          <a:xfrm>
            <a:off x="1404400" y="3711940"/>
            <a:ext cx="9892211" cy="2246671"/>
            <a:chOff x="1404400" y="3711940"/>
            <a:chExt cx="9892211" cy="2246671"/>
          </a:xfrm>
        </p:grpSpPr>
        <p:sp>
          <p:nvSpPr>
            <p:cNvPr id="58" name="Google Shape;161;p19">
              <a:extLst>
                <a:ext uri="{FF2B5EF4-FFF2-40B4-BE49-F238E27FC236}">
                  <a16:creationId xmlns:a16="http://schemas.microsoft.com/office/drawing/2014/main" id="{4C1847A9-4B5E-AB41-A4E4-AF3FC1288D1E}"/>
                </a:ext>
              </a:extLst>
            </p:cNvPr>
            <p:cNvSpPr/>
            <p:nvPr/>
          </p:nvSpPr>
          <p:spPr>
            <a:xfrm>
              <a:off x="1404400" y="4413643"/>
              <a:ext cx="2639209" cy="40473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/>
                <a:t>1-bit Hash Call</a:t>
              </a:r>
              <a:endParaRPr sz="2400"/>
            </a:p>
          </p:txBody>
        </p:sp>
        <p:sp>
          <p:nvSpPr>
            <p:cNvPr id="59" name="Google Shape;161;p19">
              <a:extLst>
                <a:ext uri="{FF2B5EF4-FFF2-40B4-BE49-F238E27FC236}">
                  <a16:creationId xmlns:a16="http://schemas.microsoft.com/office/drawing/2014/main" id="{7F45A63B-4F22-1D41-85EA-8D299954B585}"/>
                </a:ext>
              </a:extLst>
            </p:cNvPr>
            <p:cNvSpPr/>
            <p:nvPr/>
          </p:nvSpPr>
          <p:spPr>
            <a:xfrm>
              <a:off x="1406899" y="4985768"/>
              <a:ext cx="2639209" cy="40473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/>
                <a:t>1-bit Hash Call</a:t>
              </a:r>
              <a:endParaRPr sz="2400"/>
            </a:p>
          </p:txBody>
        </p:sp>
        <p:sp>
          <p:nvSpPr>
            <p:cNvPr id="60" name="Google Shape;161;p19">
              <a:extLst>
                <a:ext uri="{FF2B5EF4-FFF2-40B4-BE49-F238E27FC236}">
                  <a16:creationId xmlns:a16="http://schemas.microsoft.com/office/drawing/2014/main" id="{D5FEB3F0-0178-DD41-95A5-0566A6038B42}"/>
                </a:ext>
              </a:extLst>
            </p:cNvPr>
            <p:cNvSpPr/>
            <p:nvPr/>
          </p:nvSpPr>
          <p:spPr>
            <a:xfrm>
              <a:off x="1409397" y="5527913"/>
              <a:ext cx="2639209" cy="40473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/>
                <a:t>1-bit Hash Call</a:t>
              </a:r>
              <a:endParaRPr sz="2400"/>
            </a:p>
          </p:txBody>
        </p:sp>
        <p:cxnSp>
          <p:nvCxnSpPr>
            <p:cNvPr id="61" name="Google Shape;162;p19">
              <a:extLst>
                <a:ext uri="{FF2B5EF4-FFF2-40B4-BE49-F238E27FC236}">
                  <a16:creationId xmlns:a16="http://schemas.microsoft.com/office/drawing/2014/main" id="{0C6E1A08-2218-5644-AE78-35D4F38E2C5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4043609" y="4616010"/>
              <a:ext cx="539646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162;p19">
              <a:extLst>
                <a:ext uri="{FF2B5EF4-FFF2-40B4-BE49-F238E27FC236}">
                  <a16:creationId xmlns:a16="http://schemas.microsoft.com/office/drawing/2014/main" id="{83D7D0CD-F7D5-5844-BF25-47C16763501C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046108" y="5188135"/>
              <a:ext cx="537147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Google Shape;162;p19">
              <a:extLst>
                <a:ext uri="{FF2B5EF4-FFF2-40B4-BE49-F238E27FC236}">
                  <a16:creationId xmlns:a16="http://schemas.microsoft.com/office/drawing/2014/main" id="{4F1BFE0B-CE8E-244E-B11D-F6C1518369DB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>
              <a:off x="4048606" y="5730280"/>
              <a:ext cx="564629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238DFD-8619-624F-9458-F147726BAFC3}"/>
                </a:ext>
              </a:extLst>
            </p:cNvPr>
            <p:cNvSpPr txBox="1"/>
            <p:nvPr/>
          </p:nvSpPr>
          <p:spPr>
            <a:xfrm>
              <a:off x="4605741" y="4385176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0F2EDA-170E-564A-B6C2-2079F251CF74}"/>
                </a:ext>
              </a:extLst>
            </p:cNvPr>
            <p:cNvSpPr txBox="1"/>
            <p:nvPr/>
          </p:nvSpPr>
          <p:spPr>
            <a:xfrm>
              <a:off x="4623229" y="4942311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2CACFC-9F14-C647-9A5D-0932BD07E065}"/>
                </a:ext>
              </a:extLst>
            </p:cNvPr>
            <p:cNvSpPr txBox="1"/>
            <p:nvPr/>
          </p:nvSpPr>
          <p:spPr>
            <a:xfrm>
              <a:off x="4638219" y="5496946"/>
              <a:ext cx="517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D80171-A753-5B4F-B6AF-AE2043BF5EEC}"/>
                </a:ext>
              </a:extLst>
            </p:cNvPr>
            <p:cNvSpPr txBox="1"/>
            <p:nvPr/>
          </p:nvSpPr>
          <p:spPr>
            <a:xfrm>
              <a:off x="1681005" y="3711940"/>
              <a:ext cx="23118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3 hash calls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1F3FBA7-30F4-0C49-92AE-7A02253AEF33}"/>
                </a:ext>
              </a:extLst>
            </p:cNvPr>
            <p:cNvSpPr txBox="1"/>
            <p:nvPr/>
          </p:nvSpPr>
          <p:spPr>
            <a:xfrm>
              <a:off x="10242303" y="4955784"/>
              <a:ext cx="1054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0  1  0</a:t>
              </a:r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FA6F0C75-C5AB-924E-A518-DD9D3ED570E4}"/>
                </a:ext>
              </a:extLst>
            </p:cNvPr>
            <p:cNvSpPr/>
            <p:nvPr/>
          </p:nvSpPr>
          <p:spPr>
            <a:xfrm>
              <a:off x="5792461" y="4738430"/>
              <a:ext cx="639581" cy="89940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5" name="Google Shape;161;p19">
              <a:extLst>
                <a:ext uri="{FF2B5EF4-FFF2-40B4-BE49-F238E27FC236}">
                  <a16:creationId xmlns:a16="http://schemas.microsoft.com/office/drawing/2014/main" id="{ED440F7B-A745-DB4F-8662-8D480069A37C}"/>
                </a:ext>
              </a:extLst>
            </p:cNvPr>
            <p:cNvSpPr/>
            <p:nvPr/>
          </p:nvSpPr>
          <p:spPr>
            <a:xfrm>
              <a:off x="6951022" y="4999241"/>
              <a:ext cx="2639209" cy="404734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sz="2400"/>
                <a:t>3-bit Hash Call</a:t>
              </a:r>
              <a:endParaRPr sz="2400"/>
            </a:p>
          </p:txBody>
        </p:sp>
        <p:cxnSp>
          <p:nvCxnSpPr>
            <p:cNvPr id="76" name="Google Shape;162;p19">
              <a:extLst>
                <a:ext uri="{FF2B5EF4-FFF2-40B4-BE49-F238E27FC236}">
                  <a16:creationId xmlns:a16="http://schemas.microsoft.com/office/drawing/2014/main" id="{8A379A48-2DE0-2643-97A4-F9849F3ECD9C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9590231" y="5201608"/>
              <a:ext cx="582118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204DBD0-6DA5-134F-A61D-B8F2263E4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73056" y="4942003"/>
              <a:ext cx="0" cy="4646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30DF0A-169A-7749-A190-BB72C7E6CE14}"/>
                </a:ext>
              </a:extLst>
            </p:cNvPr>
            <p:cNvCxnSpPr>
              <a:cxnSpLocks/>
            </p:cNvCxnSpPr>
            <p:nvPr/>
          </p:nvCxnSpPr>
          <p:spPr>
            <a:xfrm>
              <a:off x="10932634" y="4929511"/>
              <a:ext cx="0" cy="46469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E5E561-3CB3-BA44-B04D-93063FD6E38B}"/>
                </a:ext>
              </a:extLst>
            </p:cNvPr>
            <p:cNvSpPr txBox="1"/>
            <p:nvPr/>
          </p:nvSpPr>
          <p:spPr>
            <a:xfrm>
              <a:off x="7652094" y="3826296"/>
              <a:ext cx="204986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1 hash call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EB846-11F9-C64C-8B10-0FB0A6C371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C0A20277-2B60-114B-9548-8C68B53A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11644131" cy="884941"/>
          </a:xfrm>
        </p:spPr>
        <p:txBody>
          <a:bodyPr/>
          <a:lstStyle/>
          <a:p>
            <a:r>
              <a:rPr lang="en-US"/>
              <a:t>O1. Consolidate short hash calls</a:t>
            </a:r>
          </a:p>
        </p:txBody>
      </p:sp>
      <p:sp>
        <p:nvSpPr>
          <p:cNvPr id="69" name="Google Shape;89;p14">
            <a:extLst>
              <a:ext uri="{FF2B5EF4-FFF2-40B4-BE49-F238E27FC236}">
                <a16:creationId xmlns:a16="http://schemas.microsoft.com/office/drawing/2014/main" id="{CB853E5E-1CA8-ED4C-8D88-63C2C06C8DFA}"/>
              </a:ext>
            </a:extLst>
          </p:cNvPr>
          <p:cNvSpPr/>
          <p:nvPr/>
        </p:nvSpPr>
        <p:spPr>
          <a:xfrm>
            <a:off x="2361542" y="2532597"/>
            <a:ext cx="1526499" cy="658135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13F05-001A-3A47-AD70-4D7EEFC9A4FF}"/>
              </a:ext>
            </a:extLst>
          </p:cNvPr>
          <p:cNvSpPr txBox="1"/>
          <p:nvPr/>
        </p:nvSpPr>
        <p:spPr>
          <a:xfrm>
            <a:off x="3592643" y="3057646"/>
            <a:ext cx="250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Short (e.g., 1-bit)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C8F1D-C922-9041-8FD7-E5A657BA8A61}"/>
              </a:ext>
            </a:extLst>
          </p:cNvPr>
          <p:cNvGrpSpPr/>
          <p:nvPr/>
        </p:nvGrpSpPr>
        <p:grpSpPr>
          <a:xfrm>
            <a:off x="887070" y="4321660"/>
            <a:ext cx="4030696" cy="2375051"/>
            <a:chOff x="887070" y="4321660"/>
            <a:chExt cx="4030696" cy="237505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E46B148-CBDA-BA4E-9FB8-AB3C6359A777}"/>
                </a:ext>
              </a:extLst>
            </p:cNvPr>
            <p:cNvSpPr/>
            <p:nvPr/>
          </p:nvSpPr>
          <p:spPr>
            <a:xfrm>
              <a:off x="1259365" y="4321660"/>
              <a:ext cx="2976415" cy="1748940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70CAA5B-FD93-2845-9C88-47585D625403}"/>
                </a:ext>
              </a:extLst>
            </p:cNvPr>
            <p:cNvSpPr txBox="1"/>
            <p:nvPr/>
          </p:nvSpPr>
          <p:spPr>
            <a:xfrm>
              <a:off x="887070" y="6235046"/>
              <a:ext cx="4030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[Condition] same flowkeys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A6DD11D-E48F-9943-81FD-403420A80700}"/>
              </a:ext>
            </a:extLst>
          </p:cNvPr>
          <p:cNvGrpSpPr/>
          <p:nvPr/>
        </p:nvGrpSpPr>
        <p:grpSpPr>
          <a:xfrm>
            <a:off x="4528281" y="4306706"/>
            <a:ext cx="6768331" cy="1763894"/>
            <a:chOff x="4528281" y="4306706"/>
            <a:chExt cx="6768331" cy="1763894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7A757854-0BA4-9A4C-BA8B-07A79775EFF9}"/>
                </a:ext>
              </a:extLst>
            </p:cNvPr>
            <p:cNvSpPr/>
            <p:nvPr/>
          </p:nvSpPr>
          <p:spPr>
            <a:xfrm>
              <a:off x="10226720" y="4818377"/>
              <a:ext cx="1069892" cy="709519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8764E8CF-E982-1E44-8B6B-ACE3DC565A18}"/>
                </a:ext>
              </a:extLst>
            </p:cNvPr>
            <p:cNvSpPr/>
            <p:nvPr/>
          </p:nvSpPr>
          <p:spPr>
            <a:xfrm>
              <a:off x="4528281" y="4306706"/>
              <a:ext cx="594620" cy="1763894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CF5DAD1-18FF-924D-B71E-1C4AF6190A17}"/>
              </a:ext>
            </a:extLst>
          </p:cNvPr>
          <p:cNvSpPr txBox="1"/>
          <p:nvPr/>
        </p:nvSpPr>
        <p:spPr>
          <a:xfrm>
            <a:off x="7468628" y="6086290"/>
            <a:ext cx="354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Accuracy-preserving </a:t>
            </a:r>
            <a:r>
              <a:rPr lang="en" sz="2400" b="1">
                <a:solidFill>
                  <a:schemeClr val="accent6"/>
                </a:solidFill>
              </a:rPr>
              <a:t>✓</a:t>
            </a:r>
            <a:endParaRPr 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6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B907B110-C4D4-3E45-96F5-A0E2C03EC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05" y="2474268"/>
            <a:ext cx="1794476" cy="189962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6480B55-C88B-594B-9F91-E95D14B57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150" y="2845935"/>
            <a:ext cx="1796678" cy="190195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28A6A99-EC5D-0748-97B7-5DBD1CFF3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157" y="3240389"/>
            <a:ext cx="1796678" cy="1901952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E986048-364A-784F-922B-F0A89B3B2CFC}"/>
              </a:ext>
            </a:extLst>
          </p:cNvPr>
          <p:cNvSpPr txBox="1"/>
          <p:nvPr/>
        </p:nvSpPr>
        <p:spPr>
          <a:xfrm>
            <a:off x="2197437" y="5405789"/>
            <a:ext cx="20498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9</a:t>
            </a:r>
            <a:r>
              <a:rPr lang="en-US" sz="3000" dirty="0"/>
              <a:t> SALUs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CDD761-55F4-B14E-836F-E66E60B78C84}"/>
              </a:ext>
            </a:extLst>
          </p:cNvPr>
          <p:cNvCxnSpPr>
            <a:cxnSpLocks/>
          </p:cNvCxnSpPr>
          <p:nvPr/>
        </p:nvCxnSpPr>
        <p:spPr>
          <a:xfrm flipH="1" flipV="1">
            <a:off x="4275117" y="2493818"/>
            <a:ext cx="676894" cy="760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639093-BD3B-2242-866A-F6CED78E1D99}"/>
              </a:ext>
            </a:extLst>
          </p:cNvPr>
          <p:cNvSpPr txBox="1"/>
          <p:nvPr/>
        </p:nvSpPr>
        <p:spPr>
          <a:xfrm>
            <a:off x="4659098" y="2484003"/>
            <a:ext cx="136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L=3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BFBE2C-9C34-8248-B44B-091DA27DB79E}"/>
              </a:ext>
            </a:extLst>
          </p:cNvPr>
          <p:cNvGrpSpPr/>
          <p:nvPr/>
        </p:nvGrpSpPr>
        <p:grpSpPr>
          <a:xfrm>
            <a:off x="5164825" y="3238335"/>
            <a:ext cx="5606096" cy="2649826"/>
            <a:chOff x="5164825" y="3238335"/>
            <a:chExt cx="5606096" cy="26498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4057DC-6A83-0F44-8071-0A8CA520555F}"/>
                </a:ext>
              </a:extLst>
            </p:cNvPr>
            <p:cNvGrpSpPr/>
            <p:nvPr/>
          </p:nvGrpSpPr>
          <p:grpSpPr>
            <a:xfrm>
              <a:off x="5164825" y="3238335"/>
              <a:ext cx="5606096" cy="2649826"/>
              <a:chOff x="5164825" y="3238335"/>
              <a:chExt cx="5606096" cy="2649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F624BCD-F474-5A48-B775-EBB82B0EE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5891" y="3238335"/>
                <a:ext cx="3315030" cy="1724410"/>
              </a:xfrm>
              <a:prstGeom prst="rect">
                <a:avLst/>
              </a:prstGeom>
            </p:spPr>
          </p:pic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6B0FC735-1825-D548-BD29-8D0DE162B29C}"/>
                  </a:ext>
                </a:extLst>
              </p:cNvPr>
              <p:cNvSpPr/>
              <p:nvPr/>
            </p:nvSpPr>
            <p:spPr>
              <a:xfrm>
                <a:off x="5164825" y="3840499"/>
                <a:ext cx="639581" cy="899409"/>
              </a:xfrm>
              <a:prstGeom prst="rightArrow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B211DEF-8D5A-6B4B-BA29-791AE646B612}"/>
                  </a:ext>
                </a:extLst>
              </p:cNvPr>
              <p:cNvSpPr/>
              <p:nvPr/>
            </p:nvSpPr>
            <p:spPr>
              <a:xfrm>
                <a:off x="6068523" y="3589961"/>
                <a:ext cx="901700" cy="377128"/>
              </a:xfrm>
              <a:prstGeom prst="roundRect">
                <a:avLst/>
              </a:prstGeom>
              <a:solidFill>
                <a:schemeClr val="bg1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SALU</a:t>
                </a:r>
              </a:p>
            </p:txBody>
          </p:sp>
          <p:cxnSp>
            <p:nvCxnSpPr>
              <p:cNvPr id="57" name="Google Shape;171;p19">
                <a:extLst>
                  <a:ext uri="{FF2B5EF4-FFF2-40B4-BE49-F238E27FC236}">
                    <a16:creationId xmlns:a16="http://schemas.microsoft.com/office/drawing/2014/main" id="{4B951BD8-651A-AA46-A77B-CC5FC641AF2E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6970223" y="3778525"/>
                <a:ext cx="640399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70C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8C3D81F-03B2-624B-A7AB-EE7D6B07BBBF}"/>
                  </a:ext>
                </a:extLst>
              </p:cNvPr>
              <p:cNvSpPr txBox="1"/>
              <p:nvPr/>
            </p:nvSpPr>
            <p:spPr>
              <a:xfrm>
                <a:off x="8300240" y="5334163"/>
                <a:ext cx="204986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3 SALUs</a:t>
                </a:r>
              </a:p>
            </p:txBody>
          </p:sp>
        </p:grp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7240DE2-CF21-664E-9240-52BB31EB67CB}"/>
                </a:ext>
              </a:extLst>
            </p:cNvPr>
            <p:cNvSpPr/>
            <p:nvPr/>
          </p:nvSpPr>
          <p:spPr>
            <a:xfrm>
              <a:off x="6080246" y="4108121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AD3998ED-2FBC-3C49-A421-E57A8AAF3A3B}"/>
                </a:ext>
              </a:extLst>
            </p:cNvPr>
            <p:cNvSpPr/>
            <p:nvPr/>
          </p:nvSpPr>
          <p:spPr>
            <a:xfrm>
              <a:off x="6091969" y="4584078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cxnSp>
          <p:nvCxnSpPr>
            <p:cNvPr id="33" name="Google Shape;171;p19">
              <a:extLst>
                <a:ext uri="{FF2B5EF4-FFF2-40B4-BE49-F238E27FC236}">
                  <a16:creationId xmlns:a16="http://schemas.microsoft.com/office/drawing/2014/main" id="{7F9AA4B6-D47F-A140-AD28-FD6DF7AB765E}"/>
                </a:ext>
              </a:extLst>
            </p:cNvPr>
            <p:cNvCxnSpPr>
              <a:cxnSpLocks/>
            </p:cNvCxnSpPr>
            <p:nvPr/>
          </p:nvCxnSpPr>
          <p:spPr>
            <a:xfrm>
              <a:off x="6981946" y="4296685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Google Shape;171;p19">
              <a:extLst>
                <a:ext uri="{FF2B5EF4-FFF2-40B4-BE49-F238E27FC236}">
                  <a16:creationId xmlns:a16="http://schemas.microsoft.com/office/drawing/2014/main" id="{D84454BD-8D5F-9A40-873D-4B0B3420B01B}"/>
                </a:ext>
              </a:extLst>
            </p:cNvPr>
            <p:cNvCxnSpPr>
              <a:cxnSpLocks/>
            </p:cNvCxnSpPr>
            <p:nvPr/>
          </p:nvCxnSpPr>
          <p:spPr>
            <a:xfrm>
              <a:off x="7007736" y="4758575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159F38-B076-8245-BD11-58702217FDD7}"/>
              </a:ext>
            </a:extLst>
          </p:cNvPr>
          <p:cNvGrpSpPr/>
          <p:nvPr/>
        </p:nvGrpSpPr>
        <p:grpSpPr>
          <a:xfrm>
            <a:off x="1015878" y="3067111"/>
            <a:ext cx="1553821" cy="1300907"/>
            <a:chOff x="818930" y="3109315"/>
            <a:chExt cx="1553821" cy="1300907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327D0B3-8912-FF4D-9330-94D6D244AFEB}"/>
                </a:ext>
              </a:extLst>
            </p:cNvPr>
            <p:cNvSpPr/>
            <p:nvPr/>
          </p:nvSpPr>
          <p:spPr>
            <a:xfrm>
              <a:off x="818930" y="3109315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93E1DE6-AF4E-0640-A1DC-20B5CE5678FF}"/>
                </a:ext>
              </a:extLst>
            </p:cNvPr>
            <p:cNvSpPr/>
            <p:nvPr/>
          </p:nvSpPr>
          <p:spPr>
            <a:xfrm>
              <a:off x="830653" y="3571204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B654EBA-FBE6-3A4E-BBBE-65D98F1A9D06}"/>
                </a:ext>
              </a:extLst>
            </p:cNvPr>
            <p:cNvSpPr/>
            <p:nvPr/>
          </p:nvSpPr>
          <p:spPr>
            <a:xfrm>
              <a:off x="828308" y="4033094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cxnSp>
          <p:nvCxnSpPr>
            <p:cNvPr id="59" name="Google Shape;171;p19">
              <a:extLst>
                <a:ext uri="{FF2B5EF4-FFF2-40B4-BE49-F238E27FC236}">
                  <a16:creationId xmlns:a16="http://schemas.microsoft.com/office/drawing/2014/main" id="{2B16D0D5-DA2F-7D4F-9F8E-E5756165845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562" y="3297879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171;p19">
              <a:extLst>
                <a:ext uri="{FF2B5EF4-FFF2-40B4-BE49-F238E27FC236}">
                  <a16:creationId xmlns:a16="http://schemas.microsoft.com/office/drawing/2014/main" id="{59CD9708-9064-3B46-9015-E82D8FCEB57C}"/>
                </a:ext>
              </a:extLst>
            </p:cNvPr>
            <p:cNvCxnSpPr>
              <a:cxnSpLocks/>
            </p:cNvCxnSpPr>
            <p:nvPr/>
          </p:nvCxnSpPr>
          <p:spPr>
            <a:xfrm>
              <a:off x="1732352" y="3759768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" name="Google Shape;171;p19">
              <a:extLst>
                <a:ext uri="{FF2B5EF4-FFF2-40B4-BE49-F238E27FC236}">
                  <a16:creationId xmlns:a16="http://schemas.microsoft.com/office/drawing/2014/main" id="{D87E6E8E-1393-0549-BB1B-727CCE1A1C8D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07" y="4221658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EC09B17-1030-D74C-ADB3-61C6A29D2457}"/>
              </a:ext>
            </a:extLst>
          </p:cNvPr>
          <p:cNvGrpSpPr/>
          <p:nvPr/>
        </p:nvGrpSpPr>
        <p:grpSpPr>
          <a:xfrm>
            <a:off x="1379294" y="3472730"/>
            <a:ext cx="1553821" cy="1300907"/>
            <a:chOff x="818930" y="3109315"/>
            <a:chExt cx="1553821" cy="1300907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934D147-D95F-5D44-9198-93FE92448CCD}"/>
                </a:ext>
              </a:extLst>
            </p:cNvPr>
            <p:cNvSpPr/>
            <p:nvPr/>
          </p:nvSpPr>
          <p:spPr>
            <a:xfrm>
              <a:off x="818930" y="3109315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4E65A81D-314B-4141-A16F-E1C638FD4B8A}"/>
                </a:ext>
              </a:extLst>
            </p:cNvPr>
            <p:cNvSpPr/>
            <p:nvPr/>
          </p:nvSpPr>
          <p:spPr>
            <a:xfrm>
              <a:off x="830653" y="3571204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BCCAAFB-65E5-1741-A319-FAAF2DE3CB9E}"/>
                </a:ext>
              </a:extLst>
            </p:cNvPr>
            <p:cNvSpPr/>
            <p:nvPr/>
          </p:nvSpPr>
          <p:spPr>
            <a:xfrm>
              <a:off x="828308" y="4033094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cxnSp>
          <p:nvCxnSpPr>
            <p:cNvPr id="73" name="Google Shape;171;p19">
              <a:extLst>
                <a:ext uri="{FF2B5EF4-FFF2-40B4-BE49-F238E27FC236}">
                  <a16:creationId xmlns:a16="http://schemas.microsoft.com/office/drawing/2014/main" id="{D354E43E-A642-CC40-9411-3817BA46B2C8}"/>
                </a:ext>
              </a:extLst>
            </p:cNvPr>
            <p:cNvCxnSpPr>
              <a:cxnSpLocks/>
            </p:cNvCxnSpPr>
            <p:nvPr/>
          </p:nvCxnSpPr>
          <p:spPr>
            <a:xfrm>
              <a:off x="1706562" y="3297879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" name="Google Shape;171;p19">
              <a:extLst>
                <a:ext uri="{FF2B5EF4-FFF2-40B4-BE49-F238E27FC236}">
                  <a16:creationId xmlns:a16="http://schemas.microsoft.com/office/drawing/2014/main" id="{EBA93A8E-4DFF-864E-AE32-6CC8E304A3DF}"/>
                </a:ext>
              </a:extLst>
            </p:cNvPr>
            <p:cNvCxnSpPr>
              <a:cxnSpLocks/>
            </p:cNvCxnSpPr>
            <p:nvPr/>
          </p:nvCxnSpPr>
          <p:spPr>
            <a:xfrm>
              <a:off x="1732352" y="3759768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171;p19">
              <a:extLst>
                <a:ext uri="{FF2B5EF4-FFF2-40B4-BE49-F238E27FC236}">
                  <a16:creationId xmlns:a16="http://schemas.microsoft.com/office/drawing/2014/main" id="{E8B3B75B-9B3F-8D4D-9EF5-43703727851C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07" y="4221658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A428B2-B657-2145-BB24-7BFCAF0F20F9}"/>
              </a:ext>
            </a:extLst>
          </p:cNvPr>
          <p:cNvGrpSpPr/>
          <p:nvPr/>
        </p:nvGrpSpPr>
        <p:grpSpPr>
          <a:xfrm>
            <a:off x="1672371" y="3836145"/>
            <a:ext cx="1553821" cy="1300907"/>
            <a:chOff x="818930" y="3109315"/>
            <a:chExt cx="1553821" cy="1300907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F5402ADC-7B20-4446-BBA5-7C8B25D899DF}"/>
                </a:ext>
              </a:extLst>
            </p:cNvPr>
            <p:cNvSpPr/>
            <p:nvPr/>
          </p:nvSpPr>
          <p:spPr>
            <a:xfrm>
              <a:off x="818930" y="3109315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3A3DE48B-3F2A-5E4E-9109-3EFE685A5530}"/>
                </a:ext>
              </a:extLst>
            </p:cNvPr>
            <p:cNvSpPr/>
            <p:nvPr/>
          </p:nvSpPr>
          <p:spPr>
            <a:xfrm>
              <a:off x="830653" y="3571204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C128E16-9154-D447-B49B-DB3070BF419B}"/>
                </a:ext>
              </a:extLst>
            </p:cNvPr>
            <p:cNvSpPr/>
            <p:nvPr/>
          </p:nvSpPr>
          <p:spPr>
            <a:xfrm>
              <a:off x="828308" y="4033094"/>
              <a:ext cx="901700" cy="377128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SALU</a:t>
              </a:r>
            </a:p>
          </p:txBody>
        </p:sp>
        <p:cxnSp>
          <p:nvCxnSpPr>
            <p:cNvPr id="81" name="Google Shape;171;p19">
              <a:extLst>
                <a:ext uri="{FF2B5EF4-FFF2-40B4-BE49-F238E27FC236}">
                  <a16:creationId xmlns:a16="http://schemas.microsoft.com/office/drawing/2014/main" id="{15C1C1D5-E17E-3B46-A2D4-C5C8B0760686}"/>
                </a:ext>
              </a:extLst>
            </p:cNvPr>
            <p:cNvCxnSpPr>
              <a:cxnSpLocks/>
            </p:cNvCxnSpPr>
            <p:nvPr/>
          </p:nvCxnSpPr>
          <p:spPr>
            <a:xfrm>
              <a:off x="1706562" y="3297879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" name="Google Shape;171;p19">
              <a:extLst>
                <a:ext uri="{FF2B5EF4-FFF2-40B4-BE49-F238E27FC236}">
                  <a16:creationId xmlns:a16="http://schemas.microsoft.com/office/drawing/2014/main" id="{BC9AC514-322D-204F-973E-F0CAA538DDE7}"/>
                </a:ext>
              </a:extLst>
            </p:cNvPr>
            <p:cNvCxnSpPr>
              <a:cxnSpLocks/>
            </p:cNvCxnSpPr>
            <p:nvPr/>
          </p:nvCxnSpPr>
          <p:spPr>
            <a:xfrm>
              <a:off x="1732352" y="3759768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4" name="Google Shape;171;p19">
              <a:extLst>
                <a:ext uri="{FF2B5EF4-FFF2-40B4-BE49-F238E27FC236}">
                  <a16:creationId xmlns:a16="http://schemas.microsoft.com/office/drawing/2014/main" id="{12D87803-6C76-344A-A734-3B34D235D34F}"/>
                </a:ext>
              </a:extLst>
            </p:cNvPr>
            <p:cNvCxnSpPr>
              <a:cxnSpLocks/>
            </p:cNvCxnSpPr>
            <p:nvPr/>
          </p:nvCxnSpPr>
          <p:spPr>
            <a:xfrm>
              <a:off x="1730007" y="4221658"/>
              <a:ext cx="640399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37D1-78FD-2547-B126-F820D0A37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14</a:t>
            </a:fld>
            <a:endParaRPr lang="en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E810FC-028C-DF4C-901B-82D1585D868B}"/>
              </a:ext>
            </a:extLst>
          </p:cNvPr>
          <p:cNvSpPr txBox="1">
            <a:spLocks/>
          </p:cNvSpPr>
          <p:nvPr/>
        </p:nvSpPr>
        <p:spPr>
          <a:xfrm>
            <a:off x="162045" y="365125"/>
            <a:ext cx="11644131" cy="8849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133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O5. Remove unnecessary SALU allocation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FEB7EF5-A965-EB49-820E-312198D8677B}"/>
              </a:ext>
            </a:extLst>
          </p:cNvPr>
          <p:cNvGrpSpPr/>
          <p:nvPr/>
        </p:nvGrpSpPr>
        <p:grpSpPr>
          <a:xfrm>
            <a:off x="2027284" y="2075658"/>
            <a:ext cx="1981235" cy="1610078"/>
            <a:chOff x="2027284" y="2075658"/>
            <a:chExt cx="1981235" cy="1610078"/>
          </a:xfrm>
        </p:grpSpPr>
        <p:sp>
          <p:nvSpPr>
            <p:cNvPr id="51" name="Google Shape;89;p14">
              <a:extLst>
                <a:ext uri="{FF2B5EF4-FFF2-40B4-BE49-F238E27FC236}">
                  <a16:creationId xmlns:a16="http://schemas.microsoft.com/office/drawing/2014/main" id="{9F8151A1-9963-BC4A-84B8-38F645D6693F}"/>
                </a:ext>
              </a:extLst>
            </p:cNvPr>
            <p:cNvSpPr/>
            <p:nvPr/>
          </p:nvSpPr>
          <p:spPr>
            <a:xfrm>
              <a:off x="2027284" y="2075658"/>
              <a:ext cx="1686587" cy="1610078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76;p19">
              <a:extLst>
                <a:ext uri="{FF2B5EF4-FFF2-40B4-BE49-F238E27FC236}">
                  <a16:creationId xmlns:a16="http://schemas.microsoft.com/office/drawing/2014/main" id="{4A3C752A-62A0-C440-A4CC-67D011B16DB9}"/>
                </a:ext>
              </a:extLst>
            </p:cNvPr>
            <p:cNvSpPr txBox="1"/>
            <p:nvPr/>
          </p:nvSpPr>
          <p:spPr>
            <a:xfrm>
              <a:off x="2228482" y="2132798"/>
              <a:ext cx="1121200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3200">
                  <a:solidFill>
                    <a:srgbClr val="FF0000"/>
                  </a:solidFill>
                </a:rPr>
                <a:t>✗</a:t>
              </a:r>
              <a:endParaRPr sz="3200">
                <a:solidFill>
                  <a:srgbClr val="FF0000"/>
                </a:solidFill>
              </a:endParaRPr>
            </a:p>
          </p:txBody>
        </p:sp>
        <p:sp>
          <p:nvSpPr>
            <p:cNvPr id="53" name="Google Shape;176;p19">
              <a:extLst>
                <a:ext uri="{FF2B5EF4-FFF2-40B4-BE49-F238E27FC236}">
                  <a16:creationId xmlns:a16="http://schemas.microsoft.com/office/drawing/2014/main" id="{195577EE-245A-8348-AC8B-92015DD371E3}"/>
                </a:ext>
              </a:extLst>
            </p:cNvPr>
            <p:cNvSpPr txBox="1"/>
            <p:nvPr/>
          </p:nvSpPr>
          <p:spPr>
            <a:xfrm>
              <a:off x="2887319" y="2918244"/>
              <a:ext cx="1121200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3200">
                  <a:solidFill>
                    <a:srgbClr val="FF0000"/>
                  </a:solidFill>
                </a:rPr>
                <a:t>✗</a:t>
              </a:r>
              <a:endParaRPr sz="3200">
                <a:solidFill>
                  <a:srgbClr val="FF0000"/>
                </a:solidFill>
              </a:endParaRPr>
            </a:p>
          </p:txBody>
        </p:sp>
        <p:sp>
          <p:nvSpPr>
            <p:cNvPr id="54" name="Google Shape;182;p19">
              <a:extLst>
                <a:ext uri="{FF2B5EF4-FFF2-40B4-BE49-F238E27FC236}">
                  <a16:creationId xmlns:a16="http://schemas.microsoft.com/office/drawing/2014/main" id="{64515D5F-47CE-6B42-8C92-D404E479310D}"/>
                </a:ext>
              </a:extLst>
            </p:cNvPr>
            <p:cNvSpPr txBox="1"/>
            <p:nvPr/>
          </p:nvSpPr>
          <p:spPr>
            <a:xfrm>
              <a:off x="2571955" y="2507848"/>
              <a:ext cx="709600" cy="738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3200">
                  <a:solidFill>
                    <a:srgbClr val="6AA84F"/>
                  </a:solidFill>
                </a:rPr>
                <a:t>✓</a:t>
              </a:r>
              <a:endParaRPr sz="3200">
                <a:solidFill>
                  <a:srgbClr val="6AA84F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181CCD-3CCB-EE4F-A74E-C9C366482907}"/>
              </a:ext>
            </a:extLst>
          </p:cNvPr>
          <p:cNvSpPr txBox="1"/>
          <p:nvPr/>
        </p:nvSpPr>
        <p:spPr>
          <a:xfrm>
            <a:off x="7327935" y="6069083"/>
            <a:ext cx="409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Accuracy-preserving </a:t>
            </a:r>
            <a:r>
              <a:rPr lang="en" sz="2400" b="1">
                <a:solidFill>
                  <a:schemeClr val="accent6"/>
                </a:solidFill>
              </a:rPr>
              <a:t>✓</a:t>
            </a:r>
            <a:endParaRPr 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A37D1-78FD-2547-B126-F820D0A377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15</a:t>
            </a:fld>
            <a:endParaRPr lang="en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13E810FC-028C-DF4C-901B-82D1585D868B}"/>
              </a:ext>
            </a:extLst>
          </p:cNvPr>
          <p:cNvSpPr txBox="1">
            <a:spLocks/>
          </p:cNvSpPr>
          <p:nvPr/>
        </p:nvSpPr>
        <p:spPr>
          <a:xfrm>
            <a:off x="162045" y="365125"/>
            <a:ext cx="6440233" cy="8849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133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End-to-end code example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2E20E4D-07E9-C846-A53E-3B92E263D3D1}"/>
              </a:ext>
            </a:extLst>
          </p:cNvPr>
          <p:cNvSpPr/>
          <p:nvPr/>
        </p:nvSpPr>
        <p:spPr>
          <a:xfrm>
            <a:off x="382557" y="1968560"/>
            <a:ext cx="3807368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h1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(srcIP,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seed1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, 1);</a:t>
            </a:r>
            <a:endParaRPr lang="en-US" b="0" dirty="0">
              <a:effectLst/>
            </a:endParaRPr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h2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(srcIP,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seed2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, 1);</a:t>
            </a:r>
            <a:endParaRPr lang="en-US" dirty="0"/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h3 =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</a:rPr>
              <a:t>hash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(srcIP,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seed3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, 1);</a:t>
            </a:r>
          </a:p>
          <a:p>
            <a:endParaRPr lang="en-US" dirty="0"/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...</a:t>
            </a:r>
          </a:p>
          <a:p>
            <a:endParaRPr lang="en-US" dirty="0">
              <a:solidFill>
                <a:srgbClr val="CC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 (L ==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  update_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</a:rPr>
              <a:t>array_1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(L, index);</a:t>
            </a:r>
            <a:endParaRPr lang="en-US" dirty="0"/>
          </a:p>
          <a:p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 (L ==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  update_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</a:rPr>
              <a:t>array_2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(L, index);</a:t>
            </a:r>
            <a:endParaRPr lang="en-US" dirty="0"/>
          </a:p>
          <a:p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 (L == </a:t>
            </a:r>
            <a:r>
              <a:rPr lang="en-US" dirty="0">
                <a:solidFill>
                  <a:srgbClr val="CC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  update_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</a:rPr>
              <a:t>array_3</a:t>
            </a:r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(L, index);</a:t>
            </a:r>
            <a:endParaRPr lang="en-US" dirty="0"/>
          </a:p>
          <a:p>
            <a:endParaRPr lang="en-US" dirty="0">
              <a:solidFill>
                <a:srgbClr val="434343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434343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8005B2-3176-AF45-814A-07191CCDCD71}"/>
              </a:ext>
            </a:extLst>
          </p:cNvPr>
          <p:cNvSpPr txBox="1"/>
          <p:nvPr/>
        </p:nvSpPr>
        <p:spPr>
          <a:xfrm>
            <a:off x="208386" y="1506895"/>
            <a:ext cx="4406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UnivMon.p4 without SketchLib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7FD8FD-8FCA-6D4E-8F03-78F2737D1868}"/>
              </a:ext>
            </a:extLst>
          </p:cNvPr>
          <p:cNvGrpSpPr/>
          <p:nvPr/>
        </p:nvGrpSpPr>
        <p:grpSpPr>
          <a:xfrm>
            <a:off x="429987" y="2159548"/>
            <a:ext cx="6622722" cy="1460439"/>
            <a:chOff x="429987" y="2159548"/>
            <a:chExt cx="6622722" cy="14604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0ED681-9894-9649-B823-132197FB2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0526" y="2293805"/>
              <a:ext cx="2432183" cy="1206440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99C34CF-C376-FA43-929B-7AE9FA9B0B74}"/>
                </a:ext>
              </a:extLst>
            </p:cNvPr>
            <p:cNvSpPr/>
            <p:nvPr/>
          </p:nvSpPr>
          <p:spPr>
            <a:xfrm>
              <a:off x="4441651" y="2159548"/>
              <a:ext cx="2611058" cy="1460439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755D43D-9636-9F45-BA47-3E846AA201D5}"/>
                </a:ext>
              </a:extLst>
            </p:cNvPr>
            <p:cNvSpPr/>
            <p:nvPr/>
          </p:nvSpPr>
          <p:spPr>
            <a:xfrm>
              <a:off x="429987" y="2473767"/>
              <a:ext cx="3556000" cy="99877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777C8C-097D-914B-AD56-7FF26DB2CB9E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 flipV="1">
              <a:off x="3985987" y="2889768"/>
              <a:ext cx="455664" cy="83386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E7DB6E-5480-BE42-BB02-F0C7D31C5684}"/>
              </a:ext>
            </a:extLst>
          </p:cNvPr>
          <p:cNvGrpSpPr/>
          <p:nvPr/>
        </p:nvGrpSpPr>
        <p:grpSpPr>
          <a:xfrm>
            <a:off x="437247" y="3996937"/>
            <a:ext cx="6436587" cy="2220686"/>
            <a:chOff x="437247" y="3996937"/>
            <a:chExt cx="6436587" cy="222068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E4911E0-7322-5B4B-9EAB-72BFE4F13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5096" y="4199185"/>
              <a:ext cx="1377912" cy="14586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38E1875-E5AE-6C4A-A65D-0576D123E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0591" y="4419692"/>
              <a:ext cx="1379603" cy="146043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B831F40-BE93-C04D-AEFE-C7148A55E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0017" y="4640199"/>
              <a:ext cx="1379603" cy="1460439"/>
            </a:xfrm>
            <a:prstGeom prst="rect">
              <a:avLst/>
            </a:prstGeom>
          </p:spPr>
        </p:pic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6917391-FFF2-F144-B63C-651678F92BA4}"/>
                </a:ext>
              </a:extLst>
            </p:cNvPr>
            <p:cNvSpPr/>
            <p:nvPr/>
          </p:nvSpPr>
          <p:spPr>
            <a:xfrm>
              <a:off x="4441651" y="3996937"/>
              <a:ext cx="2432183" cy="222068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9878CC1C-706F-A246-9C5D-57471A86A07A}"/>
                </a:ext>
              </a:extLst>
            </p:cNvPr>
            <p:cNvSpPr/>
            <p:nvPr/>
          </p:nvSpPr>
          <p:spPr>
            <a:xfrm>
              <a:off x="437247" y="4106622"/>
              <a:ext cx="3548740" cy="2003891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598C4A9-67B8-4045-ABC7-68D70D9D7EBF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 flipV="1">
              <a:off x="3985987" y="5107280"/>
              <a:ext cx="455664" cy="128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6CFF3A-ACEB-2043-848A-FC1B65710A2E}"/>
              </a:ext>
            </a:extLst>
          </p:cNvPr>
          <p:cNvGrpSpPr/>
          <p:nvPr/>
        </p:nvGrpSpPr>
        <p:grpSpPr>
          <a:xfrm>
            <a:off x="6754695" y="895024"/>
            <a:ext cx="6124072" cy="1578744"/>
            <a:chOff x="6754695" y="895024"/>
            <a:chExt cx="6124072" cy="1578744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9EFE6ED-C8B9-114B-AF49-454CE2E5AB5D}"/>
                </a:ext>
              </a:extLst>
            </p:cNvPr>
            <p:cNvSpPr/>
            <p:nvPr/>
          </p:nvSpPr>
          <p:spPr>
            <a:xfrm>
              <a:off x="7764437" y="920374"/>
              <a:ext cx="4262463" cy="155339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F59846-BE26-8846-8E8C-A651C241AC22}"/>
                </a:ext>
              </a:extLst>
            </p:cNvPr>
            <p:cNvSpPr txBox="1"/>
            <p:nvPr/>
          </p:nvSpPr>
          <p:spPr>
            <a:xfrm>
              <a:off x="8781678" y="895024"/>
              <a:ext cx="25149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SketchLib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BDC27B-111D-5D43-B631-730E6A3D1D21}"/>
                </a:ext>
              </a:extLst>
            </p:cNvPr>
            <p:cNvSpPr txBox="1"/>
            <p:nvPr/>
          </p:nvSpPr>
          <p:spPr>
            <a:xfrm>
              <a:off x="7836584" y="1703483"/>
              <a:ext cx="4262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O1: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hash_consolidate_and_split()</a:t>
              </a:r>
            </a:p>
            <a:p>
              <a:r>
                <a:rPr lang="en-US"/>
                <a:t>O5: 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consolidate_update()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00107C-B195-2946-87D0-8CE011458AD9}"/>
                </a:ext>
              </a:extLst>
            </p:cNvPr>
            <p:cNvSpPr txBox="1"/>
            <p:nvPr/>
          </p:nvSpPr>
          <p:spPr>
            <a:xfrm>
              <a:off x="6754695" y="1295133"/>
              <a:ext cx="6124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rgbClr val="0432FF"/>
                  </a:solidFill>
                </a:rPr>
                <a:t>https://github.com/SketchLib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53AF8A-15A9-D840-9690-9C50F7B28258}"/>
              </a:ext>
            </a:extLst>
          </p:cNvPr>
          <p:cNvGrpSpPr/>
          <p:nvPr/>
        </p:nvGrpSpPr>
        <p:grpSpPr>
          <a:xfrm>
            <a:off x="6873834" y="2889768"/>
            <a:ext cx="5225213" cy="2861495"/>
            <a:chOff x="6873834" y="2889768"/>
            <a:chExt cx="5225213" cy="286149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34C2CE-B5AD-5D47-BB02-6D9DE9405EDE}"/>
                </a:ext>
              </a:extLst>
            </p:cNvPr>
            <p:cNvSpPr txBox="1"/>
            <p:nvPr/>
          </p:nvSpPr>
          <p:spPr>
            <a:xfrm>
              <a:off x="8431803" y="3500245"/>
              <a:ext cx="3320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Optimized UnivMon.p4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4B4FB46-8E8E-954A-B9CF-3792C0C5A4BF}"/>
                </a:ext>
              </a:extLst>
            </p:cNvPr>
            <p:cNvSpPr/>
            <p:nvPr/>
          </p:nvSpPr>
          <p:spPr>
            <a:xfrm>
              <a:off x="7836584" y="3996937"/>
              <a:ext cx="4262463" cy="17543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434343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hash_consolidate_and_split </a:t>
              </a:r>
              <a:r>
                <a:rPr lang="en-US" dirty="0">
                  <a:solidFill>
                    <a:srgbClr val="434343"/>
                  </a:solidFill>
                  <a:latin typeface="Consolas" panose="020B0609020204030204" pitchFamily="49" charset="0"/>
                </a:rPr>
                <a:t>(</a:t>
              </a:r>
            </a:p>
            <a:p>
              <a:r>
                <a:rPr lang="en-US" dirty="0">
                  <a:solidFill>
                    <a:srgbClr val="434343"/>
                  </a:solidFill>
                  <a:latin typeface="Consolas" panose="020B0609020204030204" pitchFamily="49" charset="0"/>
                </a:rPr>
                <a:t>      srcIP,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seed1, </a:t>
              </a:r>
              <a:r>
                <a:rPr lang="en-US" dirty="0">
                  <a:solidFill>
                    <a:srgbClr val="434343"/>
                  </a:solidFill>
                  <a:latin typeface="Consolas" panose="020B0609020204030204" pitchFamily="49" charset="0"/>
                </a:rPr>
                <a:t>3, 1, 1, 1);</a:t>
              </a:r>
              <a:endPara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434343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consolidate_update </a:t>
              </a:r>
              <a:r>
                <a:rPr lang="en-US" dirty="0">
                  <a:solidFill>
                    <a:srgbClr val="434343"/>
                  </a:solidFill>
                  <a:latin typeface="Consolas" panose="020B0609020204030204" pitchFamily="49" charset="0"/>
                </a:rPr>
                <a:t>(L, index);</a:t>
              </a:r>
            </a:p>
            <a:p>
              <a:r>
                <a:rPr lang="en-US" dirty="0">
                  <a:solidFill>
                    <a:srgbClr val="434343"/>
                  </a:solidFill>
                  <a:latin typeface="Consolas" panose="020B0609020204030204" pitchFamily="49" charset="0"/>
                </a:rPr>
                <a:t>...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AE59A5-CB66-3B43-B637-AC2EFB2C6C3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7052709" y="2889768"/>
              <a:ext cx="758812" cy="1529924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86CE6BE-8276-3949-9E9B-C4AAB51F99AC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6873834" y="5107280"/>
              <a:ext cx="962750" cy="159830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317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6779E7-45F6-6E40-A645-1B7CA6FA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68322"/>
              </p:ext>
            </p:extLst>
          </p:nvPr>
        </p:nvGraphicFramePr>
        <p:xfrm>
          <a:off x="659857" y="1118863"/>
          <a:ext cx="10872286" cy="5623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7592">
                  <a:extLst>
                    <a:ext uri="{9D8B030D-6E8A-4147-A177-3AD203B41FA5}">
                      <a16:colId xmlns:a16="http://schemas.microsoft.com/office/drawing/2014/main" val="1431697921"/>
                    </a:ext>
                  </a:extLst>
                </a:gridCol>
                <a:gridCol w="2233087">
                  <a:extLst>
                    <a:ext uri="{9D8B030D-6E8A-4147-A177-3AD203B41FA5}">
                      <a16:colId xmlns:a16="http://schemas.microsoft.com/office/drawing/2014/main" val="4063873636"/>
                    </a:ext>
                  </a:extLst>
                </a:gridCol>
                <a:gridCol w="2358946">
                  <a:extLst>
                    <a:ext uri="{9D8B030D-6E8A-4147-A177-3AD203B41FA5}">
                      <a16:colId xmlns:a16="http://schemas.microsoft.com/office/drawing/2014/main" val="3409469104"/>
                    </a:ext>
                  </a:extLst>
                </a:gridCol>
                <a:gridCol w="2725271">
                  <a:extLst>
                    <a:ext uri="{9D8B030D-6E8A-4147-A177-3AD203B41FA5}">
                      <a16:colId xmlns:a16="http://schemas.microsoft.com/office/drawing/2014/main" val="1847813562"/>
                    </a:ext>
                  </a:extLst>
                </a:gridCol>
                <a:gridCol w="3087390">
                  <a:extLst>
                    <a:ext uri="{9D8B030D-6E8A-4147-A177-3AD203B41FA5}">
                      <a16:colId xmlns:a16="http://schemas.microsoft.com/office/drawing/2014/main" val="1662835006"/>
                    </a:ext>
                  </a:extLst>
                </a:gridCol>
              </a:tblGrid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Applicability of SketchLib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796774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Frequency Estimation / HeavyHitters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Count-Min Sketch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 of Algorithms ‘04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255357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 Sketch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ICALP ‘02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O1, 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44158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Sigmetrics ‘04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O3, O5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253981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Hierarchical</a:t>
                      </a:r>
                    </a:p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Heavy Hitters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RHHH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Sigcomm ‘17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O1, O2, O5, 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58317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HHH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VLDB ‘03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O1, 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887984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Cardinality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JCSS ‘85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O3, O5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6027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IMC ‘03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O3, O5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790864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ESA ‘03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20546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HyperLogLog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AOFA ‘07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11494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EntropySketch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Sigmetrics ‘06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905311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IMC ‘03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O1, O2, 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988684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 Spreader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SpreadSketch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Infocomm ‘20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O3, O5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267450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Sigcomm ‘16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O1, O2, O3, O4, O5, 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0524670"/>
                  </a:ext>
                </a:extLst>
              </a:tr>
              <a:tr h="274868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CoNEXT ‘20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02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SketchLearn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Sigcomm ‘18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01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D3C426-9387-474E-A13D-56003A5A54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16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9655C4-E51C-E247-8B73-B6C8930BC1DA}"/>
              </a:ext>
            </a:extLst>
          </p:cNvPr>
          <p:cNvSpPr txBox="1">
            <a:spLocks/>
          </p:cNvSpPr>
          <p:nvPr/>
        </p:nvSpPr>
        <p:spPr>
          <a:xfrm>
            <a:off x="162045" y="365125"/>
            <a:ext cx="11644131" cy="8849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133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Applicability of SketchLib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6EECEF-6BB7-764C-A5CD-939A1DD52FE3}"/>
              </a:ext>
            </a:extLst>
          </p:cNvPr>
          <p:cNvSpPr/>
          <p:nvPr/>
        </p:nvSpPr>
        <p:spPr>
          <a:xfrm>
            <a:off x="8620745" y="365125"/>
            <a:ext cx="3185431" cy="513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432FF"/>
                </a:solidFill>
              </a:rPr>
              <a:t>https://github.com/SketchLib</a:t>
            </a:r>
          </a:p>
        </p:txBody>
      </p:sp>
    </p:spTree>
    <p:extLst>
      <p:ext uri="{BB962C8B-B14F-4D97-AF65-F5344CB8AC3E}">
        <p14:creationId xmlns:p14="http://schemas.microsoft.com/office/powerpoint/2010/main" val="352067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B030-54AF-3141-BA3F-537A676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8B46-1756-F045-AA5A-ED3A3AB6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49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Bottleneck analysis</a:t>
            </a:r>
          </a:p>
          <a:p>
            <a:endParaRPr lang="en-US" sz="3200"/>
          </a:p>
          <a:p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Optimizations and SketchLib API</a:t>
            </a:r>
          </a:p>
          <a:p>
            <a:endParaRPr lang="en-US" sz="3200"/>
          </a:p>
          <a:p>
            <a:r>
              <a:rPr lang="en-US" sz="320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B76D-83D8-344C-B1C3-FAC81403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8B0196-CC34-7042-8543-C9475E7A6F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846787"/>
              </p:ext>
            </p:extLst>
          </p:nvPr>
        </p:nvGraphicFramePr>
        <p:xfrm>
          <a:off x="1104900" y="1683032"/>
          <a:ext cx="9982200" cy="5099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53FAAA-5C52-4E44-9408-2EBAFAB5FC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18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A3B692-3626-DD41-A331-E5F669BA3613}"/>
              </a:ext>
            </a:extLst>
          </p:cNvPr>
          <p:cNvSpPr txBox="1">
            <a:spLocks/>
          </p:cNvSpPr>
          <p:nvPr/>
        </p:nvSpPr>
        <p:spPr>
          <a:xfrm>
            <a:off x="162045" y="365125"/>
            <a:ext cx="11644131" cy="8849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133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SketchLib reduces resource bottlenecks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2BD183A-3E94-094C-952D-CD444FD29AD2}"/>
              </a:ext>
            </a:extLst>
          </p:cNvPr>
          <p:cNvSpPr/>
          <p:nvPr/>
        </p:nvSpPr>
        <p:spPr>
          <a:xfrm>
            <a:off x="2237014" y="2416629"/>
            <a:ext cx="1310227" cy="38009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3AE0CA-D58C-BF4C-8DD5-9899276D442A}"/>
              </a:ext>
            </a:extLst>
          </p:cNvPr>
          <p:cNvSpPr/>
          <p:nvPr/>
        </p:nvSpPr>
        <p:spPr>
          <a:xfrm>
            <a:off x="4673883" y="2416629"/>
            <a:ext cx="1310227" cy="38009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BCF2C4-E60A-534A-B8D6-8A613C4C76CD}"/>
              </a:ext>
            </a:extLst>
          </p:cNvPr>
          <p:cNvSpPr/>
          <p:nvPr/>
        </p:nvSpPr>
        <p:spPr>
          <a:xfrm>
            <a:off x="1477629" y="1901770"/>
            <a:ext cx="270694" cy="639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22311-0BF3-304D-9B26-8EE098BC5B6E}"/>
              </a:ext>
            </a:extLst>
          </p:cNvPr>
          <p:cNvSpPr/>
          <p:nvPr/>
        </p:nvSpPr>
        <p:spPr>
          <a:xfrm>
            <a:off x="5542920" y="1900801"/>
            <a:ext cx="270694" cy="6400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D47A6-2E2E-014C-B2EE-5F649D5ED050}"/>
              </a:ext>
            </a:extLst>
          </p:cNvPr>
          <p:cNvSpPr txBox="1"/>
          <p:nvPr/>
        </p:nvSpPr>
        <p:spPr>
          <a:xfrm>
            <a:off x="1840205" y="1928938"/>
            <a:ext cx="3356532" cy="585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SW 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868A4-C329-5B4F-A454-7C2EFB6C3EBF}"/>
              </a:ext>
            </a:extLst>
          </p:cNvPr>
          <p:cNvSpPr txBox="1"/>
          <p:nvPr/>
        </p:nvSpPr>
        <p:spPr>
          <a:xfrm>
            <a:off x="6096000" y="1900801"/>
            <a:ext cx="6337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SketchLib-optimized on HW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D2D0A-86DD-2D42-B19A-651462ED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921" y="2873222"/>
            <a:ext cx="7477699" cy="360680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5B255-3A8D-7947-83FA-5DAE0226DA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19</a:t>
            </a:fld>
            <a:endParaRPr lang="e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020AB-0FB5-6F40-A5FA-16A7BC25D11A}"/>
              </a:ext>
            </a:extLst>
          </p:cNvPr>
          <p:cNvSpPr txBox="1"/>
          <p:nvPr/>
        </p:nvSpPr>
        <p:spPr>
          <a:xfrm rot="16200000">
            <a:off x="1484607" y="4245854"/>
            <a:ext cx="197229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/>
              <a:t>Error (%)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FC7337-3A7A-524E-8B8E-F481F59D9B88}"/>
              </a:ext>
            </a:extLst>
          </p:cNvPr>
          <p:cNvSpPr txBox="1">
            <a:spLocks/>
          </p:cNvSpPr>
          <p:nvPr/>
        </p:nvSpPr>
        <p:spPr>
          <a:xfrm>
            <a:off x="162045" y="365125"/>
            <a:ext cx="11644131" cy="8849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133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SketchLib preserves accuracy</a:t>
            </a:r>
          </a:p>
        </p:txBody>
      </p:sp>
    </p:spTree>
    <p:extLst>
      <p:ext uri="{BB962C8B-B14F-4D97-AF65-F5344CB8AC3E}">
        <p14:creationId xmlns:p14="http://schemas.microsoft.com/office/powerpoint/2010/main" val="4988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D9C1B8-7262-4743-B660-DE900F097D42}"/>
              </a:ext>
            </a:extLst>
          </p:cNvPr>
          <p:cNvSpPr/>
          <p:nvPr/>
        </p:nvSpPr>
        <p:spPr>
          <a:xfrm>
            <a:off x="1595319" y="4522389"/>
            <a:ext cx="3830282" cy="8849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Programmable Switches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3184EE-E6D1-7D4E-81F0-F71BD09C81F5}"/>
              </a:ext>
            </a:extLst>
          </p:cNvPr>
          <p:cNvSpPr/>
          <p:nvPr/>
        </p:nvSpPr>
        <p:spPr>
          <a:xfrm>
            <a:off x="1775615" y="1995977"/>
            <a:ext cx="3234557" cy="8849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Sketching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7149A-5A34-0C47-ABB8-F5CF2AD9DA50}"/>
              </a:ext>
            </a:extLst>
          </p:cNvPr>
          <p:cNvSpPr txBox="1"/>
          <p:nvPr/>
        </p:nvSpPr>
        <p:spPr>
          <a:xfrm>
            <a:off x="5253858" y="1838282"/>
            <a:ext cx="3234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Count-sketch</a:t>
            </a:r>
          </a:p>
          <a:p>
            <a:r>
              <a:rPr lang="en-US"/>
              <a:t>UnivMon (Sigcomm ‘16)</a:t>
            </a:r>
          </a:p>
          <a:p>
            <a:r>
              <a:rPr lang="en-US"/>
              <a:t>R-HHH (Sigcomm ’17)</a:t>
            </a:r>
          </a:p>
          <a:p>
            <a:r>
              <a:rPr lang="en-US"/>
              <a:t>… and much more!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E80A449-80E6-6343-82B2-EDFC58859701}"/>
              </a:ext>
            </a:extLst>
          </p:cNvPr>
          <p:cNvSpPr/>
          <p:nvPr/>
        </p:nvSpPr>
        <p:spPr>
          <a:xfrm>
            <a:off x="3263990" y="3192201"/>
            <a:ext cx="492940" cy="1018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59369-EBC2-0A4E-8237-AAFE637A2A2B}"/>
              </a:ext>
            </a:extLst>
          </p:cNvPr>
          <p:cNvSpPr txBox="1"/>
          <p:nvPr/>
        </p:nvSpPr>
        <p:spPr>
          <a:xfrm>
            <a:off x="3958389" y="3357840"/>
            <a:ext cx="6665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Implementation should be easy?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C6B414-C7CB-1147-9874-91A4F8FBF112}"/>
              </a:ext>
            </a:extLst>
          </p:cNvPr>
          <p:cNvSpPr txBox="1"/>
          <p:nvPr/>
        </p:nvSpPr>
        <p:spPr>
          <a:xfrm>
            <a:off x="1094970" y="3364672"/>
            <a:ext cx="187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Languages such as P4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FF58DA-0B43-784E-8F08-57FAE5E0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72" y="5982015"/>
            <a:ext cx="1381579" cy="4468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733DA-5A14-2F4A-BEFD-4C5963DE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2</a:t>
            </a:fld>
            <a:endParaRPr lang="en-US"/>
          </a:p>
        </p:txBody>
      </p:sp>
      <p:pic>
        <p:nvPicPr>
          <p:cNvPr id="2050" name="Picture 2" descr="Broadcom Logo and symbol, meaning, history, PNG">
            <a:extLst>
              <a:ext uri="{FF2B5EF4-FFF2-40B4-BE49-F238E27FC236}">
                <a16:creationId xmlns:a16="http://schemas.microsoft.com/office/drawing/2014/main" id="{CCDFC1DF-BE3A-3F44-A248-D391B984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70" y="5320490"/>
            <a:ext cx="3023435" cy="17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🤔 Thinking Face Emoji">
            <a:extLst>
              <a:ext uri="{FF2B5EF4-FFF2-40B4-BE49-F238E27FC236}">
                <a16:creationId xmlns:a16="http://schemas.microsoft.com/office/drawing/2014/main" id="{85B20DAF-5078-AE40-8377-2FEA73FA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763" y="3277087"/>
            <a:ext cx="1052241" cy="105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A8E0732-5E07-7646-A7B5-297F01146776}"/>
              </a:ext>
            </a:extLst>
          </p:cNvPr>
          <p:cNvSpPr txBox="1">
            <a:spLocks/>
          </p:cNvSpPr>
          <p:nvPr/>
        </p:nvSpPr>
        <p:spPr>
          <a:xfrm>
            <a:off x="162045" y="365125"/>
            <a:ext cx="12029955" cy="884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Sketch seems promising on programmable switches</a:t>
            </a:r>
          </a:p>
        </p:txBody>
      </p:sp>
    </p:spTree>
    <p:extLst>
      <p:ext uri="{BB962C8B-B14F-4D97-AF65-F5344CB8AC3E}">
        <p14:creationId xmlns:p14="http://schemas.microsoft.com/office/powerpoint/2010/main" val="389040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246270" y="1739832"/>
            <a:ext cx="11776400" cy="36594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07987">
              <a:lnSpc>
                <a:spcPct val="100000"/>
              </a:lnSpc>
              <a:spcAft>
                <a:spcPts val="3333"/>
              </a:spcAft>
              <a:buClr>
                <a:schemeClr val="dk1"/>
              </a:buClr>
              <a:buSzPts val="2400"/>
            </a:pPr>
            <a:r>
              <a:rPr lang="en-US">
                <a:solidFill>
                  <a:schemeClr val="dk1"/>
                </a:solidFill>
              </a:rPr>
              <a:t>The promise of sketch today is still unrealized</a:t>
            </a:r>
          </a:p>
          <a:p>
            <a:pPr indent="-507987">
              <a:lnSpc>
                <a:spcPct val="100000"/>
              </a:lnSpc>
              <a:spcAft>
                <a:spcPts val="3333"/>
              </a:spcAft>
              <a:buClr>
                <a:schemeClr val="dk1"/>
              </a:buClr>
              <a:buSzPts val="2400"/>
            </a:pPr>
            <a:r>
              <a:rPr lang="en-US">
                <a:solidFill>
                  <a:schemeClr val="dk1"/>
                </a:solidFill>
              </a:rPr>
              <a:t>SketchLib helps developers optimize sketch implementations on programmable switches with minimal effort</a:t>
            </a:r>
          </a:p>
          <a:p>
            <a:pPr indent="-507987">
              <a:lnSpc>
                <a:spcPct val="100000"/>
              </a:lnSpc>
              <a:spcAft>
                <a:spcPts val="3333"/>
              </a:spcAft>
              <a:buClr>
                <a:schemeClr val="dk1"/>
              </a:buClr>
              <a:buSzPts val="2400"/>
            </a:pPr>
            <a:r>
              <a:rPr lang="en-US">
                <a:solidFill>
                  <a:schemeClr val="dk1"/>
                </a:solidFill>
              </a:rPr>
              <a:t>SketchLib is general across sketches</a:t>
            </a:r>
            <a:endParaRPr lang="e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219AB-0D94-F84E-A7B4-9214B8053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/>
              <a:pPr/>
              <a:t>20</a:t>
            </a:fld>
            <a:endParaRPr lang="en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92DCCBB-E2E9-8F4D-B682-644472340A77}"/>
              </a:ext>
            </a:extLst>
          </p:cNvPr>
          <p:cNvSpPr/>
          <p:nvPr/>
        </p:nvSpPr>
        <p:spPr>
          <a:xfrm>
            <a:off x="4687468" y="4895423"/>
            <a:ext cx="3185431" cy="51357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432FF"/>
                </a:solidFill>
              </a:rPr>
              <a:t>https://github.com/SketchLib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BAB430-7323-2947-97C5-4C5F392A4842}"/>
              </a:ext>
            </a:extLst>
          </p:cNvPr>
          <p:cNvSpPr txBox="1">
            <a:spLocks/>
          </p:cNvSpPr>
          <p:nvPr/>
        </p:nvSpPr>
        <p:spPr>
          <a:xfrm>
            <a:off x="162045" y="365125"/>
            <a:ext cx="11644131" cy="88494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133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"/>
              <a:t>Conclusion</a:t>
            </a:r>
            <a:endParaRPr lang="en-US"/>
          </a:p>
        </p:txBody>
      </p:sp>
      <p:pic>
        <p:nvPicPr>
          <p:cNvPr id="1026" name="Picture 2" descr="GitHub logo and symbol, meaning, history, PNG">
            <a:extLst>
              <a:ext uri="{FF2B5EF4-FFF2-40B4-BE49-F238E27FC236}">
                <a16:creationId xmlns:a16="http://schemas.microsoft.com/office/drawing/2014/main" id="{46F18F75-B8C7-9E4B-8354-EA435737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46" y="4785834"/>
            <a:ext cx="1267722" cy="73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5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D9C1B8-7262-4743-B660-DE900F097D42}"/>
              </a:ext>
            </a:extLst>
          </p:cNvPr>
          <p:cNvSpPr/>
          <p:nvPr/>
        </p:nvSpPr>
        <p:spPr>
          <a:xfrm>
            <a:off x="1595319" y="5351069"/>
            <a:ext cx="3830282" cy="8849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Programmable Switches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3184EE-E6D1-7D4E-81F0-F71BD09C81F5}"/>
              </a:ext>
            </a:extLst>
          </p:cNvPr>
          <p:cNvSpPr/>
          <p:nvPr/>
        </p:nvSpPr>
        <p:spPr>
          <a:xfrm>
            <a:off x="1775615" y="1995977"/>
            <a:ext cx="3234557" cy="8849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Sketching Algorithms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250B9BF-3CA8-324A-9CA2-9C981319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0E86C8-5B28-0240-B2FB-4370E767A421}"/>
              </a:ext>
            </a:extLst>
          </p:cNvPr>
          <p:cNvGrpSpPr/>
          <p:nvPr/>
        </p:nvGrpSpPr>
        <p:grpSpPr>
          <a:xfrm>
            <a:off x="2755205" y="2317657"/>
            <a:ext cx="2220812" cy="2937613"/>
            <a:chOff x="2755205" y="2317657"/>
            <a:chExt cx="2220812" cy="293761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E6FCB54-088B-294C-968F-34B43C126B27}"/>
                </a:ext>
              </a:extLst>
            </p:cNvPr>
            <p:cNvGrpSpPr/>
            <p:nvPr/>
          </p:nvGrpSpPr>
          <p:grpSpPr>
            <a:xfrm>
              <a:off x="2755205" y="2991711"/>
              <a:ext cx="1510509" cy="1004488"/>
              <a:chOff x="2675728" y="3546396"/>
              <a:chExt cx="1510509" cy="100448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857F012-C005-5042-B62D-63FB1F05A05B}"/>
                  </a:ext>
                </a:extLst>
              </p:cNvPr>
              <p:cNvGrpSpPr/>
              <p:nvPr/>
            </p:nvGrpSpPr>
            <p:grpSpPr>
              <a:xfrm>
                <a:off x="2675728" y="3546396"/>
                <a:ext cx="1510509" cy="1004488"/>
                <a:chOff x="2280933" y="3049933"/>
                <a:chExt cx="391789" cy="543880"/>
              </a:xfrm>
            </p:grpSpPr>
            <p:sp>
              <p:nvSpPr>
                <p:cNvPr id="19" name="Rectangle: Folded Corner 6">
                  <a:extLst>
                    <a:ext uri="{FF2B5EF4-FFF2-40B4-BE49-F238E27FC236}">
                      <a16:creationId xmlns:a16="http://schemas.microsoft.com/office/drawing/2014/main" id="{EE4236C7-869A-E341-ABA2-88F8B6EFE713}"/>
                    </a:ext>
                  </a:extLst>
                </p:cNvPr>
                <p:cNvSpPr/>
                <p:nvPr/>
              </p:nvSpPr>
              <p:spPr>
                <a:xfrm rot="10800000" flipH="1">
                  <a:off x="2280933" y="3049933"/>
                  <a:ext cx="391789" cy="543880"/>
                </a:xfrm>
                <a:prstGeom prst="foldedCorne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Semilight" panose="020B0402040204020203" pitchFamily="34" charset="0"/>
                    <a:ea typeface="Helvetica Neue" panose="02000503000000020004" pitchFamily="2" charset="0"/>
                    <a:cs typeface="Segoe UI Semilight" panose="020B0402040204020203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9DB1311-D9B7-9041-954D-116278E7AD49}"/>
                    </a:ext>
                  </a:extLst>
                </p:cNvPr>
                <p:cNvSpPr txBox="1"/>
                <p:nvPr/>
              </p:nvSpPr>
              <p:spPr>
                <a:xfrm>
                  <a:off x="2342696" y="3427167"/>
                  <a:ext cx="267629" cy="166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1" dirty="0">
                      <a:latin typeface="Segoe UI Semilight" panose="020B0402040204020203" pitchFamily="34" charset="0"/>
                      <a:ea typeface="Helvetica Neue" panose="02000503000000020004" pitchFamily="2" charset="0"/>
                      <a:cs typeface="Segoe UI Semilight" panose="020B0402040204020203" pitchFamily="34" charset="0"/>
                    </a:rPr>
                    <a:t>sketch.p4</a:t>
                  </a:r>
                </a:p>
              </p:txBody>
            </p:sp>
          </p:grpSp>
          <p:pic>
            <p:nvPicPr>
              <p:cNvPr id="21" name="Picture 2" descr="p4language · GitHub">
                <a:extLst>
                  <a:ext uri="{FF2B5EF4-FFF2-40B4-BE49-F238E27FC236}">
                    <a16:creationId xmlns:a16="http://schemas.microsoft.com/office/drawing/2014/main" id="{E70E232C-9BA0-3C47-B13B-3FB3D0700B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4165" y="3608387"/>
                <a:ext cx="691187" cy="691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9DE57F21-1FFF-5D4A-8685-7CD300112EB0}"/>
                </a:ext>
              </a:extLst>
            </p:cNvPr>
            <p:cNvSpPr/>
            <p:nvPr/>
          </p:nvSpPr>
          <p:spPr>
            <a:xfrm>
              <a:off x="3281298" y="4110187"/>
              <a:ext cx="318665" cy="11450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951D16CE-2B25-AF4D-B1F4-E2D043FC316D}"/>
                </a:ext>
              </a:extLst>
            </p:cNvPr>
            <p:cNvSpPr/>
            <p:nvPr/>
          </p:nvSpPr>
          <p:spPr>
            <a:xfrm rot="2512836">
              <a:off x="4656280" y="2317657"/>
              <a:ext cx="319737" cy="1004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86C7FCCC-5443-7748-837D-291842A7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12029955" cy="884941"/>
          </a:xfrm>
        </p:spPr>
        <p:txBody>
          <a:bodyPr>
            <a:normAutofit/>
          </a:bodyPr>
          <a:lstStyle/>
          <a:p>
            <a:r>
              <a:rPr lang="en-US"/>
              <a:t>Let’s try to run sketches on programmable switches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75D98C-00F6-4C47-9AC9-05ED0630C9C7}"/>
              </a:ext>
            </a:extLst>
          </p:cNvPr>
          <p:cNvSpPr txBox="1"/>
          <p:nvPr/>
        </p:nvSpPr>
        <p:spPr>
          <a:xfrm>
            <a:off x="9047914" y="1765870"/>
            <a:ext cx="304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Count-sketch</a:t>
            </a:r>
          </a:p>
          <a:p>
            <a:r>
              <a:rPr lang="en-US"/>
              <a:t>UnivMon (Sigcomm ‘16)</a:t>
            </a:r>
          </a:p>
          <a:p>
            <a:r>
              <a:rPr lang="en-US"/>
              <a:t>R-HHH (Sigcomm ’17)</a:t>
            </a:r>
          </a:p>
        </p:txBody>
      </p:sp>
      <p:sp>
        <p:nvSpPr>
          <p:cNvPr id="24" name="Rectangle: Folded Corner 6">
            <a:extLst>
              <a:ext uri="{FF2B5EF4-FFF2-40B4-BE49-F238E27FC236}">
                <a16:creationId xmlns:a16="http://schemas.microsoft.com/office/drawing/2014/main" id="{90903BC5-034B-D74F-AE3D-A37D1862D9F5}"/>
              </a:ext>
            </a:extLst>
          </p:cNvPr>
          <p:cNvSpPr/>
          <p:nvPr/>
        </p:nvSpPr>
        <p:spPr>
          <a:xfrm rot="10800000" flipH="1">
            <a:off x="5131961" y="1765871"/>
            <a:ext cx="3579150" cy="88494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ea typeface="Helvetica Neue" panose="02000503000000020004" pitchFamily="2" charset="0"/>
              <a:cs typeface="Segoe UI Semilight" panose="020B0402040204020203" pitchFamily="34" charset="0"/>
            </a:endParaRPr>
          </a:p>
          <a:p>
            <a:pPr algn="ctr"/>
            <a:endParaRPr lang="en-US">
              <a:latin typeface="Segoe UI Semilight" panose="020B0402040204020203" pitchFamily="34" charset="0"/>
              <a:ea typeface="Helvetica Neue" panose="02000503000000020004" pitchFamily="2" charset="0"/>
              <a:cs typeface="Segoe UI Semilight" panose="020B04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8BB230-A98B-554E-9C91-C60AE5A2B4F8}"/>
              </a:ext>
            </a:extLst>
          </p:cNvPr>
          <p:cNvSpPr txBox="1"/>
          <p:nvPr/>
        </p:nvSpPr>
        <p:spPr>
          <a:xfrm>
            <a:off x="5300362" y="1886956"/>
            <a:ext cx="35791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rPr>
              <a:t>Existing sketch code for CPU</a:t>
            </a:r>
          </a:p>
          <a:p>
            <a:r>
              <a:rPr lang="en-US" sz="2000" b="1" dirty="0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rPr>
              <a:t>(e.g., C++ / P4 code for BMv2)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64894A-64AA-F844-BA34-D3316B3D5909}"/>
              </a:ext>
            </a:extLst>
          </p:cNvPr>
          <p:cNvGrpSpPr/>
          <p:nvPr/>
        </p:nvGrpSpPr>
        <p:grpSpPr>
          <a:xfrm>
            <a:off x="2833312" y="4106993"/>
            <a:ext cx="8890999" cy="1052359"/>
            <a:chOff x="2833312" y="4106993"/>
            <a:chExt cx="8890999" cy="1052359"/>
          </a:xfrm>
        </p:grpSpPr>
        <p:sp>
          <p:nvSpPr>
            <p:cNvPr id="31" name="Multiply 30">
              <a:extLst>
                <a:ext uri="{FF2B5EF4-FFF2-40B4-BE49-F238E27FC236}">
                  <a16:creationId xmlns:a16="http://schemas.microsoft.com/office/drawing/2014/main" id="{F4A4EF15-2D44-0749-9660-DEB367945F69}"/>
                </a:ext>
              </a:extLst>
            </p:cNvPr>
            <p:cNvSpPr/>
            <p:nvPr/>
          </p:nvSpPr>
          <p:spPr>
            <a:xfrm>
              <a:off x="2833312" y="4106993"/>
              <a:ext cx="1214638" cy="946384"/>
            </a:xfrm>
            <a:prstGeom prst="mathMultiply">
              <a:avLst>
                <a:gd name="adj1" fmla="val 558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132C48-7924-CF45-B446-F8FA27E4BFF5}"/>
                </a:ext>
              </a:extLst>
            </p:cNvPr>
            <p:cNvGrpSpPr/>
            <p:nvPr/>
          </p:nvGrpSpPr>
          <p:grpSpPr>
            <a:xfrm>
              <a:off x="4361831" y="4106993"/>
              <a:ext cx="7362480" cy="1052359"/>
              <a:chOff x="4361831" y="4106993"/>
              <a:chExt cx="7362480" cy="1052359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CB3103A-7E68-A544-9180-2538287AB4D3}"/>
                  </a:ext>
                </a:extLst>
              </p:cNvPr>
              <p:cNvSpPr txBox="1"/>
              <p:nvPr/>
            </p:nvSpPr>
            <p:spPr>
              <a:xfrm>
                <a:off x="5496888" y="4332441"/>
                <a:ext cx="62274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>
                    <a:solidFill>
                      <a:srgbClr val="FF0000"/>
                    </a:solidFill>
                  </a:rPr>
                  <a:t>Switch out of available resources</a:t>
                </a:r>
              </a:p>
            </p:txBody>
          </p:sp>
          <p:pic>
            <p:nvPicPr>
              <p:cNvPr id="3076" name="Picture 4" descr="Error icon - Free download on Iconfinder">
                <a:extLst>
                  <a:ext uri="{FF2B5EF4-FFF2-40B4-BE49-F238E27FC236}">
                    <a16:creationId xmlns:a16="http://schemas.microsoft.com/office/drawing/2014/main" id="{9E68CFBF-EA8C-8A4F-A26D-58AAC2AB2C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1129" y="4324673"/>
                <a:ext cx="699336" cy="699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3EF001A9-2B9C-094C-8D2B-2B8F266FA3CF}"/>
                  </a:ext>
                </a:extLst>
              </p:cNvPr>
              <p:cNvSpPr/>
              <p:nvPr/>
            </p:nvSpPr>
            <p:spPr>
              <a:xfrm>
                <a:off x="4361831" y="4106993"/>
                <a:ext cx="7362480" cy="1052359"/>
              </a:xfrm>
              <a:prstGeom prst="wedgeRoundRectCallout">
                <a:avLst>
                  <a:gd name="adj1" fmla="val -55214"/>
                  <a:gd name="adj2" fmla="val 50753"/>
                  <a:gd name="adj3" fmla="val 16667"/>
                </a:avLst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8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DAAC-2C8A-FA49-9C6B-70F51E84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12029955" cy="884941"/>
          </a:xfrm>
        </p:spPr>
        <p:txBody>
          <a:bodyPr>
            <a:normAutofit fontScale="90000"/>
          </a:bodyPr>
          <a:lstStyle/>
          <a:p>
            <a:r>
              <a:rPr lang="en-US"/>
              <a:t>Sketch is inefficient or infeasible on programmable switch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D9C1B8-7262-4743-B660-DE900F097D42}"/>
              </a:ext>
            </a:extLst>
          </p:cNvPr>
          <p:cNvSpPr/>
          <p:nvPr/>
        </p:nvSpPr>
        <p:spPr>
          <a:xfrm>
            <a:off x="1595319" y="5351069"/>
            <a:ext cx="3830282" cy="8849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Programmable Switches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3184EE-E6D1-7D4E-81F0-F71BD09C81F5}"/>
              </a:ext>
            </a:extLst>
          </p:cNvPr>
          <p:cNvSpPr/>
          <p:nvPr/>
        </p:nvSpPr>
        <p:spPr>
          <a:xfrm>
            <a:off x="1775615" y="1995977"/>
            <a:ext cx="3234557" cy="8849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Sketching Algorithms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6FCB54-088B-294C-968F-34B43C126B27}"/>
              </a:ext>
            </a:extLst>
          </p:cNvPr>
          <p:cNvGrpSpPr/>
          <p:nvPr/>
        </p:nvGrpSpPr>
        <p:grpSpPr>
          <a:xfrm>
            <a:off x="2755205" y="2991711"/>
            <a:ext cx="1510509" cy="1004488"/>
            <a:chOff x="2675728" y="3546396"/>
            <a:chExt cx="1510509" cy="10044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57F012-C005-5042-B62D-63FB1F05A05B}"/>
                </a:ext>
              </a:extLst>
            </p:cNvPr>
            <p:cNvGrpSpPr/>
            <p:nvPr/>
          </p:nvGrpSpPr>
          <p:grpSpPr>
            <a:xfrm>
              <a:off x="2675728" y="3546396"/>
              <a:ext cx="1510509" cy="1004488"/>
              <a:chOff x="2280933" y="3049933"/>
              <a:chExt cx="391789" cy="543880"/>
            </a:xfrm>
          </p:grpSpPr>
          <p:sp>
            <p:nvSpPr>
              <p:cNvPr id="19" name="Rectangle: Folded Corner 6">
                <a:extLst>
                  <a:ext uri="{FF2B5EF4-FFF2-40B4-BE49-F238E27FC236}">
                    <a16:creationId xmlns:a16="http://schemas.microsoft.com/office/drawing/2014/main" id="{EE4236C7-869A-E341-ABA2-88F8B6EFE713}"/>
                  </a:ext>
                </a:extLst>
              </p:cNvPr>
              <p:cNvSpPr/>
              <p:nvPr/>
            </p:nvSpPr>
            <p:spPr>
              <a:xfrm rot="10800000" flipH="1">
                <a:off x="2280933" y="3049933"/>
                <a:ext cx="391789" cy="54388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Semilight" panose="020B0402040204020203" pitchFamily="34" charset="0"/>
                  <a:ea typeface="Helvetica Neue" panose="02000503000000020004" pitchFamily="2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B1311-D9B7-9041-954D-116278E7AD49}"/>
                  </a:ext>
                </a:extLst>
              </p:cNvPr>
              <p:cNvSpPr txBox="1"/>
              <p:nvPr/>
            </p:nvSpPr>
            <p:spPr>
              <a:xfrm>
                <a:off x="2342696" y="3427167"/>
                <a:ext cx="267629" cy="16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Segoe UI Semilight" panose="020B0402040204020203" pitchFamily="34" charset="0"/>
                    <a:ea typeface="Helvetica Neue" panose="02000503000000020004" pitchFamily="2" charset="0"/>
                    <a:cs typeface="Segoe UI Semilight" panose="020B0402040204020203" pitchFamily="34" charset="0"/>
                  </a:rPr>
                  <a:t>sketch.p4</a:t>
                </a:r>
              </a:p>
            </p:txBody>
          </p:sp>
        </p:grpSp>
        <p:pic>
          <p:nvPicPr>
            <p:cNvPr id="21" name="Picture 2" descr="p4language · GitHub">
              <a:extLst>
                <a:ext uri="{FF2B5EF4-FFF2-40B4-BE49-F238E27FC236}">
                  <a16:creationId xmlns:a16="http://schemas.microsoft.com/office/drawing/2014/main" id="{E70E232C-9BA0-3C47-B13B-3FB3D070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165" y="3608387"/>
              <a:ext cx="691187" cy="69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E57F21-1FFF-5D4A-8685-7CD300112EB0}"/>
              </a:ext>
            </a:extLst>
          </p:cNvPr>
          <p:cNvSpPr/>
          <p:nvPr/>
        </p:nvSpPr>
        <p:spPr>
          <a:xfrm>
            <a:off x="3084270" y="4021798"/>
            <a:ext cx="841860" cy="242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250B9BF-3CA8-324A-9CA2-9C981319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4</a:t>
            </a:fld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51D16CE-2B25-AF4D-B1F4-E2D043FC316D}"/>
              </a:ext>
            </a:extLst>
          </p:cNvPr>
          <p:cNvSpPr/>
          <p:nvPr/>
        </p:nvSpPr>
        <p:spPr>
          <a:xfrm rot="2512836">
            <a:off x="4656280" y="2317657"/>
            <a:ext cx="319737" cy="1004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28280-0608-5B4A-9399-BED377754557}"/>
              </a:ext>
            </a:extLst>
          </p:cNvPr>
          <p:cNvSpPr txBox="1"/>
          <p:nvPr/>
        </p:nvSpPr>
        <p:spPr>
          <a:xfrm>
            <a:off x="5132095" y="4701314"/>
            <a:ext cx="6957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Programmable switch has resource constraints (compiler </a:t>
            </a:r>
            <a:r>
              <a:rPr lang="en-US" sz="2400" i="1">
                <a:solidFill>
                  <a:srgbClr val="FF0000"/>
                </a:solidFill>
              </a:rPr>
              <a:t>rejects</a:t>
            </a:r>
            <a:r>
              <a:rPr lang="en-US" sz="2400" i="1"/>
              <a:t> </a:t>
            </a:r>
            <a:r>
              <a:rPr lang="en-US" sz="2400"/>
              <a:t>resource-heavy P4</a:t>
            </a:r>
            <a:r>
              <a:rPr lang="en-US" sz="2400" i="1"/>
              <a:t> </a:t>
            </a:r>
            <a:r>
              <a:rPr lang="en-US" sz="2400"/>
              <a:t>code)</a:t>
            </a:r>
            <a:endParaRPr lang="en-US" sz="2400" i="1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5A80F23C-CFFA-3D4E-809D-61D2C42261A2}"/>
              </a:ext>
            </a:extLst>
          </p:cNvPr>
          <p:cNvSpPr/>
          <p:nvPr/>
        </p:nvSpPr>
        <p:spPr>
          <a:xfrm rot="10800000">
            <a:off x="3084270" y="5085408"/>
            <a:ext cx="841860" cy="242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9E83B8-1651-0C45-9CFA-FCAA4CFB97C1}"/>
              </a:ext>
            </a:extLst>
          </p:cNvPr>
          <p:cNvSpPr txBox="1"/>
          <p:nvPr/>
        </p:nvSpPr>
        <p:spPr>
          <a:xfrm>
            <a:off x="5131961" y="3511025"/>
            <a:ext cx="5878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Difficult to program resource-efficient code for programmable switch</a:t>
            </a:r>
          </a:p>
        </p:txBody>
      </p:sp>
      <p:sp>
        <p:nvSpPr>
          <p:cNvPr id="37" name="Rectangle: Folded Corner 6">
            <a:extLst>
              <a:ext uri="{FF2B5EF4-FFF2-40B4-BE49-F238E27FC236}">
                <a16:creationId xmlns:a16="http://schemas.microsoft.com/office/drawing/2014/main" id="{1989801C-7252-744A-B222-E8419E57B38E}"/>
              </a:ext>
            </a:extLst>
          </p:cNvPr>
          <p:cNvSpPr/>
          <p:nvPr/>
        </p:nvSpPr>
        <p:spPr>
          <a:xfrm rot="10800000" flipH="1">
            <a:off x="5131961" y="1765871"/>
            <a:ext cx="3579150" cy="88494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ea typeface="Helvetica Neue" panose="02000503000000020004" pitchFamily="2" charset="0"/>
              <a:cs typeface="Segoe UI Semilight" panose="020B0402040204020203" pitchFamily="34" charset="0"/>
            </a:endParaRPr>
          </a:p>
          <a:p>
            <a:pPr algn="ctr"/>
            <a:endParaRPr lang="en-US">
              <a:latin typeface="Segoe UI Semilight" panose="020B0402040204020203" pitchFamily="34" charset="0"/>
              <a:ea typeface="Helvetica Neue" panose="02000503000000020004" pitchFamily="2" charset="0"/>
              <a:cs typeface="Segoe UI Semilight" panose="020B04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415CE6-4D22-D74E-9F81-AD535C3D1569}"/>
              </a:ext>
            </a:extLst>
          </p:cNvPr>
          <p:cNvSpPr txBox="1"/>
          <p:nvPr/>
        </p:nvSpPr>
        <p:spPr>
          <a:xfrm>
            <a:off x="5300362" y="1886956"/>
            <a:ext cx="35791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rPr>
              <a:t>Existing sketch code for CPU</a:t>
            </a:r>
          </a:p>
          <a:p>
            <a:r>
              <a:rPr lang="en-US" sz="2000" b="1" dirty="0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rPr>
              <a:t>(e.g., C++ / P4 code for BMv2)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437DB1-62CA-8348-B45E-2B30A7A3CDC2}"/>
              </a:ext>
            </a:extLst>
          </p:cNvPr>
          <p:cNvSpPr/>
          <p:nvPr/>
        </p:nvSpPr>
        <p:spPr>
          <a:xfrm>
            <a:off x="2286001" y="4314640"/>
            <a:ext cx="2530148" cy="70926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248958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Success PNG Images | Vector and PSD Files | Free Download on Pngtree">
            <a:extLst>
              <a:ext uri="{FF2B5EF4-FFF2-40B4-BE49-F238E27FC236}">
                <a16:creationId xmlns:a16="http://schemas.microsoft.com/office/drawing/2014/main" id="{E2B862F0-21FD-0446-8C53-FA343B97D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04" y="4219859"/>
            <a:ext cx="907550" cy="90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BDAAC-2C8A-FA49-9C6B-70F51E84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8888437" cy="884941"/>
          </a:xfrm>
        </p:spPr>
        <p:txBody>
          <a:bodyPr>
            <a:normAutofit/>
          </a:bodyPr>
          <a:lstStyle/>
          <a:p>
            <a:r>
              <a:rPr lang="en-US"/>
              <a:t>Our work: SketchLib bridges the gap!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D9C1B8-7262-4743-B660-DE900F097D42}"/>
              </a:ext>
            </a:extLst>
          </p:cNvPr>
          <p:cNvSpPr/>
          <p:nvPr/>
        </p:nvSpPr>
        <p:spPr>
          <a:xfrm>
            <a:off x="1595319" y="5351069"/>
            <a:ext cx="3830282" cy="8849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Programmable Switches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3184EE-E6D1-7D4E-81F0-F71BD09C81F5}"/>
              </a:ext>
            </a:extLst>
          </p:cNvPr>
          <p:cNvSpPr/>
          <p:nvPr/>
        </p:nvSpPr>
        <p:spPr>
          <a:xfrm>
            <a:off x="1775615" y="1995977"/>
            <a:ext cx="3234557" cy="8849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Sketching Algorithms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6FCB54-088B-294C-968F-34B43C126B27}"/>
              </a:ext>
            </a:extLst>
          </p:cNvPr>
          <p:cNvGrpSpPr/>
          <p:nvPr/>
        </p:nvGrpSpPr>
        <p:grpSpPr>
          <a:xfrm>
            <a:off x="2755205" y="2991711"/>
            <a:ext cx="1510509" cy="1004488"/>
            <a:chOff x="2675728" y="3546396"/>
            <a:chExt cx="1510509" cy="10044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57F012-C005-5042-B62D-63FB1F05A05B}"/>
                </a:ext>
              </a:extLst>
            </p:cNvPr>
            <p:cNvGrpSpPr/>
            <p:nvPr/>
          </p:nvGrpSpPr>
          <p:grpSpPr>
            <a:xfrm>
              <a:off x="2675728" y="3546396"/>
              <a:ext cx="1510509" cy="1004488"/>
              <a:chOff x="2280933" y="3049933"/>
              <a:chExt cx="391789" cy="543880"/>
            </a:xfrm>
          </p:grpSpPr>
          <p:sp>
            <p:nvSpPr>
              <p:cNvPr id="19" name="Rectangle: Folded Corner 6">
                <a:extLst>
                  <a:ext uri="{FF2B5EF4-FFF2-40B4-BE49-F238E27FC236}">
                    <a16:creationId xmlns:a16="http://schemas.microsoft.com/office/drawing/2014/main" id="{EE4236C7-869A-E341-ABA2-88F8B6EFE713}"/>
                  </a:ext>
                </a:extLst>
              </p:cNvPr>
              <p:cNvSpPr/>
              <p:nvPr/>
            </p:nvSpPr>
            <p:spPr>
              <a:xfrm rot="10800000" flipH="1">
                <a:off x="2280933" y="3049933"/>
                <a:ext cx="391789" cy="54388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Semilight" panose="020B0402040204020203" pitchFamily="34" charset="0"/>
                  <a:ea typeface="Helvetica Neue" panose="02000503000000020004" pitchFamily="2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B1311-D9B7-9041-954D-116278E7AD49}"/>
                  </a:ext>
                </a:extLst>
              </p:cNvPr>
              <p:cNvSpPr txBox="1"/>
              <p:nvPr/>
            </p:nvSpPr>
            <p:spPr>
              <a:xfrm>
                <a:off x="2342696" y="3427167"/>
                <a:ext cx="267629" cy="16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Segoe UI Semilight" panose="020B0402040204020203" pitchFamily="34" charset="0"/>
                    <a:ea typeface="Helvetica Neue" panose="02000503000000020004" pitchFamily="2" charset="0"/>
                    <a:cs typeface="Segoe UI Semilight" panose="020B0402040204020203" pitchFamily="34" charset="0"/>
                  </a:rPr>
                  <a:t>sketch.p4</a:t>
                </a:r>
              </a:p>
            </p:txBody>
          </p:sp>
        </p:grpSp>
        <p:pic>
          <p:nvPicPr>
            <p:cNvPr id="21" name="Picture 2" descr="p4language · GitHub">
              <a:extLst>
                <a:ext uri="{FF2B5EF4-FFF2-40B4-BE49-F238E27FC236}">
                  <a16:creationId xmlns:a16="http://schemas.microsoft.com/office/drawing/2014/main" id="{E70E232C-9BA0-3C47-B13B-3FB3D070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165" y="3608387"/>
              <a:ext cx="691187" cy="69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250B9BF-3CA8-324A-9CA2-9C981319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5</a:t>
            </a:fld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951D16CE-2B25-AF4D-B1F4-E2D043FC316D}"/>
              </a:ext>
            </a:extLst>
          </p:cNvPr>
          <p:cNvSpPr/>
          <p:nvPr/>
        </p:nvSpPr>
        <p:spPr>
          <a:xfrm rot="2512836">
            <a:off x="4656280" y="2317657"/>
            <a:ext cx="319737" cy="1004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4F894BD-7098-DB4E-A534-2A990A714B31}"/>
              </a:ext>
            </a:extLst>
          </p:cNvPr>
          <p:cNvSpPr/>
          <p:nvPr/>
        </p:nvSpPr>
        <p:spPr>
          <a:xfrm>
            <a:off x="5270466" y="2851118"/>
            <a:ext cx="5473734" cy="13560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D30450F-3310-3346-8D42-522442882AF0}"/>
              </a:ext>
            </a:extLst>
          </p:cNvPr>
          <p:cNvSpPr/>
          <p:nvPr/>
        </p:nvSpPr>
        <p:spPr>
          <a:xfrm>
            <a:off x="5437588" y="3485276"/>
            <a:ext cx="5139490" cy="5608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/>
              <a:t>API calls with resource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EC83B-DBD9-6242-B478-440ADB186C52}"/>
              </a:ext>
            </a:extLst>
          </p:cNvPr>
          <p:cNvSpPr txBox="1"/>
          <p:nvPr/>
        </p:nvSpPr>
        <p:spPr>
          <a:xfrm>
            <a:off x="5461352" y="2909180"/>
            <a:ext cx="52828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/>
              <a:t>SketchLib </a:t>
            </a:r>
            <a:r>
              <a:rPr lang="en-US"/>
              <a:t>(</a:t>
            </a:r>
            <a:r>
              <a:rPr lang="en-US">
                <a:solidFill>
                  <a:srgbClr val="0432FF"/>
                </a:solidFill>
              </a:rPr>
              <a:t>https://github.com/SketchLib</a:t>
            </a:r>
            <a:r>
              <a:rPr lang="en-US"/>
              <a:t>)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12CE2760-3921-B846-ABBC-95B9A83EBB17}"/>
              </a:ext>
            </a:extLst>
          </p:cNvPr>
          <p:cNvSpPr/>
          <p:nvPr/>
        </p:nvSpPr>
        <p:spPr>
          <a:xfrm rot="5400000">
            <a:off x="4580142" y="3281183"/>
            <a:ext cx="366642" cy="786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1C65CEB-7E13-B548-A47E-65102ED1302D}"/>
              </a:ext>
            </a:extLst>
          </p:cNvPr>
          <p:cNvSpPr/>
          <p:nvPr/>
        </p:nvSpPr>
        <p:spPr>
          <a:xfrm>
            <a:off x="3395599" y="4110187"/>
            <a:ext cx="318665" cy="11450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17846-005E-1844-98CC-500E47A65B2F}"/>
              </a:ext>
            </a:extLst>
          </p:cNvPr>
          <p:cNvSpPr txBox="1"/>
          <p:nvPr/>
        </p:nvSpPr>
        <p:spPr>
          <a:xfrm>
            <a:off x="5581006" y="4790291"/>
            <a:ext cx="6448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6 optimizations reduce resources up to 96% without accuracy degradation</a:t>
            </a:r>
          </a:p>
        </p:txBody>
      </p:sp>
      <p:sp>
        <p:nvSpPr>
          <p:cNvPr id="23" name="Rectangle: Folded Corner 6">
            <a:extLst>
              <a:ext uri="{FF2B5EF4-FFF2-40B4-BE49-F238E27FC236}">
                <a16:creationId xmlns:a16="http://schemas.microsoft.com/office/drawing/2014/main" id="{37C4B059-F50E-5247-B0AC-4250963AF8E9}"/>
              </a:ext>
            </a:extLst>
          </p:cNvPr>
          <p:cNvSpPr/>
          <p:nvPr/>
        </p:nvSpPr>
        <p:spPr>
          <a:xfrm rot="10800000" flipH="1">
            <a:off x="5131961" y="1765871"/>
            <a:ext cx="3579150" cy="884941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ea typeface="Helvetica Neue" panose="02000503000000020004" pitchFamily="2" charset="0"/>
              <a:cs typeface="Segoe UI Semilight" panose="020B0402040204020203" pitchFamily="34" charset="0"/>
            </a:endParaRPr>
          </a:p>
          <a:p>
            <a:pPr algn="ctr"/>
            <a:endParaRPr lang="en-US">
              <a:latin typeface="Segoe UI Semilight" panose="020B0402040204020203" pitchFamily="34" charset="0"/>
              <a:ea typeface="Helvetica Neue" panose="02000503000000020004" pitchFamily="2" charset="0"/>
              <a:cs typeface="Segoe UI Semilight" panose="020B04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854CD-E3CA-CC4D-B3DE-D5E7118D5DD5}"/>
              </a:ext>
            </a:extLst>
          </p:cNvPr>
          <p:cNvSpPr txBox="1"/>
          <p:nvPr/>
        </p:nvSpPr>
        <p:spPr>
          <a:xfrm>
            <a:off x="5300362" y="1886956"/>
            <a:ext cx="357915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rPr>
              <a:t>Existing sketch code for CPU</a:t>
            </a:r>
          </a:p>
          <a:p>
            <a:r>
              <a:rPr lang="en-US" sz="2000" b="1" dirty="0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rPr>
              <a:t>(e.g., C++ / P4 code for BMv2)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59229-F8E1-2243-83AA-638051BD0F85}"/>
              </a:ext>
            </a:extLst>
          </p:cNvPr>
          <p:cNvSpPr txBox="1"/>
          <p:nvPr/>
        </p:nvSpPr>
        <p:spPr>
          <a:xfrm>
            <a:off x="5581006" y="5640474"/>
            <a:ext cx="6610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API calls will automatically apply optimizations to P4 sketch codes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B4FC9E-C4A9-7D40-B21E-525BCA9EB4B8}"/>
              </a:ext>
            </a:extLst>
          </p:cNvPr>
          <p:cNvSpPr txBox="1"/>
          <p:nvPr/>
        </p:nvSpPr>
        <p:spPr>
          <a:xfrm>
            <a:off x="5581007" y="4287875"/>
            <a:ext cx="6610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Identified four resource bottlenecks</a:t>
            </a:r>
          </a:p>
        </p:txBody>
      </p:sp>
    </p:spTree>
    <p:extLst>
      <p:ext uri="{BB962C8B-B14F-4D97-AF65-F5344CB8AC3E}">
        <p14:creationId xmlns:p14="http://schemas.microsoft.com/office/powerpoint/2010/main" val="6157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B030-54AF-3141-BA3F-537A6760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78B46-1756-F045-AA5A-ED3A3AB6B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4975"/>
          </a:xfrm>
        </p:spPr>
        <p:txBody>
          <a:bodyPr>
            <a:normAutofit/>
          </a:bodyPr>
          <a:lstStyle/>
          <a:p>
            <a:r>
              <a:rPr lang="en-US" sz="3200"/>
              <a:t>Bottleneck analysis</a:t>
            </a:r>
          </a:p>
          <a:p>
            <a:endParaRPr lang="en-US" sz="3200"/>
          </a:p>
          <a:p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Optimizations and SketchLib APIs</a:t>
            </a:r>
          </a:p>
          <a:p>
            <a:endParaRPr lang="en-US" sz="320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320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CB76D-83D8-344C-B1C3-FAC81403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2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DAAC-2C8A-FA49-9C6B-70F51E84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12029955" cy="884941"/>
          </a:xfrm>
        </p:spPr>
        <p:txBody>
          <a:bodyPr>
            <a:normAutofit/>
          </a:bodyPr>
          <a:lstStyle/>
          <a:p>
            <a:r>
              <a:rPr lang="en-US"/>
              <a:t>Two background questions for bottleneck analysis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0D9C1B8-7262-4743-B660-DE900F097D42}"/>
              </a:ext>
            </a:extLst>
          </p:cNvPr>
          <p:cNvSpPr/>
          <p:nvPr/>
        </p:nvSpPr>
        <p:spPr>
          <a:xfrm>
            <a:off x="1595319" y="5351069"/>
            <a:ext cx="3830282" cy="88494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Programmable Switches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3184EE-E6D1-7D4E-81F0-F71BD09C81F5}"/>
              </a:ext>
            </a:extLst>
          </p:cNvPr>
          <p:cNvSpPr/>
          <p:nvPr/>
        </p:nvSpPr>
        <p:spPr>
          <a:xfrm>
            <a:off x="1775615" y="1995977"/>
            <a:ext cx="3234557" cy="8849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Sketching Algorithms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6FCB54-088B-294C-968F-34B43C126B27}"/>
              </a:ext>
            </a:extLst>
          </p:cNvPr>
          <p:cNvGrpSpPr/>
          <p:nvPr/>
        </p:nvGrpSpPr>
        <p:grpSpPr>
          <a:xfrm>
            <a:off x="2755205" y="2991711"/>
            <a:ext cx="1510509" cy="1004488"/>
            <a:chOff x="2675728" y="3546396"/>
            <a:chExt cx="1510509" cy="10044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57F012-C005-5042-B62D-63FB1F05A05B}"/>
                </a:ext>
              </a:extLst>
            </p:cNvPr>
            <p:cNvGrpSpPr/>
            <p:nvPr/>
          </p:nvGrpSpPr>
          <p:grpSpPr>
            <a:xfrm>
              <a:off x="2675728" y="3546396"/>
              <a:ext cx="1510509" cy="1004488"/>
              <a:chOff x="2280933" y="3049933"/>
              <a:chExt cx="391789" cy="543880"/>
            </a:xfrm>
          </p:grpSpPr>
          <p:sp>
            <p:nvSpPr>
              <p:cNvPr id="19" name="Rectangle: Folded Corner 6">
                <a:extLst>
                  <a:ext uri="{FF2B5EF4-FFF2-40B4-BE49-F238E27FC236}">
                    <a16:creationId xmlns:a16="http://schemas.microsoft.com/office/drawing/2014/main" id="{EE4236C7-869A-E341-ABA2-88F8B6EFE713}"/>
                  </a:ext>
                </a:extLst>
              </p:cNvPr>
              <p:cNvSpPr/>
              <p:nvPr/>
            </p:nvSpPr>
            <p:spPr>
              <a:xfrm rot="10800000" flipH="1">
                <a:off x="2280933" y="3049933"/>
                <a:ext cx="391789" cy="543880"/>
              </a:xfrm>
              <a:prstGeom prst="foldedCorne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Semilight" panose="020B0402040204020203" pitchFamily="34" charset="0"/>
                  <a:ea typeface="Helvetica Neue" panose="02000503000000020004" pitchFamily="2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B1311-D9B7-9041-954D-116278E7AD49}"/>
                  </a:ext>
                </a:extLst>
              </p:cNvPr>
              <p:cNvSpPr txBox="1"/>
              <p:nvPr/>
            </p:nvSpPr>
            <p:spPr>
              <a:xfrm>
                <a:off x="2342696" y="3427167"/>
                <a:ext cx="267629" cy="166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latin typeface="Segoe UI Semilight" panose="020B0402040204020203" pitchFamily="34" charset="0"/>
                    <a:ea typeface="Helvetica Neue" panose="02000503000000020004" pitchFamily="2" charset="0"/>
                    <a:cs typeface="Segoe UI Semilight" panose="020B0402040204020203" pitchFamily="34" charset="0"/>
                  </a:rPr>
                  <a:t>sketch.p4</a:t>
                </a:r>
              </a:p>
            </p:txBody>
          </p:sp>
        </p:grpSp>
        <p:pic>
          <p:nvPicPr>
            <p:cNvPr id="21" name="Picture 2" descr="p4language · GitHub">
              <a:extLst>
                <a:ext uri="{FF2B5EF4-FFF2-40B4-BE49-F238E27FC236}">
                  <a16:creationId xmlns:a16="http://schemas.microsoft.com/office/drawing/2014/main" id="{E70E232C-9BA0-3C47-B13B-3FB3D070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4165" y="3608387"/>
              <a:ext cx="691187" cy="691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9DE57F21-1FFF-5D4A-8685-7CD300112EB0}"/>
              </a:ext>
            </a:extLst>
          </p:cNvPr>
          <p:cNvSpPr/>
          <p:nvPr/>
        </p:nvSpPr>
        <p:spPr>
          <a:xfrm>
            <a:off x="3084270" y="4021798"/>
            <a:ext cx="841860" cy="2423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B250B9BF-3CA8-324A-9CA2-9C981319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7</a:t>
            </a:fld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5A80F23C-CFFA-3D4E-809D-61D2C42261A2}"/>
              </a:ext>
            </a:extLst>
          </p:cNvPr>
          <p:cNvSpPr/>
          <p:nvPr/>
        </p:nvSpPr>
        <p:spPr>
          <a:xfrm rot="10800000">
            <a:off x="3084270" y="5085408"/>
            <a:ext cx="841860" cy="242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437DB1-62CA-8348-B45E-2B30A7A3CDC2}"/>
              </a:ext>
            </a:extLst>
          </p:cNvPr>
          <p:cNvSpPr/>
          <p:nvPr/>
        </p:nvSpPr>
        <p:spPr>
          <a:xfrm>
            <a:off x="2286001" y="4314640"/>
            <a:ext cx="2530148" cy="709269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GAP</a:t>
            </a:r>
          </a:p>
        </p:txBody>
      </p:sp>
      <p:sp>
        <p:nvSpPr>
          <p:cNvPr id="24" name="Google Shape;185;p19">
            <a:extLst>
              <a:ext uri="{FF2B5EF4-FFF2-40B4-BE49-F238E27FC236}">
                <a16:creationId xmlns:a16="http://schemas.microsoft.com/office/drawing/2014/main" id="{CDB9555D-68FC-FE43-A04E-BEBC1DE24C62}"/>
              </a:ext>
            </a:extLst>
          </p:cNvPr>
          <p:cNvSpPr txBox="1"/>
          <p:nvPr/>
        </p:nvSpPr>
        <p:spPr>
          <a:xfrm>
            <a:off x="6007261" y="1946024"/>
            <a:ext cx="574490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1. What are the common operations of sketches?</a:t>
            </a:r>
            <a:endParaRPr sz="2400"/>
          </a:p>
        </p:txBody>
      </p:sp>
      <p:sp>
        <p:nvSpPr>
          <p:cNvPr id="26" name="Google Shape;185;p19">
            <a:extLst>
              <a:ext uri="{FF2B5EF4-FFF2-40B4-BE49-F238E27FC236}">
                <a16:creationId xmlns:a16="http://schemas.microsoft.com/office/drawing/2014/main" id="{35F0CA0F-22E0-1B46-8E83-91A13900A34A}"/>
              </a:ext>
            </a:extLst>
          </p:cNvPr>
          <p:cNvSpPr txBox="1"/>
          <p:nvPr/>
        </p:nvSpPr>
        <p:spPr>
          <a:xfrm>
            <a:off x="6096000" y="5301116"/>
            <a:ext cx="5744901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2. What </a:t>
            </a:r>
            <a:r>
              <a:rPr lang="en-US" sz="2400"/>
              <a:t>are the </a:t>
            </a:r>
            <a:r>
              <a:rPr lang="en" sz="2400"/>
              <a:t>hardware resources to run common operations of sketches?</a:t>
            </a:r>
            <a:endParaRPr sz="240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C68FC26-84B7-3D43-9399-EBDEE8A2349D}"/>
              </a:ext>
            </a:extLst>
          </p:cNvPr>
          <p:cNvSpPr/>
          <p:nvPr/>
        </p:nvSpPr>
        <p:spPr>
          <a:xfrm>
            <a:off x="6096000" y="4311923"/>
            <a:ext cx="4829422" cy="70926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Bottleneck Analysis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3AF85F15-6E49-F54F-8083-07FC9E2A0452}"/>
              </a:ext>
            </a:extLst>
          </p:cNvPr>
          <p:cNvSpPr/>
          <p:nvPr/>
        </p:nvSpPr>
        <p:spPr>
          <a:xfrm rot="5400000" flipV="1">
            <a:off x="5325398" y="4168014"/>
            <a:ext cx="366642" cy="997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BFA2C411-593C-EA4E-88A2-52849C415EF6}"/>
              </a:ext>
            </a:extLst>
          </p:cNvPr>
          <p:cNvSpPr/>
          <p:nvPr/>
        </p:nvSpPr>
        <p:spPr>
          <a:xfrm>
            <a:off x="5835000" y="4062676"/>
            <a:ext cx="3323979" cy="2137146"/>
          </a:xfrm>
          <a:prstGeom prst="round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DDCF6A2-3A1A-C843-9511-40AE3FBCE222}"/>
              </a:ext>
            </a:extLst>
          </p:cNvPr>
          <p:cNvGrpSpPr/>
          <p:nvPr/>
        </p:nvGrpSpPr>
        <p:grpSpPr>
          <a:xfrm>
            <a:off x="1609827" y="1756898"/>
            <a:ext cx="9880358" cy="1105569"/>
            <a:chOff x="1155821" y="2323431"/>
            <a:chExt cx="9880358" cy="110556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D67D3-C108-8545-93E2-879B1AF400BC}"/>
                </a:ext>
              </a:extLst>
            </p:cNvPr>
            <p:cNvSpPr/>
            <p:nvPr/>
          </p:nvSpPr>
          <p:spPr>
            <a:xfrm>
              <a:off x="1155821" y="2323431"/>
              <a:ext cx="9880358" cy="110556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C1E8C77D-37E7-B847-AEAC-BFD7AAAAEEDA}"/>
                </a:ext>
              </a:extLst>
            </p:cNvPr>
            <p:cNvSpPr/>
            <p:nvPr/>
          </p:nvSpPr>
          <p:spPr>
            <a:xfrm>
              <a:off x="1410064" y="2478087"/>
              <a:ext cx="187401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Flowkey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Extraction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2F31BBAA-B97D-4741-BF3A-0559BBE0C984}"/>
                </a:ext>
              </a:extLst>
            </p:cNvPr>
            <p:cNvSpPr/>
            <p:nvPr/>
          </p:nvSpPr>
          <p:spPr>
            <a:xfrm>
              <a:off x="3848628" y="2478087"/>
              <a:ext cx="1857431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DBD7C160-42C4-2A4B-BDFE-21FA38931D09}"/>
                </a:ext>
              </a:extLst>
            </p:cNvPr>
            <p:cNvSpPr/>
            <p:nvPr/>
          </p:nvSpPr>
          <p:spPr>
            <a:xfrm>
              <a:off x="6356651" y="2472230"/>
              <a:ext cx="156106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Memory Update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6B215118-839D-034F-9B93-068F163CC256}"/>
                </a:ext>
              </a:extLst>
            </p:cNvPr>
            <p:cNvSpPr/>
            <p:nvPr/>
          </p:nvSpPr>
          <p:spPr>
            <a:xfrm>
              <a:off x="8551019" y="2453937"/>
              <a:ext cx="2241989" cy="823241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Tracking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Heavy Flowkey</a:t>
              </a: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6FD5507B-93CC-654B-875C-7070C193AB76}"/>
                </a:ext>
              </a:extLst>
            </p:cNvPr>
            <p:cNvSpPr/>
            <p:nvPr/>
          </p:nvSpPr>
          <p:spPr>
            <a:xfrm>
              <a:off x="3408027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9F92ED44-6A75-8443-BB66-0833653F7F7F}"/>
                </a:ext>
              </a:extLst>
            </p:cNvPr>
            <p:cNvSpPr/>
            <p:nvPr/>
          </p:nvSpPr>
          <p:spPr>
            <a:xfrm>
              <a:off x="5881673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5B4B3EAD-2FAC-3F46-9D23-4EB134828DCC}"/>
                </a:ext>
              </a:extLst>
            </p:cNvPr>
            <p:cNvSpPr/>
            <p:nvPr/>
          </p:nvSpPr>
          <p:spPr>
            <a:xfrm>
              <a:off x="8076041" y="2703254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739EF1-6EA6-9646-9031-B103C6321D07}"/>
              </a:ext>
            </a:extLst>
          </p:cNvPr>
          <p:cNvGrpSpPr/>
          <p:nvPr/>
        </p:nvGrpSpPr>
        <p:grpSpPr>
          <a:xfrm>
            <a:off x="1398992" y="2047206"/>
            <a:ext cx="9880358" cy="1105569"/>
            <a:chOff x="1155821" y="2323431"/>
            <a:chExt cx="9880358" cy="110556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DD81E7F-EAC2-FF4B-BE79-9380D11631A9}"/>
                </a:ext>
              </a:extLst>
            </p:cNvPr>
            <p:cNvSpPr/>
            <p:nvPr/>
          </p:nvSpPr>
          <p:spPr>
            <a:xfrm>
              <a:off x="1155821" y="2323431"/>
              <a:ext cx="9880358" cy="110556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BBB3ACE6-C2A9-9042-A8E7-FA0E83BC2E91}"/>
                </a:ext>
              </a:extLst>
            </p:cNvPr>
            <p:cNvSpPr/>
            <p:nvPr/>
          </p:nvSpPr>
          <p:spPr>
            <a:xfrm>
              <a:off x="1410064" y="2478087"/>
              <a:ext cx="187401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Flowkey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Extraction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AAC821B6-E5A6-B246-8197-DBBFA1109CFE}"/>
                </a:ext>
              </a:extLst>
            </p:cNvPr>
            <p:cNvSpPr/>
            <p:nvPr/>
          </p:nvSpPr>
          <p:spPr>
            <a:xfrm>
              <a:off x="3848628" y="2478087"/>
              <a:ext cx="1857431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D7D3034B-C643-F446-9628-B71DD7F56FF7}"/>
                </a:ext>
              </a:extLst>
            </p:cNvPr>
            <p:cNvSpPr/>
            <p:nvPr/>
          </p:nvSpPr>
          <p:spPr>
            <a:xfrm>
              <a:off x="6356651" y="2472230"/>
              <a:ext cx="156106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Memory Update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B163155F-06E7-824C-ADC8-CA208AC6F893}"/>
                </a:ext>
              </a:extLst>
            </p:cNvPr>
            <p:cNvSpPr/>
            <p:nvPr/>
          </p:nvSpPr>
          <p:spPr>
            <a:xfrm>
              <a:off x="8551019" y="2453937"/>
              <a:ext cx="2241989" cy="823241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Tracking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Heavy Flowkey</a:t>
              </a:r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28FD2E9A-2E76-9D4C-B989-C1550EA96EB9}"/>
                </a:ext>
              </a:extLst>
            </p:cNvPr>
            <p:cNvSpPr/>
            <p:nvPr/>
          </p:nvSpPr>
          <p:spPr>
            <a:xfrm>
              <a:off x="3408027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B8ADCFDD-18F4-A041-BCCB-9BE51F1BEEBC}"/>
                </a:ext>
              </a:extLst>
            </p:cNvPr>
            <p:cNvSpPr/>
            <p:nvPr/>
          </p:nvSpPr>
          <p:spPr>
            <a:xfrm>
              <a:off x="5881673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8A5D2D60-5F37-DC45-931B-5EEDB1EC98FB}"/>
                </a:ext>
              </a:extLst>
            </p:cNvPr>
            <p:cNvSpPr/>
            <p:nvPr/>
          </p:nvSpPr>
          <p:spPr>
            <a:xfrm>
              <a:off x="8076041" y="2703254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E2ED2D-6F59-8741-A5A7-78F740D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Sketches have four common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9F85C-2857-0A47-80A7-B30857CD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8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948A9E-FBE9-3A40-9CB6-F60961FDFF8C}"/>
              </a:ext>
            </a:extLst>
          </p:cNvPr>
          <p:cNvGrpSpPr/>
          <p:nvPr/>
        </p:nvGrpSpPr>
        <p:grpSpPr>
          <a:xfrm>
            <a:off x="1155821" y="2323431"/>
            <a:ext cx="9880358" cy="1105569"/>
            <a:chOff x="1155821" y="2323431"/>
            <a:chExt cx="9880358" cy="110556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E168BD9-9626-CD4F-BD56-D8A5AC8471A3}"/>
                </a:ext>
              </a:extLst>
            </p:cNvPr>
            <p:cNvSpPr/>
            <p:nvPr/>
          </p:nvSpPr>
          <p:spPr>
            <a:xfrm>
              <a:off x="1155821" y="2323431"/>
              <a:ext cx="9880358" cy="110556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FB53587-4321-6142-9640-3FA7FD6C9996}"/>
                </a:ext>
              </a:extLst>
            </p:cNvPr>
            <p:cNvSpPr/>
            <p:nvPr/>
          </p:nvSpPr>
          <p:spPr>
            <a:xfrm>
              <a:off x="1410064" y="2478087"/>
              <a:ext cx="187401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Flowkey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Extraction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6A027B7-4A79-8043-81A5-C0E83368BE1E}"/>
                </a:ext>
              </a:extLst>
            </p:cNvPr>
            <p:cNvSpPr/>
            <p:nvPr/>
          </p:nvSpPr>
          <p:spPr>
            <a:xfrm>
              <a:off x="3848628" y="2478087"/>
              <a:ext cx="1857431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F6470C5-DCD5-3B4D-A4E2-5A315F3C3D77}"/>
                </a:ext>
              </a:extLst>
            </p:cNvPr>
            <p:cNvSpPr/>
            <p:nvPr/>
          </p:nvSpPr>
          <p:spPr>
            <a:xfrm>
              <a:off x="6356651" y="2472230"/>
              <a:ext cx="156106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Counter Update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7ADB4F2-6832-B741-9542-43C05D894A5A}"/>
                </a:ext>
              </a:extLst>
            </p:cNvPr>
            <p:cNvSpPr/>
            <p:nvPr/>
          </p:nvSpPr>
          <p:spPr>
            <a:xfrm>
              <a:off x="8551019" y="2453937"/>
              <a:ext cx="2241989" cy="823241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Tracking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Heavy Flowkey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AECBFC4-F2EA-4C46-AC3C-FC422A056593}"/>
                </a:ext>
              </a:extLst>
            </p:cNvPr>
            <p:cNvSpPr/>
            <p:nvPr/>
          </p:nvSpPr>
          <p:spPr>
            <a:xfrm>
              <a:off x="3408027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C67B3C3E-7775-B044-8B3B-5CFDBEDE33AC}"/>
                </a:ext>
              </a:extLst>
            </p:cNvPr>
            <p:cNvSpPr/>
            <p:nvPr/>
          </p:nvSpPr>
          <p:spPr>
            <a:xfrm>
              <a:off x="5881673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7DD2733-F6B8-B540-B3A0-8AE4CE432630}"/>
                </a:ext>
              </a:extLst>
            </p:cNvPr>
            <p:cNvSpPr/>
            <p:nvPr/>
          </p:nvSpPr>
          <p:spPr>
            <a:xfrm>
              <a:off x="8076041" y="2703254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651D012-C32A-F04E-8E4E-8E51536FB44F}"/>
              </a:ext>
            </a:extLst>
          </p:cNvPr>
          <p:cNvSpPr txBox="1"/>
          <p:nvPr/>
        </p:nvSpPr>
        <p:spPr>
          <a:xfrm>
            <a:off x="436699" y="1132209"/>
            <a:ext cx="11839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Single-Level Sketch (e.g., count-sketch) vs Multi-Level Sketch (e.g., UnivMon)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F8DEC3A-EB13-764B-83FA-7B3C7B07E3EF}"/>
              </a:ext>
            </a:extLst>
          </p:cNvPr>
          <p:cNvGrpSpPr/>
          <p:nvPr/>
        </p:nvGrpSpPr>
        <p:grpSpPr>
          <a:xfrm>
            <a:off x="829033" y="3283035"/>
            <a:ext cx="3605137" cy="2916787"/>
            <a:chOff x="829033" y="3283035"/>
            <a:chExt cx="3605137" cy="2916787"/>
          </a:xfrm>
        </p:grpSpPr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C3B863B6-AC2B-4D41-9D5F-7AD0C36F56A3}"/>
                </a:ext>
              </a:extLst>
            </p:cNvPr>
            <p:cNvSpPr/>
            <p:nvPr/>
          </p:nvSpPr>
          <p:spPr>
            <a:xfrm>
              <a:off x="1137080" y="4062676"/>
              <a:ext cx="2402958" cy="2137146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110" name="Google Shape;197;p20">
              <a:extLst>
                <a:ext uri="{FF2B5EF4-FFF2-40B4-BE49-F238E27FC236}">
                  <a16:creationId xmlns:a16="http://schemas.microsoft.com/office/drawing/2014/main" id="{228DC9A8-29A9-7642-9D90-486439593C43}"/>
                </a:ext>
              </a:extLst>
            </p:cNvPr>
            <p:cNvCxnSpPr>
              <a:cxnSpLocks/>
              <a:stCxn id="112" idx="2"/>
              <a:endCxn id="111" idx="0"/>
            </p:cNvCxnSpPr>
            <p:nvPr/>
          </p:nvCxnSpPr>
          <p:spPr>
            <a:xfrm>
              <a:off x="2320441" y="4674791"/>
              <a:ext cx="0" cy="807488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195;p20">
              <a:extLst>
                <a:ext uri="{FF2B5EF4-FFF2-40B4-BE49-F238E27FC236}">
                  <a16:creationId xmlns:a16="http://schemas.microsoft.com/office/drawing/2014/main" id="{64B4A9B1-8446-D240-B93E-A9D9F213B851}"/>
                </a:ext>
              </a:extLst>
            </p:cNvPr>
            <p:cNvSpPr txBox="1"/>
            <p:nvPr/>
          </p:nvSpPr>
          <p:spPr>
            <a:xfrm>
              <a:off x="1416274" y="5482279"/>
              <a:ext cx="1808333" cy="553958"/>
            </a:xfrm>
            <a:prstGeom prst="rect">
              <a:avLst/>
            </a:prstGeom>
            <a:solidFill>
              <a:srgbClr val="93C47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</a:rPr>
                <a:t>192.168.0.1</a:t>
              </a:r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112" name="Google Shape;196;p20">
              <a:extLst>
                <a:ext uri="{FF2B5EF4-FFF2-40B4-BE49-F238E27FC236}">
                  <a16:creationId xmlns:a16="http://schemas.microsoft.com/office/drawing/2014/main" id="{8B1C620B-55EB-964D-88D0-A9D4393E340E}"/>
                </a:ext>
              </a:extLst>
            </p:cNvPr>
            <p:cNvSpPr/>
            <p:nvPr/>
          </p:nvSpPr>
          <p:spPr>
            <a:xfrm>
              <a:off x="1345441" y="4231191"/>
              <a:ext cx="1950000" cy="443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/>
                <a:t>Pkt header</a:t>
              </a:r>
              <a:endParaRPr sz="2000"/>
            </a:p>
          </p:txBody>
        </p:sp>
        <p:sp>
          <p:nvSpPr>
            <p:cNvPr id="113" name="Google Shape;198;p20">
              <a:extLst>
                <a:ext uri="{FF2B5EF4-FFF2-40B4-BE49-F238E27FC236}">
                  <a16:creationId xmlns:a16="http://schemas.microsoft.com/office/drawing/2014/main" id="{6588B5FE-B512-5249-8DE8-B130E82538E4}"/>
                </a:ext>
              </a:extLst>
            </p:cNvPr>
            <p:cNvSpPr txBox="1"/>
            <p:nvPr/>
          </p:nvSpPr>
          <p:spPr>
            <a:xfrm>
              <a:off x="829033" y="4674694"/>
              <a:ext cx="3605137" cy="8617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/>
                <a:t>flow definition</a:t>
              </a:r>
            </a:p>
            <a:p>
              <a:pPr algn="ctr"/>
              <a:r>
                <a:rPr lang="en" sz="2000"/>
                <a:t>       = srcIP</a:t>
              </a:r>
              <a:endParaRPr sz="200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A02B406-6EF3-604E-9515-7F907EC69BEB}"/>
                </a:ext>
              </a:extLst>
            </p:cNvPr>
            <p:cNvCxnSpPr>
              <a:cxnSpLocks/>
              <a:stCxn id="5" idx="2"/>
              <a:endCxn id="108" idx="0"/>
            </p:cNvCxnSpPr>
            <p:nvPr/>
          </p:nvCxnSpPr>
          <p:spPr>
            <a:xfrm flipH="1">
              <a:off x="2338559" y="3283035"/>
              <a:ext cx="8512" cy="77964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B9CD1EF-EE67-294F-ACD8-47D4110F16C4}"/>
              </a:ext>
            </a:extLst>
          </p:cNvPr>
          <p:cNvGrpSpPr/>
          <p:nvPr/>
        </p:nvGrpSpPr>
        <p:grpSpPr>
          <a:xfrm>
            <a:off x="3245873" y="3283035"/>
            <a:ext cx="2314956" cy="2908075"/>
            <a:chOff x="3245873" y="3283035"/>
            <a:chExt cx="2314956" cy="2908075"/>
          </a:xfrm>
        </p:grpSpPr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CF57163E-0629-424D-81C9-479B1A62CECF}"/>
                </a:ext>
              </a:extLst>
            </p:cNvPr>
            <p:cNvSpPr/>
            <p:nvPr/>
          </p:nvSpPr>
          <p:spPr>
            <a:xfrm>
              <a:off x="4000970" y="4053964"/>
              <a:ext cx="1559859" cy="2137146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1E056F4A-D0BB-AF4C-8ABF-B949E981D000}"/>
                    </a:ext>
                  </a:extLst>
                </p:cNvPr>
                <p:cNvSpPr/>
                <p:nvPr/>
              </p:nvSpPr>
              <p:spPr>
                <a:xfrm>
                  <a:off x="4399468" y="4862938"/>
                  <a:ext cx="480877" cy="441211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1E056F4A-D0BB-AF4C-8ABF-B949E981D0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468" y="4862938"/>
                  <a:ext cx="480877" cy="44121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EA6BF193-9007-0C4A-9825-F9DF5B00E46D}"/>
                    </a:ext>
                  </a:extLst>
                </p:cNvPr>
                <p:cNvSpPr/>
                <p:nvPr/>
              </p:nvSpPr>
              <p:spPr>
                <a:xfrm>
                  <a:off x="4413282" y="5493732"/>
                  <a:ext cx="480877" cy="441211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ounded Rectangle 128">
                  <a:extLst>
                    <a:ext uri="{FF2B5EF4-FFF2-40B4-BE49-F238E27FC236}">
                      <a16:creationId xmlns:a16="http://schemas.microsoft.com/office/drawing/2014/main" id="{EA6BF193-9007-0C4A-9825-F9DF5B00E4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282" y="5493732"/>
                  <a:ext cx="480877" cy="44121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E1ABFA6-82A4-D543-A101-F7D43EF43D2E}"/>
                    </a:ext>
                  </a:extLst>
                </p:cNvPr>
                <p:cNvSpPr/>
                <p:nvPr/>
              </p:nvSpPr>
              <p:spPr>
                <a:xfrm>
                  <a:off x="4420736" y="4258663"/>
                  <a:ext cx="480877" cy="441211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4E1ABFA6-82A4-D543-A101-F7D43EF43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736" y="4258663"/>
                  <a:ext cx="480877" cy="44121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422EC7-923A-D943-A5C7-45DBBE132BE0}"/>
                </a:ext>
              </a:extLst>
            </p:cNvPr>
            <p:cNvSpPr txBox="1"/>
            <p:nvPr/>
          </p:nvSpPr>
          <p:spPr>
            <a:xfrm>
              <a:off x="4998103" y="4258663"/>
              <a:ext cx="384046" cy="44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67" dirty="0"/>
                <a:t>3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790F8B19-7A99-694F-B6C2-74A9E0399EF7}"/>
                </a:ext>
              </a:extLst>
            </p:cNvPr>
            <p:cNvSpPr txBox="1"/>
            <p:nvPr/>
          </p:nvSpPr>
          <p:spPr>
            <a:xfrm>
              <a:off x="5009470" y="4873573"/>
              <a:ext cx="384045" cy="44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67" dirty="0"/>
                <a:t>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4226D1D-9DFA-9A4D-AC5E-F23C73B6913A}"/>
                </a:ext>
              </a:extLst>
            </p:cNvPr>
            <p:cNvSpPr txBox="1"/>
            <p:nvPr/>
          </p:nvSpPr>
          <p:spPr>
            <a:xfrm>
              <a:off x="5027674" y="5504366"/>
              <a:ext cx="384045" cy="44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67" dirty="0"/>
                <a:t>2</a:t>
              </a:r>
            </a:p>
          </p:txBody>
        </p:sp>
        <p:cxnSp>
          <p:nvCxnSpPr>
            <p:cNvPr id="124" name="Google Shape;197;p20">
              <a:extLst>
                <a:ext uri="{FF2B5EF4-FFF2-40B4-BE49-F238E27FC236}">
                  <a16:creationId xmlns:a16="http://schemas.microsoft.com/office/drawing/2014/main" id="{4A6E43FD-FA6F-734E-95A7-2468E13D2566}"/>
                </a:ext>
              </a:extLst>
            </p:cNvPr>
            <p:cNvCxnSpPr>
              <a:cxnSpLocks/>
              <a:stCxn id="111" idx="3"/>
              <a:endCxn id="118" idx="1"/>
            </p:cNvCxnSpPr>
            <p:nvPr/>
          </p:nvCxnSpPr>
          <p:spPr>
            <a:xfrm flipV="1">
              <a:off x="3245873" y="4479269"/>
              <a:ext cx="1196129" cy="1279989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197;p20">
              <a:extLst>
                <a:ext uri="{FF2B5EF4-FFF2-40B4-BE49-F238E27FC236}">
                  <a16:creationId xmlns:a16="http://schemas.microsoft.com/office/drawing/2014/main" id="{58D122A5-4DA2-EC44-8F0A-7B61497551F0}"/>
                </a:ext>
              </a:extLst>
            </p:cNvPr>
            <p:cNvCxnSpPr>
              <a:cxnSpLocks/>
              <a:stCxn id="111" idx="3"/>
              <a:endCxn id="127" idx="1"/>
            </p:cNvCxnSpPr>
            <p:nvPr/>
          </p:nvCxnSpPr>
          <p:spPr>
            <a:xfrm flipV="1">
              <a:off x="3245873" y="5094177"/>
              <a:ext cx="1174861" cy="675714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197;p20">
              <a:extLst>
                <a:ext uri="{FF2B5EF4-FFF2-40B4-BE49-F238E27FC236}">
                  <a16:creationId xmlns:a16="http://schemas.microsoft.com/office/drawing/2014/main" id="{B5D028B2-6E4D-6B43-A48C-475F5E009CD8}"/>
                </a:ext>
              </a:extLst>
            </p:cNvPr>
            <p:cNvCxnSpPr>
              <a:cxnSpLocks/>
              <a:stCxn id="111" idx="3"/>
              <a:endCxn id="129" idx="1"/>
            </p:cNvCxnSpPr>
            <p:nvPr/>
          </p:nvCxnSpPr>
          <p:spPr>
            <a:xfrm flipV="1">
              <a:off x="3245873" y="5714338"/>
              <a:ext cx="1188675" cy="4492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1620F33-7884-6840-B720-1E1B15533846}"/>
                </a:ext>
              </a:extLst>
            </p:cNvPr>
            <p:cNvCxnSpPr>
              <a:cxnSpLocks/>
              <a:stCxn id="6" idx="2"/>
              <a:endCxn id="136" idx="0"/>
            </p:cNvCxnSpPr>
            <p:nvPr/>
          </p:nvCxnSpPr>
          <p:spPr>
            <a:xfrm>
              <a:off x="4777344" y="3283035"/>
              <a:ext cx="3556" cy="7709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8DC7CBEA-C463-F141-9E9E-42A3DE11C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58769"/>
              </p:ext>
            </p:extLst>
          </p:nvPr>
        </p:nvGraphicFramePr>
        <p:xfrm>
          <a:off x="5990716" y="4291600"/>
          <a:ext cx="3060975" cy="372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95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37256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6DE8AA98-A7E6-0445-9348-DE660B581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47820"/>
              </p:ext>
            </p:extLst>
          </p:nvPr>
        </p:nvGraphicFramePr>
        <p:xfrm>
          <a:off x="6018663" y="4907406"/>
          <a:ext cx="30534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693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2462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14E3C7CF-F02E-EF49-8B9C-99168B2AB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63983"/>
              </p:ext>
            </p:extLst>
          </p:nvPr>
        </p:nvGraphicFramePr>
        <p:xfrm>
          <a:off x="6018663" y="5547010"/>
          <a:ext cx="303629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258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3072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BC720C7-CCFC-DC46-88C7-74759938525F}"/>
              </a:ext>
            </a:extLst>
          </p:cNvPr>
          <p:cNvGrpSpPr/>
          <p:nvPr/>
        </p:nvGrpSpPr>
        <p:grpSpPr>
          <a:xfrm>
            <a:off x="9051691" y="3277178"/>
            <a:ext cx="1984488" cy="2505336"/>
            <a:chOff x="9051691" y="3277178"/>
            <a:chExt cx="1984488" cy="2505336"/>
          </a:xfrm>
        </p:grpSpPr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D2227DF4-CD3D-4D45-895F-F7C9F256E748}"/>
                </a:ext>
              </a:extLst>
            </p:cNvPr>
            <p:cNvSpPr/>
            <p:nvPr/>
          </p:nvSpPr>
          <p:spPr>
            <a:xfrm>
              <a:off x="9503982" y="4536810"/>
              <a:ext cx="1532197" cy="1245704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15" name="Google Shape;196;p20">
              <a:extLst>
                <a:ext uri="{FF2B5EF4-FFF2-40B4-BE49-F238E27FC236}">
                  <a16:creationId xmlns:a16="http://schemas.microsoft.com/office/drawing/2014/main" id="{3E6734B9-1A99-8541-9C4C-3B0098CF1516}"/>
                </a:ext>
              </a:extLst>
            </p:cNvPr>
            <p:cNvSpPr/>
            <p:nvPr/>
          </p:nvSpPr>
          <p:spPr>
            <a:xfrm>
              <a:off x="9691777" y="4699874"/>
              <a:ext cx="1154782" cy="92814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400"/>
                <a:t>Heap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B83ABE4-9C52-3248-93D2-B2B1E3CE9506}"/>
                </a:ext>
              </a:extLst>
            </p:cNvPr>
            <p:cNvCxnSpPr>
              <a:cxnSpLocks/>
              <a:stCxn id="8" idx="2"/>
              <a:endCxn id="114" idx="0"/>
            </p:cNvCxnSpPr>
            <p:nvPr/>
          </p:nvCxnSpPr>
          <p:spPr>
            <a:xfrm>
              <a:off x="9672014" y="3277178"/>
              <a:ext cx="598067" cy="125963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oogle Shape;197;p20">
              <a:extLst>
                <a:ext uri="{FF2B5EF4-FFF2-40B4-BE49-F238E27FC236}">
                  <a16:creationId xmlns:a16="http://schemas.microsoft.com/office/drawing/2014/main" id="{96488BD1-DEB8-6049-A434-E1853AECAAD5}"/>
                </a:ext>
              </a:extLst>
            </p:cNvPr>
            <p:cNvCxnSpPr>
              <a:cxnSpLocks/>
              <a:stCxn id="146" idx="3"/>
              <a:endCxn id="115" idx="1"/>
            </p:cNvCxnSpPr>
            <p:nvPr/>
          </p:nvCxnSpPr>
          <p:spPr>
            <a:xfrm>
              <a:off x="9051691" y="4477880"/>
              <a:ext cx="640086" cy="686069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Google Shape;197;p20">
              <a:extLst>
                <a:ext uri="{FF2B5EF4-FFF2-40B4-BE49-F238E27FC236}">
                  <a16:creationId xmlns:a16="http://schemas.microsoft.com/office/drawing/2014/main" id="{BDD70024-F893-4045-A35A-A1BBA9503AB4}"/>
                </a:ext>
              </a:extLst>
            </p:cNvPr>
            <p:cNvCxnSpPr>
              <a:cxnSpLocks/>
              <a:stCxn id="147" idx="3"/>
              <a:endCxn id="115" idx="1"/>
            </p:cNvCxnSpPr>
            <p:nvPr/>
          </p:nvCxnSpPr>
          <p:spPr>
            <a:xfrm>
              <a:off x="9072128" y="5090286"/>
              <a:ext cx="619649" cy="73663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97;p20">
              <a:extLst>
                <a:ext uri="{FF2B5EF4-FFF2-40B4-BE49-F238E27FC236}">
                  <a16:creationId xmlns:a16="http://schemas.microsoft.com/office/drawing/2014/main" id="{74713153-A9C2-EC46-9C19-01C14DCE4E7D}"/>
                </a:ext>
              </a:extLst>
            </p:cNvPr>
            <p:cNvCxnSpPr>
              <a:cxnSpLocks/>
              <a:stCxn id="148" idx="3"/>
              <a:endCxn id="115" idx="1"/>
            </p:cNvCxnSpPr>
            <p:nvPr/>
          </p:nvCxnSpPr>
          <p:spPr>
            <a:xfrm flipV="1">
              <a:off x="9054953" y="5163949"/>
              <a:ext cx="636824" cy="565941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075660C-FA78-0F4A-B8C7-4822851C868C}"/>
              </a:ext>
            </a:extLst>
          </p:cNvPr>
          <p:cNvGrpSpPr/>
          <p:nvPr/>
        </p:nvGrpSpPr>
        <p:grpSpPr>
          <a:xfrm>
            <a:off x="5382149" y="3277178"/>
            <a:ext cx="2114841" cy="2452712"/>
            <a:chOff x="5382149" y="3277178"/>
            <a:chExt cx="2114841" cy="24527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3A6AF4B-499A-8344-B773-2EFE2E8FDCBF}"/>
                </a:ext>
              </a:extLst>
            </p:cNvPr>
            <p:cNvCxnSpPr>
              <a:cxnSpLocks/>
              <a:stCxn id="7" idx="2"/>
              <a:endCxn id="149" idx="0"/>
            </p:cNvCxnSpPr>
            <p:nvPr/>
          </p:nvCxnSpPr>
          <p:spPr>
            <a:xfrm>
              <a:off x="7137183" y="3277178"/>
              <a:ext cx="359807" cy="78549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oogle Shape;197;p20">
              <a:extLst>
                <a:ext uri="{FF2B5EF4-FFF2-40B4-BE49-F238E27FC236}">
                  <a16:creationId xmlns:a16="http://schemas.microsoft.com/office/drawing/2014/main" id="{8D70C447-1BFF-3345-B1EB-FB531DB595B4}"/>
                </a:ext>
              </a:extLst>
            </p:cNvPr>
            <p:cNvCxnSpPr>
              <a:cxnSpLocks/>
              <a:stCxn id="121" idx="3"/>
              <a:endCxn id="146" idx="1"/>
            </p:cNvCxnSpPr>
            <p:nvPr/>
          </p:nvCxnSpPr>
          <p:spPr>
            <a:xfrm flipV="1">
              <a:off x="5382149" y="4477880"/>
              <a:ext cx="608567" cy="1389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97;p20">
              <a:extLst>
                <a:ext uri="{FF2B5EF4-FFF2-40B4-BE49-F238E27FC236}">
                  <a16:creationId xmlns:a16="http://schemas.microsoft.com/office/drawing/2014/main" id="{01974EBE-C050-2D4D-B95D-BE72B2E4E86E}"/>
                </a:ext>
              </a:extLst>
            </p:cNvPr>
            <p:cNvCxnSpPr>
              <a:cxnSpLocks/>
              <a:stCxn id="122" idx="3"/>
              <a:endCxn id="147" idx="1"/>
            </p:cNvCxnSpPr>
            <p:nvPr/>
          </p:nvCxnSpPr>
          <p:spPr>
            <a:xfrm flipV="1">
              <a:off x="5393515" y="5090286"/>
              <a:ext cx="625148" cy="3893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97;p20">
              <a:extLst>
                <a:ext uri="{FF2B5EF4-FFF2-40B4-BE49-F238E27FC236}">
                  <a16:creationId xmlns:a16="http://schemas.microsoft.com/office/drawing/2014/main" id="{6A10FDB9-EB2F-C442-9F45-DD1E733F74E1}"/>
                </a:ext>
              </a:extLst>
            </p:cNvPr>
            <p:cNvCxnSpPr>
              <a:cxnSpLocks/>
              <a:stCxn id="123" idx="3"/>
              <a:endCxn id="148" idx="1"/>
            </p:cNvCxnSpPr>
            <p:nvPr/>
          </p:nvCxnSpPr>
          <p:spPr>
            <a:xfrm>
              <a:off x="5411719" y="5724972"/>
              <a:ext cx="606944" cy="4918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245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8B5DB9CD-1BD7-6049-A28F-0272460CAB86}"/>
              </a:ext>
            </a:extLst>
          </p:cNvPr>
          <p:cNvSpPr/>
          <p:nvPr/>
        </p:nvSpPr>
        <p:spPr>
          <a:xfrm>
            <a:off x="2349053" y="4861354"/>
            <a:ext cx="7065240" cy="1853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Programmable Switches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2ED2D-6F59-8741-A5A7-78F740D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 imposes burden on hardware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9F85C-2857-0A47-80A7-B30857CD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rPr lang="en-US"/>
              <a:t>9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0948A9E-FBE9-3A40-9CB6-F60961FDFF8C}"/>
              </a:ext>
            </a:extLst>
          </p:cNvPr>
          <p:cNvGrpSpPr/>
          <p:nvPr/>
        </p:nvGrpSpPr>
        <p:grpSpPr>
          <a:xfrm>
            <a:off x="1155821" y="1955131"/>
            <a:ext cx="9880358" cy="1105569"/>
            <a:chOff x="1155821" y="2323431"/>
            <a:chExt cx="9880358" cy="110556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E168BD9-9626-CD4F-BD56-D8A5AC8471A3}"/>
                </a:ext>
              </a:extLst>
            </p:cNvPr>
            <p:cNvSpPr/>
            <p:nvPr/>
          </p:nvSpPr>
          <p:spPr>
            <a:xfrm>
              <a:off x="1155821" y="2323431"/>
              <a:ext cx="9880358" cy="110556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FB53587-4321-6142-9640-3FA7FD6C9996}"/>
                </a:ext>
              </a:extLst>
            </p:cNvPr>
            <p:cNvSpPr/>
            <p:nvPr/>
          </p:nvSpPr>
          <p:spPr>
            <a:xfrm>
              <a:off x="1410064" y="2478087"/>
              <a:ext cx="187401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Flowkey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Extraction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6A027B7-4A79-8043-81A5-C0E83368BE1E}"/>
                </a:ext>
              </a:extLst>
            </p:cNvPr>
            <p:cNvSpPr/>
            <p:nvPr/>
          </p:nvSpPr>
          <p:spPr>
            <a:xfrm>
              <a:off x="3848628" y="2478087"/>
              <a:ext cx="1857431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F6470C5-DCD5-3B4D-A4E2-5A315F3C3D77}"/>
                </a:ext>
              </a:extLst>
            </p:cNvPr>
            <p:cNvSpPr/>
            <p:nvPr/>
          </p:nvSpPr>
          <p:spPr>
            <a:xfrm>
              <a:off x="6356651" y="2472230"/>
              <a:ext cx="156106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Counter Update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7ADB4F2-6832-B741-9542-43C05D894A5A}"/>
                </a:ext>
              </a:extLst>
            </p:cNvPr>
            <p:cNvSpPr/>
            <p:nvPr/>
          </p:nvSpPr>
          <p:spPr>
            <a:xfrm>
              <a:off x="8551019" y="2453937"/>
              <a:ext cx="2241989" cy="823241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Tracking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Heavy Flowkey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AECBFC4-F2EA-4C46-AC3C-FC422A056593}"/>
                </a:ext>
              </a:extLst>
            </p:cNvPr>
            <p:cNvSpPr/>
            <p:nvPr/>
          </p:nvSpPr>
          <p:spPr>
            <a:xfrm>
              <a:off x="3408027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C67B3C3E-7775-B044-8B3B-5CFDBEDE33AC}"/>
                </a:ext>
              </a:extLst>
            </p:cNvPr>
            <p:cNvSpPr/>
            <p:nvPr/>
          </p:nvSpPr>
          <p:spPr>
            <a:xfrm>
              <a:off x="5881673" y="27091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7DD2733-F6B8-B540-B3A0-8AE4CE432630}"/>
                </a:ext>
              </a:extLst>
            </p:cNvPr>
            <p:cNvSpPr/>
            <p:nvPr/>
          </p:nvSpPr>
          <p:spPr>
            <a:xfrm>
              <a:off x="8076041" y="2703254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BF4D86EF-DC1B-8344-9C3D-DD09296318A7}"/>
              </a:ext>
            </a:extLst>
          </p:cNvPr>
          <p:cNvSpPr/>
          <p:nvPr/>
        </p:nvSpPr>
        <p:spPr>
          <a:xfrm>
            <a:off x="2693241" y="5035764"/>
            <a:ext cx="641231" cy="1152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9D41CF-3D91-9A42-A9D2-FE8117123CFC}"/>
              </a:ext>
            </a:extLst>
          </p:cNvPr>
          <p:cNvSpPr/>
          <p:nvPr/>
        </p:nvSpPr>
        <p:spPr>
          <a:xfrm>
            <a:off x="3782680" y="5037176"/>
            <a:ext cx="641231" cy="11299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/>
              <a:t>Stage 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D304ECC-6396-B144-AFB8-2A15DCCC5ADE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3334472" y="5602162"/>
            <a:ext cx="448208" cy="98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636036A-E64D-DF46-8EE7-FDAE1DAE4B6D}"/>
              </a:ext>
            </a:extLst>
          </p:cNvPr>
          <p:cNvSpPr/>
          <p:nvPr/>
        </p:nvSpPr>
        <p:spPr>
          <a:xfrm>
            <a:off x="4750575" y="5034382"/>
            <a:ext cx="641231" cy="113276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/>
              <a:t>Stage 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EF89587-7F8E-0F48-AA6A-D30CFB846FCD}"/>
              </a:ext>
            </a:extLst>
          </p:cNvPr>
          <p:cNvCxnSpPr>
            <a:cxnSpLocks/>
          </p:cNvCxnSpPr>
          <p:nvPr/>
        </p:nvCxnSpPr>
        <p:spPr>
          <a:xfrm>
            <a:off x="5401621" y="5683303"/>
            <a:ext cx="86874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5D4CBEC-391D-F147-BB8B-3C23999885F2}"/>
              </a:ext>
            </a:extLst>
          </p:cNvPr>
          <p:cNvSpPr txBox="1"/>
          <p:nvPr/>
        </p:nvSpPr>
        <p:spPr>
          <a:xfrm>
            <a:off x="5452421" y="568118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2638E41-3B20-FC47-8385-A8D02C815974}"/>
              </a:ext>
            </a:extLst>
          </p:cNvPr>
          <p:cNvSpPr/>
          <p:nvPr/>
        </p:nvSpPr>
        <p:spPr>
          <a:xfrm>
            <a:off x="6273152" y="5062576"/>
            <a:ext cx="641231" cy="113276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/>
              <a:t>Stage 1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86422BA-C16D-584A-A199-FC889FF05411}"/>
              </a:ext>
            </a:extLst>
          </p:cNvPr>
          <p:cNvSpPr/>
          <p:nvPr/>
        </p:nvSpPr>
        <p:spPr>
          <a:xfrm>
            <a:off x="7241047" y="5059782"/>
            <a:ext cx="641231" cy="115531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/>
              <a:t>Stage 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75EF7F-6128-014C-A97C-72D1098AF2F6}"/>
              </a:ext>
            </a:extLst>
          </p:cNvPr>
          <p:cNvSpPr txBox="1"/>
          <p:nvPr/>
        </p:nvSpPr>
        <p:spPr>
          <a:xfrm>
            <a:off x="4351365" y="5358324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A811CB-1565-6C47-88B4-E54F73C82D33}"/>
              </a:ext>
            </a:extLst>
          </p:cNvPr>
          <p:cNvSpPr txBox="1"/>
          <p:nvPr/>
        </p:nvSpPr>
        <p:spPr>
          <a:xfrm>
            <a:off x="6825433" y="5371024"/>
            <a:ext cx="74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4081D51-B709-6D4D-BE89-EEB177CBC518}"/>
              </a:ext>
            </a:extLst>
          </p:cNvPr>
          <p:cNvCxnSpPr>
            <a:cxnSpLocks/>
          </p:cNvCxnSpPr>
          <p:nvPr/>
        </p:nvCxnSpPr>
        <p:spPr>
          <a:xfrm flipV="1">
            <a:off x="7907450" y="5669193"/>
            <a:ext cx="448208" cy="56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4534AB8-2258-2149-ACBC-64138F8B4E2F}"/>
              </a:ext>
            </a:extLst>
          </p:cNvPr>
          <p:cNvSpPr/>
          <p:nvPr/>
        </p:nvSpPr>
        <p:spPr>
          <a:xfrm>
            <a:off x="8355658" y="5034382"/>
            <a:ext cx="641231" cy="1160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Deparser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66D58-82D4-3149-8131-DBE81CDEC0A7}"/>
              </a:ext>
            </a:extLst>
          </p:cNvPr>
          <p:cNvGrpSpPr/>
          <p:nvPr/>
        </p:nvGrpSpPr>
        <p:grpSpPr>
          <a:xfrm>
            <a:off x="2693241" y="3966003"/>
            <a:ext cx="5523659" cy="1068379"/>
            <a:chOff x="2693241" y="3966003"/>
            <a:chExt cx="5523659" cy="1068379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7E59AE2-30C5-8A40-874F-91917807DD1A}"/>
                </a:ext>
              </a:extLst>
            </p:cNvPr>
            <p:cNvSpPr txBox="1"/>
            <p:nvPr/>
          </p:nvSpPr>
          <p:spPr>
            <a:xfrm>
              <a:off x="4466631" y="4114375"/>
              <a:ext cx="1137342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SRAM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D70591F-78D9-4E43-84F4-77528593B1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93241" y="4710322"/>
              <a:ext cx="2084102" cy="30777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3AD41B9-9AD0-F540-87C0-60F5441BB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1806" y="4726605"/>
              <a:ext cx="2825094" cy="30777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36B815A-CA95-3C4B-94FA-1CD125DA81C0}"/>
                </a:ext>
              </a:extLst>
            </p:cNvPr>
            <p:cNvSpPr txBox="1"/>
            <p:nvPr/>
          </p:nvSpPr>
          <p:spPr>
            <a:xfrm>
              <a:off x="7083205" y="4114375"/>
              <a:ext cx="1073700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SALU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120334-0F29-7743-AF62-981EF8562EFA}"/>
                </a:ext>
              </a:extLst>
            </p:cNvPr>
            <p:cNvSpPr txBox="1"/>
            <p:nvPr/>
          </p:nvSpPr>
          <p:spPr>
            <a:xfrm>
              <a:off x="2800969" y="4115472"/>
              <a:ext cx="1530767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Hash call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F0F233A-796D-EA46-B7B6-578288FC8F5F}"/>
                </a:ext>
              </a:extLst>
            </p:cNvPr>
            <p:cNvSpPr/>
            <p:nvPr/>
          </p:nvSpPr>
          <p:spPr>
            <a:xfrm>
              <a:off x="2693241" y="3966003"/>
              <a:ext cx="5523659" cy="721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4F23B50-E6F0-884F-BE97-9136EDA23E41}"/>
                </a:ext>
              </a:extLst>
            </p:cNvPr>
            <p:cNvSpPr txBox="1"/>
            <p:nvPr/>
          </p:nvSpPr>
          <p:spPr>
            <a:xfrm>
              <a:off x="5774918" y="4114375"/>
              <a:ext cx="1137342" cy="30777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dirty="0"/>
                <a:t>TCAM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5788FB6-5A7F-2049-BA86-74DFA80274C9}"/>
                </a:ext>
              </a:extLst>
            </p:cNvPr>
            <p:cNvSpPr txBox="1"/>
            <p:nvPr/>
          </p:nvSpPr>
          <p:spPr>
            <a:xfrm>
              <a:off x="4480782" y="4386523"/>
              <a:ext cx="17300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Per-stage resource</a:t>
              </a:r>
            </a:p>
          </p:txBody>
        </p:sp>
      </p:grpSp>
      <p:sp>
        <p:nvSpPr>
          <p:cNvPr id="24" name="Down Arrow 23">
            <a:extLst>
              <a:ext uri="{FF2B5EF4-FFF2-40B4-BE49-F238E27FC236}">
                <a16:creationId xmlns:a16="http://schemas.microsoft.com/office/drawing/2014/main" id="{2A9C7D2A-0750-8343-BAA2-58B0AA1296AE}"/>
              </a:ext>
            </a:extLst>
          </p:cNvPr>
          <p:cNvSpPr/>
          <p:nvPr/>
        </p:nvSpPr>
        <p:spPr>
          <a:xfrm rot="2172201">
            <a:off x="3851903" y="2928145"/>
            <a:ext cx="321400" cy="10982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Down Arrow 160">
            <a:extLst>
              <a:ext uri="{FF2B5EF4-FFF2-40B4-BE49-F238E27FC236}">
                <a16:creationId xmlns:a16="http://schemas.microsoft.com/office/drawing/2014/main" id="{62616752-8D46-2141-BC96-83F9900F29BA}"/>
              </a:ext>
            </a:extLst>
          </p:cNvPr>
          <p:cNvSpPr/>
          <p:nvPr/>
        </p:nvSpPr>
        <p:spPr>
          <a:xfrm rot="20094979">
            <a:off x="7107932" y="2955505"/>
            <a:ext cx="321400" cy="9946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Down Arrow 162">
            <a:extLst>
              <a:ext uri="{FF2B5EF4-FFF2-40B4-BE49-F238E27FC236}">
                <a16:creationId xmlns:a16="http://schemas.microsoft.com/office/drawing/2014/main" id="{AF0A9395-07D5-8D41-A644-F4FA90BCA637}"/>
              </a:ext>
            </a:extLst>
          </p:cNvPr>
          <p:cNvSpPr/>
          <p:nvPr/>
        </p:nvSpPr>
        <p:spPr>
          <a:xfrm rot="20094979">
            <a:off x="9666560" y="2877815"/>
            <a:ext cx="321400" cy="9946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53B4E-186F-634A-B6FA-7F59D9DF854C}"/>
              </a:ext>
            </a:extLst>
          </p:cNvPr>
          <p:cNvSpPr txBox="1"/>
          <p:nvPr/>
        </p:nvSpPr>
        <p:spPr>
          <a:xfrm>
            <a:off x="9028469" y="4028402"/>
            <a:ext cx="277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Difficult to realize!</a:t>
            </a:r>
          </a:p>
          <a:p>
            <a:pPr algn="ctr"/>
            <a:r>
              <a:rPr lang="en-US" sz="2400">
                <a:solidFill>
                  <a:srgbClr val="C00000"/>
                </a:solidFill>
              </a:rPr>
              <a:t>Bottleneck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D5EB98-1A00-4B4F-826A-B846F9F6B633}"/>
              </a:ext>
            </a:extLst>
          </p:cNvPr>
          <p:cNvSpPr txBox="1"/>
          <p:nvPr/>
        </p:nvSpPr>
        <p:spPr>
          <a:xfrm>
            <a:off x="1957455" y="3202101"/>
            <a:ext cx="1928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Bottleneck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8A5334-AA7D-B847-A793-A5B51FEECE51}"/>
              </a:ext>
            </a:extLst>
          </p:cNvPr>
          <p:cNvSpPr txBox="1"/>
          <p:nvPr/>
        </p:nvSpPr>
        <p:spPr>
          <a:xfrm>
            <a:off x="5157540" y="3220202"/>
            <a:ext cx="195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Bottleneck 2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8B9DB493-68A1-A344-AD00-68CB512FB8E4}"/>
              </a:ext>
            </a:extLst>
          </p:cNvPr>
          <p:cNvSpPr/>
          <p:nvPr/>
        </p:nvSpPr>
        <p:spPr>
          <a:xfrm rot="16200000">
            <a:off x="9454924" y="4798017"/>
            <a:ext cx="321400" cy="9946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BCAF0E-DC2E-BF44-A5A0-676B57BD77AD}"/>
              </a:ext>
            </a:extLst>
          </p:cNvPr>
          <p:cNvSpPr txBox="1"/>
          <p:nvPr/>
        </p:nvSpPr>
        <p:spPr>
          <a:xfrm>
            <a:off x="9186593" y="5457214"/>
            <a:ext cx="3212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</a:rPr>
              <a:t>Pipeline stages</a:t>
            </a:r>
          </a:p>
          <a:p>
            <a:pPr algn="ctr"/>
            <a:r>
              <a:rPr lang="en-US" sz="2400">
                <a:solidFill>
                  <a:srgbClr val="C00000"/>
                </a:solidFill>
              </a:rPr>
              <a:t>Bottleneck 4</a:t>
            </a:r>
          </a:p>
        </p:txBody>
      </p:sp>
    </p:spTree>
    <p:extLst>
      <p:ext uri="{BB962C8B-B14F-4D97-AF65-F5344CB8AC3E}">
        <p14:creationId xmlns:p14="http://schemas.microsoft.com/office/powerpoint/2010/main" val="17248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1" grpId="0" animBg="1"/>
      <p:bldP spid="163" grpId="0" animBg="1"/>
      <p:bldP spid="25" grpId="0"/>
      <p:bldP spid="39" grpId="0"/>
      <p:bldP spid="40" grpId="0"/>
      <p:bldP spid="41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11576</TotalTime>
  <Words>1044</Words>
  <Application>Microsoft Macintosh PowerPoint</Application>
  <PresentationFormat>Widescreen</PresentationFormat>
  <Paragraphs>337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Consolas</vt:lpstr>
      <vt:lpstr>Segoe UI Semilight</vt:lpstr>
      <vt:lpstr>Office Theme</vt:lpstr>
      <vt:lpstr>SketchLib: Enabling Efficient Sketch-based Monitoring on Programmable Switches</vt:lpstr>
      <vt:lpstr>PowerPoint Presentation</vt:lpstr>
      <vt:lpstr>Let’s try to run sketches on programmable switches</vt:lpstr>
      <vt:lpstr>Sketch is inefficient or infeasible on programmable switch</vt:lpstr>
      <vt:lpstr>Our work: SketchLib bridges the gap!</vt:lpstr>
      <vt:lpstr>Outline</vt:lpstr>
      <vt:lpstr>Two background questions for bottleneck analysis</vt:lpstr>
      <vt:lpstr>Sketches have four common steps</vt:lpstr>
      <vt:lpstr>Sketch imposes burden on hardware resources</vt:lpstr>
      <vt:lpstr>Hash calls and SALUs are resource bottlenecks</vt:lpstr>
      <vt:lpstr>Outline</vt:lpstr>
      <vt:lpstr>Overview of optimizations and SketchLib API</vt:lpstr>
      <vt:lpstr>O1. Consolidate short hash calls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hnamkung</dc:creator>
  <cp:lastModifiedBy>Hun Namkung</cp:lastModifiedBy>
  <cp:revision>3284</cp:revision>
  <cp:lastPrinted>2022-04-05T00:56:48Z</cp:lastPrinted>
  <dcterms:created xsi:type="dcterms:W3CDTF">2021-07-19T02:56:16Z</dcterms:created>
  <dcterms:modified xsi:type="dcterms:W3CDTF">2023-04-23T19:06:45Z</dcterms:modified>
</cp:coreProperties>
</file>