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56" r:id="rId2"/>
    <p:sldId id="611" r:id="rId3"/>
    <p:sldId id="651" r:id="rId4"/>
    <p:sldId id="449" r:id="rId5"/>
    <p:sldId id="643" r:id="rId6"/>
    <p:sldId id="616" r:id="rId7"/>
    <p:sldId id="599" r:id="rId8"/>
    <p:sldId id="624" r:id="rId9"/>
    <p:sldId id="575" r:id="rId10"/>
    <p:sldId id="644" r:id="rId11"/>
    <p:sldId id="645" r:id="rId12"/>
    <p:sldId id="646" r:id="rId13"/>
    <p:sldId id="621" r:id="rId14"/>
    <p:sldId id="636" r:id="rId15"/>
    <p:sldId id="565" r:id="rId16"/>
    <p:sldId id="622" r:id="rId17"/>
    <p:sldId id="419" r:id="rId18"/>
    <p:sldId id="420" r:id="rId19"/>
    <p:sldId id="421" r:id="rId20"/>
    <p:sldId id="601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AA5A7D02-DEB1-8441-8814-E5582E505CF3}">
          <p14:sldIdLst>
            <p14:sldId id="256"/>
            <p14:sldId id="611"/>
            <p14:sldId id="651"/>
            <p14:sldId id="449"/>
            <p14:sldId id="643"/>
            <p14:sldId id="616"/>
          </p14:sldIdLst>
        </p14:section>
        <p14:section name="Optimization" id="{AFE5E72E-0B85-B842-A96F-E5583BADD01B}">
          <p14:sldIdLst>
            <p14:sldId id="599"/>
            <p14:sldId id="624"/>
            <p14:sldId id="575"/>
            <p14:sldId id="644"/>
            <p14:sldId id="645"/>
            <p14:sldId id="646"/>
          </p14:sldIdLst>
        </p14:section>
        <p14:section name="StrategyFinder" id="{96D73689-B519-C04B-8A82-5207045610D2}">
          <p14:sldIdLst>
            <p14:sldId id="621"/>
            <p14:sldId id="636"/>
            <p14:sldId id="565"/>
          </p14:sldIdLst>
        </p14:section>
        <p14:section name="Eval and conclusion" id="{6A7F32DC-5A66-DA4A-8E5E-1D77E44F8D14}">
          <p14:sldIdLst>
            <p14:sldId id="622"/>
            <p14:sldId id="419"/>
            <p14:sldId id="420"/>
            <p14:sldId id="421"/>
            <p14:sldId id="601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88"/>
    <p:restoredTop sz="68435"/>
  </p:normalViewPr>
  <p:slideViewPr>
    <p:cSldViewPr snapToGrid="0" snapToObjects="1">
      <p:cViewPr varScale="1">
        <p:scale>
          <a:sx n="85" d="100"/>
          <a:sy n="85" d="100"/>
        </p:scale>
        <p:origin x="2344" y="176"/>
      </p:cViewPr>
      <p:guideLst/>
    </p:cSldViewPr>
  </p:slideViewPr>
  <p:notesTextViewPr>
    <p:cViewPr>
      <p:scale>
        <a:sx n="140" d="100"/>
        <a:sy n="140" d="100"/>
      </p:scale>
      <p:origin x="0" y="0"/>
    </p:cViewPr>
  </p:notesTextViewPr>
  <p:notesViewPr>
    <p:cSldViewPr snapToGrid="0" snapToObjects="1">
      <p:cViewPr varScale="1">
        <p:scale>
          <a:sx n="106" d="100"/>
          <a:sy n="106" d="100"/>
        </p:scale>
        <p:origin x="4680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909CBB6-F478-0A48-A2F7-FF5104C2E7E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AC6BF2-2A0D-D744-B707-8DA01889BA0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FA438C-E20B-B142-946E-D9238093C9E1}" type="datetimeFigureOut"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3DE40B-2F17-CC4C-93B3-AB4E294871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EFABF4-1D80-C44E-A8B8-36315482DA4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FBCFC-B2BA-2D47-B859-F89F9FCE07A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5297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17432-5138-EB4F-B58C-9FF0912D3434}" type="datetimeFigureOut">
              <a:t>4/23/23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EC9D3-366F-F543-90D7-1FDDAC6D48F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637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7736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D936-1CA8-5543-8DD6-86C384DF5FA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89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D936-1CA8-5543-8DD6-86C384DF5FA7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648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200" b="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D936-1CA8-5543-8DD6-86C384DF5FA7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00543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u="none" dirty="0"/>
          </a:p>
        </p:txBody>
      </p:sp>
    </p:spTree>
    <p:extLst>
      <p:ext uri="{BB962C8B-B14F-4D97-AF65-F5344CB8AC3E}">
        <p14:creationId xmlns:p14="http://schemas.microsoft.com/office/powerpoint/2010/main" val="36232413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D936-1CA8-5543-8DD6-86C384DF5FA7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4607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D936-1CA8-5543-8DD6-86C384DF5FA7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205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95966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1855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5396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494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382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0218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1963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10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800" b="0" i="0" u="none" strike="noStrike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D936-1CA8-5543-8DD6-86C384DF5FA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339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966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4185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1890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C6D936-1CA8-5543-8DD6-86C384DF5FA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987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A3AA6-585D-6B4D-B069-E7BDA80430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C73B9C-3283-B746-A564-AB70B001A7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6F609-B3A0-B348-B1B0-5E141F2F6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EBA8-D625-E142-9BC1-90A9E21DF45D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8370A8-6808-524B-9CB7-868969B3D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B310-9ED4-6B46-A1AF-A6EB0A42A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9487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6C8E3-6E03-AB49-BA1B-65D0BB335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3414B4-FEBC-9940-8EB9-688CB0F353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C13AD-188F-D54F-8F08-9B11BDEAD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EB8B-38FA-DD45-958C-8B0A750EC5A5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DAAE3-2040-6C4C-A431-E2DEAF594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0656F-264E-9C46-878A-3ABFBCF6C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4304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3D299E-13DE-0445-8B03-71E4C9D627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F439D5-1960-FB4B-AC03-B23A37924E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97272-6278-ED4B-BE29-9C792D264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03282-EC9E-2A49-8D86-54E93B557A3D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EAB0B-9EF6-F144-80F0-72D7E6F5E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51B21-7642-A842-93BF-2B7B03C2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564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A3F9F-2A65-8043-8A21-7DA77554F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A1697-23C2-CC41-AA4E-07BD4D161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71C3B-F517-2C4D-9FFB-5C37BAEFA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DE577-F869-9846-94D7-AB85FBA65605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61107-F200-2D44-A8BE-DA2270551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332CA233-4C5E-1A10-2628-FEC98143D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1600">
                <a:solidFill>
                  <a:schemeClr val="tx1"/>
                </a:solidFill>
              </a:rPr>
              <a:t>&lt;#&gt;</a:t>
            </a:r>
          </a:p>
        </p:txBody>
      </p:sp>
    </p:spTree>
    <p:extLst>
      <p:ext uri="{BB962C8B-B14F-4D97-AF65-F5344CB8AC3E}">
        <p14:creationId xmlns:p14="http://schemas.microsoft.com/office/powerpoint/2010/main" val="26415089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46D03-969E-E24C-B142-237DAD634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9D5F6D-C0F1-6C42-BB17-8B2FE2CD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F5A4B8-D0DA-EE43-80C6-651797F6A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80CD-7CCB-964B-B086-52016C02B0A1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9B3F-E358-B846-BAD6-EE423921C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065B8-7217-FE41-8DA4-693711F9C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17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E2B6-3E51-7E4D-B1E5-ED97D004F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92A78-3D03-4244-AB00-4915738A60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35BA7D-9C13-2E4B-A2CD-A83AB7F746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CC083A-5D34-704F-AEC9-BA40DC6B3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15698-D940-5945-8028-BE43D5A20CB7}" type="datetime1"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043FE6-AC07-D246-A561-7E0EFB860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1F3B85-FA7C-834A-9EB9-50447197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90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1236E-EDA2-F147-8701-1B29C11E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76FA2-2A21-4648-97C3-8E6A30F6F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FD3B3-AEB0-A042-B725-2E561955A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A5C6B-BC6E-8B4F-8270-6F77C26ADD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9F3715-0BE4-9E43-A5A8-EC3CF6862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376E7B-55A9-5944-B592-8D8985B12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01747-0B1D-AF44-BD10-958A5370A433}" type="datetime1">
              <a:t>4/23/23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6A1A-C0FB-DA43-8120-980A093DD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56EABE-ADA3-CE47-99D6-C32320E52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27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F8578-41BD-CF45-B042-149AAD18E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0553DB-7FCA-9444-AB39-33A169003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41268-E1E6-3B42-8BFB-752205845BE2}" type="datetime1">
              <a:t>4/23/23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F84070-483B-EF44-A632-579E1281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B89E6-CE30-3B45-9DB8-8CCC8AABF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957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E19F20-6282-034E-86E4-4EAAFBA4E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D4B81-3F9F-E74D-9F82-95B8DD4C54EF}" type="datetime1">
              <a:t>4/23/23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F75DEF-82F1-4548-B449-CE0743A27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C8B1-E607-D54C-9969-F189E943C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18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FF286-D3C1-1049-8297-B9D581421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593F8-7C40-7A47-84A7-B1ADBD95F5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064D1D-2C7D-C24F-8BCD-A2DA263D0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D8816B-36BF-9340-B617-B79D50D21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0D2CB-8587-4640-92C1-A6C193D7EEB1}" type="datetime1"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3B1B90-E198-6C47-85F1-8A95E03E8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721BD-09AC-4141-B258-4B647FA7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938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85741-E89C-7D41-ABAB-752E510CA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90F7AB-789E-AD42-B112-C1ACE63B8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366EA3-FF5B-394B-BC86-00B19F1E0B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E9E795-3834-A649-90BB-01A2C8FB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AD58C0-E7B6-7843-82E1-0D21A948E8FC}" type="datetime1">
              <a:t>4/23/23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9F2ACB-28AC-D641-8C38-361B46061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35A10-1D38-D249-8064-A1A835E4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706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7616C0-1A68-C844-85EE-BCD22BF0F1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" y="365125"/>
            <a:ext cx="11644131" cy="8849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133971-166A-D04F-85C3-5360464DE4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16C346-DD33-C646-ABF5-A640E28874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45E14-A4EE-3347-8D4C-268F68ABD56A}" type="datetime1">
              <a:t>4/23/23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B06A0-41CD-6544-A7AE-C5EC1DAB3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8D8A9-BCE7-5F41-99B2-9A2674D47E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83CB9C-3010-7040-8310-54144AB146B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687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.png"/><Relationship Id="rId13" Type="http://schemas.openxmlformats.org/officeDocument/2006/relationships/image" Target="../media/image181.png"/><Relationship Id="rId3" Type="http://schemas.openxmlformats.org/officeDocument/2006/relationships/image" Target="../media/image81.png"/><Relationship Id="rId7" Type="http://schemas.openxmlformats.org/officeDocument/2006/relationships/image" Target="../media/image121.png"/><Relationship Id="rId12" Type="http://schemas.openxmlformats.org/officeDocument/2006/relationships/image" Target="../media/image17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11" Type="http://schemas.openxmlformats.org/officeDocument/2006/relationships/image" Target="../media/image160.png"/><Relationship Id="rId5" Type="http://schemas.openxmlformats.org/officeDocument/2006/relationships/image" Target="../media/image101.png"/><Relationship Id="rId10" Type="http://schemas.openxmlformats.org/officeDocument/2006/relationships/image" Target="../media/image150.png"/><Relationship Id="rId4" Type="http://schemas.openxmlformats.org/officeDocument/2006/relationships/image" Target="../media/image91.png"/><Relationship Id="rId9" Type="http://schemas.openxmlformats.org/officeDocument/2006/relationships/image" Target="../media/image14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11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91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13" Type="http://schemas.openxmlformats.org/officeDocument/2006/relationships/image" Target="../media/image29.png"/><Relationship Id="rId3" Type="http://schemas.openxmlformats.org/officeDocument/2006/relationships/image" Target="../media/image191.png"/><Relationship Id="rId7" Type="http://schemas.openxmlformats.org/officeDocument/2006/relationships/image" Target="../media/image230.png"/><Relationship Id="rId12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11" Type="http://schemas.openxmlformats.org/officeDocument/2006/relationships/image" Target="../media/image270.png"/><Relationship Id="rId5" Type="http://schemas.openxmlformats.org/officeDocument/2006/relationships/image" Target="../media/image210.png"/><Relationship Id="rId10" Type="http://schemas.openxmlformats.org/officeDocument/2006/relationships/image" Target="../media/image260.png"/><Relationship Id="rId4" Type="http://schemas.openxmlformats.org/officeDocument/2006/relationships/image" Target="../media/image201.png"/><Relationship Id="rId9" Type="http://schemas.openxmlformats.org/officeDocument/2006/relationships/image" Target="../media/image250.png"/><Relationship Id="rId14" Type="http://schemas.openxmlformats.org/officeDocument/2006/relationships/image" Target="../media/image3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11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231.png"/><Relationship Id="rId10" Type="http://schemas.openxmlformats.org/officeDocument/2006/relationships/image" Target="../media/image19.png"/><Relationship Id="rId9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361A9-551E-8D4F-9FD2-D98BE19142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772" y="607885"/>
            <a:ext cx="11440633" cy="2143618"/>
          </a:xfrm>
        </p:spPr>
        <p:txBody>
          <a:bodyPr>
            <a:noAutofit/>
          </a:bodyPr>
          <a:lstStyle/>
          <a:p>
            <a:r>
              <a:rPr lang="en-US" sz="4800">
                <a:solidFill>
                  <a:schemeClr val="accent1">
                    <a:lumMod val="75000"/>
                  </a:schemeClr>
                </a:solidFill>
              </a:rPr>
              <a:t>Sketchovsky: Enabling Ensembles of Sketches on Programmable Switches</a:t>
            </a:r>
            <a:endParaRPr lang="en-US" sz="480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BB57D5F7-FC20-0148-972C-7269B9058B1D}"/>
              </a:ext>
            </a:extLst>
          </p:cNvPr>
          <p:cNvSpPr txBox="1">
            <a:spLocks/>
          </p:cNvSpPr>
          <p:nvPr/>
        </p:nvSpPr>
        <p:spPr>
          <a:xfrm>
            <a:off x="807957" y="3330144"/>
            <a:ext cx="10227149" cy="15036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Hun Namkung*</a:t>
            </a:r>
            <a:r>
              <a:rPr lang="en-US" sz="3200" b="1" i="0" baseline="30000">
                <a:solidFill>
                  <a:srgbClr val="202124"/>
                </a:solidFill>
                <a:effectLst/>
                <a:latin typeface="Google Sans"/>
              </a:rPr>
              <a:t>§</a:t>
            </a:r>
            <a:r>
              <a:rPr lang="en-US" sz="3200" b="1" dirty="0"/>
              <a:t>      </a:t>
            </a:r>
            <a:r>
              <a:rPr lang="en-US" sz="3200" dirty="0" err="1"/>
              <a:t>Zaoxing Liu</a:t>
            </a:r>
            <a:r>
              <a:rPr lang="en-US" sz="3200" baseline="30000" dirty="0">
                <a:latin typeface="Helvetica" pitchFamily="2" charset="0"/>
              </a:rPr>
              <a:t>†         </a:t>
            </a:r>
            <a:r>
              <a:rPr lang="en-US" sz="3200" dirty="0" err="1"/>
              <a:t>Daehyeok Kim</a:t>
            </a:r>
            <a:r>
              <a:rPr lang="en-US" sz="3200" b="0" i="0" baseline="30000">
                <a:solidFill>
                  <a:srgbClr val="202124"/>
                </a:solidFill>
                <a:effectLst/>
                <a:latin typeface="Google Sans"/>
              </a:rPr>
              <a:t>‡</a:t>
            </a:r>
            <a:endParaRPr lang="en-US" sz="3200" baseline="30000" dirty="0" err="1">
              <a:latin typeface="Helvetica" pitchFamily="2" charset="0"/>
            </a:endParaRPr>
          </a:p>
          <a:p>
            <a:r>
              <a:rPr lang="en-US" sz="3200" dirty="0" err="1"/>
              <a:t>Vyas Sekar</a:t>
            </a:r>
            <a:r>
              <a:rPr lang="ko-KR" altLang="en-US" sz="3200" b="1" dirty="0"/>
              <a:t>*</a:t>
            </a:r>
            <a:r>
              <a:rPr lang="en-US" sz="3200" b="0" i="0" baseline="30000">
                <a:solidFill>
                  <a:srgbClr val="202124"/>
                </a:solidFill>
                <a:effectLst/>
                <a:latin typeface="Google Sans"/>
              </a:rPr>
              <a:t>§</a:t>
            </a:r>
            <a:r>
              <a:rPr lang="en-US" sz="3200" dirty="0" err="1"/>
              <a:t>       Peter Steenkiste</a:t>
            </a:r>
            <a:r>
              <a:rPr lang="ko-KR" altLang="en-US" sz="3200" dirty="0" err="1"/>
              <a:t>*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6D2C8A1-4077-BF12-9BB8-BCE33E34DC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7579" y="5074768"/>
            <a:ext cx="1781907" cy="798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Downloads - The CMU Brand - Carnegie Mellon University">
            <a:extLst>
              <a:ext uri="{FF2B5EF4-FFF2-40B4-BE49-F238E27FC236}">
                <a16:creationId xmlns:a16="http://schemas.microsoft.com/office/drawing/2014/main" id="{285F2FB6-C231-0F38-0CB8-C17D3B38A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976" y="4550626"/>
            <a:ext cx="1847126" cy="184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Microsoft Logo, history, meaning, symbol, PNG">
            <a:extLst>
              <a:ext uri="{FF2B5EF4-FFF2-40B4-BE49-F238E27FC236}">
                <a16:creationId xmlns:a16="http://schemas.microsoft.com/office/drawing/2014/main" id="{30BC1807-CF88-0814-037A-D4C74964A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922" y="4890953"/>
            <a:ext cx="2073728" cy="1166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ubtitle 2">
            <a:extLst>
              <a:ext uri="{FF2B5EF4-FFF2-40B4-BE49-F238E27FC236}">
                <a16:creationId xmlns:a16="http://schemas.microsoft.com/office/drawing/2014/main" id="{D1370592-A886-6EB2-CF1C-A6CD40CF6968}"/>
              </a:ext>
            </a:extLst>
          </p:cNvPr>
          <p:cNvSpPr txBox="1">
            <a:spLocks/>
          </p:cNvSpPr>
          <p:nvPr/>
        </p:nvSpPr>
        <p:spPr>
          <a:xfrm>
            <a:off x="839550" y="4932619"/>
            <a:ext cx="853929" cy="464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b="1" dirty="0"/>
              <a:t>*</a:t>
            </a:r>
            <a:endParaRPr lang="ko-KR" altLang="en-US" sz="3200" dirty="0" err="1"/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C9274CB3-D0AE-68B5-21FC-7AC82E85AF23}"/>
              </a:ext>
            </a:extLst>
          </p:cNvPr>
          <p:cNvSpPr txBox="1">
            <a:spLocks/>
          </p:cNvSpPr>
          <p:nvPr/>
        </p:nvSpPr>
        <p:spPr>
          <a:xfrm>
            <a:off x="3186986" y="5030822"/>
            <a:ext cx="853929" cy="464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aseline="30000" dirty="0">
                <a:latin typeface="Helvetica" pitchFamily="2" charset="0"/>
              </a:rPr>
              <a:t>†</a:t>
            </a:r>
            <a:endParaRPr lang="ko-KR" altLang="en-US" sz="4000" baseline="30000" dirty="0" err="1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39FD1173-F5BB-7B05-0808-B8F7CAACC993}"/>
              </a:ext>
            </a:extLst>
          </p:cNvPr>
          <p:cNvSpPr txBox="1">
            <a:spLocks/>
          </p:cNvSpPr>
          <p:nvPr/>
        </p:nvSpPr>
        <p:spPr>
          <a:xfrm>
            <a:off x="5907418" y="5030821"/>
            <a:ext cx="853929" cy="4641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0" i="0" baseline="30000">
                <a:solidFill>
                  <a:srgbClr val="202124"/>
                </a:solidFill>
                <a:effectLst/>
                <a:latin typeface="Google Sans"/>
              </a:rPr>
              <a:t>‡</a:t>
            </a:r>
            <a:endParaRPr lang="ko-KR" altLang="en-US" sz="4000" baseline="30000" dirty="0" err="1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31F4541-AEF1-7CC8-217A-3D2A2D97229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03199" y="5232293"/>
            <a:ext cx="1952649" cy="483791"/>
          </a:xfrm>
          <a:prstGeom prst="rect">
            <a:avLst/>
          </a:prstGeom>
        </p:spPr>
      </p:pic>
      <p:sp>
        <p:nvSpPr>
          <p:cNvPr id="15" name="Subtitle 2">
            <a:extLst>
              <a:ext uri="{FF2B5EF4-FFF2-40B4-BE49-F238E27FC236}">
                <a16:creationId xmlns:a16="http://schemas.microsoft.com/office/drawing/2014/main" id="{04E6B338-B150-9445-5E70-7F8C421CC175}"/>
              </a:ext>
            </a:extLst>
          </p:cNvPr>
          <p:cNvSpPr txBox="1">
            <a:spLocks/>
          </p:cNvSpPr>
          <p:nvPr/>
        </p:nvSpPr>
        <p:spPr>
          <a:xfrm>
            <a:off x="8750490" y="5076160"/>
            <a:ext cx="728009" cy="641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0" i="0" baseline="30000">
                <a:solidFill>
                  <a:srgbClr val="202124"/>
                </a:solidFill>
                <a:effectLst/>
                <a:latin typeface="Google Sans"/>
              </a:rPr>
              <a:t>§</a:t>
            </a:r>
            <a:endParaRPr lang="ko-KR" altLang="en-US" sz="3200" baseline="30000" dirty="0" err="1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3E2015-2A4B-D15F-73C5-A9B4A7CDBD59}"/>
              </a:ext>
            </a:extLst>
          </p:cNvPr>
          <p:cNvSpPr txBox="1"/>
          <p:nvPr/>
        </p:nvSpPr>
        <p:spPr>
          <a:xfrm>
            <a:off x="9605300" y="4759063"/>
            <a:ext cx="13484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(Now at)</a:t>
            </a:r>
          </a:p>
        </p:txBody>
      </p:sp>
    </p:spTree>
    <p:extLst>
      <p:ext uri="{BB962C8B-B14F-4D97-AF65-F5344CB8AC3E}">
        <p14:creationId xmlns:p14="http://schemas.microsoft.com/office/powerpoint/2010/main" val="33885811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235C-B370-57D5-EB00-C5F1140F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Hash1: Reusing hash results reduces hash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1751A02-41D1-9CD0-32A4-506F334342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5652" y="1784792"/>
              <a:ext cx="9571512" cy="29653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2878">
                      <a:extLst>
                        <a:ext uri="{9D8B030D-6E8A-4147-A177-3AD203B41FA5}">
                          <a16:colId xmlns:a16="http://schemas.microsoft.com/office/drawing/2014/main" val="2143068065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498025949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3510615887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1188837970"/>
                        </a:ext>
                      </a:extLst>
                    </a:gridCol>
                  </a:tblGrid>
                  <a:tr h="489420"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8326591"/>
                      </a:ext>
                    </a:extLst>
                  </a:tr>
                  <a:tr h="489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Flowkey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𝑠𝑟𝑐𝐼𝑃</m:t>
                                </m:r>
                              </m:oMath>
                            </m:oMathPara>
                          </a14:m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𝑠𝑟𝑐𝐼𝑃</m:t>
                                </m:r>
                              </m:oMath>
                            </m:oMathPara>
                          </a14:m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𝑠𝑟𝑐𝐼𝑃</m:t>
                                </m:r>
                              </m:oMath>
                            </m:oMathPara>
                          </a14:m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4333775"/>
                      </a:ext>
                    </a:extLst>
                  </a:tr>
                  <a:tr h="1986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Hash Units</a:t>
                          </a:r>
                        </a:p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87134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1751A02-41D1-9CD0-32A4-506F334342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5652" y="1784792"/>
              <a:ext cx="9571512" cy="29653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2878">
                      <a:extLst>
                        <a:ext uri="{9D8B030D-6E8A-4147-A177-3AD203B41FA5}">
                          <a16:colId xmlns:a16="http://schemas.microsoft.com/office/drawing/2014/main" val="2143068065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498025949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3510615887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1188837970"/>
                        </a:ext>
                      </a:extLst>
                    </a:gridCol>
                  </a:tblGrid>
                  <a:tr h="489420"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8326591"/>
                      </a:ext>
                    </a:extLst>
                  </a:tr>
                  <a:tr h="489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Flowkey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2564" r="-199471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064" t="-102564" r="-100532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471" t="-102564" b="-4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333775"/>
                      </a:ext>
                    </a:extLst>
                  </a:tr>
                  <a:tr h="1986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Hash Units</a:t>
                          </a:r>
                        </a:p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871348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B7218-8CDD-7FDA-FAC7-0004E4A44FBA}"/>
                  </a:ext>
                </a:extLst>
              </p:cNvPr>
              <p:cNvSpPr txBox="1"/>
              <p:nvPr/>
            </p:nvSpPr>
            <p:spPr>
              <a:xfrm>
                <a:off x="1148309" y="3815963"/>
                <a:ext cx="2193036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𝑠𝑒𝑒𝑑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𝑓𝑙𝑜𝑤𝑘𝑒𝑦</m:t>
                          </m:r>
                        </m:e>
                      </m:d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B7218-8CDD-7FDA-FAC7-0004E4A4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09" y="3815963"/>
                <a:ext cx="2193036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91C9D9B-58DB-FDDB-CBBE-28BA71482379}"/>
              </a:ext>
            </a:extLst>
          </p:cNvPr>
          <p:cNvGrpSpPr/>
          <p:nvPr/>
        </p:nvGrpSpPr>
        <p:grpSpPr>
          <a:xfrm>
            <a:off x="2157095" y="2967334"/>
            <a:ext cx="8697941" cy="3315460"/>
            <a:chOff x="2157095" y="2967334"/>
            <a:chExt cx="8697941" cy="331546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41EF436-17DD-82C4-67A9-242F0D9592D7}"/>
                    </a:ext>
                  </a:extLst>
                </p:cNvPr>
                <p:cNvSpPr txBox="1"/>
                <p:nvPr/>
              </p:nvSpPr>
              <p:spPr>
                <a:xfrm>
                  <a:off x="3729272" y="2967335"/>
                  <a:ext cx="1590873" cy="461665"/>
                </a:xfrm>
                <a:prstGeom prst="rect">
                  <a:avLst/>
                </a:prstGeom>
                <a:solidFill>
                  <a:srgbClr val="FFC000">
                    <a:alpha val="20000"/>
                  </a:srgb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𝑠𝑟𝑐𝐼𝑃</m:t>
                            </m:r>
                          </m:e>
                        </m:d>
                      </m:oMath>
                    </m:oMathPara>
                  </a14:m>
                  <a:endParaRPr lang="en-US" sz="230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41EF436-17DD-82C4-67A9-242F0D9592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272" y="2967335"/>
                  <a:ext cx="1590873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9BE2F37-4E99-8DD6-D7AC-68FE5E25C4DA}"/>
                    </a:ext>
                  </a:extLst>
                </p:cNvPr>
                <p:cNvSpPr txBox="1"/>
                <p:nvPr/>
              </p:nvSpPr>
              <p:spPr>
                <a:xfrm>
                  <a:off x="3729272" y="3514496"/>
                  <a:ext cx="1590873" cy="461665"/>
                </a:xfrm>
                <a:prstGeom prst="rect">
                  <a:avLst/>
                </a:prstGeom>
                <a:solidFill>
                  <a:srgbClr val="00B0F0">
                    <a:alpha val="20000"/>
                  </a:srgb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𝑠𝑟𝑐𝐼𝑃</m:t>
                            </m:r>
                          </m:e>
                        </m:d>
                      </m:oMath>
                    </m:oMathPara>
                  </a14:m>
                  <a:endParaRPr lang="en-US" sz="230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E9BE2F37-4E99-8DD6-D7AC-68FE5E25C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272" y="3514496"/>
                  <a:ext cx="1590873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69C8BF-7144-0FB0-33B7-68372D0E8176}"/>
                    </a:ext>
                  </a:extLst>
                </p:cNvPr>
                <p:cNvSpPr txBox="1"/>
                <p:nvPr/>
              </p:nvSpPr>
              <p:spPr>
                <a:xfrm>
                  <a:off x="3729272" y="4062217"/>
                  <a:ext cx="1590873" cy="461665"/>
                </a:xfrm>
                <a:prstGeom prst="rect">
                  <a:avLst/>
                </a:prstGeom>
                <a:solidFill>
                  <a:srgbClr val="7030A0">
                    <a:alpha val="20000"/>
                  </a:srgb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𝑠𝑟𝑐𝐼𝑃</m:t>
                            </m:r>
                          </m:e>
                        </m:d>
                      </m:oMath>
                    </m:oMathPara>
                  </a14:m>
                  <a:endParaRPr lang="en-US" sz="230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A69C8BF-7144-0FB0-33B7-68372D0E81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272" y="4062217"/>
                  <a:ext cx="1590873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FB7AB85-F014-1657-49C9-4497DE20FE10}"/>
                </a:ext>
              </a:extLst>
            </p:cNvPr>
            <p:cNvSpPr txBox="1"/>
            <p:nvPr/>
          </p:nvSpPr>
          <p:spPr>
            <a:xfrm>
              <a:off x="6096000" y="2969475"/>
              <a:ext cx="1590873" cy="461665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230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B67B6AF-1672-3FEB-4B8E-8CBB60DD2169}"/>
                </a:ext>
              </a:extLst>
            </p:cNvPr>
            <p:cNvSpPr txBox="1"/>
            <p:nvPr/>
          </p:nvSpPr>
          <p:spPr>
            <a:xfrm>
              <a:off x="6096000" y="3516636"/>
              <a:ext cx="1590873" cy="461665"/>
            </a:xfrm>
            <a:prstGeom prst="rect">
              <a:avLst/>
            </a:prstGeom>
            <a:solidFill>
              <a:srgbClr val="00B0F0">
                <a:alpha val="20000"/>
              </a:srgb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23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DDC941-CABC-A65B-1560-34427298ABDA}"/>
                </a:ext>
              </a:extLst>
            </p:cNvPr>
            <p:cNvSpPr txBox="1"/>
            <p:nvPr/>
          </p:nvSpPr>
          <p:spPr>
            <a:xfrm>
              <a:off x="8558782" y="2967334"/>
              <a:ext cx="1590873" cy="461665"/>
            </a:xfrm>
            <a:prstGeom prst="rect">
              <a:avLst/>
            </a:prstGeom>
            <a:solidFill>
              <a:srgbClr val="FFC000">
                <a:alpha val="20000"/>
              </a:srgbClr>
            </a:solidFill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sz="230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856AD39-1BAC-5E56-3783-39C42EADE5F5}"/>
                </a:ext>
              </a:extLst>
            </p:cNvPr>
            <p:cNvSpPr txBox="1"/>
            <p:nvPr/>
          </p:nvSpPr>
          <p:spPr>
            <a:xfrm>
              <a:off x="2157095" y="5064319"/>
              <a:ext cx="8697941" cy="12184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sz="2600"/>
                <a:t>Hash results can be </a:t>
              </a:r>
              <a:r>
                <a:rPr lang="en-US" sz="2600" b="1" i="1"/>
                <a:t>reused</a:t>
              </a:r>
              <a:r>
                <a:rPr lang="en-US" sz="2600" b="1"/>
                <a:t> </a:t>
              </a:r>
              <a:r>
                <a:rPr lang="en-US" sz="2600" b="1" i="1"/>
                <a:t>across</a:t>
              </a:r>
              <a:r>
                <a:rPr lang="en-US" sz="2600" b="1"/>
                <a:t> </a:t>
              </a:r>
              <a:r>
                <a:rPr lang="en-US" sz="2600"/>
                <a:t>sketch instances!</a:t>
              </a:r>
            </a:p>
            <a:p>
              <a:pPr algn="ctr">
                <a:lnSpc>
                  <a:spcPct val="150000"/>
                </a:lnSpc>
              </a:pPr>
              <a:r>
                <a:rPr lang="en-US" sz="2600"/>
                <a:t>6 hash units → 3 hash units</a:t>
              </a: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880A3C4-15CF-EEF2-580B-D75111B201B4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5320145" y="3745329"/>
              <a:ext cx="775855" cy="2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2134E16-7164-6E73-2922-6ACDAE904D6F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>
              <a:off x="5320145" y="3198168"/>
              <a:ext cx="775855" cy="214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32CFE31-86E3-AE05-31B0-A6C71B7E7F3E}"/>
                </a:ext>
              </a:extLst>
            </p:cNvPr>
            <p:cNvCxnSpPr>
              <a:cxnSpLocks/>
            </p:cNvCxnSpPr>
            <p:nvPr/>
          </p:nvCxnSpPr>
          <p:spPr>
            <a:xfrm>
              <a:off x="5320144" y="3078074"/>
              <a:ext cx="3238638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17A17C-5262-0C5D-11AA-CA3F374AB3E1}"/>
              </a:ext>
            </a:extLst>
          </p:cNvPr>
          <p:cNvGrpSpPr/>
          <p:nvPr/>
        </p:nvGrpSpPr>
        <p:grpSpPr>
          <a:xfrm>
            <a:off x="3729272" y="2967334"/>
            <a:ext cx="6420383" cy="1556548"/>
            <a:chOff x="3729272" y="2967334"/>
            <a:chExt cx="6420383" cy="155654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9CDC46-62E0-40C9-0DFD-5CEC39416871}"/>
                    </a:ext>
                  </a:extLst>
                </p:cNvPr>
                <p:cNvSpPr txBox="1"/>
                <p:nvPr/>
              </p:nvSpPr>
              <p:spPr>
                <a:xfrm>
                  <a:off x="3729272" y="2967335"/>
                  <a:ext cx="1590873" cy="461665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𝑠𝑟𝑐𝐼𝑃</m:t>
                            </m:r>
                          </m:e>
                        </m:d>
                      </m:oMath>
                    </m:oMathPara>
                  </a14:m>
                  <a:endParaRPr lang="en-US" sz="230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49CDC46-62E0-40C9-0DFD-5CEC394168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272" y="2967335"/>
                  <a:ext cx="1590873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88022D0-47AC-A3E1-16BB-A36981536930}"/>
                    </a:ext>
                  </a:extLst>
                </p:cNvPr>
                <p:cNvSpPr txBox="1"/>
                <p:nvPr/>
              </p:nvSpPr>
              <p:spPr>
                <a:xfrm>
                  <a:off x="3729272" y="3514496"/>
                  <a:ext cx="1590873" cy="461665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𝑠𝑟𝑐𝐼𝑃</m:t>
                            </m:r>
                          </m:e>
                        </m:d>
                      </m:oMath>
                    </m:oMathPara>
                  </a14:m>
                  <a:endParaRPr lang="en-US" sz="230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88022D0-47AC-A3E1-16BB-A369815369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272" y="3514496"/>
                  <a:ext cx="1590873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BCB197-7E25-3CA1-ABEA-5D995F9775CF}"/>
                    </a:ext>
                  </a:extLst>
                </p:cNvPr>
                <p:cNvSpPr txBox="1"/>
                <p:nvPr/>
              </p:nvSpPr>
              <p:spPr>
                <a:xfrm>
                  <a:off x="3729272" y="4062217"/>
                  <a:ext cx="1590873" cy="461665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13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𝑠𝑟𝑐𝐼𝑃</m:t>
                            </m:r>
                          </m:e>
                        </m:d>
                      </m:oMath>
                    </m:oMathPara>
                  </a14:m>
                  <a:endParaRPr lang="en-US" sz="230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0BCB197-7E25-3CA1-ABEA-5D995F977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272" y="4062217"/>
                  <a:ext cx="1590873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0F3499-09CF-A8B0-BEB5-7F6664BA3AE4}"/>
                    </a:ext>
                  </a:extLst>
                </p:cNvPr>
                <p:cNvSpPr txBox="1"/>
                <p:nvPr/>
              </p:nvSpPr>
              <p:spPr>
                <a:xfrm>
                  <a:off x="6096000" y="2969475"/>
                  <a:ext cx="1590873" cy="461665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𝑠𝑟𝑐𝐼𝑃</m:t>
                            </m:r>
                          </m:e>
                        </m:d>
                      </m:oMath>
                    </m:oMathPara>
                  </a14:m>
                  <a:endParaRPr lang="en-US" sz="230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30F3499-09CF-A8B0-BEB5-7F6664BA3A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969475"/>
                  <a:ext cx="1590873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0C321A8-241F-BDD8-438F-27554B6A4F4D}"/>
                    </a:ext>
                  </a:extLst>
                </p:cNvPr>
                <p:cNvSpPr txBox="1"/>
                <p:nvPr/>
              </p:nvSpPr>
              <p:spPr>
                <a:xfrm>
                  <a:off x="6096000" y="3516636"/>
                  <a:ext cx="1590873" cy="461665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22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𝑠𝑟𝑐𝐼𝑃</m:t>
                            </m:r>
                          </m:e>
                        </m:d>
                      </m:oMath>
                    </m:oMathPara>
                  </a14:m>
                  <a:endParaRPr lang="en-US" sz="230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0C321A8-241F-BDD8-438F-27554B6A4F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516636"/>
                  <a:ext cx="1590873" cy="46166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88EEAEB-BC21-B271-91D5-A8D001A19597}"/>
                    </a:ext>
                  </a:extLst>
                </p:cNvPr>
                <p:cNvSpPr txBox="1"/>
                <p:nvPr/>
              </p:nvSpPr>
              <p:spPr>
                <a:xfrm>
                  <a:off x="8558782" y="2967334"/>
                  <a:ext cx="1590873" cy="461665"/>
                </a:xfrm>
                <a:prstGeom prst="rect">
                  <a:avLst/>
                </a:prstGeom>
                <a:solidFill>
                  <a:schemeClr val="bg1">
                    <a:alpha val="20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3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31</m:t>
                            </m:r>
                          </m:sub>
                        </m:sSub>
                        <m:d>
                          <m:dPr>
                            <m:ctrlPr>
                              <a:rPr lang="en-US" sz="23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>
                                <a:latin typeface="Cambria Math" panose="02040503050406030204" pitchFamily="18" charset="0"/>
                              </a:rPr>
                              <m:t>𝑠𝑟𝑐𝐼𝑃</m:t>
                            </m:r>
                          </m:e>
                        </m:d>
                      </m:oMath>
                    </m:oMathPara>
                  </a14:m>
                  <a:endParaRPr lang="en-US" sz="230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888EEAEB-BC21-B271-91D5-A8D001A195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58782" y="2967334"/>
                  <a:ext cx="1590873" cy="4616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27681EE-4945-D67E-52DF-C7972B9955C6}"/>
              </a:ext>
            </a:extLst>
          </p:cNvPr>
          <p:cNvGrpSpPr/>
          <p:nvPr/>
        </p:nvGrpSpPr>
        <p:grpSpPr>
          <a:xfrm>
            <a:off x="1012041" y="1193930"/>
            <a:ext cx="9693473" cy="1584268"/>
            <a:chOff x="1012041" y="1193930"/>
            <a:chExt cx="9693473" cy="1584268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3CC0AF81-BE6F-026C-EB78-A4E1017ED5C8}"/>
                </a:ext>
              </a:extLst>
            </p:cNvPr>
            <p:cNvSpPr/>
            <p:nvPr/>
          </p:nvSpPr>
          <p:spPr>
            <a:xfrm>
              <a:off x="3297939" y="2236956"/>
              <a:ext cx="7407575" cy="541242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3D2E3B-5605-106C-5A28-4D5C2CF5C817}"/>
                </a:ext>
              </a:extLst>
            </p:cNvPr>
            <p:cNvSpPr txBox="1"/>
            <p:nvPr/>
          </p:nvSpPr>
          <p:spPr>
            <a:xfrm>
              <a:off x="1012041" y="1193930"/>
              <a:ext cx="508395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Applicable condition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94E86D28-0BB8-053D-BE45-5CC10CAA4CAF}"/>
                </a:ext>
              </a:extLst>
            </p:cNvPr>
            <p:cNvCxnSpPr/>
            <p:nvPr/>
          </p:nvCxnSpPr>
          <p:spPr>
            <a:xfrm>
              <a:off x="3554020" y="1778705"/>
              <a:ext cx="175252" cy="45825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50721284-C78D-8592-460F-45B62690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10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5698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C235C-B370-57D5-EB00-C5F1140F6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Hash2: XOR-based hash reconstruction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1751A02-41D1-9CD0-32A4-506F3343420B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85652" y="1784792"/>
              <a:ext cx="9571512" cy="29653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2878">
                      <a:extLst>
                        <a:ext uri="{9D8B030D-6E8A-4147-A177-3AD203B41FA5}">
                          <a16:colId xmlns:a16="http://schemas.microsoft.com/office/drawing/2014/main" val="2143068065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498025949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3510615887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1188837970"/>
                        </a:ext>
                      </a:extLst>
                    </a:gridCol>
                  </a:tblGrid>
                  <a:tr h="489420"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8326591"/>
                      </a:ext>
                    </a:extLst>
                  </a:tr>
                  <a:tr h="489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Flowkey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𝑠𝑟𝑐𝐼𝑃</m:t>
                                </m:r>
                              </m:oMath>
                            </m:oMathPara>
                          </a14:m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𝑑𝑠𝑡𝐼𝑃</m:t>
                                </m:r>
                              </m:oMath>
                            </m:oMathPara>
                          </a14:m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𝑠𝑟𝑐𝐼𝑃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𝑑𝑠𝑡𝐼𝑃</m:t>
                                </m:r>
                              </m:oMath>
                            </m:oMathPara>
                          </a14:m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214333775"/>
                      </a:ext>
                    </a:extLst>
                  </a:tr>
                  <a:tr h="1986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Hash Units</a:t>
                          </a:r>
                        </a:p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871348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Table 4">
                <a:extLst>
                  <a:ext uri="{FF2B5EF4-FFF2-40B4-BE49-F238E27FC236}">
                    <a16:creationId xmlns:a16="http://schemas.microsoft.com/office/drawing/2014/main" id="{C1751A02-41D1-9CD0-32A4-506F3343420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95382755"/>
                  </p:ext>
                </p:extLst>
              </p:nvPr>
            </p:nvGraphicFramePr>
            <p:xfrm>
              <a:off x="985652" y="1784792"/>
              <a:ext cx="9571512" cy="296533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2392878">
                      <a:extLst>
                        <a:ext uri="{9D8B030D-6E8A-4147-A177-3AD203B41FA5}">
                          <a16:colId xmlns:a16="http://schemas.microsoft.com/office/drawing/2014/main" val="2143068065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498025949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3510615887"/>
                        </a:ext>
                      </a:extLst>
                    </a:gridCol>
                    <a:gridCol w="2392878">
                      <a:extLst>
                        <a:ext uri="{9D8B030D-6E8A-4147-A177-3AD203B41FA5}">
                          <a16:colId xmlns:a16="http://schemas.microsoft.com/office/drawing/2014/main" val="1188837970"/>
                        </a:ext>
                      </a:extLst>
                    </a:gridCol>
                  </a:tblGrid>
                  <a:tr h="489420"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1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2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Sketch 3</a:t>
                          </a: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468326591"/>
                      </a:ext>
                    </a:extLst>
                  </a:tr>
                  <a:tr h="48942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Flowkey</a:t>
                          </a: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t="-102564" r="-199471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1064" t="-102564" r="-100532" b="-40512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9471" t="-102564" b="-40512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14333775"/>
                      </a:ext>
                    </a:extLst>
                  </a:tr>
                  <a:tr h="198649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200"/>
                            <a:t>Hash Units</a:t>
                          </a:r>
                        </a:p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200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087134894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B7218-8CDD-7FDA-FAC7-0004E4A44FBA}"/>
                  </a:ext>
                </a:extLst>
              </p:cNvPr>
              <p:cNvSpPr txBox="1"/>
              <p:nvPr/>
            </p:nvSpPr>
            <p:spPr>
              <a:xfrm>
                <a:off x="1148309" y="3815963"/>
                <a:ext cx="2193036" cy="46166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𝑠𝑒𝑒𝑑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𝑓𝑙𝑜𝑤𝑘𝑒𝑦</m:t>
                          </m:r>
                        </m:e>
                      </m:d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F7B7218-8CDD-7FDA-FAC7-0004E4A44F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8309" y="3815963"/>
                <a:ext cx="2193036" cy="461665"/>
              </a:xfrm>
              <a:prstGeom prst="rect">
                <a:avLst/>
              </a:prstGeom>
              <a:blipFill>
                <a:blip r:embed="rId4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1EF436-17DD-82C4-67A9-242F0D9592D7}"/>
                  </a:ext>
                </a:extLst>
              </p:cNvPr>
              <p:cNvSpPr txBox="1"/>
              <p:nvPr/>
            </p:nvSpPr>
            <p:spPr>
              <a:xfrm>
                <a:off x="3793666" y="3103588"/>
                <a:ext cx="1590873" cy="461665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𝑠𝑟𝑐𝐼𝑃</m:t>
                          </m:r>
                        </m:e>
                      </m:d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1EF436-17DD-82C4-67A9-242F0D959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666" y="3103588"/>
                <a:ext cx="1590873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9C8BF-7144-0FB0-33B7-68372D0E8176}"/>
                  </a:ext>
                </a:extLst>
              </p:cNvPr>
              <p:cNvSpPr txBox="1"/>
              <p:nvPr/>
            </p:nvSpPr>
            <p:spPr>
              <a:xfrm>
                <a:off x="8505052" y="3087489"/>
                <a:ext cx="2230131" cy="461665"/>
              </a:xfrm>
              <a:prstGeom prst="rect">
                <a:avLst/>
              </a:prstGeom>
              <a:solidFill>
                <a:srgbClr val="7030A0">
                  <a:alpha val="20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𝑠𝑟𝑐𝐼𝑃</m:t>
                          </m:r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𝑑𝑠𝑡𝐼𝑃</m:t>
                          </m:r>
                        </m:e>
                      </m:d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A69C8BF-7144-0FB0-33B7-68372D0E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5052" y="3087489"/>
                <a:ext cx="2230131" cy="461665"/>
              </a:xfrm>
              <a:prstGeom prst="rect">
                <a:avLst/>
              </a:prstGeom>
              <a:blipFill>
                <a:blip r:embed="rId6"/>
                <a:stretch>
                  <a:fillRect l="-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69CD4-EC6E-6B80-11FC-88A0EB475E82}"/>
                  </a:ext>
                </a:extLst>
              </p:cNvPr>
              <p:cNvSpPr txBox="1"/>
              <p:nvPr/>
            </p:nvSpPr>
            <p:spPr>
              <a:xfrm>
                <a:off x="6149359" y="3103587"/>
                <a:ext cx="1590873" cy="461665"/>
              </a:xfrm>
              <a:prstGeom prst="rect">
                <a:avLst/>
              </a:prstGeom>
              <a:solidFill>
                <a:srgbClr val="00B0F0">
                  <a:alpha val="20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𝑑𝑠𝑡𝐼𝑃</m:t>
                          </m:r>
                        </m:e>
                      </m:d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A769CD4-EC6E-6B80-11FC-88A0EB475E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359" y="3103587"/>
                <a:ext cx="1590873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22D8029E-90AB-68D3-8BEA-E67EEC1C07EB}"/>
              </a:ext>
            </a:extLst>
          </p:cNvPr>
          <p:cNvSpPr txBox="1"/>
          <p:nvPr/>
        </p:nvSpPr>
        <p:spPr>
          <a:xfrm>
            <a:off x="2157095" y="5064319"/>
            <a:ext cx="8697941" cy="1218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600"/>
              <a:t>Hash results can be reconstruted using</a:t>
            </a:r>
            <a:r>
              <a:rPr lang="en-US" sz="2600" b="1" i="1"/>
              <a:t> XOR</a:t>
            </a:r>
            <a:r>
              <a:rPr lang="en-US" sz="2600"/>
              <a:t> operation</a:t>
            </a:r>
          </a:p>
          <a:p>
            <a:pPr algn="ctr">
              <a:lnSpc>
                <a:spcPct val="150000"/>
              </a:lnSpc>
            </a:pPr>
            <a:r>
              <a:rPr lang="en-US" sz="2600"/>
              <a:t>3 hash units → 2 hash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795597-77D3-55A9-F79A-3B51CCE3DBA5}"/>
                  </a:ext>
                </a:extLst>
              </p:cNvPr>
              <p:cNvSpPr txBox="1"/>
              <p:nvPr/>
            </p:nvSpPr>
            <p:spPr>
              <a:xfrm>
                <a:off x="8211723" y="3918810"/>
                <a:ext cx="1416674" cy="461665"/>
              </a:xfrm>
              <a:prstGeom prst="rect">
                <a:avLst/>
              </a:prstGeom>
              <a:solidFill>
                <a:srgbClr val="FFC000">
                  <a:alpha val="20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𝑠𝑟𝑐𝐼𝑃</m:t>
                          </m:r>
                        </m:e>
                      </m:d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E795597-77D3-55A9-F79A-3B51CCE3D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1723" y="3918810"/>
                <a:ext cx="1416674" cy="461665"/>
              </a:xfrm>
              <a:prstGeom prst="rect">
                <a:avLst/>
              </a:prstGeom>
              <a:blipFill>
                <a:blip r:embed="rId8"/>
                <a:stretch>
                  <a:fillRect l="-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776F52-232A-E34C-32B7-CF29AA441974}"/>
                  </a:ext>
                </a:extLst>
              </p:cNvPr>
              <p:cNvSpPr txBox="1"/>
              <p:nvPr/>
            </p:nvSpPr>
            <p:spPr>
              <a:xfrm>
                <a:off x="10098932" y="3918809"/>
                <a:ext cx="1416675" cy="461665"/>
              </a:xfrm>
              <a:prstGeom prst="rect">
                <a:avLst/>
              </a:prstGeom>
              <a:solidFill>
                <a:srgbClr val="00B0F0">
                  <a:alpha val="20000"/>
                </a:srgb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3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3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300" b="0" i="1">
                              <a:latin typeface="Cambria Math" panose="02040503050406030204" pitchFamily="18" charset="0"/>
                            </a:rPr>
                            <m:t>𝑑𝑠𝑡𝐼𝑃</m:t>
                          </m:r>
                        </m:e>
                      </m:d>
                    </m:oMath>
                  </m:oMathPara>
                </a14:m>
                <a:endParaRPr lang="en-US" sz="230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1776F52-232A-E34C-32B7-CF29AA4419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8932" y="3918809"/>
                <a:ext cx="1416675" cy="461665"/>
              </a:xfrm>
              <a:prstGeom prst="rect">
                <a:avLst/>
              </a:prstGeom>
              <a:blipFill>
                <a:blip r:embed="rId9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146041-2BDD-8A43-0EB7-A574A106F2C1}"/>
                  </a:ext>
                </a:extLst>
              </p:cNvPr>
              <p:cNvSpPr txBox="1"/>
              <p:nvPr/>
            </p:nvSpPr>
            <p:spPr>
              <a:xfrm>
                <a:off x="9687334" y="3964976"/>
                <a:ext cx="35266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⨁</m:t>
                      </m:r>
                    </m:oMath>
                  </m:oMathPara>
                </a14:m>
                <a:endParaRPr lang="en-US" sz="240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C146041-2BDD-8A43-0EB7-A574A106F2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7334" y="3964976"/>
                <a:ext cx="352661" cy="369332"/>
              </a:xfrm>
              <a:prstGeom prst="rect">
                <a:avLst/>
              </a:prstGeom>
              <a:blipFill>
                <a:blip r:embed="rId10"/>
                <a:stretch>
                  <a:fillRect l="-20690" r="-20690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Multiply 35">
            <a:extLst>
              <a:ext uri="{FF2B5EF4-FFF2-40B4-BE49-F238E27FC236}">
                <a16:creationId xmlns:a16="http://schemas.microsoft.com/office/drawing/2014/main" id="{8DB8B1A4-5F1F-180D-8B95-A009E1A52281}"/>
              </a:ext>
            </a:extLst>
          </p:cNvPr>
          <p:cNvSpPr/>
          <p:nvPr/>
        </p:nvSpPr>
        <p:spPr>
          <a:xfrm>
            <a:off x="7648677" y="2820737"/>
            <a:ext cx="4019581" cy="995226"/>
          </a:xfrm>
          <a:prstGeom prst="mathMultiply">
            <a:avLst>
              <a:gd name="adj1" fmla="val 89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B601B05-80DD-A33F-61FA-D32A4A371D2A}"/>
              </a:ext>
            </a:extLst>
          </p:cNvPr>
          <p:cNvSpPr/>
          <p:nvPr/>
        </p:nvSpPr>
        <p:spPr>
          <a:xfrm>
            <a:off x="3297939" y="2236956"/>
            <a:ext cx="7407575" cy="54124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3229BC-65B6-5FE8-11EA-A7A77AD2A2EE}"/>
                  </a:ext>
                </a:extLst>
              </p:cNvPr>
              <p:cNvSpPr txBox="1"/>
              <p:nvPr/>
            </p:nvSpPr>
            <p:spPr>
              <a:xfrm>
                <a:off x="3629464" y="2227364"/>
                <a:ext cx="692769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    </m:t>
                        </m:r>
                      </m:e>
                    </m:d>
                    <m:r>
                      <a:rPr lang="en-US" sz="2800" b="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      </m:t>
                    </m:r>
                    <m:r>
                      <a:rPr lang="en-US" sz="2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2800">
                    <a:solidFill>
                      <a:srgbClr val="FF0000"/>
                    </a:solidFill>
                  </a:rPr>
                  <a:t>     {       }     =   {               }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53229BC-65B6-5FE8-11EA-A7A77AD2A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9464" y="2227364"/>
                <a:ext cx="6927699" cy="523220"/>
              </a:xfrm>
              <a:prstGeom prst="rect">
                <a:avLst/>
              </a:prstGeom>
              <a:blipFill>
                <a:blip r:embed="rId11"/>
                <a:stretch>
                  <a:fillRect l="-1280" t="-11905" b="-30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564C28EF-2D43-9B00-C142-F1D43FD03640}"/>
              </a:ext>
            </a:extLst>
          </p:cNvPr>
          <p:cNvSpPr txBox="1"/>
          <p:nvPr/>
        </p:nvSpPr>
        <p:spPr>
          <a:xfrm>
            <a:off x="1012041" y="1193930"/>
            <a:ext cx="50839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Applicable condition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DEA4E4-BF9C-3338-19C8-7C5819035667}"/>
              </a:ext>
            </a:extLst>
          </p:cNvPr>
          <p:cNvCxnSpPr/>
          <p:nvPr/>
        </p:nvCxnSpPr>
        <p:spPr>
          <a:xfrm>
            <a:off x="3554020" y="1778705"/>
            <a:ext cx="175252" cy="45825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F280256-3FD6-3474-FC48-54D4D1C67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11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8936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3" grpId="0" animBg="1"/>
      <p:bldP spid="34" grpId="0" animBg="1"/>
      <p:bldP spid="35" grpId="0"/>
      <p:bldP spid="36" grpId="0" animBg="1"/>
      <p:bldP spid="4" grpId="0" animBg="1"/>
      <p:bldP spid="6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E69C4-28E8-7FB7-5AAE-5F6A2AA5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Ctr1: Reusing counter arrays can reduce memory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D56A320-A7FC-DD4C-5599-D65CCBBEA089}"/>
              </a:ext>
            </a:extLst>
          </p:cNvPr>
          <p:cNvGraphicFramePr>
            <a:graphicFrameLocks noGrp="1"/>
          </p:cNvGraphicFramePr>
          <p:nvPr/>
        </p:nvGraphicFramePr>
        <p:xfrm>
          <a:off x="6101753" y="3666946"/>
          <a:ext cx="175260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73861028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3135A01-7019-BE00-C9A7-7E6A095EDF22}"/>
              </a:ext>
            </a:extLst>
          </p:cNvPr>
          <p:cNvGraphicFramePr>
            <a:graphicFrameLocks noGrp="1"/>
          </p:cNvGraphicFramePr>
          <p:nvPr/>
        </p:nvGraphicFramePr>
        <p:xfrm>
          <a:off x="6101753" y="4081017"/>
          <a:ext cx="175260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BFFB917-14FD-A241-8477-0936D09A4D2B}"/>
              </a:ext>
            </a:extLst>
          </p:cNvPr>
          <p:cNvGraphicFramePr>
            <a:graphicFrameLocks noGrp="1"/>
          </p:cNvGraphicFramePr>
          <p:nvPr/>
        </p:nvGraphicFramePr>
        <p:xfrm>
          <a:off x="3714661" y="3666946"/>
          <a:ext cx="131445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3BDD4F4-EA78-F3D5-3AC4-7F2DD07C586B}"/>
              </a:ext>
            </a:extLst>
          </p:cNvPr>
          <p:cNvGraphicFramePr>
            <a:graphicFrameLocks noGrp="1"/>
          </p:cNvGraphicFramePr>
          <p:nvPr/>
        </p:nvGraphicFramePr>
        <p:xfrm>
          <a:off x="3714661" y="4077654"/>
          <a:ext cx="131445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386AE12-AEE4-5E06-1F8B-E07D94EBD610}"/>
              </a:ext>
            </a:extLst>
          </p:cNvPr>
          <p:cNvGraphicFramePr>
            <a:graphicFrameLocks noGrp="1"/>
          </p:cNvGraphicFramePr>
          <p:nvPr/>
        </p:nvGraphicFramePr>
        <p:xfrm>
          <a:off x="3714661" y="4485529"/>
          <a:ext cx="131445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F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9A47603-590E-4ECB-14E8-ECA964DF924E}"/>
              </a:ext>
            </a:extLst>
          </p:cNvPr>
          <p:cNvGraphicFramePr>
            <a:graphicFrameLocks noGrp="1"/>
          </p:cNvGraphicFramePr>
          <p:nvPr/>
        </p:nvGraphicFramePr>
        <p:xfrm>
          <a:off x="1708823" y="3667649"/>
          <a:ext cx="87630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B253D55-966D-6C0F-4E08-5F7FC811289F}"/>
              </a:ext>
            </a:extLst>
          </p:cNvPr>
          <p:cNvGraphicFramePr>
            <a:graphicFrameLocks noGrp="1"/>
          </p:cNvGraphicFramePr>
          <p:nvPr/>
        </p:nvGraphicFramePr>
        <p:xfrm>
          <a:off x="1705775" y="4076589"/>
          <a:ext cx="87630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0C39A85-F810-A185-12C2-663CB1D4D624}"/>
              </a:ext>
            </a:extLst>
          </p:cNvPr>
          <p:cNvGraphicFramePr>
            <a:graphicFrameLocks noGrp="1"/>
          </p:cNvGraphicFramePr>
          <p:nvPr/>
        </p:nvGraphicFramePr>
        <p:xfrm>
          <a:off x="1705775" y="4485529"/>
          <a:ext cx="87630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625672F-9097-B7AB-1B07-6A2695D0589E}"/>
              </a:ext>
            </a:extLst>
          </p:cNvPr>
          <p:cNvGraphicFramePr>
            <a:graphicFrameLocks noGrp="1"/>
          </p:cNvGraphicFramePr>
          <p:nvPr/>
        </p:nvGraphicFramePr>
        <p:xfrm>
          <a:off x="1705775" y="4894469"/>
          <a:ext cx="87630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9E09635-DEA8-D511-CBE6-5C1B7BFC306A}"/>
              </a:ext>
            </a:extLst>
          </p:cNvPr>
          <p:cNvGraphicFramePr>
            <a:graphicFrameLocks noGrp="1"/>
          </p:cNvGraphicFramePr>
          <p:nvPr/>
        </p:nvGraphicFramePr>
        <p:xfrm>
          <a:off x="9487965" y="4894469"/>
          <a:ext cx="87630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96993408-14B8-EB8E-35B8-B8E9EAA6FF05}"/>
              </a:ext>
            </a:extLst>
          </p:cNvPr>
          <p:cNvGraphicFramePr>
            <a:graphicFrameLocks noGrp="1"/>
          </p:cNvGraphicFramePr>
          <p:nvPr/>
        </p:nvGraphicFramePr>
        <p:xfrm>
          <a:off x="9491013" y="3668352"/>
          <a:ext cx="175260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4073861028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8C06C76C-D97E-139C-3B5B-E6F5C0DF04B1}"/>
              </a:ext>
            </a:extLst>
          </p:cNvPr>
          <p:cNvGraphicFramePr>
            <a:graphicFrameLocks noGrp="1"/>
          </p:cNvGraphicFramePr>
          <p:nvPr/>
        </p:nvGraphicFramePr>
        <p:xfrm>
          <a:off x="9487965" y="4076416"/>
          <a:ext cx="175260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62B2DAFE-45A3-16B8-1989-C918D9DA62BE}"/>
              </a:ext>
            </a:extLst>
          </p:cNvPr>
          <p:cNvGraphicFramePr>
            <a:graphicFrameLocks noGrp="1"/>
          </p:cNvGraphicFramePr>
          <p:nvPr/>
        </p:nvGraphicFramePr>
        <p:xfrm>
          <a:off x="9487965" y="4484480"/>
          <a:ext cx="1314450" cy="3725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</a:tblGrid>
              <a:tr h="372534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6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E3E06B85-CB61-96CE-5437-E5325F67FC35}"/>
              </a:ext>
            </a:extLst>
          </p:cNvPr>
          <p:cNvSpPr txBox="1"/>
          <p:nvPr/>
        </p:nvSpPr>
        <p:spPr>
          <a:xfrm>
            <a:off x="1022336" y="5342665"/>
            <a:ext cx="237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Sketch 1</a:t>
            </a:r>
          </a:p>
        </p:txBody>
      </p:sp>
      <p:grpSp>
        <p:nvGrpSpPr>
          <p:cNvPr id="67" name="Group 66">
            <a:extLst>
              <a:ext uri="{FF2B5EF4-FFF2-40B4-BE49-F238E27FC236}">
                <a16:creationId xmlns:a16="http://schemas.microsoft.com/office/drawing/2014/main" id="{75595D07-2E2A-7B47-C0B3-4B1D185E4C5A}"/>
              </a:ext>
            </a:extLst>
          </p:cNvPr>
          <p:cNvGrpSpPr/>
          <p:nvPr/>
        </p:nvGrpSpPr>
        <p:grpSpPr>
          <a:xfrm>
            <a:off x="1195601" y="3080677"/>
            <a:ext cx="6124039" cy="1606189"/>
            <a:chOff x="1195601" y="3080677"/>
            <a:chExt cx="6124039" cy="16061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C4E51C6-BE2B-AF8A-9865-130F2FAE4DBA}"/>
                    </a:ext>
                  </a:extLst>
                </p:cNvPr>
                <p:cNvSpPr txBox="1"/>
                <p:nvPr/>
              </p:nvSpPr>
              <p:spPr>
                <a:xfrm>
                  <a:off x="1195601" y="4132868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8C4E51C6-BE2B-AF8A-9865-130F2FAE4D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5601" y="4132868"/>
                  <a:ext cx="505374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0000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6294EEA-D22F-BC3C-C9DD-B8BDF274C0A5}"/>
                    </a:ext>
                  </a:extLst>
                </p:cNvPr>
                <p:cNvSpPr txBox="1"/>
                <p:nvPr/>
              </p:nvSpPr>
              <p:spPr>
                <a:xfrm>
                  <a:off x="1963726" y="3080678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96294EEA-D22F-BC3C-C9DD-B8BDF274C0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3726" y="3080678"/>
                  <a:ext cx="505374" cy="553998"/>
                </a:xfrm>
                <a:prstGeom prst="rect">
                  <a:avLst/>
                </a:prstGeom>
                <a:blipFill>
                  <a:blip r:embed="rId4"/>
                  <a:stretch>
                    <a:fillRect l="-21951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48F30F8-1F5B-4A39-404D-6239A9E26B34}"/>
                    </a:ext>
                  </a:extLst>
                </p:cNvPr>
                <p:cNvSpPr txBox="1"/>
                <p:nvPr/>
              </p:nvSpPr>
              <p:spPr>
                <a:xfrm>
                  <a:off x="4252578" y="3104672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448F30F8-1F5B-4A39-404D-6239A9E26B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578" y="3104672"/>
                  <a:ext cx="505374" cy="553998"/>
                </a:xfrm>
                <a:prstGeom prst="rect">
                  <a:avLst/>
                </a:prstGeom>
                <a:blipFill>
                  <a:blip r:embed="rId5"/>
                  <a:stretch>
                    <a:fillRect l="-25000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CAC8E93-DF05-D354-C95F-27D5936EC693}"/>
                    </a:ext>
                  </a:extLst>
                </p:cNvPr>
                <p:cNvSpPr txBox="1"/>
                <p:nvPr/>
              </p:nvSpPr>
              <p:spPr>
                <a:xfrm>
                  <a:off x="3269803" y="3938471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CAC8E93-DF05-D354-C95F-27D5936EC6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9803" y="3938471"/>
                  <a:ext cx="505374" cy="553998"/>
                </a:xfrm>
                <a:prstGeom prst="rect">
                  <a:avLst/>
                </a:prstGeom>
                <a:blipFill>
                  <a:blip r:embed="rId6"/>
                  <a:stretch>
                    <a:fillRect l="-9756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577A954-E53B-0749-A16E-F933E5C55AB6}"/>
                    </a:ext>
                  </a:extLst>
                </p:cNvPr>
                <p:cNvSpPr txBox="1"/>
                <p:nvPr/>
              </p:nvSpPr>
              <p:spPr>
                <a:xfrm>
                  <a:off x="6814266" y="3080677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4577A954-E53B-0749-A16E-F933E5C55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4266" y="3080677"/>
                  <a:ext cx="505374" cy="553998"/>
                </a:xfrm>
                <a:prstGeom prst="rect">
                  <a:avLst/>
                </a:prstGeom>
                <a:blipFill>
                  <a:blip r:embed="rId7"/>
                  <a:stretch>
                    <a:fillRect l="-21951" b="-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0A93C93-A028-3555-0ECE-08DE21F172DC}"/>
                    </a:ext>
                  </a:extLst>
                </p:cNvPr>
                <p:cNvSpPr txBox="1"/>
                <p:nvPr/>
              </p:nvSpPr>
              <p:spPr>
                <a:xfrm>
                  <a:off x="5685038" y="3739692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D0A93C93-A028-3555-0ECE-08DE21F172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5038" y="3739692"/>
                  <a:ext cx="505374" cy="553998"/>
                </a:xfrm>
                <a:prstGeom prst="rect">
                  <a:avLst/>
                </a:prstGeom>
                <a:blipFill>
                  <a:blip r:embed="rId8"/>
                  <a:stretch>
                    <a:fillRect l="-9756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7C2C8E1B-B2F8-6084-5920-052ADFAEE390}"/>
              </a:ext>
            </a:extLst>
          </p:cNvPr>
          <p:cNvSpPr/>
          <p:nvPr/>
        </p:nvSpPr>
        <p:spPr>
          <a:xfrm>
            <a:off x="1041023" y="3211244"/>
            <a:ext cx="6947583" cy="259985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93D1351E-25D4-66FA-A88E-64EB3309ED54}"/>
              </a:ext>
            </a:extLst>
          </p:cNvPr>
          <p:cNvSpPr/>
          <p:nvPr/>
        </p:nvSpPr>
        <p:spPr>
          <a:xfrm>
            <a:off x="8722708" y="3211244"/>
            <a:ext cx="3083468" cy="2599859"/>
          </a:xfrm>
          <a:prstGeom prst="round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Arrow 32">
            <a:extLst>
              <a:ext uri="{FF2B5EF4-FFF2-40B4-BE49-F238E27FC236}">
                <a16:creationId xmlns:a16="http://schemas.microsoft.com/office/drawing/2014/main" id="{8D00BC06-AF7C-5006-E49C-19A046B93A20}"/>
              </a:ext>
            </a:extLst>
          </p:cNvPr>
          <p:cNvSpPr/>
          <p:nvPr/>
        </p:nvSpPr>
        <p:spPr>
          <a:xfrm>
            <a:off x="8132699" y="4260949"/>
            <a:ext cx="491893" cy="633520"/>
          </a:xfrm>
          <a:prstGeom prst="rightArrow">
            <a:avLst/>
          </a:prstGeom>
          <a:solidFill>
            <a:schemeClr val="bg2"/>
          </a:solidFill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37AAA55-2225-64AC-3A6C-0C8FE1C47421}"/>
              </a:ext>
            </a:extLst>
          </p:cNvPr>
          <p:cNvSpPr txBox="1"/>
          <p:nvPr/>
        </p:nvSpPr>
        <p:spPr>
          <a:xfrm>
            <a:off x="3191617" y="5341962"/>
            <a:ext cx="237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Sketch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541DF6-0BD4-DFCF-5976-2EDBDD5EC7AA}"/>
              </a:ext>
            </a:extLst>
          </p:cNvPr>
          <p:cNvSpPr txBox="1"/>
          <p:nvPr/>
        </p:nvSpPr>
        <p:spPr>
          <a:xfrm>
            <a:off x="5675745" y="5349438"/>
            <a:ext cx="23737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Sketch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B9BF287-F356-B453-C2F7-AC9A39A30607}"/>
              </a:ext>
            </a:extLst>
          </p:cNvPr>
          <p:cNvSpPr txBox="1"/>
          <p:nvPr/>
        </p:nvSpPr>
        <p:spPr>
          <a:xfrm>
            <a:off x="8722708" y="5323629"/>
            <a:ext cx="30737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Sketch 1,2,3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6006FF-7DAE-3B6C-A178-1BF99D7919C8}"/>
                  </a:ext>
                </a:extLst>
              </p:cNvPr>
              <p:cNvSpPr txBox="1"/>
              <p:nvPr/>
            </p:nvSpPr>
            <p:spPr>
              <a:xfrm>
                <a:off x="3684192" y="5953614"/>
                <a:ext cx="4599836" cy="8925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600"/>
                  <a:t>SALU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2600"/>
                  <a:t> : 9 → 4</a:t>
                </a:r>
              </a:p>
              <a:p>
                <a:pPr algn="ctr"/>
                <a:r>
                  <a:rPr lang="en-US" sz="2600"/>
                  <a:t>SRAM (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sSub>
                      <m:sSubPr>
                        <m:ctrlPr>
                          <a:rPr lang="en-US" sz="2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/>
                  <a:t>) : 25 → 13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B6006FF-7DAE-3B6C-A178-1BF99D791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192" y="5953614"/>
                <a:ext cx="4599836" cy="892552"/>
              </a:xfrm>
              <a:prstGeom prst="rect">
                <a:avLst/>
              </a:prstGeom>
              <a:blipFill>
                <a:blip r:embed="rId9"/>
                <a:stretch>
                  <a:fillRect t="-69444" b="-10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8" name="Group 67">
            <a:extLst>
              <a:ext uri="{FF2B5EF4-FFF2-40B4-BE49-F238E27FC236}">
                <a16:creationId xmlns:a16="http://schemas.microsoft.com/office/drawing/2014/main" id="{63D54EE9-A341-99D7-FE3F-B9C963B79210}"/>
              </a:ext>
            </a:extLst>
          </p:cNvPr>
          <p:cNvGrpSpPr/>
          <p:nvPr/>
        </p:nvGrpSpPr>
        <p:grpSpPr>
          <a:xfrm>
            <a:off x="9053067" y="3519916"/>
            <a:ext cx="2753109" cy="1747087"/>
            <a:chOff x="9053067" y="3519916"/>
            <a:chExt cx="2753109" cy="17470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207E67-497E-F336-934E-3CB715D9EE26}"/>
                    </a:ext>
                  </a:extLst>
                </p:cNvPr>
                <p:cNvSpPr txBox="1"/>
                <p:nvPr/>
              </p:nvSpPr>
              <p:spPr>
                <a:xfrm>
                  <a:off x="10405047" y="4713005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86207E67-497E-F336-934E-3CB715D9EE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05047" y="4713005"/>
                  <a:ext cx="505374" cy="553998"/>
                </a:xfrm>
                <a:prstGeom prst="rect">
                  <a:avLst/>
                </a:prstGeom>
                <a:blipFill>
                  <a:blip r:embed="rId10"/>
                  <a:stretch>
                    <a:fillRect l="-21951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103D97-3343-062E-C621-3B435290D806}"/>
                    </a:ext>
                  </a:extLst>
                </p:cNvPr>
                <p:cNvSpPr txBox="1"/>
                <p:nvPr/>
              </p:nvSpPr>
              <p:spPr>
                <a:xfrm>
                  <a:off x="11300802" y="3519916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F7103D97-3343-062E-C621-3B435290D8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00802" y="3519916"/>
                  <a:ext cx="505374" cy="553998"/>
                </a:xfrm>
                <a:prstGeom prst="rect">
                  <a:avLst/>
                </a:prstGeom>
                <a:blipFill>
                  <a:blip r:embed="rId11"/>
                  <a:stretch>
                    <a:fillRect l="-21951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5F6277-E5F1-C1EF-AAB8-4093F57C74BC}"/>
                    </a:ext>
                  </a:extLst>
                </p:cNvPr>
                <p:cNvSpPr txBox="1"/>
                <p:nvPr/>
              </p:nvSpPr>
              <p:spPr>
                <a:xfrm>
                  <a:off x="11291075" y="3927197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325F6277-E5F1-C1EF-AAB8-4093F57C7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91075" y="3927197"/>
                  <a:ext cx="505374" cy="553998"/>
                </a:xfrm>
                <a:prstGeom prst="rect">
                  <a:avLst/>
                </a:prstGeom>
                <a:blipFill>
                  <a:blip r:embed="rId12"/>
                  <a:stretch>
                    <a:fillRect l="-21951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D84B081-EB26-73C0-4094-32F83041E22B}"/>
                    </a:ext>
                  </a:extLst>
                </p:cNvPr>
                <p:cNvSpPr txBox="1"/>
                <p:nvPr/>
              </p:nvSpPr>
              <p:spPr>
                <a:xfrm>
                  <a:off x="10843199" y="4331513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0D84B081-EB26-73C0-4094-32F83041E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3199" y="4331513"/>
                  <a:ext cx="505374" cy="553998"/>
                </a:xfrm>
                <a:prstGeom prst="rect">
                  <a:avLst/>
                </a:prstGeom>
                <a:blipFill>
                  <a:blip r:embed="rId13"/>
                  <a:stretch>
                    <a:fillRect l="-21951" b="-45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3154A2-C0F3-5E40-4867-D7064C9A9077}"/>
                    </a:ext>
                  </a:extLst>
                </p:cNvPr>
                <p:cNvSpPr txBox="1"/>
                <p:nvPr/>
              </p:nvSpPr>
              <p:spPr>
                <a:xfrm>
                  <a:off x="9053067" y="4184600"/>
                  <a:ext cx="505374" cy="55399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000" b="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3000" b="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00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A3154A2-C0F3-5E40-4867-D7064C9A90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3067" y="4184600"/>
                  <a:ext cx="505374" cy="553998"/>
                </a:xfrm>
                <a:prstGeom prst="rect">
                  <a:avLst/>
                </a:prstGeom>
                <a:blipFill>
                  <a:blip r:embed="rId14"/>
                  <a:stretch>
                    <a:fillRect l="-7317" b="-6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3A72105-1176-1B15-A129-5D24AECCCA9D}"/>
              </a:ext>
            </a:extLst>
          </p:cNvPr>
          <p:cNvSpPr txBox="1"/>
          <p:nvPr/>
        </p:nvSpPr>
        <p:spPr>
          <a:xfrm>
            <a:off x="-165072" y="4158410"/>
            <a:ext cx="1390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Data</a:t>
            </a:r>
          </a:p>
          <a:p>
            <a:pPr algn="ctr"/>
            <a:r>
              <a:rPr lang="en-US" sz="2600"/>
              <a:t>Plane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BB8DAB-6B6D-9DFA-D16C-56F5EF0FB878}"/>
              </a:ext>
            </a:extLst>
          </p:cNvPr>
          <p:cNvSpPr txBox="1"/>
          <p:nvPr/>
        </p:nvSpPr>
        <p:spPr>
          <a:xfrm>
            <a:off x="58206" y="1562938"/>
            <a:ext cx="1390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Control</a:t>
            </a:r>
          </a:p>
          <a:p>
            <a:pPr algn="ctr"/>
            <a:r>
              <a:rPr lang="en-US" sz="2600"/>
              <a:t>Plane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745C9D0-B40D-6AD0-9A06-CD8166B37222}"/>
              </a:ext>
            </a:extLst>
          </p:cNvPr>
          <p:cNvSpPr txBox="1"/>
          <p:nvPr/>
        </p:nvSpPr>
        <p:spPr>
          <a:xfrm>
            <a:off x="2107537" y="1574682"/>
            <a:ext cx="247930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Measurement</a:t>
            </a:r>
          </a:p>
          <a:p>
            <a:pPr algn="ctr"/>
            <a:r>
              <a:rPr lang="en-US" sz="2400"/>
              <a:t>Task 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75F7B4-3BCC-E963-D4CF-59EAADC2FD1C}"/>
              </a:ext>
            </a:extLst>
          </p:cNvPr>
          <p:cNvSpPr txBox="1"/>
          <p:nvPr/>
        </p:nvSpPr>
        <p:spPr>
          <a:xfrm>
            <a:off x="5029111" y="1586872"/>
            <a:ext cx="247930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Measurement</a:t>
            </a:r>
          </a:p>
          <a:p>
            <a:pPr algn="ctr"/>
            <a:r>
              <a:rPr lang="en-US" sz="2400"/>
              <a:t>Task 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1689C3B-686A-7D26-D9D8-E30585B0A526}"/>
              </a:ext>
            </a:extLst>
          </p:cNvPr>
          <p:cNvSpPr txBox="1"/>
          <p:nvPr/>
        </p:nvSpPr>
        <p:spPr>
          <a:xfrm>
            <a:off x="7885480" y="1598288"/>
            <a:ext cx="247930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Measurement</a:t>
            </a:r>
          </a:p>
          <a:p>
            <a:pPr algn="ctr"/>
            <a:r>
              <a:rPr lang="en-US" sz="2400"/>
              <a:t>Task 3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036A76B-D94B-0B2C-644E-F60C1DE1850A}"/>
              </a:ext>
            </a:extLst>
          </p:cNvPr>
          <p:cNvGrpSpPr/>
          <p:nvPr/>
        </p:nvGrpSpPr>
        <p:grpSpPr>
          <a:xfrm>
            <a:off x="2434014" y="2405679"/>
            <a:ext cx="6691118" cy="1237276"/>
            <a:chOff x="2434014" y="2405679"/>
            <a:chExt cx="6691118" cy="1237276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9ECE3BE-EC24-F2A4-A3BC-88CFD93A5EB4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V="1">
              <a:off x="2434014" y="2405679"/>
              <a:ext cx="913175" cy="122556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491956D8-6D01-0571-C8DF-0B7FB666E007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V="1">
              <a:off x="4813287" y="2417869"/>
              <a:ext cx="1455476" cy="122508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C3573678-298C-EB4C-0C88-54782A06319E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V="1">
              <a:off x="7374975" y="2429285"/>
              <a:ext cx="1750157" cy="120539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C653471C-F320-8BC6-A062-026682052CA5}"/>
              </a:ext>
            </a:extLst>
          </p:cNvPr>
          <p:cNvGrpSpPr/>
          <p:nvPr/>
        </p:nvGrpSpPr>
        <p:grpSpPr>
          <a:xfrm>
            <a:off x="3347189" y="2405679"/>
            <a:ext cx="6565722" cy="1333310"/>
            <a:chOff x="3347189" y="2405679"/>
            <a:chExt cx="6565722" cy="1333310"/>
          </a:xfrm>
        </p:grpSpPr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866AC281-DDC3-689C-CC97-5619CB50001B}"/>
                </a:ext>
              </a:extLst>
            </p:cNvPr>
            <p:cNvCxnSpPr>
              <a:cxnSpLocks/>
              <a:endCxn id="40" idx="2"/>
            </p:cNvCxnSpPr>
            <p:nvPr/>
          </p:nvCxnSpPr>
          <p:spPr>
            <a:xfrm flipH="1" flipV="1">
              <a:off x="3347189" y="2405679"/>
              <a:ext cx="6029308" cy="13333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F4E99FB8-4F7C-DDB0-03E2-5B1AB91EC1DD}"/>
                </a:ext>
              </a:extLst>
            </p:cNvPr>
            <p:cNvCxnSpPr>
              <a:cxnSpLocks/>
              <a:endCxn id="41" idx="2"/>
            </p:cNvCxnSpPr>
            <p:nvPr/>
          </p:nvCxnSpPr>
          <p:spPr>
            <a:xfrm flipH="1" flipV="1">
              <a:off x="6268763" y="2417869"/>
              <a:ext cx="3314469" cy="11795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D1E2F7AB-23C7-A5FA-50B6-2FE58AFB8D83}"/>
                </a:ext>
              </a:extLst>
            </p:cNvPr>
            <p:cNvCxnSpPr>
              <a:cxnSpLocks/>
              <a:endCxn id="42" idx="2"/>
            </p:cNvCxnSpPr>
            <p:nvPr/>
          </p:nvCxnSpPr>
          <p:spPr>
            <a:xfrm flipH="1" flipV="1">
              <a:off x="9125132" y="2429285"/>
              <a:ext cx="787779" cy="117028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411FEC0-37DF-F5C1-8CCF-9ED06C988607}"/>
              </a:ext>
            </a:extLst>
          </p:cNvPr>
          <p:cNvCxnSpPr/>
          <p:nvPr/>
        </p:nvCxnSpPr>
        <p:spPr>
          <a:xfrm>
            <a:off x="459970" y="2824566"/>
            <a:ext cx="10210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BD9F48F-6BB5-C4A7-8111-405D842F6B8F}"/>
              </a:ext>
            </a:extLst>
          </p:cNvPr>
          <p:cNvSpPr txBox="1"/>
          <p:nvPr/>
        </p:nvSpPr>
        <p:spPr>
          <a:xfrm>
            <a:off x="1708823" y="1053670"/>
            <a:ext cx="348390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>
                <a:solidFill>
                  <a:srgbClr val="0432FF"/>
                </a:solidFill>
              </a:rPr>
              <a:t>Accuracy is improved!</a:t>
            </a:r>
          </a:p>
        </p:txBody>
      </p:sp>
      <p:sp>
        <p:nvSpPr>
          <p:cNvPr id="37" name="Slide Number Placeholder 3">
            <a:extLst>
              <a:ext uri="{FF2B5EF4-FFF2-40B4-BE49-F238E27FC236}">
                <a16:creationId xmlns:a16="http://schemas.microsoft.com/office/drawing/2014/main" id="{A4870FBD-4054-0335-CF2D-5E199792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12</a:t>
            </a:fld>
            <a:endParaRPr lang="en-US" sz="1500">
              <a:solidFill>
                <a:schemeClr val="tx1"/>
              </a:solidFill>
            </a:endParaRPr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7442F97-CE20-81CB-7316-22C0ED16D6AD}"/>
              </a:ext>
            </a:extLst>
          </p:cNvPr>
          <p:cNvGrpSpPr/>
          <p:nvPr/>
        </p:nvGrpSpPr>
        <p:grpSpPr>
          <a:xfrm>
            <a:off x="1484994" y="2362901"/>
            <a:ext cx="8107965" cy="1309420"/>
            <a:chOff x="1484994" y="2362901"/>
            <a:chExt cx="8107965" cy="1309420"/>
          </a:xfrm>
        </p:grpSpPr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70264041-7251-92AE-37C9-7961F45FE6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29400" y="2405679"/>
              <a:ext cx="878089" cy="1225564"/>
            </a:xfrm>
            <a:prstGeom prst="straightConnector1">
              <a:avLst/>
            </a:prstGeom>
            <a:ln w="317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50CDEBC2-A45E-57C9-890B-8BAB24588DD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756276" y="2403476"/>
              <a:ext cx="5836683" cy="1268845"/>
            </a:xfrm>
            <a:prstGeom prst="straightConnector1">
              <a:avLst/>
            </a:prstGeom>
            <a:ln w="31750">
              <a:solidFill>
                <a:srgbClr val="0432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EA981C8-4FCB-FD45-5785-847438486499}"/>
                </a:ext>
              </a:extLst>
            </p:cNvPr>
            <p:cNvSpPr txBox="1"/>
            <p:nvPr/>
          </p:nvSpPr>
          <p:spPr>
            <a:xfrm>
              <a:off x="1484994" y="2400419"/>
              <a:ext cx="1693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432FF"/>
                  </a:solidFill>
                </a:rPr>
                <a:t>8 SRAMs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C6E31BA3-02CE-4863-FA96-0E0C803C6619}"/>
                </a:ext>
              </a:extLst>
            </p:cNvPr>
            <p:cNvSpPr txBox="1"/>
            <p:nvPr/>
          </p:nvSpPr>
          <p:spPr>
            <a:xfrm>
              <a:off x="5056045" y="2362901"/>
              <a:ext cx="169379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>
                  <a:solidFill>
                    <a:srgbClr val="0432FF"/>
                  </a:solidFill>
                </a:rPr>
                <a:t>13 SRAMs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67233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6" grpId="0"/>
      <p:bldP spid="38" grpId="0"/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C1E-77A3-1C15-8868-4389BE7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D2B4-B7F1-F8BE-8107-61C1F867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800"/>
            <a:ext cx="10515600" cy="4564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>
                <a:solidFill>
                  <a:schemeClr val="bg2">
                    <a:lumMod val="75000"/>
                  </a:schemeClr>
                </a:solidFill>
              </a:rPr>
              <a:t> Motivation</a:t>
            </a: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bg2">
                    <a:lumMod val="75000"/>
                  </a:schemeClr>
                </a:solidFill>
              </a:rPr>
              <a:t> Five cross-sketch optimizations</a:t>
            </a:r>
          </a:p>
          <a:p>
            <a:pPr>
              <a:lnSpc>
                <a:spcPct val="150000"/>
              </a:lnSpc>
            </a:pPr>
            <a:r>
              <a:rPr lang="en-US" sz="4000"/>
              <a:t> Strategy finder</a:t>
            </a: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bg2">
                    <a:lumMod val="75000"/>
                  </a:schemeClr>
                </a:solidFill>
              </a:rPr>
              <a:t>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4EF24-36E2-84EE-A3D7-06E8146F53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13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9560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70A-20DC-9351-E474-6BA1FE0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formulation for strategy finder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1043">
                <a:extLst>
                  <a:ext uri="{FF2B5EF4-FFF2-40B4-BE49-F238E27FC236}">
                    <a16:creationId xmlns:a16="http://schemas.microsoft.com/office/drawing/2014/main" id="{31A28351-5955-600F-A9D1-1BD68AD860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9444" y="2345635"/>
              <a:ext cx="4543441" cy="356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211">
                      <a:extLst>
                        <a:ext uri="{9D8B030D-6E8A-4147-A177-3AD203B41FA5}">
                          <a16:colId xmlns:a16="http://schemas.microsoft.com/office/drawing/2014/main" val="1498110228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3007929686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4227569892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77345392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2900980623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3892100142"/>
                        </a:ext>
                      </a:extLst>
                    </a:gridCol>
                  </a:tblGrid>
                  <a:tr h="326326"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𝐻𝑎𝑠h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𝐻𝑎𝑠h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𝐶𝑡𝑟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𝐶𝑡𝑟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𝐾𝑒𝑦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4200363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0462540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406787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84146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32969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318121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9158707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5700893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3836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1043">
                <a:extLst>
                  <a:ext uri="{FF2B5EF4-FFF2-40B4-BE49-F238E27FC236}">
                    <a16:creationId xmlns:a16="http://schemas.microsoft.com/office/drawing/2014/main" id="{31A28351-5955-600F-A9D1-1BD68AD860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9444" y="2345635"/>
              <a:ext cx="4543441" cy="356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211">
                      <a:extLst>
                        <a:ext uri="{9D8B030D-6E8A-4147-A177-3AD203B41FA5}">
                          <a16:colId xmlns:a16="http://schemas.microsoft.com/office/drawing/2014/main" val="1498110228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3007929686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4227569892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77345392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2900980623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38921001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45" t="-3226" r="-400000" b="-8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645" t="-3226" r="-300000" b="-8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246" t="-3226" r="-204918" b="-8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9032" t="-3226" r="-101613" b="-8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9032" t="-3226" r="-1613" b="-8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2003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620000" b="-7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04625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6452" r="-620000" b="-6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4067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6452" r="-620000" b="-5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841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3750" r="-620000" b="-4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329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9677" r="-620000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3181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09677" r="-6200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91587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87500" r="-62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570089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38363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5C0AD4-0A58-319F-B904-60342A96DFEE}"/>
              </a:ext>
            </a:extLst>
          </p:cNvPr>
          <p:cNvSpPr/>
          <p:nvPr/>
        </p:nvSpPr>
        <p:spPr>
          <a:xfrm>
            <a:off x="1978439" y="2790637"/>
            <a:ext cx="449532" cy="689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AD605B-86AE-644E-5DF0-463512E67801}"/>
              </a:ext>
            </a:extLst>
          </p:cNvPr>
          <p:cNvSpPr txBox="1"/>
          <p:nvPr/>
        </p:nvSpPr>
        <p:spPr>
          <a:xfrm rot="16200000">
            <a:off x="-1351477" y="3823393"/>
            <a:ext cx="4142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Sketch Ensemble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AC4FF5-F691-2DDC-A240-AB5FD52053CF}"/>
              </a:ext>
            </a:extLst>
          </p:cNvPr>
          <p:cNvSpPr/>
          <p:nvPr/>
        </p:nvSpPr>
        <p:spPr>
          <a:xfrm>
            <a:off x="1978439" y="3578087"/>
            <a:ext cx="449532" cy="10999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2FB04D-3C73-B013-80B6-11612793259F}"/>
              </a:ext>
            </a:extLst>
          </p:cNvPr>
          <p:cNvSpPr/>
          <p:nvPr/>
        </p:nvSpPr>
        <p:spPr>
          <a:xfrm>
            <a:off x="4316177" y="3578087"/>
            <a:ext cx="449532" cy="15039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6F114FE-D676-E755-6CA1-7A963B469688}"/>
              </a:ext>
            </a:extLst>
          </p:cNvPr>
          <p:cNvSpPr/>
          <p:nvPr/>
        </p:nvSpPr>
        <p:spPr>
          <a:xfrm>
            <a:off x="3524743" y="2790637"/>
            <a:ext cx="449532" cy="10999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1731226-D128-A09B-0767-75AE8576BD29}"/>
              </a:ext>
            </a:extLst>
          </p:cNvPr>
          <p:cNvSpPr/>
          <p:nvPr/>
        </p:nvSpPr>
        <p:spPr>
          <a:xfrm>
            <a:off x="5120862" y="3180855"/>
            <a:ext cx="449532" cy="10999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D62DE3-D07B-7F84-5831-C4E5646DBFD1}"/>
              </a:ext>
            </a:extLst>
          </p:cNvPr>
          <p:cNvSpPr/>
          <p:nvPr/>
        </p:nvSpPr>
        <p:spPr>
          <a:xfrm>
            <a:off x="5112708" y="4771508"/>
            <a:ext cx="449532" cy="689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4408223-89B8-C561-D3C1-1CAC6DFA468B}"/>
              </a:ext>
            </a:extLst>
          </p:cNvPr>
          <p:cNvSpPr/>
          <p:nvPr/>
        </p:nvSpPr>
        <p:spPr>
          <a:xfrm>
            <a:off x="2767357" y="3201248"/>
            <a:ext cx="449532" cy="689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EB46F1-38D8-C736-C42A-21EB24D93272}"/>
              </a:ext>
            </a:extLst>
          </p:cNvPr>
          <p:cNvSpPr/>
          <p:nvPr/>
        </p:nvSpPr>
        <p:spPr>
          <a:xfrm>
            <a:off x="2774640" y="4351216"/>
            <a:ext cx="449532" cy="10999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B72291-F03F-EA80-72F5-C3BF18A22840}"/>
              </a:ext>
            </a:extLst>
          </p:cNvPr>
          <p:cNvSpPr txBox="1"/>
          <p:nvPr/>
        </p:nvSpPr>
        <p:spPr>
          <a:xfrm>
            <a:off x="2270526" y="1730090"/>
            <a:ext cx="29579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5 Optimizations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AB9132-0593-FA86-8701-118D4314281E}"/>
              </a:ext>
            </a:extLst>
          </p:cNvPr>
          <p:cNvGrpSpPr/>
          <p:nvPr/>
        </p:nvGrpSpPr>
        <p:grpSpPr>
          <a:xfrm>
            <a:off x="6521880" y="1210144"/>
            <a:ext cx="5213593" cy="1793831"/>
            <a:chOff x="6521880" y="1210144"/>
            <a:chExt cx="5213593" cy="17938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2CE22B5-A90D-25D0-023D-ED202F0CFB1F}"/>
                    </a:ext>
                  </a:extLst>
                </p:cNvPr>
                <p:cNvSpPr txBox="1"/>
                <p:nvPr/>
              </p:nvSpPr>
              <p:spPr>
                <a:xfrm>
                  <a:off x="6521880" y="2111423"/>
                  <a:ext cx="5213593" cy="892552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600" b="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sz="2600" b="0" i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p>
                            <m:r>
                              <a:rPr lang="en-US" sz="2600" b="0" i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sz="2600" b="0" i="0">
                            <a:latin typeface="Cambria Math" panose="02040503050406030204" pitchFamily="18" charset="0"/>
                          </a:rPr>
                          <m:t>= </m:t>
                        </m:r>
                        <m:sSub>
                          <m:sSubPr>
                            <m:ctrlPr>
                              <a:rPr lang="en-US" sz="2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𝑚𝑖𝑛</m:t>
                            </m:r>
                          </m:e>
                          <m:sub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𝐻𝑊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_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𝑅𝑒𝑠𝑜𝑢𝑟𝑐𝑒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600"/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.  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𝑉𝑎𝑙𝑖𝑑</m:t>
                        </m:r>
                        <m:d>
                          <m:dPr>
                            <m:ctrlPr>
                              <a:rPr lang="en-US" sz="2600" b="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600" b="0" i="1">
                            <a:latin typeface="Cambria Math" panose="02040503050406030204" pitchFamily="18" charset="0"/>
                          </a:rPr>
                          <m:t>𝑡𝑟𝑢𝑒</m:t>
                        </m:r>
                      </m:oMath>
                    </m:oMathPara>
                  </a14:m>
                  <a:endParaRPr lang="en-US" sz="2600"/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C2CE22B5-A90D-25D0-023D-ED202F0CFB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880" y="2111423"/>
                  <a:ext cx="5213593" cy="892552"/>
                </a:xfrm>
                <a:prstGeom prst="rect">
                  <a:avLst/>
                </a:prstGeom>
                <a:blipFill>
                  <a:blip r:embed="rId5"/>
                  <a:stretch>
                    <a:fillRect b="-9589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5BB379-00D7-8A07-6138-F75DBBB7B89F}"/>
                    </a:ext>
                  </a:extLst>
                </p:cNvPr>
                <p:cNvSpPr txBox="1"/>
                <p:nvPr/>
              </p:nvSpPr>
              <p:spPr>
                <a:xfrm>
                  <a:off x="7069394" y="1210144"/>
                  <a:ext cx="4118564" cy="89255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2600"/>
                    <a:t>For all possible strategy </a:t>
                  </a:r>
                  <a14:m>
                    <m:oMath xmlns:m="http://schemas.openxmlformats.org/officeDocument/2006/math">
                      <m:r>
                        <a:rPr lang="en-US" sz="2600" i="1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600"/>
                    <a:t>,</a:t>
                  </a:r>
                </a:p>
                <a:p>
                  <a:pPr algn="ctr"/>
                  <a:r>
                    <a:rPr lang="en-US" sz="2600"/>
                    <a:t>we want to solve </a:t>
                  </a: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A65BB379-00D7-8A07-6138-F75DBBB7B8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9394" y="1210144"/>
                  <a:ext cx="4118564" cy="892552"/>
                </a:xfrm>
                <a:prstGeom prst="rect">
                  <a:avLst/>
                </a:prstGeom>
                <a:blipFill>
                  <a:blip r:embed="rId6"/>
                  <a:stretch>
                    <a:fillRect l="-2154" t="-7042" r="-2462" b="-15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3FA385C-1B33-24E5-DA3C-F98C5C40404F}"/>
              </a:ext>
            </a:extLst>
          </p:cNvPr>
          <p:cNvSpPr txBox="1"/>
          <p:nvPr/>
        </p:nvSpPr>
        <p:spPr>
          <a:xfrm>
            <a:off x="6891602" y="2963983"/>
            <a:ext cx="4913555" cy="618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600" dirty="0">
                <a:solidFill>
                  <a:srgbClr val="FF0000"/>
                </a:solidFill>
              </a:rPr>
              <a:t>Challenge: large search space!</a:t>
            </a:r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6D675D92-87AA-AF54-10E8-9A41C178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14</a:t>
            </a:fld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5E8D5D1A-4C26-5F37-A60C-A46B2D6C36C6}"/>
              </a:ext>
            </a:extLst>
          </p:cNvPr>
          <p:cNvSpPr/>
          <p:nvPr/>
        </p:nvSpPr>
        <p:spPr>
          <a:xfrm rot="16200000">
            <a:off x="3640714" y="206359"/>
            <a:ext cx="321063" cy="38432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BA4BF5-9512-ABF0-718C-8E73E57C01DC}"/>
                  </a:ext>
                </a:extLst>
              </p:cNvPr>
              <p:cNvSpPr txBox="1"/>
              <p:nvPr/>
            </p:nvSpPr>
            <p:spPr>
              <a:xfrm>
                <a:off x="3590708" y="1468479"/>
                <a:ext cx="50058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BA4BF5-9512-ABF0-718C-8E73E57C0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08" y="1468479"/>
                <a:ext cx="500586" cy="492443"/>
              </a:xfrm>
              <a:prstGeom prst="rect">
                <a:avLst/>
              </a:prstGeom>
              <a:blipFill>
                <a:blip r:embed="rId7"/>
                <a:stretch>
                  <a:fillRect l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285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9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5B70A-20DC-9351-E474-6BA1FE042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Search space decomposition </a:t>
            </a:r>
            <a:r>
              <a:rPr lang="en-US" i="1"/>
              <a:t>across</a:t>
            </a:r>
            <a:r>
              <a:rPr lang="en-US"/>
              <a:t> workflow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1043">
                <a:extLst>
                  <a:ext uri="{FF2B5EF4-FFF2-40B4-BE49-F238E27FC236}">
                    <a16:creationId xmlns:a16="http://schemas.microsoft.com/office/drawing/2014/main" id="{31A28351-5955-600F-A9D1-1BD68AD8604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79444" y="2345635"/>
              <a:ext cx="4543441" cy="356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211">
                      <a:extLst>
                        <a:ext uri="{9D8B030D-6E8A-4147-A177-3AD203B41FA5}">
                          <a16:colId xmlns:a16="http://schemas.microsoft.com/office/drawing/2014/main" val="1498110228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3007929686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4227569892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77345392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2900980623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3892100142"/>
                        </a:ext>
                      </a:extLst>
                    </a:gridCol>
                  </a:tblGrid>
                  <a:tr h="326326"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𝐻𝑎𝑠h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𝐻𝑎𝑠h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𝐶𝑡𝑟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𝐶𝑡𝑟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000" b="0" i="1">
                                    <a:latin typeface="Cambria Math" panose="02040503050406030204" pitchFamily="18" charset="0"/>
                                  </a:rPr>
                                  <m:t>𝐾𝑒𝑦</m:t>
                                </m:r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4200363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0462540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406787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84146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32969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318121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9158707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b="0" i="1"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5700893"/>
                      </a:ext>
                    </a:extLst>
                  </a:tr>
                  <a:tr h="326326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38363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1043">
                <a:extLst>
                  <a:ext uri="{FF2B5EF4-FFF2-40B4-BE49-F238E27FC236}">
                    <a16:creationId xmlns:a16="http://schemas.microsoft.com/office/drawing/2014/main" id="{31A28351-5955-600F-A9D1-1BD68AD8604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1294178"/>
                  </p:ext>
                </p:extLst>
              </p:nvPr>
            </p:nvGraphicFramePr>
            <p:xfrm>
              <a:off x="1179444" y="2345635"/>
              <a:ext cx="4543441" cy="356616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634211">
                      <a:extLst>
                        <a:ext uri="{9D8B030D-6E8A-4147-A177-3AD203B41FA5}">
                          <a16:colId xmlns:a16="http://schemas.microsoft.com/office/drawing/2014/main" val="1498110228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3007929686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4227569892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77345392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2900980623"/>
                        </a:ext>
                      </a:extLst>
                    </a:gridCol>
                    <a:gridCol w="781846">
                      <a:extLst>
                        <a:ext uri="{9D8B030D-6E8A-4147-A177-3AD203B41FA5}">
                          <a16:colId xmlns:a16="http://schemas.microsoft.com/office/drawing/2014/main" val="3892100142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80645" t="-3226" r="-400000" b="-8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0645" t="-3226" r="-300000" b="-8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85246" t="-3226" r="-204918" b="-8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9032" t="-3226" r="-101613" b="-8387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79032" t="-3226" r="-1613" b="-8387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420036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100000" r="-620000" b="-712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0046254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206452" r="-620000" b="-6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140678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06452" r="-620000" b="-5354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175841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393750" r="-620000" b="-41875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83296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509677" r="-620000" b="-3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56318121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09677" r="-620000" b="-23225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29158707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t="-687500" r="-620000" b="-12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9570089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/>
                            <a:t>…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US" sz="200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38363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85C0AD4-0A58-319F-B904-60342A96DFEE}"/>
              </a:ext>
            </a:extLst>
          </p:cNvPr>
          <p:cNvSpPr/>
          <p:nvPr/>
        </p:nvSpPr>
        <p:spPr>
          <a:xfrm>
            <a:off x="1978439" y="2790637"/>
            <a:ext cx="449532" cy="689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56AC4FF5-F691-2DDC-A240-AB5FD52053CF}"/>
              </a:ext>
            </a:extLst>
          </p:cNvPr>
          <p:cNvSpPr/>
          <p:nvPr/>
        </p:nvSpPr>
        <p:spPr>
          <a:xfrm>
            <a:off x="1978439" y="3578087"/>
            <a:ext cx="449532" cy="10999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ounded Rectangle 14">
            <a:extLst>
              <a:ext uri="{FF2B5EF4-FFF2-40B4-BE49-F238E27FC236}">
                <a16:creationId xmlns:a16="http://schemas.microsoft.com/office/drawing/2014/main" id="{682FB04D-3C73-B013-80B6-11612793259F}"/>
              </a:ext>
            </a:extLst>
          </p:cNvPr>
          <p:cNvSpPr/>
          <p:nvPr/>
        </p:nvSpPr>
        <p:spPr>
          <a:xfrm>
            <a:off x="4316177" y="3578087"/>
            <a:ext cx="449532" cy="1503994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6F114FE-D676-E755-6CA1-7A963B469688}"/>
              </a:ext>
            </a:extLst>
          </p:cNvPr>
          <p:cNvSpPr/>
          <p:nvPr/>
        </p:nvSpPr>
        <p:spPr>
          <a:xfrm>
            <a:off x="3524743" y="2790637"/>
            <a:ext cx="449532" cy="10999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1731226-D128-A09B-0767-75AE8576BD29}"/>
              </a:ext>
            </a:extLst>
          </p:cNvPr>
          <p:cNvSpPr/>
          <p:nvPr/>
        </p:nvSpPr>
        <p:spPr>
          <a:xfrm>
            <a:off x="5120862" y="3180855"/>
            <a:ext cx="449532" cy="10999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2DD62DE3-D07B-7F84-5831-C4E5646DBFD1}"/>
              </a:ext>
            </a:extLst>
          </p:cNvPr>
          <p:cNvSpPr/>
          <p:nvPr/>
        </p:nvSpPr>
        <p:spPr>
          <a:xfrm>
            <a:off x="5112708" y="4771508"/>
            <a:ext cx="449532" cy="689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4408223-89B8-C561-D3C1-1CAC6DFA468B}"/>
              </a:ext>
            </a:extLst>
          </p:cNvPr>
          <p:cNvSpPr/>
          <p:nvPr/>
        </p:nvSpPr>
        <p:spPr>
          <a:xfrm>
            <a:off x="2767357" y="3201248"/>
            <a:ext cx="449532" cy="689319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6EEB46F1-38D8-C736-C42A-21EB24D93272}"/>
              </a:ext>
            </a:extLst>
          </p:cNvPr>
          <p:cNvSpPr/>
          <p:nvPr/>
        </p:nvSpPr>
        <p:spPr>
          <a:xfrm>
            <a:off x="2774640" y="4351216"/>
            <a:ext cx="449532" cy="1099930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B039-EC18-DE5F-12E0-4A2A2CFD43A1}"/>
                  </a:ext>
                </a:extLst>
              </p:cNvPr>
              <p:cNvSpPr txBox="1"/>
              <p:nvPr/>
            </p:nvSpPr>
            <p:spPr>
              <a:xfrm>
                <a:off x="6521880" y="2111423"/>
                <a:ext cx="5213593" cy="89255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600" b="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sz="2600" b="0" i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  <m:sup>
                          <m:r>
                            <a:rPr lang="en-US" sz="2600" b="0" i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sz="2600" b="0" i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𝑚𝑖𝑛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</m:sSub>
                      <m:r>
                        <a:rPr lang="en-US" sz="2600" b="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𝐻𝑊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𝑅𝑒𝑠𝑜𝑢𝑟𝑐𝑒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60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𝑉𝑎𝑙𝑖𝑑</m:t>
                      </m:r>
                      <m:d>
                        <m:dPr>
                          <m:ctrlPr>
                            <a:rPr lang="en-US" sz="2600" b="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  <m:r>
                        <a:rPr lang="en-US" sz="2600" b="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600" b="0" i="1">
                          <a:latin typeface="Cambria Math" panose="02040503050406030204" pitchFamily="18" charset="0"/>
                        </a:rPr>
                        <m:t>𝑡𝑟𝑢𝑒</m:t>
                      </m:r>
                    </m:oMath>
                  </m:oMathPara>
                </a14:m>
                <a:endParaRPr lang="en-US" sz="260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A5B039-EC18-DE5F-12E0-4A2A2CFD43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1880" y="2111423"/>
                <a:ext cx="5213593" cy="892552"/>
              </a:xfrm>
              <a:prstGeom prst="rect">
                <a:avLst/>
              </a:prstGeom>
              <a:blipFill>
                <a:blip r:embed="rId5"/>
                <a:stretch>
                  <a:fillRect b="-958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B8484451-C3A8-707F-1B0D-9850121F4BE2}"/>
              </a:ext>
            </a:extLst>
          </p:cNvPr>
          <p:cNvSpPr/>
          <p:nvPr/>
        </p:nvSpPr>
        <p:spPr>
          <a:xfrm rot="16200000">
            <a:off x="2430772" y="1416302"/>
            <a:ext cx="321063" cy="142339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9DA26A03-8F0D-7EA0-815C-1A72B3C44B6F}"/>
              </a:ext>
            </a:extLst>
          </p:cNvPr>
          <p:cNvSpPr/>
          <p:nvPr/>
        </p:nvSpPr>
        <p:spPr>
          <a:xfrm rot="16200000">
            <a:off x="5164807" y="1835645"/>
            <a:ext cx="313775" cy="591998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FB01A27A-1245-E954-5C2B-ED97252AE1C6}"/>
              </a:ext>
            </a:extLst>
          </p:cNvPr>
          <p:cNvSpPr/>
          <p:nvPr/>
        </p:nvSpPr>
        <p:spPr>
          <a:xfrm rot="16200000">
            <a:off x="3988051" y="1412288"/>
            <a:ext cx="321063" cy="1423396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47D753-FC13-709A-180D-685E92D137B2}"/>
                  </a:ext>
                </a:extLst>
              </p:cNvPr>
              <p:cNvSpPr txBox="1"/>
              <p:nvPr/>
            </p:nvSpPr>
            <p:spPr>
              <a:xfrm>
                <a:off x="2120899" y="1481759"/>
                <a:ext cx="1100493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𝐻𝑎𝑠h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747D753-FC13-709A-180D-685E92D137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899" y="1481759"/>
                <a:ext cx="1100493" cy="492443"/>
              </a:xfrm>
              <a:prstGeom prst="rect">
                <a:avLst/>
              </a:prstGeom>
              <a:blipFill>
                <a:blip r:embed="rId6"/>
                <a:stretch>
                  <a:fillRect l="-114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5EB7AC-AB2B-54C2-4506-6866D4B66640}"/>
                  </a:ext>
                </a:extLst>
              </p:cNvPr>
              <p:cNvSpPr txBox="1"/>
              <p:nvPr/>
            </p:nvSpPr>
            <p:spPr>
              <a:xfrm>
                <a:off x="3756872" y="1493302"/>
                <a:ext cx="882421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𝐶𝑡𝑟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5EB7AC-AB2B-54C2-4506-6866D4B66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6872" y="1493302"/>
                <a:ext cx="882421" cy="492443"/>
              </a:xfrm>
              <a:prstGeom prst="rect">
                <a:avLst/>
              </a:prstGeom>
              <a:blipFill>
                <a:blip r:embed="rId7"/>
                <a:stretch>
                  <a:fillRect l="-1408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92869C-8445-60B0-B047-B6CF5C568FDE}"/>
                  </a:ext>
                </a:extLst>
              </p:cNvPr>
              <p:cNvSpPr txBox="1"/>
              <p:nvPr/>
            </p:nvSpPr>
            <p:spPr>
              <a:xfrm>
                <a:off x="4947275" y="1481758"/>
                <a:ext cx="979435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𝐾𝐸𝑌</m:t>
                          </m:r>
                        </m:sub>
                      </m:sSub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C92869C-8445-60B0-B047-B6CF5C568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7275" y="1481758"/>
                <a:ext cx="979435" cy="492443"/>
              </a:xfrm>
              <a:prstGeom prst="rect">
                <a:avLst/>
              </a:prstGeom>
              <a:blipFill>
                <a:blip r:embed="rId8"/>
                <a:stretch>
                  <a:fillRect l="-1282" b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A1F72019-1AF5-8588-43DE-62298EAAD49C}"/>
              </a:ext>
            </a:extLst>
          </p:cNvPr>
          <p:cNvSpPr txBox="1"/>
          <p:nvPr/>
        </p:nvSpPr>
        <p:spPr>
          <a:xfrm>
            <a:off x="7727328" y="1458533"/>
            <a:ext cx="3138144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rgbClr val="FF0000"/>
                </a:solidFill>
              </a:rPr>
              <a:t>Large search space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E59F08C-8EBE-EAA7-1F81-C7B2599E975F}"/>
              </a:ext>
            </a:extLst>
          </p:cNvPr>
          <p:cNvCxnSpPr>
            <a:cxnSpLocks/>
          </p:cNvCxnSpPr>
          <p:nvPr/>
        </p:nvCxnSpPr>
        <p:spPr>
          <a:xfrm>
            <a:off x="4944351" y="1974756"/>
            <a:ext cx="0" cy="4189042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273AAAA-902D-E00F-6DD9-9C04EF10400C}"/>
              </a:ext>
            </a:extLst>
          </p:cNvPr>
          <p:cNvCxnSpPr>
            <a:cxnSpLocks/>
          </p:cNvCxnSpPr>
          <p:nvPr/>
        </p:nvCxnSpPr>
        <p:spPr>
          <a:xfrm>
            <a:off x="3373067" y="1950976"/>
            <a:ext cx="0" cy="4213835"/>
          </a:xfrm>
          <a:prstGeom prst="line">
            <a:avLst/>
          </a:prstGeom>
          <a:ln w="38100">
            <a:solidFill>
              <a:srgbClr val="0432FF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BC9D8336-EBE6-1674-44E5-9F48E464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15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7251F86-D555-BB06-95A2-769C794C65B1}"/>
              </a:ext>
            </a:extLst>
          </p:cNvPr>
          <p:cNvGrpSpPr/>
          <p:nvPr/>
        </p:nvGrpSpPr>
        <p:grpSpPr>
          <a:xfrm>
            <a:off x="6521880" y="3201249"/>
            <a:ext cx="5517720" cy="2917801"/>
            <a:chOff x="6521880" y="3201249"/>
            <a:chExt cx="5517720" cy="2917801"/>
          </a:xfrm>
        </p:grpSpPr>
        <p:sp>
          <p:nvSpPr>
            <p:cNvPr id="4" name="Up-Down Arrow 3">
              <a:extLst>
                <a:ext uri="{FF2B5EF4-FFF2-40B4-BE49-F238E27FC236}">
                  <a16:creationId xmlns:a16="http://schemas.microsoft.com/office/drawing/2014/main" id="{432859DD-7EB6-AFEA-659B-D391820B49DF}"/>
                </a:ext>
              </a:extLst>
            </p:cNvPr>
            <p:cNvSpPr/>
            <p:nvPr/>
          </p:nvSpPr>
          <p:spPr>
            <a:xfrm>
              <a:off x="8674237" y="3201249"/>
              <a:ext cx="454439" cy="892552"/>
            </a:xfrm>
            <a:prstGeom prst="up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8A7717C-B0DC-07A8-A297-B1473C104A74}"/>
                </a:ext>
              </a:extLst>
            </p:cNvPr>
            <p:cNvSpPr txBox="1"/>
            <p:nvPr/>
          </p:nvSpPr>
          <p:spPr>
            <a:xfrm>
              <a:off x="9296400" y="3401303"/>
              <a:ext cx="224555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/>
                <a:t>Equivalent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00395B-F3C6-9D85-B81D-309CD756D15D}"/>
                    </a:ext>
                  </a:extLst>
                </p:cNvPr>
                <p:cNvSpPr txBox="1"/>
                <p:nvPr/>
              </p:nvSpPr>
              <p:spPr>
                <a:xfrm>
                  <a:off x="6521880" y="4280718"/>
                  <a:ext cx="5517720" cy="1293816"/>
                </a:xfrm>
                <a:prstGeom prst="rect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>
                    <a:spcAft>
                      <a:spcPts val="300"/>
                    </a:spcAft>
                  </a:pPr>
                  <a:r>
                    <a:rPr lang="en-US" sz="26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Solve above for</a:t>
                  </a:r>
                  <a:r>
                    <a:rPr lang="en-US" sz="2600" dirty="0">
                      <a:latin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𝐻𝑎𝑠h</m:t>
                          </m:r>
                        </m:sub>
                      </m:sSub>
                    </m:oMath>
                  </a14:m>
                  <a:r>
                    <a:rPr lang="en-US" sz="2600" b="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𝐶𝑡𝑟</m:t>
                          </m:r>
                        </m:sub>
                      </m:sSub>
                    </m:oMath>
                  </a14:m>
                  <a:r>
                    <a:rPr lang="en-US" sz="2600" b="0" dirty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𝐾𝐸𝑌</m:t>
                          </m:r>
                        </m:sub>
                      </m:sSub>
                    </m:oMath>
                  </a14:m>
                  <a:r>
                    <a:rPr lang="en-US" sz="2600" b="0" dirty="0"/>
                    <a:t> separately and merge:</a:t>
                  </a:r>
                  <a:r>
                    <a:rPr lang="en-US" sz="2600" dirty="0"/>
                    <a:t> </a:t>
                  </a:r>
                  <a14:m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𝐻𝑎𝑠h</m:t>
                              </m:r>
                            </m:sub>
                            <m:sup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𝐶𝑡𝑟</m:t>
                              </m:r>
                            </m:sub>
                            <m:sup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𝐾𝐸𝑌</m:t>
                              </m:r>
                            </m:sub>
                            <m:sup>
                              <m:r>
                                <a:rPr lang="en-US" sz="2600" b="0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</m:e>
                      </m:d>
                      <m:r>
                        <a:rPr lang="en-US" sz="2600" b="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sz="2600" b="0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endParaRPr lang="en-US" sz="2600" i="1" dirty="0">
                    <a:latin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5000395B-F3C6-9D85-B81D-309CD756D1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1880" y="4280718"/>
                  <a:ext cx="5517720" cy="1293816"/>
                </a:xfrm>
                <a:prstGeom prst="rect">
                  <a:avLst/>
                </a:prstGeom>
                <a:blipFill>
                  <a:blip r:embed="rId9"/>
                  <a:stretch>
                    <a:fillRect t="-4808" b="-962"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6FFEF8C-379D-22F3-2951-B4D30147F9BA}"/>
                </a:ext>
              </a:extLst>
            </p:cNvPr>
            <p:cNvSpPr txBox="1"/>
            <p:nvPr/>
          </p:nvSpPr>
          <p:spPr>
            <a:xfrm>
              <a:off x="7727328" y="5626607"/>
              <a:ext cx="360107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600" dirty="0">
                  <a:solidFill>
                    <a:srgbClr val="0432FF"/>
                  </a:solidFill>
                </a:rPr>
                <a:t>Small search space</a:t>
              </a:r>
            </a:p>
          </p:txBody>
        </p:sp>
      </p:grpSp>
      <p:sp>
        <p:nvSpPr>
          <p:cNvPr id="23" name="Right Brace 22">
            <a:extLst>
              <a:ext uri="{FF2B5EF4-FFF2-40B4-BE49-F238E27FC236}">
                <a16:creationId xmlns:a16="http://schemas.microsoft.com/office/drawing/2014/main" id="{DDB1958C-3878-9191-EC36-56175C32923B}"/>
              </a:ext>
            </a:extLst>
          </p:cNvPr>
          <p:cNvSpPr/>
          <p:nvPr/>
        </p:nvSpPr>
        <p:spPr>
          <a:xfrm rot="16200000">
            <a:off x="3640714" y="-456252"/>
            <a:ext cx="321063" cy="3843281"/>
          </a:xfrm>
          <a:prstGeom prst="rightBrac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156597-DB2C-47EB-0CCE-2D5820B63504}"/>
                  </a:ext>
                </a:extLst>
              </p:cNvPr>
              <p:cNvSpPr txBox="1"/>
              <p:nvPr/>
            </p:nvSpPr>
            <p:spPr>
              <a:xfrm>
                <a:off x="3373067" y="939742"/>
                <a:ext cx="500586" cy="4924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b="0" i="1" dirty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2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0156597-DB2C-47EB-0CCE-2D5820B635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3067" y="939742"/>
                <a:ext cx="500586" cy="492443"/>
              </a:xfrm>
              <a:prstGeom prst="rect">
                <a:avLst/>
              </a:prstGeom>
              <a:blipFill>
                <a:blip r:embed="rId10"/>
                <a:stretch>
                  <a:fillRect l="-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85667F4A-E924-1238-F93D-19E42C183BAF}"/>
              </a:ext>
            </a:extLst>
          </p:cNvPr>
          <p:cNvSpPr txBox="1"/>
          <p:nvPr/>
        </p:nvSpPr>
        <p:spPr>
          <a:xfrm rot="16200000">
            <a:off x="-1351477" y="3823393"/>
            <a:ext cx="414273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Sketch Ensemble</a:t>
            </a:r>
          </a:p>
        </p:txBody>
      </p:sp>
    </p:spTree>
    <p:extLst>
      <p:ext uri="{BB962C8B-B14F-4D97-AF65-F5344CB8AC3E}">
        <p14:creationId xmlns:p14="http://schemas.microsoft.com/office/powerpoint/2010/main" val="39272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C1E-77A3-1C15-8868-4389BE7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D2B4-B7F1-F8BE-8107-61C1F867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800"/>
            <a:ext cx="10515600" cy="4564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>
                <a:solidFill>
                  <a:schemeClr val="bg2">
                    <a:lumMod val="75000"/>
                  </a:schemeClr>
                </a:solidFill>
              </a:rPr>
              <a:t> Motivation</a:t>
            </a: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bg2">
                    <a:lumMod val="75000"/>
                  </a:schemeClr>
                </a:solidFill>
              </a:rPr>
              <a:t> Five cross-sketch optimizations</a:t>
            </a: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bg2">
                    <a:lumMod val="75000"/>
                  </a:schemeClr>
                </a:solidFill>
              </a:rPr>
              <a:t> Strategy finder</a:t>
            </a:r>
          </a:p>
          <a:p>
            <a:pPr>
              <a:lnSpc>
                <a:spcPct val="150000"/>
              </a:lnSpc>
            </a:pPr>
            <a:r>
              <a:rPr lang="en-US" sz="4000"/>
              <a:t>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D82D4-5131-2EFB-BFB0-37DE1F9C7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967741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2FA173-B3AF-B8FA-7924-2654525F59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0918" y="1903650"/>
            <a:ext cx="6504482" cy="423657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B13A5F-CBF8-26F1-04B8-D9B0F5380F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Sketchovsky makes previously infeasible ensembles become feasible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F5B465C8-BC9D-A64E-81AD-35F800D93172}"/>
              </a:ext>
            </a:extLst>
          </p:cNvPr>
          <p:cNvSpPr/>
          <p:nvPr/>
        </p:nvSpPr>
        <p:spPr>
          <a:xfrm rot="16200000">
            <a:off x="1108606" y="3892809"/>
            <a:ext cx="1527376" cy="133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27CCF7-FF28-9C93-DB34-40645F232B76}"/>
              </a:ext>
            </a:extLst>
          </p:cNvPr>
          <p:cNvSpPr txBox="1"/>
          <p:nvPr/>
        </p:nvSpPr>
        <p:spPr>
          <a:xfrm rot="16200000">
            <a:off x="-35027" y="3373355"/>
            <a:ext cx="2981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Higher is better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F93E9C34-88EA-B135-E740-0BF1BD5F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17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118DB78-AB41-58F3-3404-FA6EC8313FE2}"/>
              </a:ext>
            </a:extLst>
          </p:cNvPr>
          <p:cNvGrpSpPr/>
          <p:nvPr/>
        </p:nvGrpSpPr>
        <p:grpSpPr>
          <a:xfrm>
            <a:off x="5573492" y="2921330"/>
            <a:ext cx="819150" cy="2369836"/>
            <a:chOff x="5573492" y="2921330"/>
            <a:chExt cx="819150" cy="23698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5F922AB-0EE2-A427-0835-945B120999EF}"/>
                </a:ext>
              </a:extLst>
            </p:cNvPr>
            <p:cNvCxnSpPr>
              <a:cxnSpLocks/>
            </p:cNvCxnSpPr>
            <p:nvPr/>
          </p:nvCxnSpPr>
          <p:spPr>
            <a:xfrm>
              <a:off x="5966059" y="3604187"/>
              <a:ext cx="0" cy="1272613"/>
            </a:xfrm>
            <a:prstGeom prst="straightConnector1">
              <a:avLst/>
            </a:prstGeom>
            <a:ln w="38100">
              <a:solidFill>
                <a:srgbClr val="FF0000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C8FE7722-3AFE-D9F0-2F7A-28A8279E9BE2}"/>
                </a:ext>
              </a:extLst>
            </p:cNvPr>
            <p:cNvSpPr/>
            <p:nvPr/>
          </p:nvSpPr>
          <p:spPr>
            <a:xfrm>
              <a:off x="5573492" y="2921330"/>
              <a:ext cx="819150" cy="2369836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490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68809-EEE6-61D9-E439-3DAF9995B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Sketchovsky</a:t>
            </a:r>
            <a:r>
              <a:rPr lang="en-US" dirty="0"/>
              <a:t> reduces hardware resources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6AFF10-7A62-46DA-AA0A-767F0A91BEAD}"/>
                  </a:ext>
                </a:extLst>
              </p:cNvPr>
              <p:cNvSpPr txBox="1"/>
              <p:nvPr/>
            </p:nvSpPr>
            <p:spPr>
              <a:xfrm>
                <a:off x="2252717" y="1849949"/>
                <a:ext cx="8402583" cy="115121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Number of sketch instances = 12, we generate 300 ensembles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Resource Use (RU) % 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𝑈𝑠𝑒𝑑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𝑟𝑒𝑠𝑜𝑢𝑟𝑐𝑒</m:t>
                        </m:r>
                      </m:num>
                      <m:den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𝐴𝑣𝑎𝑖𝑙𝑎𝑏𝑙𝑒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𝑟𝑒𝑠𝑜𝑢𝑟𝑐𝑒</m:t>
                        </m:r>
                      </m:den>
                    </m:f>
                  </m:oMath>
                </a14:m>
                <a:endParaRPr lang="en-US" sz="2000" b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000"/>
                  <a:t>Error bar : 10% ~ 90% percentile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6AFF10-7A62-46DA-AA0A-767F0A91B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717" y="1849949"/>
                <a:ext cx="8402583" cy="1151213"/>
              </a:xfrm>
              <a:prstGeom prst="rect">
                <a:avLst/>
              </a:prstGeom>
              <a:blipFill>
                <a:blip r:embed="rId3"/>
                <a:stretch>
                  <a:fillRect l="-603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A8B732F4-EAAA-FAB7-4F68-0DB8E79FE0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0302" y="3343275"/>
            <a:ext cx="6083300" cy="3378200"/>
          </a:xfrm>
          <a:prstGeom prst="rect">
            <a:avLst/>
          </a:prstGeom>
        </p:spPr>
      </p:pic>
      <p:sp>
        <p:nvSpPr>
          <p:cNvPr id="7" name="Right Arrow 6">
            <a:extLst>
              <a:ext uri="{FF2B5EF4-FFF2-40B4-BE49-F238E27FC236}">
                <a16:creationId xmlns:a16="http://schemas.microsoft.com/office/drawing/2014/main" id="{596ECAC4-5C7A-19A5-68BB-E21016E00026}"/>
              </a:ext>
            </a:extLst>
          </p:cNvPr>
          <p:cNvSpPr/>
          <p:nvPr/>
        </p:nvSpPr>
        <p:spPr>
          <a:xfrm rot="5400000">
            <a:off x="2865123" y="5263037"/>
            <a:ext cx="1527376" cy="133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ACCF7-F90A-5CB0-A2E2-0706C3226EBE}"/>
              </a:ext>
            </a:extLst>
          </p:cNvPr>
          <p:cNvSpPr txBox="1"/>
          <p:nvPr/>
        </p:nvSpPr>
        <p:spPr>
          <a:xfrm rot="16200000">
            <a:off x="2020262" y="4877874"/>
            <a:ext cx="25968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Lower is better</a:t>
            </a:r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EA38DC2B-5763-C999-47B2-80AA6872F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403183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59E33B6-1D6F-7690-F577-B0EFDD206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058" y="1490476"/>
            <a:ext cx="7606370" cy="402156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7BB26D-76F8-6034-56BE-EA9DC990E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Sketchovsky preserves or improves accuracy</a:t>
            </a:r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CF7C4A89-8757-365C-6197-2BB6EC9EF660}"/>
              </a:ext>
            </a:extLst>
          </p:cNvPr>
          <p:cNvSpPr/>
          <p:nvPr/>
        </p:nvSpPr>
        <p:spPr>
          <a:xfrm rot="5400000">
            <a:off x="2956246" y="3516115"/>
            <a:ext cx="1527376" cy="1331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984DA1-0931-5E19-0CF6-F1BFD9418DC4}"/>
              </a:ext>
            </a:extLst>
          </p:cNvPr>
          <p:cNvSpPr txBox="1"/>
          <p:nvPr/>
        </p:nvSpPr>
        <p:spPr>
          <a:xfrm rot="16200000">
            <a:off x="2429645" y="324433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Lower is better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37F84A-B66E-F66E-3117-0749453EF4CF}"/>
              </a:ext>
            </a:extLst>
          </p:cNvPr>
          <p:cNvSpPr/>
          <p:nvPr/>
        </p:nvSpPr>
        <p:spPr>
          <a:xfrm>
            <a:off x="5044368" y="3283006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F29F99-D7E7-48B9-4B6C-55DC8D94424A}"/>
              </a:ext>
            </a:extLst>
          </p:cNvPr>
          <p:cNvSpPr/>
          <p:nvPr/>
        </p:nvSpPr>
        <p:spPr>
          <a:xfrm>
            <a:off x="6179316" y="3287664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EE8EA6-2419-296B-6A32-35DAB8D0F3C5}"/>
              </a:ext>
            </a:extLst>
          </p:cNvPr>
          <p:cNvSpPr/>
          <p:nvPr/>
        </p:nvSpPr>
        <p:spPr>
          <a:xfrm>
            <a:off x="7326774" y="3287664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391484D-D8C5-1410-4101-2F251A73C0DA}"/>
              </a:ext>
            </a:extLst>
          </p:cNvPr>
          <p:cNvSpPr/>
          <p:nvPr/>
        </p:nvSpPr>
        <p:spPr>
          <a:xfrm>
            <a:off x="8341339" y="3279640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81A36-9FFA-7144-E9F6-FB96969A6891}"/>
              </a:ext>
            </a:extLst>
          </p:cNvPr>
          <p:cNvSpPr/>
          <p:nvPr/>
        </p:nvSpPr>
        <p:spPr>
          <a:xfrm>
            <a:off x="10623745" y="3285818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A417099-C06F-C5CD-BCCF-D49292A0D817}"/>
              </a:ext>
            </a:extLst>
          </p:cNvPr>
          <p:cNvSpPr/>
          <p:nvPr/>
        </p:nvSpPr>
        <p:spPr>
          <a:xfrm>
            <a:off x="10655082" y="5240194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E8AB6C-6B67-A109-5F6E-B708AD955BF2}"/>
              </a:ext>
            </a:extLst>
          </p:cNvPr>
          <p:cNvSpPr/>
          <p:nvPr/>
        </p:nvSpPr>
        <p:spPr>
          <a:xfrm>
            <a:off x="9372061" y="5240194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3C75E86-B2A5-C296-CEBB-22A8973B67DC}"/>
              </a:ext>
            </a:extLst>
          </p:cNvPr>
          <p:cNvSpPr/>
          <p:nvPr/>
        </p:nvSpPr>
        <p:spPr>
          <a:xfrm>
            <a:off x="7791337" y="5240194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7D039B-C622-0F2C-965D-376E614D07D1}"/>
              </a:ext>
            </a:extLst>
          </p:cNvPr>
          <p:cNvSpPr/>
          <p:nvPr/>
        </p:nvSpPr>
        <p:spPr>
          <a:xfrm>
            <a:off x="4984625" y="5237997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D09663D-2792-97D4-2295-50DF7E701128}"/>
              </a:ext>
            </a:extLst>
          </p:cNvPr>
          <p:cNvSpPr/>
          <p:nvPr/>
        </p:nvSpPr>
        <p:spPr>
          <a:xfrm>
            <a:off x="6353096" y="5237997"/>
            <a:ext cx="451411" cy="26498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Table 19">
            <a:extLst>
              <a:ext uri="{FF2B5EF4-FFF2-40B4-BE49-F238E27FC236}">
                <a16:creationId xmlns:a16="http://schemas.microsoft.com/office/drawing/2014/main" id="{DE655D88-8B5C-859E-01FC-5D837899B0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8489962"/>
              </p:ext>
            </p:extLst>
          </p:nvPr>
        </p:nvGraphicFramePr>
        <p:xfrm>
          <a:off x="241200" y="2058777"/>
          <a:ext cx="2795124" cy="3580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792">
                  <a:extLst>
                    <a:ext uri="{9D8B030D-6E8A-4147-A177-3AD203B41FA5}">
                      <a16:colId xmlns:a16="http://schemas.microsoft.com/office/drawing/2014/main" val="739801374"/>
                    </a:ext>
                  </a:extLst>
                </a:gridCol>
                <a:gridCol w="1823332">
                  <a:extLst>
                    <a:ext uri="{9D8B030D-6E8A-4147-A177-3AD203B41FA5}">
                      <a16:colId xmlns:a16="http://schemas.microsoft.com/office/drawing/2014/main" val="2707004202"/>
                    </a:ext>
                  </a:extLst>
                </a:gridCol>
              </a:tblGrid>
              <a:tr h="319180">
                <a:tc gridSpan="2">
                  <a:txBody>
                    <a:bodyPr/>
                    <a:lstStyle/>
                    <a:p>
                      <a:r>
                        <a:rPr lang="en-US" sz="1400"/>
                        <a:t>10 sketching algorithms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519805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LC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Linear counting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9585221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HLL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HyperLogLog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3643800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PCSA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/>
                        <a:t>PCSA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825867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MRB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Multi-resolution Bitmap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1625990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MRAC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MRAC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8156603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Count-sketch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34001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CM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Count-min sketch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2932460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KARY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K-ary sketch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0963418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Entropy sketch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9994193"/>
                  </a:ext>
                </a:extLst>
              </a:tr>
              <a:tr h="293058">
                <a:tc>
                  <a:txBody>
                    <a:bodyPr/>
                    <a:lstStyle/>
                    <a:p>
                      <a:r>
                        <a:rPr lang="en-US" sz="1400"/>
                        <a:t>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UnivMon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0590624"/>
                  </a:ext>
                </a:extLst>
              </a:tr>
            </a:tbl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CD0201BD-D00E-5A92-634F-D47DEEF5F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r>
              <a:rPr lang="en-US" sz="16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E9976D7-D69C-B501-A282-D442E7734B32}"/>
              </a:ext>
            </a:extLst>
          </p:cNvPr>
          <p:cNvSpPr/>
          <p:nvPr/>
        </p:nvSpPr>
        <p:spPr>
          <a:xfrm>
            <a:off x="7172692" y="3991274"/>
            <a:ext cx="937166" cy="1236563"/>
          </a:xfrm>
          <a:prstGeom prst="ellipse">
            <a:avLst/>
          </a:prstGeom>
          <a:noFill/>
          <a:ln w="190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36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12B9-3FEE-D3EF-E4D2-7AAA67B3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65" y="365125"/>
            <a:ext cx="12039599" cy="884941"/>
          </a:xfrm>
        </p:spPr>
        <p:txBody>
          <a:bodyPr>
            <a:noAutofit/>
          </a:bodyPr>
          <a:lstStyle/>
          <a:p>
            <a:r>
              <a:rPr lang="en-US" dirty="0"/>
              <a:t>Network measurement is essential for management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7F9718-20D0-E832-FF66-C6C190A6DC26}"/>
              </a:ext>
            </a:extLst>
          </p:cNvPr>
          <p:cNvSpPr txBox="1"/>
          <p:nvPr/>
        </p:nvSpPr>
        <p:spPr>
          <a:xfrm>
            <a:off x="3312388" y="1796935"/>
            <a:ext cx="2431993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Resource</a:t>
            </a:r>
          </a:p>
          <a:p>
            <a:pPr algn="ctr"/>
            <a:r>
              <a:rPr lang="en-US" sz="2400"/>
              <a:t>Provisioning</a:t>
            </a: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43A0C1-0024-569D-1223-1DB18C82E778}"/>
              </a:ext>
            </a:extLst>
          </p:cNvPr>
          <p:cNvSpPr txBox="1"/>
          <p:nvPr/>
        </p:nvSpPr>
        <p:spPr>
          <a:xfrm>
            <a:off x="5714573" y="1818948"/>
            <a:ext cx="2740017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Syn Flood Detection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BA93593-0F5E-C752-7D3E-5C4AC9696A1F}"/>
              </a:ext>
            </a:extLst>
          </p:cNvPr>
          <p:cNvSpPr txBox="1"/>
          <p:nvPr/>
        </p:nvSpPr>
        <p:spPr>
          <a:xfrm>
            <a:off x="9356928" y="1793088"/>
            <a:ext cx="2022429" cy="8309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/>
              <a:t>Port Scan Detection</a:t>
            </a:r>
            <a:endParaRPr lang="en-US" sz="2400">
              <a:solidFill>
                <a:schemeClr val="accent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67B0FE-A828-3F46-FC61-26B0F1BDDEB8}"/>
              </a:ext>
            </a:extLst>
          </p:cNvPr>
          <p:cNvSpPr txBox="1"/>
          <p:nvPr/>
        </p:nvSpPr>
        <p:spPr>
          <a:xfrm>
            <a:off x="520104" y="1793088"/>
            <a:ext cx="236634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Management Tasks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4412BF-5663-FBD0-CA04-B889B8B87E8C}"/>
              </a:ext>
            </a:extLst>
          </p:cNvPr>
          <p:cNvSpPr txBox="1"/>
          <p:nvPr/>
        </p:nvSpPr>
        <p:spPr>
          <a:xfrm>
            <a:off x="3543631" y="3136055"/>
            <a:ext cx="22007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Top K flows</a:t>
            </a:r>
          </a:p>
          <a:p>
            <a:pPr algn="ctr"/>
            <a:r>
              <a:rPr lang="en-US" sz="2400"/>
              <a:t>on </a:t>
            </a:r>
            <a:r>
              <a:rPr lang="en-US" sz="2400" u="sng"/>
              <a:t>5-tuple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4FD26B-D1C6-DB1A-CBEC-C63241F86E2F}"/>
              </a:ext>
            </a:extLst>
          </p:cNvPr>
          <p:cNvSpPr txBox="1"/>
          <p:nvPr/>
        </p:nvSpPr>
        <p:spPr>
          <a:xfrm>
            <a:off x="5894507" y="3136055"/>
            <a:ext cx="256008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Unique # of flows</a:t>
            </a:r>
          </a:p>
          <a:p>
            <a:pPr algn="ctr"/>
            <a:r>
              <a:rPr lang="en-US" sz="2400"/>
              <a:t>on </a:t>
            </a:r>
            <a:r>
              <a:rPr lang="en-US" sz="2400" u="sng"/>
              <a:t>srcIP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2A1C3E-EA1E-DB8E-2FFA-8160CBB20C7C}"/>
              </a:ext>
            </a:extLst>
          </p:cNvPr>
          <p:cNvSpPr txBox="1"/>
          <p:nvPr/>
        </p:nvSpPr>
        <p:spPr>
          <a:xfrm>
            <a:off x="9412371" y="3136055"/>
            <a:ext cx="19115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Entropy</a:t>
            </a:r>
          </a:p>
          <a:p>
            <a:pPr algn="ctr"/>
            <a:r>
              <a:rPr lang="en-US" sz="2400"/>
              <a:t>on </a:t>
            </a:r>
            <a:r>
              <a:rPr lang="en-US" sz="2400" u="sng"/>
              <a:t>dstPort</a:t>
            </a:r>
            <a:endParaRPr lang="en-US" sz="2400" b="1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473E2C-5650-71EB-4938-E32631BA29AE}"/>
              </a:ext>
            </a:extLst>
          </p:cNvPr>
          <p:cNvSpPr txBox="1"/>
          <p:nvPr/>
        </p:nvSpPr>
        <p:spPr>
          <a:xfrm>
            <a:off x="8674910" y="3227008"/>
            <a:ext cx="73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8F9D84-4CA6-413F-ACCA-02ED4A7DE0C9}"/>
              </a:ext>
            </a:extLst>
          </p:cNvPr>
          <p:cNvSpPr txBox="1"/>
          <p:nvPr/>
        </p:nvSpPr>
        <p:spPr>
          <a:xfrm>
            <a:off x="1" y="3074500"/>
            <a:ext cx="3543630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b="1"/>
              <a:t>Diverse</a:t>
            </a:r>
          </a:p>
          <a:p>
            <a:pPr algn="ctr"/>
            <a:r>
              <a:rPr lang="en-US" sz="2600" b="1"/>
              <a:t>Measurement Tasks</a:t>
            </a:r>
          </a:p>
        </p:txBody>
      </p:sp>
      <p:sp>
        <p:nvSpPr>
          <p:cNvPr id="3" name="Down Arrow 2">
            <a:extLst>
              <a:ext uri="{FF2B5EF4-FFF2-40B4-BE49-F238E27FC236}">
                <a16:creationId xmlns:a16="http://schemas.microsoft.com/office/drawing/2014/main" id="{AA7EA687-5AFB-A76A-7838-7B2D97EC8135}"/>
              </a:ext>
            </a:extLst>
          </p:cNvPr>
          <p:cNvSpPr/>
          <p:nvPr/>
        </p:nvSpPr>
        <p:spPr>
          <a:xfrm flipV="1">
            <a:off x="1460959" y="2685640"/>
            <a:ext cx="484632" cy="3888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F16B34-E299-647C-4E7C-303A6D1A118A}"/>
              </a:ext>
            </a:extLst>
          </p:cNvPr>
          <p:cNvSpPr txBox="1"/>
          <p:nvPr/>
        </p:nvSpPr>
        <p:spPr>
          <a:xfrm>
            <a:off x="8674909" y="1947806"/>
            <a:ext cx="73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07B345E-F5D1-017F-377E-302E33594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2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984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D16E6-28DE-DE94-2AD6-3AF1624D5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5" y="365125"/>
            <a:ext cx="7290315" cy="884941"/>
          </a:xfrm>
        </p:spPr>
        <p:txBody>
          <a:bodyPr/>
          <a:lstStyle/>
          <a:p>
            <a:r>
              <a:rPr lang="en-US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6D60DE-3583-31A3-80FC-D45C3F0CBF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400"/>
            <a:ext cx="10967976" cy="4373563"/>
          </a:xfrm>
        </p:spPr>
        <p:txBody>
          <a:bodyPr>
            <a:normAutofit/>
          </a:bodyPr>
          <a:lstStyle/>
          <a:p>
            <a:pPr>
              <a:spcAft>
                <a:spcPts val="1500"/>
              </a:spcAft>
            </a:pPr>
            <a:r>
              <a:rPr lang="en-US" dirty="0"/>
              <a:t>Diverse measurement tasks at scale are critical for management</a:t>
            </a:r>
          </a:p>
          <a:p>
            <a:pPr>
              <a:spcAft>
                <a:spcPts val="1500"/>
              </a:spcAft>
            </a:pPr>
            <a:r>
              <a:rPr lang="en-US" dirty="0"/>
              <a:t>Sketch ensemble on programmable switch is promising, but prior work has fundamental limitation</a:t>
            </a:r>
          </a:p>
          <a:p>
            <a:pPr>
              <a:spcAft>
                <a:spcPts val="1500"/>
              </a:spcAft>
            </a:pPr>
            <a:r>
              <a:rPr lang="en-US" dirty="0"/>
              <a:t>We propose a composition framework </a:t>
            </a:r>
            <a:r>
              <a:rPr lang="en-US" dirty="0" err="1"/>
              <a:t>Sketchovsky</a:t>
            </a:r>
            <a:r>
              <a:rPr lang="en-US" dirty="0"/>
              <a:t> that propose cross-sketch optimizations, strategy finder, and auto-code composition</a:t>
            </a:r>
          </a:p>
          <a:p>
            <a:pPr>
              <a:spcAft>
                <a:spcPts val="1500"/>
              </a:spcAft>
            </a:pPr>
            <a:r>
              <a:rPr lang="en-US" dirty="0" err="1"/>
              <a:t>Sketchovsky</a:t>
            </a:r>
            <a:r>
              <a:rPr lang="en-US" dirty="0"/>
              <a:t> makes previously infeasible ensembles feasible by reducing up to 45% hardware resources without accuracy loss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22D4B-3E72-9AED-5410-B93B9EC59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20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26284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12B9-3FEE-D3EF-E4D2-7AAA67B3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65125"/>
            <a:ext cx="12330952" cy="884941"/>
          </a:xfrm>
        </p:spPr>
        <p:txBody>
          <a:bodyPr>
            <a:noAutofit/>
          </a:bodyPr>
          <a:lstStyle/>
          <a:p>
            <a:r>
              <a:rPr lang="en-US" sz="3550" dirty="0"/>
              <a:t>Ensemble of sketches on programmable switch is promising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3B5127-1A86-5E58-6BE0-5A129FF65DA0}"/>
              </a:ext>
            </a:extLst>
          </p:cNvPr>
          <p:cNvSpPr txBox="1"/>
          <p:nvPr/>
        </p:nvSpPr>
        <p:spPr>
          <a:xfrm>
            <a:off x="350062" y="4413954"/>
            <a:ext cx="1390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Data</a:t>
            </a:r>
          </a:p>
          <a:p>
            <a:pPr algn="ctr"/>
            <a:r>
              <a:rPr lang="en-US" sz="2600"/>
              <a:t>Plane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FFCDA7-5517-7538-2F4F-E0D34A5F1D7B}"/>
              </a:ext>
            </a:extLst>
          </p:cNvPr>
          <p:cNvSpPr txBox="1"/>
          <p:nvPr/>
        </p:nvSpPr>
        <p:spPr>
          <a:xfrm>
            <a:off x="377815" y="1881482"/>
            <a:ext cx="1390082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Control</a:t>
            </a:r>
          </a:p>
          <a:p>
            <a:pPr algn="ctr"/>
            <a:r>
              <a:rPr lang="en-US" sz="2600"/>
              <a:t>Plane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4E321E0-D9B2-72E2-6211-CCEA4057B510}"/>
              </a:ext>
            </a:extLst>
          </p:cNvPr>
          <p:cNvCxnSpPr/>
          <p:nvPr/>
        </p:nvCxnSpPr>
        <p:spPr>
          <a:xfrm>
            <a:off x="558802" y="3537488"/>
            <a:ext cx="10210800" cy="0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Down Arrow 8">
            <a:extLst>
              <a:ext uri="{FF2B5EF4-FFF2-40B4-BE49-F238E27FC236}">
                <a16:creationId xmlns:a16="http://schemas.microsoft.com/office/drawing/2014/main" id="{3CBCBF0C-1DE3-86DE-7846-8D956F61AD0D}"/>
              </a:ext>
            </a:extLst>
          </p:cNvPr>
          <p:cNvSpPr/>
          <p:nvPr/>
        </p:nvSpPr>
        <p:spPr>
          <a:xfrm rot="5400000" flipV="1">
            <a:off x="6671997" y="663060"/>
            <a:ext cx="484632" cy="88789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B8540B-E3A2-DB51-0D36-831AA22F3958}"/>
              </a:ext>
            </a:extLst>
          </p:cNvPr>
          <p:cNvSpPr txBox="1"/>
          <p:nvPr/>
        </p:nvSpPr>
        <p:spPr>
          <a:xfrm>
            <a:off x="1938755" y="4448772"/>
            <a:ext cx="139008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Packets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4FB4CD4D-73F3-B0BD-53AD-80AC1D46AD4A}"/>
              </a:ext>
            </a:extLst>
          </p:cNvPr>
          <p:cNvSpPr/>
          <p:nvPr/>
        </p:nvSpPr>
        <p:spPr>
          <a:xfrm>
            <a:off x="3264333" y="4175554"/>
            <a:ext cx="7065240" cy="1853986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378235-0B4A-4FE1-188A-4D875C73440C}"/>
              </a:ext>
            </a:extLst>
          </p:cNvPr>
          <p:cNvSpPr txBox="1"/>
          <p:nvPr/>
        </p:nvSpPr>
        <p:spPr>
          <a:xfrm>
            <a:off x="3543631" y="1911693"/>
            <a:ext cx="220075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Top K flows</a:t>
            </a:r>
          </a:p>
          <a:p>
            <a:pPr algn="ctr"/>
            <a:r>
              <a:rPr lang="en-US" sz="2400"/>
              <a:t>on </a:t>
            </a:r>
            <a:r>
              <a:rPr lang="en-US" sz="2400" u="sng"/>
              <a:t>5-tuple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933D389-6E0A-A738-2D06-DA2DBCDBFB78}"/>
              </a:ext>
            </a:extLst>
          </p:cNvPr>
          <p:cNvSpPr txBox="1"/>
          <p:nvPr/>
        </p:nvSpPr>
        <p:spPr>
          <a:xfrm>
            <a:off x="5894507" y="1911693"/>
            <a:ext cx="2560083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Unique # of flows</a:t>
            </a:r>
          </a:p>
          <a:p>
            <a:pPr algn="ctr"/>
            <a:r>
              <a:rPr lang="en-US" sz="2400"/>
              <a:t>on </a:t>
            </a:r>
            <a:r>
              <a:rPr lang="en-US" sz="2400" u="sng"/>
              <a:t>srcIP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C17B5CB-D6D9-4462-8504-2D396232111E}"/>
              </a:ext>
            </a:extLst>
          </p:cNvPr>
          <p:cNvSpPr txBox="1"/>
          <p:nvPr/>
        </p:nvSpPr>
        <p:spPr>
          <a:xfrm>
            <a:off x="9412371" y="1911693"/>
            <a:ext cx="1911544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>
                <a:solidFill>
                  <a:schemeClr val="accent1"/>
                </a:solidFill>
              </a:rPr>
              <a:t>Entropy</a:t>
            </a:r>
          </a:p>
          <a:p>
            <a:pPr algn="ctr"/>
            <a:r>
              <a:rPr lang="en-US" sz="2400"/>
              <a:t>on </a:t>
            </a:r>
            <a:r>
              <a:rPr lang="en-US" sz="2400" u="sng"/>
              <a:t>dstPort</a:t>
            </a:r>
            <a:endParaRPr lang="en-US" sz="2400" b="1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F054620-9DE4-485E-125D-21320B6FF504}"/>
              </a:ext>
            </a:extLst>
          </p:cNvPr>
          <p:cNvSpPr txBox="1"/>
          <p:nvPr/>
        </p:nvSpPr>
        <p:spPr>
          <a:xfrm>
            <a:off x="8674910" y="2002646"/>
            <a:ext cx="737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…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531CB4CC-ED3A-6EED-05AD-3F529121AD49}"/>
              </a:ext>
            </a:extLst>
          </p:cNvPr>
          <p:cNvSpPr/>
          <p:nvPr/>
        </p:nvSpPr>
        <p:spPr>
          <a:xfrm>
            <a:off x="3676796" y="4288531"/>
            <a:ext cx="6133631" cy="10691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21CCFCBC-602C-D973-F802-4767467A7C5A}"/>
              </a:ext>
            </a:extLst>
          </p:cNvPr>
          <p:cNvSpPr/>
          <p:nvPr/>
        </p:nvSpPr>
        <p:spPr>
          <a:xfrm flipV="1">
            <a:off x="5664202" y="2943529"/>
            <a:ext cx="1735228" cy="967673"/>
          </a:xfrm>
          <a:prstGeom prst="downArrow">
            <a:avLst>
              <a:gd name="adj1" fmla="val 47389"/>
              <a:gd name="adj2" fmla="val 53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04AE694-A738-7FCC-EB77-CA8582CA83B1}"/>
              </a:ext>
            </a:extLst>
          </p:cNvPr>
          <p:cNvSpPr txBox="1"/>
          <p:nvPr/>
        </p:nvSpPr>
        <p:spPr>
          <a:xfrm>
            <a:off x="4240697" y="5467689"/>
            <a:ext cx="51716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/>
              <a:t>Fixed-Function Network Switch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81B06AF-FF51-0902-5E01-F85E8B9B8AB6}"/>
              </a:ext>
            </a:extLst>
          </p:cNvPr>
          <p:cNvSpPr txBox="1"/>
          <p:nvPr/>
        </p:nvSpPr>
        <p:spPr>
          <a:xfrm>
            <a:off x="3990140" y="4611930"/>
            <a:ext cx="6003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Packet Sampling Approach (Netflow)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812FBE6-34A4-7030-56AE-486806B92DFB}"/>
              </a:ext>
            </a:extLst>
          </p:cNvPr>
          <p:cNvGrpSpPr/>
          <p:nvPr/>
        </p:nvGrpSpPr>
        <p:grpSpPr>
          <a:xfrm>
            <a:off x="3543631" y="2755374"/>
            <a:ext cx="6266796" cy="2592090"/>
            <a:chOff x="3539966" y="2779461"/>
            <a:chExt cx="6266796" cy="2592090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F7364992-E4B2-182C-398D-DC0828D25E4C}"/>
                </a:ext>
              </a:extLst>
            </p:cNvPr>
            <p:cNvSpPr/>
            <p:nvPr/>
          </p:nvSpPr>
          <p:spPr>
            <a:xfrm>
              <a:off x="3673131" y="4302427"/>
              <a:ext cx="6133631" cy="1069124"/>
            </a:xfrm>
            <a:prstGeom prst="roundRect">
              <a:avLst/>
            </a:prstGeom>
            <a:solidFill>
              <a:schemeClr val="accent4">
                <a:lumMod val="40000"/>
                <a:lumOff val="60000"/>
              </a:schemeClr>
            </a:solidFill>
            <a:ln w="3810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4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D75312B-1351-C6D8-3571-FE143E2C433A}"/>
                </a:ext>
              </a:extLst>
            </p:cNvPr>
            <p:cNvSpPr/>
            <p:nvPr/>
          </p:nvSpPr>
          <p:spPr>
            <a:xfrm>
              <a:off x="5750990" y="4481355"/>
              <a:ext cx="1553584" cy="776446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Sketch</a:t>
              </a:r>
            </a:p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Instance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BC10A90-CCC7-829E-CBAC-CBA58FE94538}"/>
                </a:ext>
              </a:extLst>
            </p:cNvPr>
            <p:cNvSpPr/>
            <p:nvPr/>
          </p:nvSpPr>
          <p:spPr>
            <a:xfrm>
              <a:off x="8000492" y="4464642"/>
              <a:ext cx="1553584" cy="776446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Sketch</a:t>
              </a:r>
            </a:p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Instance N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C5AF9DF-C645-F79B-512D-E160A1CBABD6}"/>
                </a:ext>
              </a:extLst>
            </p:cNvPr>
            <p:cNvSpPr txBox="1"/>
            <p:nvPr/>
          </p:nvSpPr>
          <p:spPr>
            <a:xfrm>
              <a:off x="7398702" y="4557250"/>
              <a:ext cx="73746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/>
                <a:t>…</a:t>
              </a:r>
            </a:p>
          </p:txBody>
        </p:sp>
        <p:sp>
          <p:nvSpPr>
            <p:cNvPr id="39" name="Down Arrow 38">
              <a:extLst>
                <a:ext uri="{FF2B5EF4-FFF2-40B4-BE49-F238E27FC236}">
                  <a16:creationId xmlns:a16="http://schemas.microsoft.com/office/drawing/2014/main" id="{AAD3AE6A-2437-8C60-C180-337FC1CDC46F}"/>
                </a:ext>
              </a:extLst>
            </p:cNvPr>
            <p:cNvSpPr/>
            <p:nvPr/>
          </p:nvSpPr>
          <p:spPr>
            <a:xfrm flipV="1">
              <a:off x="6258979" y="2784891"/>
              <a:ext cx="484632" cy="16094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Down Arrow 39">
              <a:extLst>
                <a:ext uri="{FF2B5EF4-FFF2-40B4-BE49-F238E27FC236}">
                  <a16:creationId xmlns:a16="http://schemas.microsoft.com/office/drawing/2014/main" id="{94B81735-CE83-439B-7032-E34DBE055C99}"/>
                </a:ext>
              </a:extLst>
            </p:cNvPr>
            <p:cNvSpPr/>
            <p:nvPr/>
          </p:nvSpPr>
          <p:spPr>
            <a:xfrm rot="1379824" flipV="1">
              <a:off x="9192105" y="2779461"/>
              <a:ext cx="484632" cy="16094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EE4FB1F7-8529-28B4-8E4F-E3B5B86A14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39966" y="3853241"/>
              <a:ext cx="352801" cy="44304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6B8B8C-69C4-E901-2A32-904D7F698950}"/>
              </a:ext>
            </a:extLst>
          </p:cNvPr>
          <p:cNvGrpSpPr/>
          <p:nvPr/>
        </p:nvGrpSpPr>
        <p:grpSpPr>
          <a:xfrm>
            <a:off x="3877788" y="2784891"/>
            <a:ext cx="1553584" cy="2472910"/>
            <a:chOff x="3877788" y="2784891"/>
            <a:chExt cx="1553584" cy="2472910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8C89B37-6488-B666-AEF1-8134F3C8A5CC}"/>
                </a:ext>
              </a:extLst>
            </p:cNvPr>
            <p:cNvSpPr/>
            <p:nvPr/>
          </p:nvSpPr>
          <p:spPr>
            <a:xfrm>
              <a:off x="3877788" y="4481355"/>
              <a:ext cx="1553584" cy="776446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Sketch</a:t>
              </a:r>
            </a:p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Instance 1</a:t>
              </a:r>
            </a:p>
          </p:txBody>
        </p:sp>
        <p:sp>
          <p:nvSpPr>
            <p:cNvPr id="29" name="Down Arrow 28">
              <a:extLst>
                <a:ext uri="{FF2B5EF4-FFF2-40B4-BE49-F238E27FC236}">
                  <a16:creationId xmlns:a16="http://schemas.microsoft.com/office/drawing/2014/main" id="{59AFCEDC-175B-7C67-FA1E-B00487B69890}"/>
                </a:ext>
              </a:extLst>
            </p:cNvPr>
            <p:cNvSpPr/>
            <p:nvPr/>
          </p:nvSpPr>
          <p:spPr>
            <a:xfrm flipV="1">
              <a:off x="4342355" y="2784891"/>
              <a:ext cx="484632" cy="160940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D693F46A-0CE6-A36B-9ED5-4A5B80040BF5}"/>
              </a:ext>
            </a:extLst>
          </p:cNvPr>
          <p:cNvSpPr txBox="1"/>
          <p:nvPr/>
        </p:nvSpPr>
        <p:spPr>
          <a:xfrm>
            <a:off x="4981496" y="5461763"/>
            <a:ext cx="35168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/>
              <a:t>Programmable Switch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1C821-D52A-B472-080F-409A5A0CF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3</a:t>
            </a:fld>
            <a:endParaRPr lang="en-US" sz="150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66E04A-CE33-A8C6-33AB-8D5CC2D24296}"/>
              </a:ext>
            </a:extLst>
          </p:cNvPr>
          <p:cNvSpPr txBox="1"/>
          <p:nvPr/>
        </p:nvSpPr>
        <p:spPr>
          <a:xfrm>
            <a:off x="4335278" y="4599231"/>
            <a:ext cx="51580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/>
              <a:t>Sketching Algorithms (Sketches)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3C34FDF-89F8-53F7-D557-1B19947DAA9E}"/>
              </a:ext>
            </a:extLst>
          </p:cNvPr>
          <p:cNvSpPr/>
          <p:nvPr/>
        </p:nvSpPr>
        <p:spPr>
          <a:xfrm>
            <a:off x="776859" y="3217406"/>
            <a:ext cx="2984829" cy="615484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1" u="sng" dirty="0">
                <a:solidFill>
                  <a:srgbClr val="C00000"/>
                </a:solidFill>
              </a:rPr>
              <a:t>Sketch Ensemble</a:t>
            </a:r>
            <a:endParaRPr lang="en-US" sz="2400" u="sng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8" grpId="0"/>
      <p:bldP spid="26" grpId="0"/>
      <p:bldP spid="30" grpId="0"/>
      <p:bldP spid="3" grpId="0"/>
      <p:bldP spid="3" grpId="1"/>
      <p:bldP spid="1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C12B9-3FEE-D3EF-E4D2-7AAA67B3D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3917" y="365125"/>
            <a:ext cx="11468677" cy="884941"/>
          </a:xfrm>
        </p:spPr>
        <p:txBody>
          <a:bodyPr>
            <a:noAutofit/>
          </a:bodyPr>
          <a:lstStyle/>
          <a:p>
            <a:r>
              <a:rPr lang="en-US" dirty="0"/>
              <a:t>Prior work cannot handle ensemble of sketches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4CFFD-29F6-96A8-C5D5-3743B820CAD8}"/>
              </a:ext>
            </a:extLst>
          </p:cNvPr>
          <p:cNvSpPr txBox="1"/>
          <p:nvPr/>
        </p:nvSpPr>
        <p:spPr>
          <a:xfrm>
            <a:off x="899888" y="1527859"/>
            <a:ext cx="10625208" cy="2107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/>
              <a:t>Three requirements</a:t>
            </a:r>
            <a:r>
              <a:rPr lang="en-US" sz="2400"/>
              <a:t> for running the sketch ensemble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/>
              <a:t> </a:t>
            </a:r>
            <a:r>
              <a:rPr lang="en-US" sz="2200" b="1"/>
              <a:t>Generality:</a:t>
            </a:r>
            <a:r>
              <a:rPr lang="en-US" sz="2200"/>
              <a:t> any combination of measurement tasks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/>
              <a:t> </a:t>
            </a:r>
            <a:r>
              <a:rPr lang="en-US" sz="2200" b="1"/>
              <a:t>Low Resource:</a:t>
            </a:r>
            <a:r>
              <a:rPr lang="en-US" sz="2200"/>
              <a:t> footprint on switch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200"/>
              <a:t> </a:t>
            </a:r>
            <a:r>
              <a:rPr lang="en-US" sz="2200" b="1"/>
              <a:t>High Accuracy: </a:t>
            </a:r>
            <a:r>
              <a:rPr lang="en-US" sz="2200"/>
              <a:t>for measurement tasks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D247C14-174A-35DB-F9B5-70B8FBF8DB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196001"/>
              </p:ext>
            </p:extLst>
          </p:nvPr>
        </p:nvGraphicFramePr>
        <p:xfrm>
          <a:off x="838200" y="4035177"/>
          <a:ext cx="10625209" cy="1742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84800">
                  <a:extLst>
                    <a:ext uri="{9D8B030D-6E8A-4147-A177-3AD203B41FA5}">
                      <a16:colId xmlns:a16="http://schemas.microsoft.com/office/drawing/2014/main" val="586939600"/>
                    </a:ext>
                  </a:extLst>
                </a:gridCol>
                <a:gridCol w="1536700">
                  <a:extLst>
                    <a:ext uri="{9D8B030D-6E8A-4147-A177-3AD203B41FA5}">
                      <a16:colId xmlns:a16="http://schemas.microsoft.com/office/drawing/2014/main" val="3541390193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495309946"/>
                    </a:ext>
                  </a:extLst>
                </a:gridCol>
                <a:gridCol w="1874909">
                  <a:extLst>
                    <a:ext uri="{9D8B030D-6E8A-4147-A177-3AD203B41FA5}">
                      <a16:colId xmlns:a16="http://schemas.microsoft.com/office/drawing/2014/main" val="223991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Prior 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Generality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Low 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High 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769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More expressive sketches (UnivMon, CocoSketch)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✗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1"/>
                        <a:t>✓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1"/>
                        <a:t>✓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4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Per-sketch optimization (SketchLib)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" sz="2400" b="1"/>
                        <a:t>✓</a:t>
                      </a:r>
                      <a:endParaRPr lang="en-US" sz="2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✗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1"/>
                        <a:t>✓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4731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Dynamic resource allocation (P4All, FlyMon)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1"/>
                        <a:t>✓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sz="2400" b="1"/>
                        <a:t>✓</a:t>
                      </a:r>
                      <a:endParaRPr lang="en-US" sz="240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>
                          <a:solidFill>
                            <a:srgbClr val="FF0000"/>
                          </a:solidFill>
                        </a:rPr>
                        <a:t>✗</a:t>
                      </a:r>
                      <a:endParaRPr lang="en-US" sz="2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75152586"/>
                  </a:ext>
                </a:extLst>
              </a:tr>
            </a:tbl>
          </a:graphicData>
        </a:graphic>
      </p:graphicFrame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6520469-067E-0FA8-C792-B8FEE2714122}"/>
              </a:ext>
            </a:extLst>
          </p:cNvPr>
          <p:cNvSpPr/>
          <p:nvPr/>
        </p:nvSpPr>
        <p:spPr>
          <a:xfrm>
            <a:off x="728590" y="4836624"/>
            <a:ext cx="10879829" cy="538121"/>
          </a:xfrm>
          <a:prstGeom prst="round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69EC65-EBAB-69C9-8AE9-DC55B08DB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4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1915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386B15A-8D04-F7C8-AE56-4C056D60E4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972" y="2179591"/>
            <a:ext cx="8133492" cy="40812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4549624-B862-9345-19F4-2F27245A1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884941"/>
          </a:xfrm>
        </p:spPr>
        <p:txBody>
          <a:bodyPr>
            <a:noAutofit/>
          </a:bodyPr>
          <a:lstStyle/>
          <a:p>
            <a:r>
              <a:rPr lang="en-US" sz="3310" dirty="0"/>
              <a:t>Per-sketch optimization has fundamental limitation for ensemble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1C777A-7BAC-6250-305C-CDB968E5CAA8}"/>
              </a:ext>
            </a:extLst>
          </p:cNvPr>
          <p:cNvSpPr txBox="1"/>
          <p:nvPr/>
        </p:nvSpPr>
        <p:spPr>
          <a:xfrm>
            <a:off x="3637207" y="1833342"/>
            <a:ext cx="304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SketchLib (NSDI’ 22)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91497D-EFB5-2831-0EA1-1E76E218ABC4}"/>
              </a:ext>
            </a:extLst>
          </p:cNvPr>
          <p:cNvSpPr txBox="1"/>
          <p:nvPr/>
        </p:nvSpPr>
        <p:spPr>
          <a:xfrm>
            <a:off x="7735110" y="2064174"/>
            <a:ext cx="24331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HW resources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2DCE367-CC6E-F2BB-37BD-6D21920DEC25}"/>
              </a:ext>
            </a:extLst>
          </p:cNvPr>
          <p:cNvGrpSpPr/>
          <p:nvPr/>
        </p:nvGrpSpPr>
        <p:grpSpPr>
          <a:xfrm>
            <a:off x="1329069" y="1382233"/>
            <a:ext cx="9867015" cy="5339242"/>
            <a:chOff x="1329069" y="1382233"/>
            <a:chExt cx="9867015" cy="5339242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DD16791-E4A2-FF8A-76B1-EEC5CFD1532B}"/>
                </a:ext>
              </a:extLst>
            </p:cNvPr>
            <p:cNvSpPr/>
            <p:nvPr/>
          </p:nvSpPr>
          <p:spPr>
            <a:xfrm>
              <a:off x="1850065" y="1382233"/>
              <a:ext cx="8793126" cy="5339242"/>
            </a:xfrm>
            <a:prstGeom prst="rect">
              <a:avLst/>
            </a:prstGeom>
            <a:solidFill>
              <a:schemeClr val="bg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ounded Rectangle 17">
              <a:extLst>
                <a:ext uri="{FF2B5EF4-FFF2-40B4-BE49-F238E27FC236}">
                  <a16:creationId xmlns:a16="http://schemas.microsoft.com/office/drawing/2014/main" id="{89FB5075-2E7D-B558-24F4-1690A08C0D9D}"/>
                </a:ext>
              </a:extLst>
            </p:cNvPr>
            <p:cNvSpPr/>
            <p:nvPr/>
          </p:nvSpPr>
          <p:spPr>
            <a:xfrm>
              <a:off x="1329069" y="2668772"/>
              <a:ext cx="9867015" cy="2709934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4000">
                  <a:solidFill>
                    <a:schemeClr val="tx1"/>
                  </a:solidFill>
                </a:rPr>
                <a:t>Can we run the </a:t>
              </a:r>
              <a:r>
                <a:rPr lang="en-US" sz="4000" b="1" i="1">
                  <a:solidFill>
                    <a:schemeClr val="tx1"/>
                  </a:solidFill>
                </a:rPr>
                <a:t>sketch ensemble</a:t>
              </a:r>
              <a:r>
                <a:rPr lang="en-US" sz="4000" b="1">
                  <a:solidFill>
                    <a:schemeClr val="tx1"/>
                  </a:solidFill>
                </a:rPr>
                <a:t> </a:t>
              </a:r>
              <a:r>
                <a:rPr lang="en-US" sz="4000">
                  <a:solidFill>
                    <a:schemeClr val="tx1"/>
                  </a:solidFill>
                </a:rPr>
                <a:t>with </a:t>
              </a:r>
              <a:r>
                <a:rPr lang="en-US" sz="4000" b="1">
                  <a:solidFill>
                    <a:schemeClr val="tx1"/>
                  </a:solidFill>
                </a:rPr>
                <a:t>sub-linear resources </a:t>
              </a:r>
              <a:r>
                <a:rPr lang="en-US" sz="4000">
                  <a:solidFill>
                    <a:schemeClr val="tx1"/>
                  </a:solidFill>
                </a:rPr>
                <a:t>while preserving </a:t>
              </a:r>
              <a:r>
                <a:rPr lang="en-US" sz="4000" b="1">
                  <a:solidFill>
                    <a:schemeClr val="tx1"/>
                  </a:solidFill>
                </a:rPr>
                <a:t>high accuracy</a:t>
              </a:r>
              <a:r>
                <a:rPr lang="en-US" sz="4000">
                  <a:solidFill>
                    <a:schemeClr val="tx1"/>
                  </a:solidFill>
                </a:rPr>
                <a:t>?</a:t>
              </a:r>
            </a:p>
          </p:txBody>
        </p:sp>
      </p:grp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1539E03C-7A12-7B8A-B579-67A479C1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5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5835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0D121-E41E-28F0-8263-A96117B40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133629"/>
            <a:ext cx="5304084" cy="884941"/>
          </a:xfrm>
        </p:spPr>
        <p:txBody>
          <a:bodyPr>
            <a:normAutofit/>
          </a:bodyPr>
          <a:lstStyle/>
          <a:p>
            <a:r>
              <a:rPr lang="en-US" sz="3400"/>
              <a:t>Sketchovsky Overview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0D9805D-E6C9-3B35-9B88-D55BA2CFE7BA}"/>
              </a:ext>
            </a:extLst>
          </p:cNvPr>
          <p:cNvSpPr/>
          <p:nvPr/>
        </p:nvSpPr>
        <p:spPr>
          <a:xfrm>
            <a:off x="1386885" y="2617087"/>
            <a:ext cx="8267437" cy="1834791"/>
          </a:xfrm>
          <a:prstGeom prst="rect">
            <a:avLst/>
          </a:prstGeom>
          <a:ln w="254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2400"/>
              <a:t>Sketchovsky</a:t>
            </a:r>
            <a:endParaRPr lang="en-US" sz="2400" b="1" i="1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6B8AC3-DA55-4216-0DCD-C92F397E3484}"/>
              </a:ext>
            </a:extLst>
          </p:cNvPr>
          <p:cNvSpPr txBox="1"/>
          <p:nvPr/>
        </p:nvSpPr>
        <p:spPr>
          <a:xfrm>
            <a:off x="1627105" y="3542799"/>
            <a:ext cx="1994897" cy="769441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/>
              <a:t>Cross-Sketch Optimizations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464621A-A6BF-8F1C-D659-FCFBB1E510FF}"/>
              </a:ext>
            </a:extLst>
          </p:cNvPr>
          <p:cNvSpPr txBox="1"/>
          <p:nvPr/>
        </p:nvSpPr>
        <p:spPr>
          <a:xfrm>
            <a:off x="2345834" y="1084331"/>
            <a:ext cx="250224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Sketch</a:t>
            </a:r>
          </a:p>
          <a:p>
            <a:pPr algn="ctr"/>
            <a:r>
              <a:rPr lang="en-US" sz="2200"/>
              <a:t>Ensemble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423C31-BEE9-872C-E0AB-7421F5DD1881}"/>
              </a:ext>
            </a:extLst>
          </p:cNvPr>
          <p:cNvSpPr txBox="1"/>
          <p:nvPr/>
        </p:nvSpPr>
        <p:spPr>
          <a:xfrm>
            <a:off x="9433220" y="2578022"/>
            <a:ext cx="244700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/>
              <a:t>An optimized</a:t>
            </a:r>
          </a:p>
          <a:p>
            <a:pPr algn="ctr"/>
            <a:r>
              <a:rPr lang="en-US" sz="2200"/>
              <a:t>sketch code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21D791-685C-0484-DD3F-21531C3107C4}"/>
              </a:ext>
            </a:extLst>
          </p:cNvPr>
          <p:cNvSpPr txBox="1"/>
          <p:nvPr/>
        </p:nvSpPr>
        <p:spPr>
          <a:xfrm>
            <a:off x="1947201" y="2183614"/>
            <a:ext cx="11268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/>
              <a:t>INPUT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2F83C9-0E51-A30A-983D-F96AECDB4A41}"/>
              </a:ext>
            </a:extLst>
          </p:cNvPr>
          <p:cNvCxnSpPr>
            <a:cxnSpLocks/>
          </p:cNvCxnSpPr>
          <p:nvPr/>
        </p:nvCxnSpPr>
        <p:spPr>
          <a:xfrm flipV="1">
            <a:off x="9574442" y="3918089"/>
            <a:ext cx="391710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06A4ADA-50C5-10CA-CCF1-FEC653F3EF90}"/>
              </a:ext>
            </a:extLst>
          </p:cNvPr>
          <p:cNvCxnSpPr>
            <a:cxnSpLocks/>
            <a:endCxn id="64" idx="2"/>
          </p:cNvCxnSpPr>
          <p:nvPr/>
        </p:nvCxnSpPr>
        <p:spPr>
          <a:xfrm flipH="1" flipV="1">
            <a:off x="1936974" y="2168943"/>
            <a:ext cx="5403" cy="432755"/>
          </a:xfrm>
          <a:prstGeom prst="straightConnector1">
            <a:avLst/>
          </a:prstGeom>
          <a:ln w="3175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>
            <a:extLst>
              <a:ext uri="{FF2B5EF4-FFF2-40B4-BE49-F238E27FC236}">
                <a16:creationId xmlns:a16="http://schemas.microsoft.com/office/drawing/2014/main" id="{ED9A9A95-A9A3-A797-CC73-38FB7816C2DC}"/>
              </a:ext>
            </a:extLst>
          </p:cNvPr>
          <p:cNvSpPr/>
          <p:nvPr/>
        </p:nvSpPr>
        <p:spPr>
          <a:xfrm flipH="1">
            <a:off x="1208839" y="926557"/>
            <a:ext cx="1456270" cy="1242386"/>
          </a:xfrm>
          <a:prstGeom prst="rect">
            <a:avLst/>
          </a:prstGeom>
          <a:noFill/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773A2B00-365B-8027-3EE0-3817990912C4}"/>
              </a:ext>
            </a:extLst>
          </p:cNvPr>
          <p:cNvGrpSpPr/>
          <p:nvPr/>
        </p:nvGrpSpPr>
        <p:grpSpPr>
          <a:xfrm>
            <a:off x="1516428" y="1024306"/>
            <a:ext cx="1278226" cy="875394"/>
            <a:chOff x="4236752" y="3169158"/>
            <a:chExt cx="1278226" cy="875394"/>
          </a:xfrm>
        </p:grpSpPr>
        <p:sp>
          <p:nvSpPr>
            <p:cNvPr id="70" name="Rectangle: Folded Corner 6">
              <a:extLst>
                <a:ext uri="{FF2B5EF4-FFF2-40B4-BE49-F238E27FC236}">
                  <a16:creationId xmlns:a16="http://schemas.microsoft.com/office/drawing/2014/main" id="{E941F9E0-2938-E9A0-F73F-7F5E0A1B389A}"/>
                </a:ext>
              </a:extLst>
            </p:cNvPr>
            <p:cNvSpPr/>
            <p:nvPr/>
          </p:nvSpPr>
          <p:spPr>
            <a:xfrm rot="10800000" flipH="1">
              <a:off x="4236752" y="3169158"/>
              <a:ext cx="1019140" cy="875394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2B4E423A-60CB-0DA3-F558-2F558C4BD186}"/>
                </a:ext>
              </a:extLst>
            </p:cNvPr>
            <p:cNvSpPr txBox="1"/>
            <p:nvPr/>
          </p:nvSpPr>
          <p:spPr>
            <a:xfrm>
              <a:off x="4338245" y="3714446"/>
              <a:ext cx="117673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latin typeface="Segoe UI Semilight" panose="020B0402040204020203" pitchFamily="34" charset="0"/>
                  <a:ea typeface="Helvetica Neue" panose="02000503000000020004" pitchFamily="2" charset="0"/>
                  <a:cs typeface="Segoe UI Semilight" panose="020B0402040204020203" pitchFamily="34" charset="0"/>
                </a:rPr>
                <a:t>inst1.p4</a:t>
              </a:r>
            </a:p>
          </p:txBody>
        </p:sp>
        <p:pic>
          <p:nvPicPr>
            <p:cNvPr id="72" name="Picture 2" descr="p4 transparent logo png">
              <a:extLst>
                <a:ext uri="{FF2B5EF4-FFF2-40B4-BE49-F238E27FC236}">
                  <a16:creationId xmlns:a16="http://schemas.microsoft.com/office/drawing/2014/main" id="{EC320CB2-085D-EBDE-2EDE-D63CBCA44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436" y="3260004"/>
              <a:ext cx="654467" cy="545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AE1F6275-BB00-AEE4-CF60-5362BFB156F3}"/>
              </a:ext>
            </a:extLst>
          </p:cNvPr>
          <p:cNvGrpSpPr/>
          <p:nvPr/>
        </p:nvGrpSpPr>
        <p:grpSpPr>
          <a:xfrm>
            <a:off x="1386885" y="1102495"/>
            <a:ext cx="1278226" cy="875394"/>
            <a:chOff x="4236752" y="3169158"/>
            <a:chExt cx="1278226" cy="875394"/>
          </a:xfrm>
        </p:grpSpPr>
        <p:sp>
          <p:nvSpPr>
            <p:cNvPr id="74" name="Rectangle: Folded Corner 6">
              <a:extLst>
                <a:ext uri="{FF2B5EF4-FFF2-40B4-BE49-F238E27FC236}">
                  <a16:creationId xmlns:a16="http://schemas.microsoft.com/office/drawing/2014/main" id="{83BCF6A6-3D75-37E5-724A-0DD52437D2DD}"/>
                </a:ext>
              </a:extLst>
            </p:cNvPr>
            <p:cNvSpPr/>
            <p:nvPr/>
          </p:nvSpPr>
          <p:spPr>
            <a:xfrm rot="10800000" flipH="1">
              <a:off x="4236752" y="3169158"/>
              <a:ext cx="1019140" cy="875394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9B21A3E-8E87-0A9E-CC91-F6778405422E}"/>
                </a:ext>
              </a:extLst>
            </p:cNvPr>
            <p:cNvSpPr txBox="1"/>
            <p:nvPr/>
          </p:nvSpPr>
          <p:spPr>
            <a:xfrm>
              <a:off x="4338245" y="3714446"/>
              <a:ext cx="117673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latin typeface="Segoe UI Semilight" panose="020B0402040204020203" pitchFamily="34" charset="0"/>
                  <a:ea typeface="Helvetica Neue" panose="02000503000000020004" pitchFamily="2" charset="0"/>
                  <a:cs typeface="Segoe UI Semilight" panose="020B0402040204020203" pitchFamily="34" charset="0"/>
                </a:rPr>
                <a:t>inst1.p4</a:t>
              </a:r>
            </a:p>
          </p:txBody>
        </p:sp>
        <p:pic>
          <p:nvPicPr>
            <p:cNvPr id="76" name="Picture 2" descr="p4 transparent logo png">
              <a:extLst>
                <a:ext uri="{FF2B5EF4-FFF2-40B4-BE49-F238E27FC236}">
                  <a16:creationId xmlns:a16="http://schemas.microsoft.com/office/drawing/2014/main" id="{F5401D29-8EDA-2FCF-CB6F-9F611AECC2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436" y="3260004"/>
              <a:ext cx="654467" cy="545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FFFE45D-2F35-BFDB-FDF4-4E32A1636A22}"/>
              </a:ext>
            </a:extLst>
          </p:cNvPr>
          <p:cNvGrpSpPr/>
          <p:nvPr/>
        </p:nvGrpSpPr>
        <p:grpSpPr>
          <a:xfrm>
            <a:off x="1257342" y="1181015"/>
            <a:ext cx="1278226" cy="875394"/>
            <a:chOff x="4236752" y="3169158"/>
            <a:chExt cx="1278226" cy="875394"/>
          </a:xfrm>
        </p:grpSpPr>
        <p:sp>
          <p:nvSpPr>
            <p:cNvPr id="78" name="Rectangle: Folded Corner 6">
              <a:extLst>
                <a:ext uri="{FF2B5EF4-FFF2-40B4-BE49-F238E27FC236}">
                  <a16:creationId xmlns:a16="http://schemas.microsoft.com/office/drawing/2014/main" id="{59AD4116-B877-388E-CD06-8278981ED0B5}"/>
                </a:ext>
              </a:extLst>
            </p:cNvPr>
            <p:cNvSpPr/>
            <p:nvPr/>
          </p:nvSpPr>
          <p:spPr>
            <a:xfrm rot="10800000" flipH="1">
              <a:off x="4236752" y="3169158"/>
              <a:ext cx="1019140" cy="875394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7C275E5E-6421-8933-5414-2B7DF47A738A}"/>
                </a:ext>
              </a:extLst>
            </p:cNvPr>
            <p:cNvSpPr txBox="1"/>
            <p:nvPr/>
          </p:nvSpPr>
          <p:spPr>
            <a:xfrm>
              <a:off x="4338245" y="3714446"/>
              <a:ext cx="117673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latin typeface="Segoe UI Semilight" panose="020B0402040204020203" pitchFamily="34" charset="0"/>
                  <a:ea typeface="Helvetica Neue" panose="02000503000000020004" pitchFamily="2" charset="0"/>
                  <a:cs typeface="Segoe UI Semilight" panose="020B0402040204020203" pitchFamily="34" charset="0"/>
                </a:rPr>
                <a:t>sket1.p4</a:t>
              </a:r>
            </a:p>
          </p:txBody>
        </p:sp>
        <p:pic>
          <p:nvPicPr>
            <p:cNvPr id="80" name="Picture 2" descr="p4 transparent logo png">
              <a:extLst>
                <a:ext uri="{FF2B5EF4-FFF2-40B4-BE49-F238E27FC236}">
                  <a16:creationId xmlns:a16="http://schemas.microsoft.com/office/drawing/2014/main" id="{550C3E6B-E273-5EC8-4FF0-6EA1ED2539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436" y="3260004"/>
              <a:ext cx="654467" cy="545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B8414EEE-A2BB-2B66-14A0-03702D2C411D}"/>
              </a:ext>
            </a:extLst>
          </p:cNvPr>
          <p:cNvGrpSpPr/>
          <p:nvPr/>
        </p:nvGrpSpPr>
        <p:grpSpPr>
          <a:xfrm>
            <a:off x="9966152" y="3480392"/>
            <a:ext cx="1278226" cy="875394"/>
            <a:chOff x="4236752" y="3169158"/>
            <a:chExt cx="1278226" cy="875394"/>
          </a:xfrm>
        </p:grpSpPr>
        <p:sp>
          <p:nvSpPr>
            <p:cNvPr id="84" name="Rectangle: Folded Corner 6">
              <a:extLst>
                <a:ext uri="{FF2B5EF4-FFF2-40B4-BE49-F238E27FC236}">
                  <a16:creationId xmlns:a16="http://schemas.microsoft.com/office/drawing/2014/main" id="{61D8320F-9129-09B5-51F8-A6C3C402FF32}"/>
                </a:ext>
              </a:extLst>
            </p:cNvPr>
            <p:cNvSpPr/>
            <p:nvPr/>
          </p:nvSpPr>
          <p:spPr>
            <a:xfrm rot="10800000" flipH="1">
              <a:off x="4236752" y="3169158"/>
              <a:ext cx="1019140" cy="875394"/>
            </a:xfrm>
            <a:prstGeom prst="foldedCorner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Segoe UI Semilight" panose="020B0402040204020203" pitchFamily="34" charset="0"/>
                <a:ea typeface="Helvetica Neue" panose="02000503000000020004" pitchFamily="2" charset="0"/>
                <a:cs typeface="Segoe UI Semilight" panose="020B0402040204020203" pitchFamily="34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FE75552-3F1F-32AC-AC9F-4CC3634DE2DF}"/>
                </a:ext>
              </a:extLst>
            </p:cNvPr>
            <p:cNvSpPr txBox="1"/>
            <p:nvPr/>
          </p:nvSpPr>
          <p:spPr>
            <a:xfrm>
              <a:off x="4338245" y="3714446"/>
              <a:ext cx="117673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2000" b="1" dirty="0">
                  <a:latin typeface="Segoe UI Semilight" panose="020B0402040204020203" pitchFamily="34" charset="0"/>
                  <a:ea typeface="Helvetica Neue" panose="02000503000000020004" pitchFamily="2" charset="0"/>
                  <a:cs typeface="Segoe UI Semilight" panose="020B0402040204020203" pitchFamily="34" charset="0"/>
                </a:rPr>
                <a:t>opt.p4</a:t>
              </a:r>
            </a:p>
          </p:txBody>
        </p:sp>
        <p:pic>
          <p:nvPicPr>
            <p:cNvPr id="86" name="Picture 2" descr="p4 transparent logo png">
              <a:extLst>
                <a:ext uri="{FF2B5EF4-FFF2-40B4-BE49-F238E27FC236}">
                  <a16:creationId xmlns:a16="http://schemas.microsoft.com/office/drawing/2014/main" id="{3CDA7E87-A481-3C23-A5F4-ABA825CCF2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8436" y="3260004"/>
              <a:ext cx="654467" cy="5453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1201D08-6B62-9907-FFD1-AD2899ABCD32}"/>
              </a:ext>
            </a:extLst>
          </p:cNvPr>
          <p:cNvSpPr txBox="1"/>
          <p:nvPr/>
        </p:nvSpPr>
        <p:spPr>
          <a:xfrm>
            <a:off x="1424878" y="4617995"/>
            <a:ext cx="1055122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Propose five </a:t>
            </a:r>
            <a:r>
              <a:rPr lang="en-US" sz="2800" b="1" i="1"/>
              <a:t>cross-sketch</a:t>
            </a:r>
            <a:r>
              <a:rPr lang="en-US" sz="2800"/>
              <a:t> optimizations as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Find best </a:t>
            </a:r>
            <a:r>
              <a:rPr lang="en-US" sz="2800" b="1"/>
              <a:t>strategy</a:t>
            </a:r>
            <a:r>
              <a:rPr lang="en-US" sz="2800"/>
              <a:t> on how to apply building blocks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/>
              <a:t>Automatically generate optimized code</a:t>
            </a:r>
          </a:p>
          <a:p>
            <a:r>
              <a:rPr lang="en-US" sz="2800"/>
              <a:t>→ up to </a:t>
            </a:r>
            <a:r>
              <a:rPr lang="en-US" sz="2800">
                <a:solidFill>
                  <a:srgbClr val="0432FF"/>
                </a:solidFill>
              </a:rPr>
              <a:t>18 sketch instances</a:t>
            </a:r>
            <a:r>
              <a:rPr lang="en-US" sz="2800"/>
              <a:t> by reducing up to </a:t>
            </a:r>
            <a:r>
              <a:rPr lang="en-US" sz="2800">
                <a:solidFill>
                  <a:srgbClr val="0432FF"/>
                </a:solidFill>
              </a:rPr>
              <a:t>45% HW resource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56CE420-F823-DDBA-4529-19B230ADD935}"/>
              </a:ext>
            </a:extLst>
          </p:cNvPr>
          <p:cNvGrpSpPr/>
          <p:nvPr/>
        </p:nvGrpSpPr>
        <p:grpSpPr>
          <a:xfrm>
            <a:off x="1946125" y="2601697"/>
            <a:ext cx="5633420" cy="1701113"/>
            <a:chOff x="1946125" y="2601697"/>
            <a:chExt cx="5633420" cy="170111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7FB7674-D155-FF12-7F07-FB627935F823}"/>
                </a:ext>
              </a:extLst>
            </p:cNvPr>
            <p:cNvSpPr txBox="1"/>
            <p:nvPr/>
          </p:nvSpPr>
          <p:spPr>
            <a:xfrm>
              <a:off x="4098983" y="3533369"/>
              <a:ext cx="1246066" cy="769441"/>
            </a:xfrm>
            <a:prstGeom prst="rect">
              <a:avLst/>
            </a:prstGeom>
            <a:ln w="19050">
              <a:prstDash val="soli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2200"/>
                <a:t>Strategy</a:t>
              </a:r>
            </a:p>
            <a:p>
              <a:pPr algn="ctr"/>
              <a:r>
                <a:rPr lang="en-US" sz="2200"/>
                <a:t>Finder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B941F66-B523-9E69-F3AF-28AE01CC5F50}"/>
                </a:ext>
              </a:extLst>
            </p:cNvPr>
            <p:cNvCxnSpPr>
              <a:cxnSpLocks/>
              <a:endCxn id="11" idx="1"/>
            </p:cNvCxnSpPr>
            <p:nvPr/>
          </p:nvCxnSpPr>
          <p:spPr>
            <a:xfrm flipV="1">
              <a:off x="3622002" y="3918090"/>
              <a:ext cx="476981" cy="943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2D6210D-F9C7-5CCA-F54A-EEB8C089C4D7}"/>
                </a:ext>
              </a:extLst>
            </p:cNvPr>
            <p:cNvCxnSpPr>
              <a:cxnSpLocks/>
              <a:stCxn id="11" idx="3"/>
            </p:cNvCxnSpPr>
            <p:nvPr/>
          </p:nvCxnSpPr>
          <p:spPr>
            <a:xfrm>
              <a:off x="5345049" y="3918090"/>
              <a:ext cx="2234496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Vertical Scroll 13">
              <a:extLst>
                <a:ext uri="{FF2B5EF4-FFF2-40B4-BE49-F238E27FC236}">
                  <a16:creationId xmlns:a16="http://schemas.microsoft.com/office/drawing/2014/main" id="{5B484277-EA99-F4F7-372B-F62945F80446}"/>
                </a:ext>
              </a:extLst>
            </p:cNvPr>
            <p:cNvSpPr/>
            <p:nvPr/>
          </p:nvSpPr>
          <p:spPr>
            <a:xfrm>
              <a:off x="5504768" y="3060627"/>
              <a:ext cx="1994897" cy="769440"/>
            </a:xfrm>
            <a:prstGeom prst="verticalScroll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200"/>
                <a:t>Apply opt X to inst 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2322203-4EFA-173F-E969-28A9D318175B}"/>
                </a:ext>
              </a:extLst>
            </p:cNvPr>
            <p:cNvSpPr/>
            <p:nvPr/>
          </p:nvSpPr>
          <p:spPr>
            <a:xfrm>
              <a:off x="5627913" y="3887875"/>
              <a:ext cx="1703214" cy="407911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>
                  <a:solidFill>
                    <a:sysClr val="windowText" lastClr="000000"/>
                  </a:solidFill>
                </a:rPr>
                <a:t>Strategy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4152922D-1005-90FF-32C6-8D21F5A72776}"/>
                </a:ext>
              </a:extLst>
            </p:cNvPr>
            <p:cNvCxnSpPr>
              <a:cxnSpLocks/>
              <a:stCxn id="20" idx="2"/>
              <a:endCxn id="11" idx="0"/>
            </p:cNvCxnSpPr>
            <p:nvPr/>
          </p:nvCxnSpPr>
          <p:spPr>
            <a:xfrm rot="16200000" flipH="1">
              <a:off x="2868235" y="1679587"/>
              <a:ext cx="931671" cy="2775891"/>
            </a:xfrm>
            <a:prstGeom prst="bentConnector3">
              <a:avLst>
                <a:gd name="adj1" fmla="val 50000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EECC3DF-78F5-3B85-B514-2B849F33C958}"/>
              </a:ext>
            </a:extLst>
          </p:cNvPr>
          <p:cNvSpPr/>
          <p:nvPr/>
        </p:nvSpPr>
        <p:spPr>
          <a:xfrm>
            <a:off x="1196482" y="1832256"/>
            <a:ext cx="1499286" cy="7694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87AEF6-09F5-75F9-8DEF-81481E69946A}"/>
              </a:ext>
            </a:extLst>
          </p:cNvPr>
          <p:cNvSpPr txBox="1"/>
          <p:nvPr/>
        </p:nvSpPr>
        <p:spPr>
          <a:xfrm>
            <a:off x="7579545" y="3533369"/>
            <a:ext cx="1994897" cy="769441"/>
          </a:xfrm>
          <a:prstGeom prst="rect">
            <a:avLst/>
          </a:prstGeom>
          <a:ln w="19050">
            <a:prstDash val="soli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200"/>
              <a:t>Auto-code Composition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A74574EE-5F05-C842-E2F1-9C9DF7CCB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6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779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17C1E-77A3-1C15-8868-4389BE736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D2B4-B7F1-F8BE-8107-61C1F86744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2800"/>
            <a:ext cx="10515600" cy="45641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4000">
                <a:solidFill>
                  <a:schemeClr val="bg2">
                    <a:lumMod val="75000"/>
                  </a:schemeClr>
                </a:solidFill>
              </a:rPr>
              <a:t> Motivation</a:t>
            </a:r>
          </a:p>
          <a:p>
            <a:pPr>
              <a:lnSpc>
                <a:spcPct val="150000"/>
              </a:lnSpc>
            </a:pPr>
            <a:r>
              <a:rPr lang="en-US" sz="4000"/>
              <a:t> Five cross-sketch optimizations</a:t>
            </a: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bg2">
                    <a:lumMod val="75000"/>
                  </a:schemeClr>
                </a:solidFill>
              </a:rPr>
              <a:t> Strategy finder</a:t>
            </a:r>
          </a:p>
          <a:p>
            <a:pPr>
              <a:lnSpc>
                <a:spcPct val="150000"/>
              </a:lnSpc>
            </a:pPr>
            <a:r>
              <a:rPr lang="en-US" sz="4000">
                <a:solidFill>
                  <a:schemeClr val="bg2">
                    <a:lumMod val="75000"/>
                  </a:schemeClr>
                </a:solidFill>
              </a:rPr>
              <a:t> Evaluation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5643D-54C9-6615-1166-768AED5EB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7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335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2ED2D-6F59-8741-A5A7-78F740DE1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Sketches have three common workflow steps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AE168BD9-9626-CD4F-BD56-D8A5AC8471A3}"/>
              </a:ext>
            </a:extLst>
          </p:cNvPr>
          <p:cNvSpPr/>
          <p:nvPr/>
        </p:nvSpPr>
        <p:spPr>
          <a:xfrm>
            <a:off x="3417291" y="1574631"/>
            <a:ext cx="7572979" cy="1105569"/>
          </a:xfrm>
          <a:prstGeom prst="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6A027B7-4A79-8043-81A5-C0E83368BE1E}"/>
              </a:ext>
            </a:extLst>
          </p:cNvPr>
          <p:cNvSpPr/>
          <p:nvPr/>
        </p:nvSpPr>
        <p:spPr>
          <a:xfrm>
            <a:off x="3802720" y="1729287"/>
            <a:ext cx="1857431" cy="804948"/>
          </a:xfrm>
          <a:prstGeom prst="round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Hash</a:t>
            </a:r>
          </a:p>
          <a:p>
            <a:pPr algn="ctr"/>
            <a:r>
              <a:rPr lang="en-US" sz="2000">
                <a:solidFill>
                  <a:schemeClr val="tx1"/>
                </a:solidFill>
              </a:rPr>
              <a:t>Computation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F6470C5-DCD5-3B4D-A4E2-5A315F3C3D77}"/>
              </a:ext>
            </a:extLst>
          </p:cNvPr>
          <p:cNvSpPr/>
          <p:nvPr/>
        </p:nvSpPr>
        <p:spPr>
          <a:xfrm>
            <a:off x="6310743" y="1723430"/>
            <a:ext cx="1561064" cy="804948"/>
          </a:xfrm>
          <a:prstGeom prst="round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Counter Update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D7ADB4F2-6832-B741-9542-43C05D894A5A}"/>
              </a:ext>
            </a:extLst>
          </p:cNvPr>
          <p:cNvSpPr/>
          <p:nvPr/>
        </p:nvSpPr>
        <p:spPr>
          <a:xfrm>
            <a:off x="8505111" y="1705137"/>
            <a:ext cx="2241989" cy="823241"/>
          </a:xfrm>
          <a:prstGeom prst="roundRect">
            <a:avLst/>
          </a:prstGeom>
          <a:solidFill>
            <a:srgbClr val="FFC000">
              <a:alpha val="36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Heavy Flowkey Storage</a:t>
            </a:r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C67B3C3E-7775-B044-8B3B-5CFDBEDE33AC}"/>
              </a:ext>
            </a:extLst>
          </p:cNvPr>
          <p:cNvSpPr/>
          <p:nvPr/>
        </p:nvSpPr>
        <p:spPr>
          <a:xfrm>
            <a:off x="5835765" y="1960311"/>
            <a:ext cx="31665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>
            <a:extLst>
              <a:ext uri="{FF2B5EF4-FFF2-40B4-BE49-F238E27FC236}">
                <a16:creationId xmlns:a16="http://schemas.microsoft.com/office/drawing/2014/main" id="{B7DD2733-F6B8-B540-B3A0-8AE4CE432630}"/>
              </a:ext>
            </a:extLst>
          </p:cNvPr>
          <p:cNvSpPr/>
          <p:nvPr/>
        </p:nvSpPr>
        <p:spPr>
          <a:xfrm>
            <a:off x="8030133" y="1954454"/>
            <a:ext cx="316652" cy="3429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CF5D79D-A5CD-1CCC-F204-268C60B4CD3D}"/>
              </a:ext>
            </a:extLst>
          </p:cNvPr>
          <p:cNvGrpSpPr/>
          <p:nvPr/>
        </p:nvGrpSpPr>
        <p:grpSpPr>
          <a:xfrm>
            <a:off x="5559" y="1974243"/>
            <a:ext cx="10981364" cy="3046848"/>
            <a:chOff x="5559" y="1974243"/>
            <a:chExt cx="10981364" cy="3046848"/>
          </a:xfrm>
        </p:grpSpPr>
        <p:sp>
          <p:nvSpPr>
            <p:cNvPr id="41" name="Rounded Rectangle 40">
              <a:extLst>
                <a:ext uri="{FF2B5EF4-FFF2-40B4-BE49-F238E27FC236}">
                  <a16:creationId xmlns:a16="http://schemas.microsoft.com/office/drawing/2014/main" id="{EAA95874-B4EB-728C-A8CC-223BD4BC0FF7}"/>
                </a:ext>
              </a:extLst>
            </p:cNvPr>
            <p:cNvSpPr/>
            <p:nvPr/>
          </p:nvSpPr>
          <p:spPr>
            <a:xfrm>
              <a:off x="5789092" y="3313876"/>
              <a:ext cx="3323979" cy="1707215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64AFBC0C-29E4-6CF2-DE1D-DF192A1C5917}"/>
                </a:ext>
              </a:extLst>
            </p:cNvPr>
            <p:cNvSpPr/>
            <p:nvPr/>
          </p:nvSpPr>
          <p:spPr>
            <a:xfrm>
              <a:off x="1091172" y="3313876"/>
              <a:ext cx="2402958" cy="1662296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cxnSp>
          <p:nvCxnSpPr>
            <p:cNvPr id="43" name="Google Shape;197;p20">
              <a:extLst>
                <a:ext uri="{FF2B5EF4-FFF2-40B4-BE49-F238E27FC236}">
                  <a16:creationId xmlns:a16="http://schemas.microsoft.com/office/drawing/2014/main" id="{EE5901EE-88C8-251F-1063-0F0F2DC15A07}"/>
                </a:ext>
              </a:extLst>
            </p:cNvPr>
            <p:cNvCxnSpPr>
              <a:cxnSpLocks/>
              <a:stCxn id="45" idx="2"/>
              <a:endCxn id="44" idx="0"/>
            </p:cNvCxnSpPr>
            <p:nvPr/>
          </p:nvCxnSpPr>
          <p:spPr>
            <a:xfrm>
              <a:off x="2274533" y="3925991"/>
              <a:ext cx="0" cy="275617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4" name="Google Shape;195;p20">
              <a:extLst>
                <a:ext uri="{FF2B5EF4-FFF2-40B4-BE49-F238E27FC236}">
                  <a16:creationId xmlns:a16="http://schemas.microsoft.com/office/drawing/2014/main" id="{FF8BB5FC-94E3-BEB4-1C7D-2A26106A1010}"/>
                </a:ext>
              </a:extLst>
            </p:cNvPr>
            <p:cNvSpPr txBox="1"/>
            <p:nvPr/>
          </p:nvSpPr>
          <p:spPr>
            <a:xfrm>
              <a:off x="1370366" y="4201608"/>
              <a:ext cx="1808333" cy="553958"/>
            </a:xfrm>
            <a:prstGeom prst="rect">
              <a:avLst/>
            </a:prstGeom>
            <a:solidFill>
              <a:srgbClr val="93C47D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 b="1">
                  <a:solidFill>
                    <a:schemeClr val="lt1"/>
                  </a:solidFill>
                </a:rPr>
                <a:t>192.168.0.1</a:t>
              </a:r>
              <a:endParaRPr sz="2000" b="1">
                <a:solidFill>
                  <a:schemeClr val="lt1"/>
                </a:solidFill>
              </a:endParaRPr>
            </a:p>
          </p:txBody>
        </p:sp>
        <p:sp>
          <p:nvSpPr>
            <p:cNvPr id="45" name="Google Shape;196;p20">
              <a:extLst>
                <a:ext uri="{FF2B5EF4-FFF2-40B4-BE49-F238E27FC236}">
                  <a16:creationId xmlns:a16="http://schemas.microsoft.com/office/drawing/2014/main" id="{25947BB0-20BC-C3CC-6298-87B6ECD7580D}"/>
                </a:ext>
              </a:extLst>
            </p:cNvPr>
            <p:cNvSpPr/>
            <p:nvPr/>
          </p:nvSpPr>
          <p:spPr>
            <a:xfrm>
              <a:off x="1299533" y="3482391"/>
              <a:ext cx="1950000" cy="443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000"/>
                <a:t>Pkt header</a:t>
              </a:r>
              <a:endParaRPr sz="2000"/>
            </a:p>
          </p:txBody>
        </p:sp>
        <p:sp>
          <p:nvSpPr>
            <p:cNvPr id="46" name="Google Shape;198;p20">
              <a:extLst>
                <a:ext uri="{FF2B5EF4-FFF2-40B4-BE49-F238E27FC236}">
                  <a16:creationId xmlns:a16="http://schemas.microsoft.com/office/drawing/2014/main" id="{F76EE868-8CA5-94E2-AE14-3AE903CA7D63}"/>
                </a:ext>
              </a:extLst>
            </p:cNvPr>
            <p:cNvSpPr txBox="1"/>
            <p:nvPr/>
          </p:nvSpPr>
          <p:spPr>
            <a:xfrm>
              <a:off x="949096" y="2792466"/>
              <a:ext cx="2815882" cy="5539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spAutoFit/>
            </a:bodyPr>
            <a:lstStyle/>
            <a:p>
              <a:pPr algn="ctr"/>
              <a:r>
                <a:rPr lang="en" sz="2000"/>
                <a:t>flow key = srcIP</a:t>
              </a:r>
              <a:endParaRPr sz="2000"/>
            </a:p>
          </p:txBody>
        </p:sp>
        <p:sp>
          <p:nvSpPr>
            <p:cNvPr id="47" name="Rounded Rectangle 46">
              <a:extLst>
                <a:ext uri="{FF2B5EF4-FFF2-40B4-BE49-F238E27FC236}">
                  <a16:creationId xmlns:a16="http://schemas.microsoft.com/office/drawing/2014/main" id="{92E46630-E2B5-B9BD-7D9D-6DD64BE9CA0D}"/>
                </a:ext>
              </a:extLst>
            </p:cNvPr>
            <p:cNvSpPr/>
            <p:nvPr/>
          </p:nvSpPr>
          <p:spPr>
            <a:xfrm>
              <a:off x="3955062" y="3305164"/>
              <a:ext cx="1559859" cy="1715927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8E03742C-ABC5-4EE7-E425-59BD1402E439}"/>
                    </a:ext>
                  </a:extLst>
                </p:cNvPr>
                <p:cNvSpPr/>
                <p:nvPr/>
              </p:nvSpPr>
              <p:spPr>
                <a:xfrm>
                  <a:off x="4342328" y="3980683"/>
                  <a:ext cx="480877" cy="441211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Rounded Rectangle 47">
                  <a:extLst>
                    <a:ext uri="{FF2B5EF4-FFF2-40B4-BE49-F238E27FC236}">
                      <a16:creationId xmlns:a16="http://schemas.microsoft.com/office/drawing/2014/main" id="{8E03742C-ABC5-4EE7-E425-59BD1402E4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328" y="3980683"/>
                  <a:ext cx="480877" cy="441211"/>
                </a:xfrm>
                <a:prstGeom prst="round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D4B9F02A-742B-28BE-6621-C7FFCA6833DA}"/>
                    </a:ext>
                  </a:extLst>
                </p:cNvPr>
                <p:cNvSpPr/>
                <p:nvPr/>
              </p:nvSpPr>
              <p:spPr>
                <a:xfrm>
                  <a:off x="4344967" y="4510458"/>
                  <a:ext cx="480877" cy="441211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Rounded Rectangle 48">
                  <a:extLst>
                    <a:ext uri="{FF2B5EF4-FFF2-40B4-BE49-F238E27FC236}">
                      <a16:creationId xmlns:a16="http://schemas.microsoft.com/office/drawing/2014/main" id="{D4B9F02A-742B-28BE-6621-C7FFCA6833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967" y="4510458"/>
                  <a:ext cx="480877" cy="441211"/>
                </a:xfrm>
                <a:prstGeom prst="roundRect">
                  <a:avLst/>
                </a:prstGeom>
                <a:blipFill>
                  <a:blip r:embed="rId4"/>
                  <a:stretch>
                    <a:fillRect l="-2439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F532F106-8343-88A3-0A76-A3C221E5D8F1}"/>
                    </a:ext>
                  </a:extLst>
                </p:cNvPr>
                <p:cNvSpPr/>
                <p:nvPr/>
              </p:nvSpPr>
              <p:spPr>
                <a:xfrm>
                  <a:off x="4342329" y="3434121"/>
                  <a:ext cx="480877" cy="441211"/>
                </a:xfrm>
                <a:prstGeom prst="round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Rounded Rectangle 49">
                  <a:extLst>
                    <a:ext uri="{FF2B5EF4-FFF2-40B4-BE49-F238E27FC236}">
                      <a16:creationId xmlns:a16="http://schemas.microsoft.com/office/drawing/2014/main" id="{F532F106-8343-88A3-0A76-A3C221E5D8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2329" y="3434121"/>
                  <a:ext cx="480877" cy="441211"/>
                </a:xfrm>
                <a:prstGeom prst="round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93BF282-8D4E-4866-38F5-32305EF657CA}"/>
                </a:ext>
              </a:extLst>
            </p:cNvPr>
            <p:cNvSpPr txBox="1"/>
            <p:nvPr/>
          </p:nvSpPr>
          <p:spPr>
            <a:xfrm>
              <a:off x="4882119" y="3454144"/>
              <a:ext cx="384046" cy="44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67" dirty="0"/>
                <a:t>3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4782371A-B583-FAB4-0CB2-39526FBBCE21}"/>
                </a:ext>
              </a:extLst>
            </p:cNvPr>
            <p:cNvSpPr txBox="1"/>
            <p:nvPr/>
          </p:nvSpPr>
          <p:spPr>
            <a:xfrm>
              <a:off x="4882119" y="3981415"/>
              <a:ext cx="384045" cy="44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67" dirty="0"/>
                <a:t>5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C238AF4-C92A-6A58-BFB5-0B7A89F0387D}"/>
                </a:ext>
              </a:extLst>
            </p:cNvPr>
            <p:cNvSpPr txBox="1"/>
            <p:nvPr/>
          </p:nvSpPr>
          <p:spPr>
            <a:xfrm>
              <a:off x="4901726" y="4485442"/>
              <a:ext cx="384045" cy="4412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67" dirty="0"/>
                <a:t>2</a:t>
              </a:r>
            </a:p>
          </p:txBody>
        </p:sp>
        <p:cxnSp>
          <p:nvCxnSpPr>
            <p:cNvPr id="54" name="Google Shape;197;p20">
              <a:extLst>
                <a:ext uri="{FF2B5EF4-FFF2-40B4-BE49-F238E27FC236}">
                  <a16:creationId xmlns:a16="http://schemas.microsoft.com/office/drawing/2014/main" id="{395D3E8D-279E-3618-8981-412ABED6ACC5}"/>
                </a:ext>
              </a:extLst>
            </p:cNvPr>
            <p:cNvCxnSpPr>
              <a:cxnSpLocks/>
              <a:stCxn id="44" idx="3"/>
              <a:endCxn id="50" idx="1"/>
            </p:cNvCxnSpPr>
            <p:nvPr/>
          </p:nvCxnSpPr>
          <p:spPr>
            <a:xfrm flipV="1">
              <a:off x="3178699" y="3654727"/>
              <a:ext cx="1163630" cy="82386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" name="Google Shape;197;p20">
              <a:extLst>
                <a:ext uri="{FF2B5EF4-FFF2-40B4-BE49-F238E27FC236}">
                  <a16:creationId xmlns:a16="http://schemas.microsoft.com/office/drawing/2014/main" id="{20BCC0AD-3248-B2FF-74FF-6FF19DAC8882}"/>
                </a:ext>
              </a:extLst>
            </p:cNvPr>
            <p:cNvCxnSpPr>
              <a:cxnSpLocks/>
              <a:stCxn id="44" idx="3"/>
              <a:endCxn id="48" idx="1"/>
            </p:cNvCxnSpPr>
            <p:nvPr/>
          </p:nvCxnSpPr>
          <p:spPr>
            <a:xfrm flipV="1">
              <a:off x="3178699" y="4201289"/>
              <a:ext cx="1163629" cy="277298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6" name="Google Shape;197;p20">
              <a:extLst>
                <a:ext uri="{FF2B5EF4-FFF2-40B4-BE49-F238E27FC236}">
                  <a16:creationId xmlns:a16="http://schemas.microsoft.com/office/drawing/2014/main" id="{B76D1E9F-ECC6-B9DE-CD68-56B5AAA2577B}"/>
                </a:ext>
              </a:extLst>
            </p:cNvPr>
            <p:cNvCxnSpPr>
              <a:cxnSpLocks/>
              <a:stCxn id="44" idx="3"/>
              <a:endCxn id="49" idx="1"/>
            </p:cNvCxnSpPr>
            <p:nvPr/>
          </p:nvCxnSpPr>
          <p:spPr>
            <a:xfrm>
              <a:off x="3178699" y="4478587"/>
              <a:ext cx="1166268" cy="252477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ED8807E3-7DBA-9E0E-785B-CF525CEC98D3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>
              <a:off x="4731436" y="2534235"/>
              <a:ext cx="3556" cy="770929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82EE3740-E3DD-8945-BC92-6FC9CF8944AD}"/>
                </a:ext>
              </a:extLst>
            </p:cNvPr>
            <p:cNvSpPr/>
            <p:nvPr/>
          </p:nvSpPr>
          <p:spPr>
            <a:xfrm>
              <a:off x="9454726" y="3346423"/>
              <a:ext cx="1532197" cy="167466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>
                <a:solidFill>
                  <a:schemeClr val="tx1"/>
                </a:solidFill>
              </a:endParaRPr>
            </a:p>
          </p:txBody>
        </p:sp>
        <p:sp>
          <p:nvSpPr>
            <p:cNvPr id="59" name="Google Shape;196;p20">
              <a:extLst>
                <a:ext uri="{FF2B5EF4-FFF2-40B4-BE49-F238E27FC236}">
                  <a16:creationId xmlns:a16="http://schemas.microsoft.com/office/drawing/2014/main" id="{1FC85230-28B2-ED57-9B8C-E5AFE75E0778}"/>
                </a:ext>
              </a:extLst>
            </p:cNvPr>
            <p:cNvSpPr/>
            <p:nvPr/>
          </p:nvSpPr>
          <p:spPr>
            <a:xfrm>
              <a:off x="9561600" y="3575154"/>
              <a:ext cx="1330867" cy="1251679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" sz="2200"/>
                <a:t>SRAM</a:t>
              </a:r>
            </a:p>
            <a:p>
              <a:pPr algn="ctr"/>
              <a:r>
                <a:rPr lang="en" sz="2200"/>
                <a:t>Storage</a:t>
              </a: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55E5E7D7-4332-E06E-3059-F33823ADE158}"/>
                </a:ext>
              </a:extLst>
            </p:cNvPr>
            <p:cNvCxnSpPr>
              <a:cxnSpLocks/>
            </p:cNvCxnSpPr>
            <p:nvPr/>
          </p:nvCxnSpPr>
          <p:spPr>
            <a:xfrm>
              <a:off x="9779000" y="2528378"/>
              <a:ext cx="0" cy="818045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242FE7E-1C6B-136B-3CD7-49C32139D25C}"/>
                </a:ext>
              </a:extLst>
            </p:cNvPr>
            <p:cNvCxnSpPr>
              <a:cxnSpLocks/>
            </p:cNvCxnSpPr>
            <p:nvPr/>
          </p:nvCxnSpPr>
          <p:spPr>
            <a:xfrm>
              <a:off x="7091275" y="2528378"/>
              <a:ext cx="0" cy="776786"/>
            </a:xfrm>
            <a:prstGeom prst="line">
              <a:avLst/>
            </a:prstGeom>
            <a:ln w="254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oogle Shape;197;p20">
              <a:extLst>
                <a:ext uri="{FF2B5EF4-FFF2-40B4-BE49-F238E27FC236}">
                  <a16:creationId xmlns:a16="http://schemas.microsoft.com/office/drawing/2014/main" id="{062BDB99-E07A-6E98-B4BC-992814A3C713}"/>
                </a:ext>
              </a:extLst>
            </p:cNvPr>
            <p:cNvCxnSpPr>
              <a:cxnSpLocks/>
              <a:stCxn id="51" idx="3"/>
            </p:cNvCxnSpPr>
            <p:nvPr/>
          </p:nvCxnSpPr>
          <p:spPr>
            <a:xfrm flipV="1">
              <a:off x="5266165" y="3668232"/>
              <a:ext cx="678643" cy="6518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3" name="Google Shape;197;p20">
              <a:extLst>
                <a:ext uri="{FF2B5EF4-FFF2-40B4-BE49-F238E27FC236}">
                  <a16:creationId xmlns:a16="http://schemas.microsoft.com/office/drawing/2014/main" id="{0172A266-355C-DA9A-5485-338010BFF0FA}"/>
                </a:ext>
              </a:extLst>
            </p:cNvPr>
            <p:cNvCxnSpPr>
              <a:cxnSpLocks/>
              <a:stCxn id="52" idx="3"/>
            </p:cNvCxnSpPr>
            <p:nvPr/>
          </p:nvCxnSpPr>
          <p:spPr>
            <a:xfrm>
              <a:off x="5266164" y="4202021"/>
              <a:ext cx="706591" cy="12050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4" name="Google Shape;197;p20">
              <a:extLst>
                <a:ext uri="{FF2B5EF4-FFF2-40B4-BE49-F238E27FC236}">
                  <a16:creationId xmlns:a16="http://schemas.microsoft.com/office/drawing/2014/main" id="{7DB789E1-E01B-F3D3-3710-F1FA895BD5BF}"/>
                </a:ext>
              </a:extLst>
            </p:cNvPr>
            <p:cNvCxnSpPr>
              <a:cxnSpLocks/>
              <a:stCxn id="53" idx="3"/>
            </p:cNvCxnSpPr>
            <p:nvPr/>
          </p:nvCxnSpPr>
          <p:spPr>
            <a:xfrm flipV="1">
              <a:off x="5285771" y="4703775"/>
              <a:ext cx="686984" cy="2273"/>
            </a:xfrm>
            <a:prstGeom prst="straightConnector1">
              <a:avLst/>
            </a:prstGeom>
            <a:noFill/>
            <a:ln w="2540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550A28FC-9F40-7256-AC9F-52D2185EBDBD}"/>
                </a:ext>
              </a:extLst>
            </p:cNvPr>
            <p:cNvSpPr txBox="1"/>
            <p:nvPr/>
          </p:nvSpPr>
          <p:spPr>
            <a:xfrm>
              <a:off x="5559" y="1974243"/>
              <a:ext cx="1390082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Packets</a:t>
              </a:r>
            </a:p>
          </p:txBody>
        </p:sp>
        <p:sp>
          <p:nvSpPr>
            <p:cNvPr id="66" name="Bent-Up Arrow 65">
              <a:extLst>
                <a:ext uri="{FF2B5EF4-FFF2-40B4-BE49-F238E27FC236}">
                  <a16:creationId xmlns:a16="http://schemas.microsoft.com/office/drawing/2014/main" id="{34259439-46C0-CF83-23CC-EC72C98BCE11}"/>
                </a:ext>
              </a:extLst>
            </p:cNvPr>
            <p:cNvSpPr/>
            <p:nvPr/>
          </p:nvSpPr>
          <p:spPr>
            <a:xfrm rot="5400000">
              <a:off x="120281" y="2804008"/>
              <a:ext cx="1397614" cy="846356"/>
            </a:xfrm>
            <a:prstGeom prst="bentUpArrow">
              <a:avLst>
                <a:gd name="adj1" fmla="val 15851"/>
                <a:gd name="adj2" fmla="val 25000"/>
                <a:gd name="adj3" fmla="val 25000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ight Arrow 66">
              <a:extLst>
                <a:ext uri="{FF2B5EF4-FFF2-40B4-BE49-F238E27FC236}">
                  <a16:creationId xmlns:a16="http://schemas.microsoft.com/office/drawing/2014/main" id="{0088A92A-7365-F9DB-3CC0-15C494C93C18}"/>
                </a:ext>
              </a:extLst>
            </p:cNvPr>
            <p:cNvSpPr/>
            <p:nvPr/>
          </p:nvSpPr>
          <p:spPr>
            <a:xfrm>
              <a:off x="9138074" y="400781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8" name="Table 67">
            <a:extLst>
              <a:ext uri="{FF2B5EF4-FFF2-40B4-BE49-F238E27FC236}">
                <a16:creationId xmlns:a16="http://schemas.microsoft.com/office/drawing/2014/main" id="{7ED49004-B02F-DA15-4FA1-E6665C19DD27}"/>
              </a:ext>
            </a:extLst>
          </p:cNvPr>
          <p:cNvGraphicFramePr>
            <a:graphicFrameLocks noGrp="1"/>
          </p:cNvGraphicFramePr>
          <p:nvPr/>
        </p:nvGraphicFramePr>
        <p:xfrm>
          <a:off x="5944808" y="3481952"/>
          <a:ext cx="3060975" cy="37256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2195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612195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612195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  <a:gridCol w="612195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  <a:gridCol w="612195">
                  <a:extLst>
                    <a:ext uri="{9D8B030D-6E8A-4147-A177-3AD203B41FA5}">
                      <a16:colId xmlns:a16="http://schemas.microsoft.com/office/drawing/2014/main" val="4073861028"/>
                    </a:ext>
                  </a:extLst>
                </a:gridCol>
              </a:tblGrid>
              <a:tr h="372561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69" name="Table 68">
            <a:extLst>
              <a:ext uri="{FF2B5EF4-FFF2-40B4-BE49-F238E27FC236}">
                <a16:creationId xmlns:a16="http://schemas.microsoft.com/office/drawing/2014/main" id="{7B3F4BA5-F30F-3920-F155-73728F06F823}"/>
              </a:ext>
            </a:extLst>
          </p:cNvPr>
          <p:cNvGraphicFramePr>
            <a:graphicFrameLocks noGrp="1"/>
          </p:cNvGraphicFramePr>
          <p:nvPr/>
        </p:nvGraphicFramePr>
        <p:xfrm>
          <a:off x="5972755" y="4031191"/>
          <a:ext cx="3053465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10693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610693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610693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  <a:gridCol w="610693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  <a:gridCol w="610693">
                  <a:extLst>
                    <a:ext uri="{9D8B030D-6E8A-4147-A177-3AD203B41FA5}">
                      <a16:colId xmlns:a16="http://schemas.microsoft.com/office/drawing/2014/main" val="4073861028"/>
                    </a:ext>
                  </a:extLst>
                </a:gridCol>
              </a:tblGrid>
              <a:tr h="246267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aphicFrame>
        <p:nvGraphicFramePr>
          <p:cNvPr id="70" name="Table 69">
            <a:extLst>
              <a:ext uri="{FF2B5EF4-FFF2-40B4-BE49-F238E27FC236}">
                <a16:creationId xmlns:a16="http://schemas.microsoft.com/office/drawing/2014/main" id="{B271EFFC-DB52-03B2-AC45-0004B1449A9D}"/>
              </a:ext>
            </a:extLst>
          </p:cNvPr>
          <p:cNvGraphicFramePr>
            <a:graphicFrameLocks noGrp="1"/>
          </p:cNvGraphicFramePr>
          <p:nvPr/>
        </p:nvGraphicFramePr>
        <p:xfrm>
          <a:off x="5972755" y="4520895"/>
          <a:ext cx="3036290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7258">
                  <a:extLst>
                    <a:ext uri="{9D8B030D-6E8A-4147-A177-3AD203B41FA5}">
                      <a16:colId xmlns:a16="http://schemas.microsoft.com/office/drawing/2014/main" val="3568131643"/>
                    </a:ext>
                  </a:extLst>
                </a:gridCol>
                <a:gridCol w="607258">
                  <a:extLst>
                    <a:ext uri="{9D8B030D-6E8A-4147-A177-3AD203B41FA5}">
                      <a16:colId xmlns:a16="http://schemas.microsoft.com/office/drawing/2014/main" val="2428124259"/>
                    </a:ext>
                  </a:extLst>
                </a:gridCol>
                <a:gridCol w="607258">
                  <a:extLst>
                    <a:ext uri="{9D8B030D-6E8A-4147-A177-3AD203B41FA5}">
                      <a16:colId xmlns:a16="http://schemas.microsoft.com/office/drawing/2014/main" val="2692346706"/>
                    </a:ext>
                  </a:extLst>
                </a:gridCol>
                <a:gridCol w="607258">
                  <a:extLst>
                    <a:ext uri="{9D8B030D-6E8A-4147-A177-3AD203B41FA5}">
                      <a16:colId xmlns:a16="http://schemas.microsoft.com/office/drawing/2014/main" val="733449575"/>
                    </a:ext>
                  </a:extLst>
                </a:gridCol>
                <a:gridCol w="607258">
                  <a:extLst>
                    <a:ext uri="{9D8B030D-6E8A-4147-A177-3AD203B41FA5}">
                      <a16:colId xmlns:a16="http://schemas.microsoft.com/office/drawing/2014/main" val="4073861028"/>
                    </a:ext>
                  </a:extLst>
                </a:gridCol>
              </a:tblGrid>
              <a:tr h="307265"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+1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/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237295"/>
                  </a:ext>
                </a:extLst>
              </a:tr>
            </a:tbl>
          </a:graphicData>
        </a:graphic>
      </p:graphicFrame>
      <p:grpSp>
        <p:nvGrpSpPr>
          <p:cNvPr id="5" name="Group 4">
            <a:extLst>
              <a:ext uri="{FF2B5EF4-FFF2-40B4-BE49-F238E27FC236}">
                <a16:creationId xmlns:a16="http://schemas.microsoft.com/office/drawing/2014/main" id="{E3275A9E-AF6A-35FC-1B6C-697202A4B254}"/>
              </a:ext>
            </a:extLst>
          </p:cNvPr>
          <p:cNvGrpSpPr/>
          <p:nvPr/>
        </p:nvGrpSpPr>
        <p:grpSpPr>
          <a:xfrm>
            <a:off x="3117953" y="5627188"/>
            <a:ext cx="6336773" cy="1088151"/>
            <a:chOff x="3117953" y="5627188"/>
            <a:chExt cx="6336773" cy="1088151"/>
          </a:xfrm>
        </p:grpSpPr>
        <p:sp>
          <p:nvSpPr>
            <p:cNvPr id="73" name="Rounded Rectangle 72">
              <a:extLst>
                <a:ext uri="{FF2B5EF4-FFF2-40B4-BE49-F238E27FC236}">
                  <a16:creationId xmlns:a16="http://schemas.microsoft.com/office/drawing/2014/main" id="{DD250748-6169-EBB4-69D9-E83E5AD8B595}"/>
                </a:ext>
              </a:extLst>
            </p:cNvPr>
            <p:cNvSpPr/>
            <p:nvPr/>
          </p:nvSpPr>
          <p:spPr>
            <a:xfrm>
              <a:off x="3117953" y="5627188"/>
              <a:ext cx="6336773" cy="1088151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Programmable Switch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56098025-6D77-A81B-1CA8-9DC559D85B2E}"/>
                </a:ext>
              </a:extLst>
            </p:cNvPr>
            <p:cNvSpPr txBox="1"/>
            <p:nvPr/>
          </p:nvSpPr>
          <p:spPr>
            <a:xfrm>
              <a:off x="3983783" y="5810952"/>
              <a:ext cx="1742397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Hash Unit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9A06E9C7-E210-AC27-D96C-6FB6B8365306}"/>
                </a:ext>
              </a:extLst>
            </p:cNvPr>
            <p:cNvSpPr txBox="1"/>
            <p:nvPr/>
          </p:nvSpPr>
          <p:spPr>
            <a:xfrm>
              <a:off x="7880633" y="5807795"/>
              <a:ext cx="1137342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SRAM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3FA8D69F-ECB7-F4C6-DCD9-660306FD5E42}"/>
                </a:ext>
              </a:extLst>
            </p:cNvPr>
            <p:cNvSpPr txBox="1"/>
            <p:nvPr/>
          </p:nvSpPr>
          <p:spPr>
            <a:xfrm>
              <a:off x="6294851" y="5802430"/>
              <a:ext cx="1073700" cy="369332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sz="2400" dirty="0"/>
                <a:t>SALU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49BCDD98-FBAB-8825-89AB-656CBC6201AF}"/>
              </a:ext>
            </a:extLst>
          </p:cNvPr>
          <p:cNvGrpSpPr/>
          <p:nvPr/>
        </p:nvGrpSpPr>
        <p:grpSpPr>
          <a:xfrm>
            <a:off x="4854982" y="4975673"/>
            <a:ext cx="4721316" cy="835279"/>
            <a:chOff x="4854982" y="4975673"/>
            <a:chExt cx="4721316" cy="835279"/>
          </a:xfrm>
        </p:grpSpPr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1487B743-CB06-A419-E6C7-DC0442BE1CEA}"/>
                </a:ext>
              </a:extLst>
            </p:cNvPr>
            <p:cNvCxnSpPr>
              <a:cxnSpLocks/>
              <a:endCxn id="74" idx="0"/>
            </p:cNvCxnSpPr>
            <p:nvPr/>
          </p:nvCxnSpPr>
          <p:spPr>
            <a:xfrm>
              <a:off x="4854982" y="5027991"/>
              <a:ext cx="0" cy="782961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7900B40C-F450-CA97-1FDB-26E588B12DF8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>
              <a:off x="6831701" y="5048466"/>
              <a:ext cx="0" cy="75396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14B08FA3-F092-2630-AD16-1EFF7A7E4E04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6831700" y="5047967"/>
              <a:ext cx="1617604" cy="759828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29CE065-F612-5EF4-5FEF-1A0EFF55211F}"/>
                </a:ext>
              </a:extLst>
            </p:cNvPr>
            <p:cNvCxnSpPr>
              <a:cxnSpLocks/>
              <a:endCxn id="76" idx="0"/>
            </p:cNvCxnSpPr>
            <p:nvPr/>
          </p:nvCxnSpPr>
          <p:spPr>
            <a:xfrm flipH="1">
              <a:off x="6831701" y="4975673"/>
              <a:ext cx="2729899" cy="826757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54B8872-B3FB-3C6E-A9D3-1DD890C8FA64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 flipH="1">
              <a:off x="8449304" y="4976172"/>
              <a:ext cx="1126994" cy="83162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7DFF8A85-69B1-5229-F936-8CA2207A2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8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7639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1E685F44-5D73-3864-A88A-61AEBBD753DB}"/>
              </a:ext>
            </a:extLst>
          </p:cNvPr>
          <p:cNvGrpSpPr/>
          <p:nvPr/>
        </p:nvGrpSpPr>
        <p:grpSpPr>
          <a:xfrm>
            <a:off x="7965092" y="1952057"/>
            <a:ext cx="4125336" cy="3518623"/>
            <a:chOff x="7965092" y="1952057"/>
            <a:chExt cx="4125336" cy="3518623"/>
          </a:xfrm>
        </p:grpSpPr>
        <p:sp>
          <p:nvSpPr>
            <p:cNvPr id="16" name="Right Arrow 15">
              <a:extLst>
                <a:ext uri="{FF2B5EF4-FFF2-40B4-BE49-F238E27FC236}">
                  <a16:creationId xmlns:a16="http://schemas.microsoft.com/office/drawing/2014/main" id="{026756E0-E349-7A74-C0B0-51DF62715378}"/>
                </a:ext>
              </a:extLst>
            </p:cNvPr>
            <p:cNvSpPr/>
            <p:nvPr/>
          </p:nvSpPr>
          <p:spPr>
            <a:xfrm rot="6932734">
              <a:off x="8625795" y="3175994"/>
              <a:ext cx="2790774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DC0D305-F512-F46A-FC67-CBF141377B70}"/>
                </a:ext>
              </a:extLst>
            </p:cNvPr>
            <p:cNvSpPr txBox="1"/>
            <p:nvPr/>
          </p:nvSpPr>
          <p:spPr>
            <a:xfrm>
              <a:off x="7965092" y="4639683"/>
              <a:ext cx="4125336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/>
                <a:t>O5. </a:t>
              </a:r>
              <a:r>
                <a:rPr lang="en-US" sz="2400" b="1" i="1"/>
                <a:t>reuse</a:t>
              </a:r>
              <a:r>
                <a:rPr lang="en-US" sz="2400"/>
                <a:t> heavy flowkey storage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E5367AB2-EEF8-4787-8944-54A0BFBF857B}"/>
              </a:ext>
            </a:extLst>
          </p:cNvPr>
          <p:cNvGrpSpPr/>
          <p:nvPr/>
        </p:nvGrpSpPr>
        <p:grpSpPr>
          <a:xfrm>
            <a:off x="4628270" y="1903939"/>
            <a:ext cx="6149333" cy="4804283"/>
            <a:chOff x="4628270" y="1903939"/>
            <a:chExt cx="6149333" cy="4804283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D8A8425-E748-F3EC-3B97-C4F313427851}"/>
                </a:ext>
              </a:extLst>
            </p:cNvPr>
            <p:cNvSpPr txBox="1"/>
            <p:nvPr/>
          </p:nvSpPr>
          <p:spPr>
            <a:xfrm>
              <a:off x="4628270" y="5877225"/>
              <a:ext cx="6149333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/>
                <a:t>O3. </a:t>
              </a:r>
              <a:r>
                <a:rPr lang="en-US" sz="2400" b="1" i="1"/>
                <a:t>reuse</a:t>
              </a:r>
              <a:r>
                <a:rPr lang="en-US" sz="2400"/>
                <a:t> counter arrays</a:t>
              </a:r>
            </a:p>
            <a:p>
              <a:r>
                <a:rPr lang="en-US" sz="2400"/>
                <a:t>O4. </a:t>
              </a:r>
              <a:r>
                <a:rPr lang="en-US" sz="2400" b="1" i="1"/>
                <a:t>reuse</a:t>
              </a:r>
              <a:r>
                <a:rPr lang="en-US" sz="2400"/>
                <a:t> a SALU for two counter arrays</a:t>
              </a:r>
            </a:p>
          </p:txBody>
        </p:sp>
        <p:sp>
          <p:nvSpPr>
            <p:cNvPr id="14" name="Right Arrow 13">
              <a:extLst>
                <a:ext uri="{FF2B5EF4-FFF2-40B4-BE49-F238E27FC236}">
                  <a16:creationId xmlns:a16="http://schemas.microsoft.com/office/drawing/2014/main" id="{A7A94ADB-AE6A-397C-B68D-94D1296E2F76}"/>
                </a:ext>
              </a:extLst>
            </p:cNvPr>
            <p:cNvSpPr/>
            <p:nvPr/>
          </p:nvSpPr>
          <p:spPr>
            <a:xfrm rot="6932734">
              <a:off x="5214492" y="3761710"/>
              <a:ext cx="405844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0EF8A9D-B116-9CFF-55CA-BC4C4180A40E}"/>
              </a:ext>
            </a:extLst>
          </p:cNvPr>
          <p:cNvGrpSpPr/>
          <p:nvPr/>
        </p:nvGrpSpPr>
        <p:grpSpPr>
          <a:xfrm>
            <a:off x="731520" y="1988033"/>
            <a:ext cx="5317238" cy="3401586"/>
            <a:chOff x="731520" y="1988033"/>
            <a:chExt cx="5317238" cy="3401586"/>
          </a:xfrm>
        </p:grpSpPr>
        <p:sp>
          <p:nvSpPr>
            <p:cNvPr id="12" name="Right Arrow 11">
              <a:extLst>
                <a:ext uri="{FF2B5EF4-FFF2-40B4-BE49-F238E27FC236}">
                  <a16:creationId xmlns:a16="http://schemas.microsoft.com/office/drawing/2014/main" id="{7956C9FF-D9CC-CDA5-6801-4D1CD27B3523}"/>
                </a:ext>
              </a:extLst>
            </p:cNvPr>
            <p:cNvSpPr/>
            <p:nvPr/>
          </p:nvSpPr>
          <p:spPr>
            <a:xfrm rot="6932734">
              <a:off x="3842282" y="3124066"/>
              <a:ext cx="2614965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9589328-0016-FE90-E80B-9D9476B92F8B}"/>
                </a:ext>
              </a:extLst>
            </p:cNvPr>
            <p:cNvSpPr txBox="1"/>
            <p:nvPr/>
          </p:nvSpPr>
          <p:spPr>
            <a:xfrm>
              <a:off x="731520" y="4558622"/>
              <a:ext cx="5317238" cy="83099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sz="2400"/>
                <a:t>O1. </a:t>
              </a:r>
              <a:r>
                <a:rPr lang="en-US" sz="2400" b="1" i="1"/>
                <a:t>reuse</a:t>
              </a:r>
              <a:r>
                <a:rPr lang="en-US" sz="2400"/>
                <a:t> hash results as-is</a:t>
              </a:r>
            </a:p>
            <a:p>
              <a:r>
                <a:rPr lang="en-US" sz="2400"/>
                <a:t>O2. </a:t>
              </a:r>
              <a:r>
                <a:rPr lang="en-US" sz="2400" b="1" i="1"/>
                <a:t>reuse</a:t>
              </a:r>
              <a:r>
                <a:rPr lang="en-US" sz="2400"/>
                <a:t> hash results with XOR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34D47FE-FF51-2FB2-2DC4-30431302A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Five cross-sketch optimizations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433859E-18CC-02D8-DC10-EE8BF48BF557}"/>
              </a:ext>
            </a:extLst>
          </p:cNvPr>
          <p:cNvGrpSpPr/>
          <p:nvPr/>
        </p:nvGrpSpPr>
        <p:grpSpPr>
          <a:xfrm>
            <a:off x="2902531" y="2305767"/>
            <a:ext cx="8720059" cy="1106213"/>
            <a:chOff x="1061372" y="1598337"/>
            <a:chExt cx="8720059" cy="1106213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DA6D782-6499-52CB-107A-CB31F85FF91E}"/>
                </a:ext>
              </a:extLst>
            </p:cNvPr>
            <p:cNvSpPr/>
            <p:nvPr/>
          </p:nvSpPr>
          <p:spPr>
            <a:xfrm>
              <a:off x="1062681" y="1598981"/>
              <a:ext cx="8718750" cy="1105569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CCEE4B0-3E9E-81AD-2ACA-250F002AF466}"/>
                </a:ext>
              </a:extLst>
            </p:cNvPr>
            <p:cNvSpPr/>
            <p:nvPr/>
          </p:nvSpPr>
          <p:spPr>
            <a:xfrm>
              <a:off x="2593880" y="1753637"/>
              <a:ext cx="1857431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Hash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32A918D1-EF44-8436-2FBC-BB31E75E0CDA}"/>
                </a:ext>
              </a:extLst>
            </p:cNvPr>
            <p:cNvSpPr/>
            <p:nvPr/>
          </p:nvSpPr>
          <p:spPr>
            <a:xfrm>
              <a:off x="5101903" y="1747780"/>
              <a:ext cx="156106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Counter Update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DDC565ED-4A5B-14A7-52BD-303C398B828F}"/>
                </a:ext>
              </a:extLst>
            </p:cNvPr>
            <p:cNvSpPr/>
            <p:nvPr/>
          </p:nvSpPr>
          <p:spPr>
            <a:xfrm>
              <a:off x="7296271" y="1729487"/>
              <a:ext cx="2241989" cy="823241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Heavy Flowkey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60A6440E-DE2C-B53A-7CE3-AABA20031F0E}"/>
                </a:ext>
              </a:extLst>
            </p:cNvPr>
            <p:cNvSpPr/>
            <p:nvPr/>
          </p:nvSpPr>
          <p:spPr>
            <a:xfrm>
              <a:off x="4626925" y="198466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ight Arrow 10">
              <a:extLst>
                <a:ext uri="{FF2B5EF4-FFF2-40B4-BE49-F238E27FC236}">
                  <a16:creationId xmlns:a16="http://schemas.microsoft.com/office/drawing/2014/main" id="{364A79B3-C62F-6EB8-4A3C-1706744D4955}"/>
                </a:ext>
              </a:extLst>
            </p:cNvPr>
            <p:cNvSpPr/>
            <p:nvPr/>
          </p:nvSpPr>
          <p:spPr>
            <a:xfrm>
              <a:off x="6821293" y="1978804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447327E-2641-8EA0-2862-F6852DC8B991}"/>
                </a:ext>
              </a:extLst>
            </p:cNvPr>
            <p:cNvSpPr txBox="1"/>
            <p:nvPr/>
          </p:nvSpPr>
          <p:spPr>
            <a:xfrm>
              <a:off x="1061372" y="1598337"/>
              <a:ext cx="14447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/>
                <a:t>Sketch3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3A5EEFF-73C1-77DF-EFB7-9D38F1FDB602}"/>
              </a:ext>
            </a:extLst>
          </p:cNvPr>
          <p:cNvGrpSpPr/>
          <p:nvPr/>
        </p:nvGrpSpPr>
        <p:grpSpPr>
          <a:xfrm>
            <a:off x="2671867" y="2680593"/>
            <a:ext cx="8720059" cy="1106213"/>
            <a:chOff x="1061372" y="1598337"/>
            <a:chExt cx="8720059" cy="1106213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24FD955-35D8-D466-E73B-2D6298909948}"/>
                </a:ext>
              </a:extLst>
            </p:cNvPr>
            <p:cNvSpPr/>
            <p:nvPr/>
          </p:nvSpPr>
          <p:spPr>
            <a:xfrm>
              <a:off x="1062681" y="1598981"/>
              <a:ext cx="8718750" cy="1105569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id="{5C535C81-81FA-912A-9170-1CF387569C3D}"/>
                </a:ext>
              </a:extLst>
            </p:cNvPr>
            <p:cNvSpPr/>
            <p:nvPr/>
          </p:nvSpPr>
          <p:spPr>
            <a:xfrm>
              <a:off x="2593880" y="1753637"/>
              <a:ext cx="1857431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Hash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51" name="Rounded Rectangle 50">
              <a:extLst>
                <a:ext uri="{FF2B5EF4-FFF2-40B4-BE49-F238E27FC236}">
                  <a16:creationId xmlns:a16="http://schemas.microsoft.com/office/drawing/2014/main" id="{B331FBF6-A0AA-D43E-6205-EBE0F757C627}"/>
                </a:ext>
              </a:extLst>
            </p:cNvPr>
            <p:cNvSpPr/>
            <p:nvPr/>
          </p:nvSpPr>
          <p:spPr>
            <a:xfrm>
              <a:off x="5101903" y="1747780"/>
              <a:ext cx="156106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Counter Update</a:t>
              </a:r>
            </a:p>
          </p:txBody>
        </p:sp>
        <p:sp>
          <p:nvSpPr>
            <p:cNvPr id="52" name="Rounded Rectangle 51">
              <a:extLst>
                <a:ext uri="{FF2B5EF4-FFF2-40B4-BE49-F238E27FC236}">
                  <a16:creationId xmlns:a16="http://schemas.microsoft.com/office/drawing/2014/main" id="{CAD90E04-958B-2FDE-EDAD-2D8BCEDD8209}"/>
                </a:ext>
              </a:extLst>
            </p:cNvPr>
            <p:cNvSpPr/>
            <p:nvPr/>
          </p:nvSpPr>
          <p:spPr>
            <a:xfrm>
              <a:off x="7296271" y="1729487"/>
              <a:ext cx="2241989" cy="823241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Heavy Flowkey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53" name="Right Arrow 52">
              <a:extLst>
                <a:ext uri="{FF2B5EF4-FFF2-40B4-BE49-F238E27FC236}">
                  <a16:creationId xmlns:a16="http://schemas.microsoft.com/office/drawing/2014/main" id="{0EBE52C3-E86B-CC82-C90C-042B654E290A}"/>
                </a:ext>
              </a:extLst>
            </p:cNvPr>
            <p:cNvSpPr/>
            <p:nvPr/>
          </p:nvSpPr>
          <p:spPr>
            <a:xfrm>
              <a:off x="4626925" y="198466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ight Arrow 53">
              <a:extLst>
                <a:ext uri="{FF2B5EF4-FFF2-40B4-BE49-F238E27FC236}">
                  <a16:creationId xmlns:a16="http://schemas.microsoft.com/office/drawing/2014/main" id="{1D11D969-8398-BF30-A3A2-1C3427CE0C44}"/>
                </a:ext>
              </a:extLst>
            </p:cNvPr>
            <p:cNvSpPr/>
            <p:nvPr/>
          </p:nvSpPr>
          <p:spPr>
            <a:xfrm>
              <a:off x="6821293" y="1978804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80A7D16-56EF-F2BA-F4AA-5E89B504FAF3}"/>
                </a:ext>
              </a:extLst>
            </p:cNvPr>
            <p:cNvSpPr txBox="1"/>
            <p:nvPr/>
          </p:nvSpPr>
          <p:spPr>
            <a:xfrm>
              <a:off x="1061372" y="1598337"/>
              <a:ext cx="14447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/>
                <a:t>Sketch2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5C49BAB-541D-B5D7-C5B1-ADD77CA2508B}"/>
              </a:ext>
            </a:extLst>
          </p:cNvPr>
          <p:cNvGrpSpPr/>
          <p:nvPr/>
        </p:nvGrpSpPr>
        <p:grpSpPr>
          <a:xfrm>
            <a:off x="2465922" y="3067772"/>
            <a:ext cx="8720059" cy="1106213"/>
            <a:chOff x="1061372" y="1598337"/>
            <a:chExt cx="8720059" cy="1106213"/>
          </a:xfrm>
        </p:grpSpPr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99AF981-D561-9F75-7CA2-470B4213051E}"/>
                </a:ext>
              </a:extLst>
            </p:cNvPr>
            <p:cNvSpPr/>
            <p:nvPr/>
          </p:nvSpPr>
          <p:spPr>
            <a:xfrm>
              <a:off x="1062681" y="1598981"/>
              <a:ext cx="8718750" cy="1105569"/>
            </a:xfrm>
            <a:prstGeom prst="rect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1146FBF7-EC09-2B36-8AAC-99302E5F77F2}"/>
                </a:ext>
              </a:extLst>
            </p:cNvPr>
            <p:cNvSpPr/>
            <p:nvPr/>
          </p:nvSpPr>
          <p:spPr>
            <a:xfrm>
              <a:off x="2593880" y="1753637"/>
              <a:ext cx="1857431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Hash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Computation</a:t>
              </a:r>
            </a:p>
          </p:txBody>
        </p:sp>
        <p:sp>
          <p:nvSpPr>
            <p:cNvPr id="59" name="Rounded Rectangle 58">
              <a:extLst>
                <a:ext uri="{FF2B5EF4-FFF2-40B4-BE49-F238E27FC236}">
                  <a16:creationId xmlns:a16="http://schemas.microsoft.com/office/drawing/2014/main" id="{2C91BB13-C667-0C1A-5965-01CF6ABB0073}"/>
                </a:ext>
              </a:extLst>
            </p:cNvPr>
            <p:cNvSpPr/>
            <p:nvPr/>
          </p:nvSpPr>
          <p:spPr>
            <a:xfrm>
              <a:off x="5101903" y="1747780"/>
              <a:ext cx="1561064" cy="804948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Counter Update</a:t>
              </a:r>
            </a:p>
          </p:txBody>
        </p:sp>
        <p:sp>
          <p:nvSpPr>
            <p:cNvPr id="60" name="Rounded Rectangle 59">
              <a:extLst>
                <a:ext uri="{FF2B5EF4-FFF2-40B4-BE49-F238E27FC236}">
                  <a16:creationId xmlns:a16="http://schemas.microsoft.com/office/drawing/2014/main" id="{20964306-5BB7-39D6-1255-3E472342AD53}"/>
                </a:ext>
              </a:extLst>
            </p:cNvPr>
            <p:cNvSpPr/>
            <p:nvPr/>
          </p:nvSpPr>
          <p:spPr>
            <a:xfrm>
              <a:off x="7296271" y="1729487"/>
              <a:ext cx="2241989" cy="823241"/>
            </a:xfrm>
            <a:prstGeom prst="roundRect">
              <a:avLst/>
            </a:prstGeom>
            <a:solidFill>
              <a:srgbClr val="FFC000">
                <a:alpha val="36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>
                  <a:solidFill>
                    <a:schemeClr val="tx1"/>
                  </a:solidFill>
                </a:rPr>
                <a:t>Heavy Flowkey</a:t>
              </a:r>
            </a:p>
            <a:p>
              <a:pPr algn="ctr"/>
              <a:r>
                <a:rPr lang="en-US" sz="2000">
                  <a:solidFill>
                    <a:schemeClr val="tx1"/>
                  </a:solidFill>
                </a:rPr>
                <a:t>Storage</a:t>
              </a:r>
            </a:p>
          </p:txBody>
        </p:sp>
        <p:sp>
          <p:nvSpPr>
            <p:cNvPr id="61" name="Right Arrow 60">
              <a:extLst>
                <a:ext uri="{FF2B5EF4-FFF2-40B4-BE49-F238E27FC236}">
                  <a16:creationId xmlns:a16="http://schemas.microsoft.com/office/drawing/2014/main" id="{ADE03C6C-2BFB-E393-ABA5-FA26850830D7}"/>
                </a:ext>
              </a:extLst>
            </p:cNvPr>
            <p:cNvSpPr/>
            <p:nvPr/>
          </p:nvSpPr>
          <p:spPr>
            <a:xfrm>
              <a:off x="4626925" y="1984661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ight Arrow 61">
              <a:extLst>
                <a:ext uri="{FF2B5EF4-FFF2-40B4-BE49-F238E27FC236}">
                  <a16:creationId xmlns:a16="http://schemas.microsoft.com/office/drawing/2014/main" id="{52293E98-186F-FC34-DC8F-2F79818DCAFA}"/>
                </a:ext>
              </a:extLst>
            </p:cNvPr>
            <p:cNvSpPr/>
            <p:nvPr/>
          </p:nvSpPr>
          <p:spPr>
            <a:xfrm>
              <a:off x="6821293" y="1978804"/>
              <a:ext cx="316652" cy="3429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8AADE0AC-C8E9-F193-1C4C-B997E335AAA6}"/>
                </a:ext>
              </a:extLst>
            </p:cNvPr>
            <p:cNvSpPr txBox="1"/>
            <p:nvPr/>
          </p:nvSpPr>
          <p:spPr>
            <a:xfrm>
              <a:off x="1061372" y="1598337"/>
              <a:ext cx="1444701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200"/>
                <a:t>Sketch1</a:t>
              </a: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7CEF4BC3-634E-7ABC-2E52-57E949CE7FF0}"/>
              </a:ext>
            </a:extLst>
          </p:cNvPr>
          <p:cNvSpPr txBox="1"/>
          <p:nvPr/>
        </p:nvSpPr>
        <p:spPr>
          <a:xfrm>
            <a:off x="-286230" y="2752646"/>
            <a:ext cx="250224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/>
              <a:t>Sketch</a:t>
            </a:r>
          </a:p>
          <a:p>
            <a:pPr algn="ctr"/>
            <a:r>
              <a:rPr lang="en-US" sz="2600"/>
              <a:t>Ensemble</a:t>
            </a:r>
          </a:p>
        </p:txBody>
      </p:sp>
      <p:sp>
        <p:nvSpPr>
          <p:cNvPr id="68" name="Left Brace 67">
            <a:extLst>
              <a:ext uri="{FF2B5EF4-FFF2-40B4-BE49-F238E27FC236}">
                <a16:creationId xmlns:a16="http://schemas.microsoft.com/office/drawing/2014/main" id="{99714F2A-64F2-4CA4-1C9A-19B0E0DD0B12}"/>
              </a:ext>
            </a:extLst>
          </p:cNvPr>
          <p:cNvSpPr/>
          <p:nvPr/>
        </p:nvSpPr>
        <p:spPr>
          <a:xfrm>
            <a:off x="1927654" y="2305767"/>
            <a:ext cx="251947" cy="1868218"/>
          </a:xfrm>
          <a:prstGeom prst="leftBrace">
            <a:avLst/>
          </a:prstGeom>
          <a:ln w="254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C3F130E-588D-8A49-9F1C-928CD80F8B9C}"/>
              </a:ext>
            </a:extLst>
          </p:cNvPr>
          <p:cNvGrpSpPr/>
          <p:nvPr/>
        </p:nvGrpSpPr>
        <p:grpSpPr>
          <a:xfrm>
            <a:off x="1378154" y="1224030"/>
            <a:ext cx="10928146" cy="870118"/>
            <a:chOff x="1378154" y="1224030"/>
            <a:chExt cx="10928146" cy="87011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2BCB2F6-AD2B-D99F-32F5-D4D13268CE5C}"/>
                </a:ext>
              </a:extLst>
            </p:cNvPr>
            <p:cNvSpPr txBox="1"/>
            <p:nvPr/>
          </p:nvSpPr>
          <p:spPr>
            <a:xfrm>
              <a:off x="2248272" y="1435097"/>
              <a:ext cx="100580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/>
                <a:t>We can </a:t>
              </a:r>
              <a:r>
                <a:rPr lang="en-US" sz="2800" b="1" i="1"/>
                <a:t>reuse</a:t>
              </a:r>
              <a:r>
                <a:rPr lang="en-US" sz="2800"/>
                <a:t> hardware resources </a:t>
              </a:r>
              <a:r>
                <a:rPr lang="en-US" sz="2800" b="1" i="1"/>
                <a:t>across</a:t>
              </a:r>
              <a:r>
                <a:rPr lang="en-US" sz="2800"/>
                <a:t> sketch instances!</a:t>
              </a:r>
            </a:p>
          </p:txBody>
        </p:sp>
        <p:pic>
          <p:nvPicPr>
            <p:cNvPr id="1030" name="Picture 6" descr="Uploaded image">
              <a:extLst>
                <a:ext uri="{FF2B5EF4-FFF2-40B4-BE49-F238E27FC236}">
                  <a16:creationId xmlns:a16="http://schemas.microsoft.com/office/drawing/2014/main" id="{8D4F4F9D-0690-7529-B624-0C579036B22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78154" y="1224030"/>
              <a:ext cx="870118" cy="870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15088B8-3731-54DB-2077-1C23750A4519}"/>
              </a:ext>
            </a:extLst>
          </p:cNvPr>
          <p:cNvSpPr/>
          <p:nvPr/>
        </p:nvSpPr>
        <p:spPr>
          <a:xfrm>
            <a:off x="608844" y="4569079"/>
            <a:ext cx="5317238" cy="853824"/>
          </a:xfrm>
          <a:prstGeom prst="round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F22A4E84-C94D-5AE1-374D-6FF1F74B3E63}"/>
              </a:ext>
            </a:extLst>
          </p:cNvPr>
          <p:cNvSpPr/>
          <p:nvPr/>
        </p:nvSpPr>
        <p:spPr>
          <a:xfrm>
            <a:off x="4585094" y="5864172"/>
            <a:ext cx="3919032" cy="459385"/>
          </a:xfrm>
          <a:prstGeom prst="roundRect">
            <a:avLst/>
          </a:prstGeom>
          <a:noFill/>
          <a:ln w="38100">
            <a:solidFill>
              <a:srgbClr val="0432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Slide Number Placeholder 3">
            <a:extLst>
              <a:ext uri="{FF2B5EF4-FFF2-40B4-BE49-F238E27FC236}">
                <a16:creationId xmlns:a16="http://schemas.microsoft.com/office/drawing/2014/main" id="{2809AB5D-4DBE-A128-D8E8-9FE284FA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96400" y="6356350"/>
            <a:ext cx="2743200" cy="365125"/>
          </a:xfrm>
        </p:spPr>
        <p:txBody>
          <a:bodyPr/>
          <a:lstStyle/>
          <a:p>
            <a:fld id="{9F83CB9C-3010-7040-8310-54144AB146BF}" type="slidenum">
              <a:rPr lang="en-US" sz="1500">
                <a:solidFill>
                  <a:schemeClr val="tx1"/>
                </a:solidFill>
              </a:rPr>
              <a:t>9</a:t>
            </a:fld>
            <a:endParaRPr 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9284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13678</TotalTime>
  <Words>933</Words>
  <Application>Microsoft Macintosh PowerPoint</Application>
  <PresentationFormat>Widescreen</PresentationFormat>
  <Paragraphs>355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Google Sans</vt:lpstr>
      <vt:lpstr>Arial</vt:lpstr>
      <vt:lpstr>Calibri</vt:lpstr>
      <vt:lpstr>Cambria Math</vt:lpstr>
      <vt:lpstr>Helvetica</vt:lpstr>
      <vt:lpstr>Segoe UI Semilight</vt:lpstr>
      <vt:lpstr>Office Theme</vt:lpstr>
      <vt:lpstr>Sketchovsky: Enabling Ensembles of Sketches on Programmable Switches</vt:lpstr>
      <vt:lpstr>Network measurement is essential for management</vt:lpstr>
      <vt:lpstr>Ensemble of sketches on programmable switch is promising</vt:lpstr>
      <vt:lpstr>Prior work cannot handle ensemble of sketches</vt:lpstr>
      <vt:lpstr>Per-sketch optimization has fundamental limitation for ensemble</vt:lpstr>
      <vt:lpstr>Sketchovsky Overview</vt:lpstr>
      <vt:lpstr>Outline</vt:lpstr>
      <vt:lpstr>Sketches have three common workflow steps</vt:lpstr>
      <vt:lpstr>Five cross-sketch optimizations</vt:lpstr>
      <vt:lpstr>Hash1: Reusing hash results reduces hash units</vt:lpstr>
      <vt:lpstr>Hash2: XOR-based hash reconstruction</vt:lpstr>
      <vt:lpstr>Ctr1: Reusing counter arrays can reduce memory</vt:lpstr>
      <vt:lpstr>Outline</vt:lpstr>
      <vt:lpstr>Problem formulation for strategy finder</vt:lpstr>
      <vt:lpstr>Search space decomposition across workflow steps</vt:lpstr>
      <vt:lpstr>Outline</vt:lpstr>
      <vt:lpstr>Sketchovsky makes previously infeasible ensembles become feasible</vt:lpstr>
      <vt:lpstr>Sketchovsky reduces hardware resources</vt:lpstr>
      <vt:lpstr>Sketchovsky preserves or improves accuracy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hnamkung</dc:creator>
  <cp:lastModifiedBy>Hun Namkung</cp:lastModifiedBy>
  <cp:revision>4187</cp:revision>
  <cp:lastPrinted>2022-04-05T00:56:48Z</cp:lastPrinted>
  <dcterms:created xsi:type="dcterms:W3CDTF">2021-07-19T02:56:16Z</dcterms:created>
  <dcterms:modified xsi:type="dcterms:W3CDTF">2023-04-23T19:06:53Z</dcterms:modified>
</cp:coreProperties>
</file>