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1" r:id="rId2"/>
    <p:sldId id="344" r:id="rId3"/>
    <p:sldId id="345" r:id="rId4"/>
    <p:sldId id="379" r:id="rId5"/>
    <p:sldId id="385" r:id="rId6"/>
    <p:sldId id="391" r:id="rId7"/>
    <p:sldId id="374" r:id="rId8"/>
    <p:sldId id="393" r:id="rId9"/>
    <p:sldId id="378" r:id="rId10"/>
    <p:sldId id="355" r:id="rId11"/>
    <p:sldId id="366" r:id="rId12"/>
    <p:sldId id="358" r:id="rId13"/>
    <p:sldId id="360" r:id="rId14"/>
    <p:sldId id="3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yas Sekar" initials="VS" lastIdx="18" clrIdx="0">
    <p:extLst>
      <p:ext uri="{19B8F6BF-5375-455C-9EA6-DF929625EA0E}">
        <p15:presenceInfo xmlns:p15="http://schemas.microsoft.com/office/powerpoint/2012/main" userId="Vyas Sek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87446"/>
  </p:normalViewPr>
  <p:slideViewPr>
    <p:cSldViewPr snapToGrid="0" snapToObjects="1">
      <p:cViewPr varScale="1">
        <p:scale>
          <a:sx n="104" d="100"/>
          <a:sy n="104" d="100"/>
        </p:scale>
        <p:origin x="10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9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namkung/Desktop/dump/210921/sos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26959988780028"/>
          <c:y val="0.15606702515844056"/>
          <c:w val="0.84256246118090206"/>
          <c:h val="0.643448242750144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Sheet1!$E$6</c:f>
              <c:strCache>
                <c:ptCount val="1"/>
                <c:pt idx="0">
                  <c:v>Expected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Sheet1!$F$5:$J$5</c:f>
              <c:strCache>
                <c:ptCount val="5"/>
                <c:pt idx="0">
                  <c:v>Multi-resolution Bitmap</c:v>
                </c:pt>
                <c:pt idx="1">
                  <c:v>HyperLogLog</c:v>
                </c:pt>
                <c:pt idx="2">
                  <c:v>CountSketch</c:v>
                </c:pt>
                <c:pt idx="3">
                  <c:v>CountMin</c:v>
                </c:pt>
                <c:pt idx="4">
                  <c:v>UnivMon</c:v>
                </c:pt>
              </c:strCache>
            </c:strRef>
          </c:cat>
          <c:val>
            <c:numRef>
              <c:f>Sheet1!$F$6:$J$6</c:f>
              <c:numCache>
                <c:formatCode>General</c:formatCode>
                <c:ptCount val="5"/>
                <c:pt idx="0">
                  <c:v>1.6</c:v>
                </c:pt>
                <c:pt idx="1">
                  <c:v>4.8</c:v>
                </c:pt>
                <c:pt idx="2">
                  <c:v>0.7</c:v>
                </c:pt>
                <c:pt idx="3">
                  <c:v>0.4</c:v>
                </c:pt>
                <c:pt idx="4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07-AB4F-A004-8A8A6378D734}"/>
            </c:ext>
          </c:extLst>
        </c:ser>
        <c:ser>
          <c:idx val="1"/>
          <c:order val="1"/>
          <c:tx>
            <c:strRef>
              <c:f>Sheet1!$E$7</c:f>
              <c:strCache>
                <c:ptCount val="1"/>
                <c:pt idx="0">
                  <c:v>Unoptimized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Sheet1!$F$5:$J$5</c:f>
              <c:strCache>
                <c:ptCount val="5"/>
                <c:pt idx="0">
                  <c:v>Multi-resolution Bitmap</c:v>
                </c:pt>
                <c:pt idx="1">
                  <c:v>HyperLogLog</c:v>
                </c:pt>
                <c:pt idx="2">
                  <c:v>CountSketch</c:v>
                </c:pt>
                <c:pt idx="3">
                  <c:v>CountMin</c:v>
                </c:pt>
                <c:pt idx="4">
                  <c:v>UnivMon</c:v>
                </c:pt>
              </c:strCache>
            </c:strRef>
          </c:cat>
          <c:val>
            <c:numRef>
              <c:f>Sheet1!$F$7:$J$7</c:f>
              <c:numCache>
                <c:formatCode>General</c:formatCode>
                <c:ptCount val="5"/>
                <c:pt idx="0">
                  <c:v>20.100000000000001</c:v>
                </c:pt>
                <c:pt idx="1">
                  <c:v>6.2</c:v>
                </c:pt>
                <c:pt idx="2">
                  <c:v>35.4</c:v>
                </c:pt>
                <c:pt idx="3">
                  <c:v>34.799999999999997</c:v>
                </c:pt>
                <c:pt idx="4">
                  <c:v>64.7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07-AB4F-A004-8A8A6378D734}"/>
            </c:ext>
          </c:extLst>
        </c:ser>
        <c:ser>
          <c:idx val="2"/>
          <c:order val="2"/>
          <c:tx>
            <c:strRef>
              <c:f>Sheet1!$E$8</c:f>
              <c:strCache>
                <c:ptCount val="1"/>
                <c:pt idx="0">
                  <c:v>Sol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Sheet1!$F$5:$J$5</c:f>
              <c:strCache>
                <c:ptCount val="5"/>
                <c:pt idx="0">
                  <c:v>Multi-resolution Bitmap</c:v>
                </c:pt>
                <c:pt idx="1">
                  <c:v>HyperLogLog</c:v>
                </c:pt>
                <c:pt idx="2">
                  <c:v>CountSketch</c:v>
                </c:pt>
                <c:pt idx="3">
                  <c:v>CountMin</c:v>
                </c:pt>
                <c:pt idx="4">
                  <c:v>UnivMon</c:v>
                </c:pt>
              </c:strCache>
            </c:strRef>
          </c:cat>
          <c:val>
            <c:numRef>
              <c:f>Sheet1!$F$8:$J$8</c:f>
              <c:numCache>
                <c:formatCode>General</c:formatCode>
                <c:ptCount val="5"/>
                <c:pt idx="0">
                  <c:v>1.6</c:v>
                </c:pt>
                <c:pt idx="1">
                  <c:v>4.8</c:v>
                </c:pt>
                <c:pt idx="2">
                  <c:v>0.7</c:v>
                </c:pt>
                <c:pt idx="3">
                  <c:v>0.4</c:v>
                </c:pt>
                <c:pt idx="4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07-AB4F-A004-8A8A6378D734}"/>
            </c:ext>
          </c:extLst>
        </c:ser>
        <c:ser>
          <c:idx val="3"/>
          <c:order val="3"/>
          <c:tx>
            <c:strRef>
              <c:f>Sheet1!$E$9</c:f>
              <c:strCache>
                <c:ptCount val="1"/>
                <c:pt idx="0">
                  <c:v>Sol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Sheet1!$F$5:$J$5</c:f>
              <c:strCache>
                <c:ptCount val="5"/>
                <c:pt idx="0">
                  <c:v>Multi-resolution Bitmap</c:v>
                </c:pt>
                <c:pt idx="1">
                  <c:v>HyperLogLog</c:v>
                </c:pt>
                <c:pt idx="2">
                  <c:v>CountSketch</c:v>
                </c:pt>
                <c:pt idx="3">
                  <c:v>CountMin</c:v>
                </c:pt>
                <c:pt idx="4">
                  <c:v>UnivMon</c:v>
                </c:pt>
              </c:strCache>
            </c:strRef>
          </c:cat>
          <c:val>
            <c:numRef>
              <c:f>Sheet1!$F$9:$J$9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0.7</c:v>
                </c:pt>
                <c:pt idx="4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A07-AB4F-A004-8A8A6378D734}"/>
            </c:ext>
          </c:extLst>
        </c:ser>
        <c:ser>
          <c:idx val="4"/>
          <c:order val="4"/>
          <c:tx>
            <c:strRef>
              <c:f>Sheet1!$E$10</c:f>
              <c:strCache>
                <c:ptCount val="1"/>
                <c:pt idx="0">
                  <c:v>Sol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Sheet1!$F$5:$J$5</c:f>
              <c:strCache>
                <c:ptCount val="5"/>
                <c:pt idx="0">
                  <c:v>Multi-resolution Bitmap</c:v>
                </c:pt>
                <c:pt idx="1">
                  <c:v>HyperLogLog</c:v>
                </c:pt>
                <c:pt idx="2">
                  <c:v>CountSketch</c:v>
                </c:pt>
                <c:pt idx="3">
                  <c:v>CountMin</c:v>
                </c:pt>
                <c:pt idx="4">
                  <c:v>UnivMon</c:v>
                </c:pt>
              </c:strCache>
            </c:strRef>
          </c:cat>
          <c:val>
            <c:numRef>
              <c:f>Sheet1!$F$10:$J$10</c:f>
              <c:numCache>
                <c:formatCode>General</c:formatCode>
                <c:ptCount val="5"/>
                <c:pt idx="0">
                  <c:v>1.7</c:v>
                </c:pt>
                <c:pt idx="1">
                  <c:v>4.8</c:v>
                </c:pt>
                <c:pt idx="2">
                  <c:v>1.5</c:v>
                </c:pt>
                <c:pt idx="3">
                  <c:v>1.1000000000000001</c:v>
                </c:pt>
                <c:pt idx="4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07-AB4F-A004-8A8A6378D73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3624015"/>
        <c:axId val="463775455"/>
      </c:barChart>
      <c:catAx>
        <c:axId val="4636240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chemeClr val="tx1"/>
                    </a:solidFill>
                  </a:rPr>
                  <a:t>Five Sketches</a:t>
                </a:r>
              </a:p>
            </c:rich>
          </c:tx>
          <c:layout>
            <c:manualLayout>
              <c:xMode val="edge"/>
              <c:yMode val="edge"/>
              <c:x val="0.47366512392057863"/>
              <c:y val="0.918944689840599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775455"/>
        <c:crosses val="autoZero"/>
        <c:auto val="1"/>
        <c:lblAlgn val="ctr"/>
        <c:lblOffset val="100"/>
        <c:noMultiLvlLbl val="0"/>
      </c:catAx>
      <c:valAx>
        <c:axId val="463775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chemeClr val="tx1"/>
                    </a:solidFill>
                  </a:rPr>
                  <a:t>Error Rate (%)</a:t>
                </a:r>
                <a:endParaRPr lang="en-US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52595928557710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62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682865500591053"/>
          <c:y val="2.3114077203764172E-2"/>
          <c:w val="0.71415169000821477"/>
          <c:h val="0.10732206644901097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17432-5138-EB4F-B58C-9FF0912D3434}" type="datetimeFigureOut">
              <a:t>4/23/23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EC9D3-366F-F543-90D7-1FDDAC6D48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6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EC9D3-366F-F543-90D7-1FDDAC6D48F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39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EC9D3-366F-F543-90D7-1FDDAC6D4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32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EC9D3-366F-F543-90D7-1FDDAC6D48F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7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EC9D3-366F-F543-90D7-1FDDAC6D48F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61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EC9D3-366F-F543-90D7-1FDDAC6D48F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49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EC9D3-366F-F543-90D7-1FDDAC6D48F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37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EC9D3-366F-F543-90D7-1FDDAC6D48F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79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EC9D3-366F-F543-90D7-1FDDAC6D48F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48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EC9D3-366F-F543-90D7-1FDDAC6D48F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8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EC9D3-366F-F543-90D7-1FDDAC6D48F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93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EC9D3-366F-F543-90D7-1FDDAC6D48F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6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EC9D3-366F-F543-90D7-1FDDAC6D48F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37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EC9D3-366F-F543-90D7-1FDDAC6D4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6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3AA6-585D-6B4D-B069-E7BDA8043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73B9C-3283-B746-A564-AB70B001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6F609-B3A0-B348-B1B0-5E141F2F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E9C5-9B21-4D4F-A6B9-B8D3EBC6B1E0}" type="datetime1"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370A8-6808-524B-9CB7-868969B3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B310-9ED4-6B46-A1AF-A6EB0A42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4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C8E3-6E03-AB49-BA1B-65D0BB33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414B4-FEBC-9940-8EB9-688CB0F35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13AD-188F-D54F-8F08-9B11BDEA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0F0A-92C3-F24C-85D4-3DFA062F74DA}" type="datetime1"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DAAE3-2040-6C4C-A431-E2DEAF59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0656F-264E-9C46-878A-3ABFBCF6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3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D299E-13DE-0445-8B03-71E4C9D62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439D5-1960-FB4B-AC03-B23A37924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97272-6278-ED4B-BE29-9C792D26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E2C9-788A-DB49-9C4B-6FE6E90BFB73}" type="datetime1"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EAB0B-9EF6-F144-80F0-72D7E6F5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51B21-7642-A842-93BF-2B7B03C2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6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3F9F-2A65-8043-8A21-7DA77554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72" y="178416"/>
            <a:ext cx="1065675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A1697-23C2-CC41-AA4E-07BD4D161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1C3B-F517-2C4D-9FFB-5C37BAEF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6A1F-D122-E546-97E3-0E383CB8E5DE}" type="datetime1"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61107-F200-2D44-A8BE-DA227055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B0410-D911-CC47-9E5A-A5B3CB6A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0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6D03-969E-E24C-B142-237DAD63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D5F6D-C0F1-6C42-BB17-8B2FE2CD0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5A4B8-D0DA-EE43-80C6-651797F6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A19-850D-5644-93A0-D921E1CEBDA5}" type="datetime1"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B9B3F-E358-B846-BAD6-EE423921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065B8-7217-FE41-8DA4-693711F9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E2B6-3E51-7E4D-B1E5-ED97D004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92A78-3D03-4244-AB00-4915738A6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5BA7D-9C13-2E4B-A2CD-A83AB7F74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C083A-5D34-704F-AEC9-BA40DC6B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0F15-B419-1C41-9FA1-B1B036F94D4C}" type="datetime1"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43FE6-AC07-D246-A561-7E0EFB86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F3B85-FA7C-834A-9EB9-50447197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236E-EDA2-F147-8701-1B29C11E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76FA2-2A21-4648-97C3-8E6A30F6F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FD3B3-AEB0-A042-B725-2E561955A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A5C6B-BC6E-8B4F-8270-6F77C26AD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F3715-0BE4-9E43-A5A8-EC3CF6862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76E7B-55A9-5944-B592-8D8985B1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3A20-ABA5-784D-B74C-EDF240328F4B}" type="datetime1">
              <a:t>4/23/23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36A1A-C0FB-DA43-8120-980A093D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6EABE-ADA3-CE47-99D6-C32320E5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7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8578-41BD-CF45-B042-149AAD18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0553DB-7FCA-9444-AB39-33A16900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2F38-20FA-5842-AEF8-F77FC76F9F6D}" type="datetime1">
              <a:t>4/23/23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84070-483B-EF44-A632-579E1281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B89E6-CE30-3B45-9DB8-8CCC8AAB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5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19F20-6282-034E-86E4-4EAAFBA4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E41A-BCFD-9F42-9147-522D4707FED5}" type="datetime1">
              <a:t>4/23/23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75DEF-82F1-4548-B449-CE0743A2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FC8B1-E607-D54C-9969-F189E943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F286-D3C1-1049-8297-B9D58142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593F8-7C40-7A47-84A7-B1ADBD95F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64D1D-2C7D-C24F-8BCD-A2DA263D0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8816B-36BF-9340-B617-B79D50D2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8484-64BB-4642-ACE4-EB8539FD5B15}" type="datetime1"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B1B90-E198-6C47-85F1-8A95E03E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721BD-09AC-4141-B258-4B647FA7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5741-E89C-7D41-ABAB-752E510C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0F7AB-789E-AD42-B112-C1ACE63B8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66EA3-FF5B-394B-BC86-00B19F1E0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9E795-3834-A649-90BB-01A2C8FB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390A-D712-FA47-A5FF-3106F3885040}" type="datetime1"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F2ACB-28AC-D641-8C38-361B4606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35A10-1D38-D249-8064-A1A835E4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0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616C0-1A68-C844-85EE-BCD22BF0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73" y="178416"/>
            <a:ext cx="116984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33971-166A-D04F-85C3-5360464DE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6C346-DD33-C646-ABF5-A640E2887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8B766-A103-5140-B43E-B9EB6EB508DD}" type="datetime1"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B06A0-41CD-6544-A7AE-C5EC1DAB3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8D8A9-BCE7-5F41-99B2-9A2674D47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26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0.png"/><Relationship Id="rId4" Type="http://schemas.openxmlformats.org/officeDocument/2006/relationships/image" Target="../media/image120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20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31.png"/><Relationship Id="rId4" Type="http://schemas.openxmlformats.org/officeDocument/2006/relationships/image" Target="../media/image120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0" Type="http://schemas.openxmlformats.org/officeDocument/2006/relationships/image" Target="../media/image26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726944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sz="5400"/>
              <a:t>Telemetry Retrieval Inaccuracy in Programmable Switches</a:t>
            </a:r>
            <a:br>
              <a:rPr lang="en" sz="5400"/>
            </a:br>
            <a:r>
              <a:rPr lang="en" sz="5400"/>
              <a:t>Analysis and Recommendations</a:t>
            </a:r>
            <a:endParaRPr sz="54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843210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2667" u="sng">
                <a:solidFill>
                  <a:schemeClr val="dk1"/>
                </a:solidFill>
              </a:rPr>
              <a:t>Hun Namkung</a:t>
            </a:r>
            <a:r>
              <a:rPr lang="en-US" sz="2800" baseline="30000">
                <a:solidFill>
                  <a:srgbClr val="FF0000"/>
                </a:solidFill>
              </a:rPr>
              <a:t>§</a:t>
            </a:r>
            <a:endParaRPr sz="2667" baseline="3000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</a:pPr>
            <a:r>
              <a:rPr lang="en" sz="2667">
                <a:solidFill>
                  <a:schemeClr val="dk1"/>
                </a:solidFill>
              </a:rPr>
              <a:t>Daehyeok Kim</a:t>
            </a:r>
            <a:r>
              <a:rPr lang="en-US" baseline="30000">
                <a:solidFill>
                  <a:srgbClr val="FF0000"/>
                </a:solidFill>
              </a:rPr>
              <a:t> §</a:t>
            </a:r>
            <a:r>
              <a:rPr lang="en-US" baseline="30000">
                <a:solidFill>
                  <a:schemeClr val="accent6"/>
                </a:solidFill>
              </a:rPr>
              <a:t>†</a:t>
            </a:r>
            <a:r>
              <a:rPr lang="en" sz="2667" baseline="30000">
                <a:solidFill>
                  <a:schemeClr val="dk1"/>
                </a:solidFill>
              </a:rPr>
              <a:t> , </a:t>
            </a:r>
            <a:r>
              <a:rPr lang="en" sz="2667">
                <a:solidFill>
                  <a:schemeClr val="dk1"/>
                </a:solidFill>
              </a:rPr>
              <a:t>Zaoxing Liu</a:t>
            </a:r>
            <a:r>
              <a:rPr lang="en-US" baseline="30000">
                <a:solidFill>
                  <a:srgbClr val="0070C0"/>
                </a:solidFill>
              </a:rPr>
              <a:t>‡</a:t>
            </a:r>
            <a:r>
              <a:rPr lang="en" sz="2667">
                <a:solidFill>
                  <a:schemeClr val="dk1"/>
                </a:solidFill>
              </a:rPr>
              <a:t>, Vyas Sekar</a:t>
            </a:r>
            <a:r>
              <a:rPr lang="en-US" baseline="30000">
                <a:solidFill>
                  <a:srgbClr val="FF0000"/>
                </a:solidFill>
              </a:rPr>
              <a:t>§</a:t>
            </a:r>
            <a:r>
              <a:rPr lang="en" sz="2667">
                <a:solidFill>
                  <a:schemeClr val="dk1"/>
                </a:solidFill>
              </a:rPr>
              <a:t>, Peter Steenkiste</a:t>
            </a:r>
            <a:r>
              <a:rPr lang="en-US" baseline="30000">
                <a:solidFill>
                  <a:srgbClr val="FF0000"/>
                </a:solidFill>
              </a:rPr>
              <a:t>§</a:t>
            </a:r>
            <a:endParaRPr sz="2667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63561" y="5238419"/>
            <a:ext cx="5133200" cy="6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baseline="30000">
                <a:solidFill>
                  <a:srgbClr val="FF0000"/>
                </a:solidFill>
              </a:rPr>
              <a:t>§</a:t>
            </a:r>
            <a:r>
              <a:rPr lang="en" sz="2667">
                <a:solidFill>
                  <a:schemeClr val="dk1"/>
                </a:solidFill>
              </a:rPr>
              <a:t>Carnegie Mellon University</a:t>
            </a:r>
            <a:endParaRPr sz="2667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4414256" y="5238419"/>
            <a:ext cx="4197200" cy="6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baseline="30000">
                <a:solidFill>
                  <a:srgbClr val="0070C0"/>
                </a:solidFill>
              </a:rPr>
              <a:t>‡</a:t>
            </a:r>
            <a:r>
              <a:rPr lang="en" sz="2667">
                <a:solidFill>
                  <a:schemeClr val="dk1"/>
                </a:solidFill>
              </a:rPr>
              <a:t>Boston University</a:t>
            </a:r>
            <a:endParaRPr sz="2667">
              <a:solidFill>
                <a:schemeClr val="dk1"/>
              </a:solidFill>
            </a:endParaRPr>
          </a:p>
        </p:txBody>
      </p: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CC9E00F4-F772-7749-AB2A-1F81D08DCE30}"/>
              </a:ext>
            </a:extLst>
          </p:cNvPr>
          <p:cNvSpPr txBox="1">
            <a:spLocks/>
          </p:cNvSpPr>
          <p:nvPr/>
        </p:nvSpPr>
        <p:spPr>
          <a:xfrm>
            <a:off x="7782146" y="5252595"/>
            <a:ext cx="4197200" cy="6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baseline="30000">
                <a:solidFill>
                  <a:schemeClr val="accent6"/>
                </a:solidFill>
              </a:rPr>
              <a:t>†</a:t>
            </a:r>
            <a:r>
              <a:rPr lang="en-US" sz="2667">
                <a:solidFill>
                  <a:schemeClr val="dk1"/>
                </a:solidFill>
              </a:rPr>
              <a:t>Microsoft Research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786450C-F9BC-A145-BAF8-7DE0A192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83CB9C-3010-7040-8310-54144AB146BF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959C4-EDC1-9841-A35D-19B5708C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8</a:t>
            </a:r>
            <a:endParaRPr lang="en-US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86A39B4-6966-8D45-AFD1-AA264CD2F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229" y="4995635"/>
            <a:ext cx="7213600" cy="294822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C4092E-717D-714D-9BB6-493E5879FBB3}"/>
              </a:ext>
            </a:extLst>
          </p:cNvPr>
          <p:cNvCxnSpPr>
            <a:cxnSpLocks/>
          </p:cNvCxnSpPr>
          <p:nvPr/>
        </p:nvCxnSpPr>
        <p:spPr>
          <a:xfrm>
            <a:off x="925975" y="3723537"/>
            <a:ext cx="9977377" cy="0"/>
          </a:xfrm>
          <a:prstGeom prst="line">
            <a:avLst/>
          </a:prstGeom>
          <a:ln w="254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91C69A8-16EB-4745-9200-39086EBE3E0D}"/>
              </a:ext>
            </a:extLst>
          </p:cNvPr>
          <p:cNvSpPr txBox="1"/>
          <p:nvPr/>
        </p:nvSpPr>
        <p:spPr>
          <a:xfrm>
            <a:off x="1240813" y="3948708"/>
            <a:ext cx="2331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Counter</a:t>
            </a:r>
          </a:p>
          <a:p>
            <a:pPr algn="ctr"/>
            <a:r>
              <a:rPr lang="en-US" sz="2000"/>
              <a:t>Arrays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0E2346-9C71-2047-9568-6C25E8E46B0C}"/>
              </a:ext>
            </a:extLst>
          </p:cNvPr>
          <p:cNvSpPr txBox="1"/>
          <p:nvPr/>
        </p:nvSpPr>
        <p:spPr>
          <a:xfrm>
            <a:off x="1981884" y="4765290"/>
            <a:ext cx="1046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Packet</a:t>
            </a:r>
          </a:p>
          <a:p>
            <a:r>
              <a:rPr lang="en-US" sz="2000"/>
              <a:t>Stream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0320D45-DFCB-EA4B-BDBA-30D981CB6C22}"/>
              </a:ext>
            </a:extLst>
          </p:cNvPr>
          <p:cNvCxnSpPr/>
          <p:nvPr/>
        </p:nvCxnSpPr>
        <p:spPr>
          <a:xfrm flipV="1">
            <a:off x="3157869" y="2914634"/>
            <a:ext cx="0" cy="27432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4FA8AEB-7466-8F4B-9BDD-88A01C908C56}"/>
              </a:ext>
            </a:extLst>
          </p:cNvPr>
          <p:cNvCxnSpPr/>
          <p:nvPr/>
        </p:nvCxnSpPr>
        <p:spPr>
          <a:xfrm flipV="1">
            <a:off x="5564388" y="2914634"/>
            <a:ext cx="0" cy="27432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7920BF5-7001-5641-89E7-644ACD0C9ABE}"/>
              </a:ext>
            </a:extLst>
          </p:cNvPr>
          <p:cNvCxnSpPr/>
          <p:nvPr/>
        </p:nvCxnSpPr>
        <p:spPr>
          <a:xfrm flipV="1">
            <a:off x="7949625" y="2914634"/>
            <a:ext cx="0" cy="27432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055B742-5E51-4F44-98F8-97A0C757A22B}"/>
              </a:ext>
            </a:extLst>
          </p:cNvPr>
          <p:cNvCxnSpPr/>
          <p:nvPr/>
        </p:nvCxnSpPr>
        <p:spPr>
          <a:xfrm flipV="1">
            <a:off x="10324229" y="2914634"/>
            <a:ext cx="0" cy="27432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3A8B2E2-6F48-A840-BB82-C9437175F232}"/>
              </a:ext>
            </a:extLst>
          </p:cNvPr>
          <p:cNvSpPr txBox="1"/>
          <p:nvPr/>
        </p:nvSpPr>
        <p:spPr>
          <a:xfrm rot="16200000">
            <a:off x="394425" y="4446060"/>
            <a:ext cx="174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Data Plane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A5742F5-29AA-E245-AF7E-B8A2A5B75F38}"/>
              </a:ext>
            </a:extLst>
          </p:cNvPr>
          <p:cNvSpPr txBox="1"/>
          <p:nvPr/>
        </p:nvSpPr>
        <p:spPr>
          <a:xfrm>
            <a:off x="995290" y="2721675"/>
            <a:ext cx="1978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Switch</a:t>
            </a:r>
          </a:p>
          <a:p>
            <a:pPr algn="ctr"/>
            <a:r>
              <a:rPr lang="en-US" sz="2400"/>
              <a:t>Control Plane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CD91AE-BD44-B04D-B2DB-7BF2B254BDF9}"/>
              </a:ext>
            </a:extLst>
          </p:cNvPr>
          <p:cNvSpPr txBox="1"/>
          <p:nvPr/>
        </p:nvSpPr>
        <p:spPr>
          <a:xfrm>
            <a:off x="3937091" y="5305474"/>
            <a:ext cx="97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epoch1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AAEDFCF-4421-A440-9EB8-C706FE0F070D}"/>
              </a:ext>
            </a:extLst>
          </p:cNvPr>
          <p:cNvCxnSpPr>
            <a:cxnSpLocks/>
          </p:cNvCxnSpPr>
          <p:nvPr/>
        </p:nvCxnSpPr>
        <p:spPr>
          <a:xfrm flipV="1">
            <a:off x="3853457" y="4603916"/>
            <a:ext cx="0" cy="288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7C04F13-AA49-C440-A825-A5D37C5D396C}"/>
              </a:ext>
            </a:extLst>
          </p:cNvPr>
          <p:cNvSpPr txBox="1"/>
          <p:nvPr/>
        </p:nvSpPr>
        <p:spPr>
          <a:xfrm>
            <a:off x="4056464" y="4559521"/>
            <a:ext cx="9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185D8F9-10E1-4F40-922B-7DDF1F0D9CBE}"/>
              </a:ext>
            </a:extLst>
          </p:cNvPr>
          <p:cNvGrpSpPr/>
          <p:nvPr/>
        </p:nvGrpSpPr>
        <p:grpSpPr>
          <a:xfrm>
            <a:off x="3130979" y="3253563"/>
            <a:ext cx="369332" cy="873164"/>
            <a:chOff x="3216476" y="3895937"/>
            <a:chExt cx="369332" cy="873164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3B9B9FB-30D0-A84A-8273-707818298E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1916" y="3895937"/>
              <a:ext cx="0" cy="86123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04FFB79-1310-844B-AFE4-C00394E172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0642" y="3902410"/>
              <a:ext cx="0" cy="86669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CB8637C-F6A9-2741-9107-EF03A7326707}"/>
                </a:ext>
              </a:extLst>
            </p:cNvPr>
            <p:cNvSpPr txBox="1"/>
            <p:nvPr/>
          </p:nvSpPr>
          <p:spPr>
            <a:xfrm rot="16200000">
              <a:off x="3091520" y="4224478"/>
              <a:ext cx="619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read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0977DF1-5EF2-CE43-BF31-7205D39159E4}"/>
              </a:ext>
            </a:extLst>
          </p:cNvPr>
          <p:cNvGrpSpPr/>
          <p:nvPr/>
        </p:nvGrpSpPr>
        <p:grpSpPr>
          <a:xfrm>
            <a:off x="3522484" y="3264195"/>
            <a:ext cx="485553" cy="871870"/>
            <a:chOff x="3618614" y="3917202"/>
            <a:chExt cx="485553" cy="871870"/>
          </a:xfrm>
        </p:grpSpPr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3C60B11-5647-E145-9878-4E0208728EB9}"/>
                </a:ext>
              </a:extLst>
            </p:cNvPr>
            <p:cNvCxnSpPr>
              <a:cxnSpLocks/>
            </p:cNvCxnSpPr>
            <p:nvPr/>
          </p:nvCxnSpPr>
          <p:spPr>
            <a:xfrm>
              <a:off x="4104167" y="3917202"/>
              <a:ext cx="0" cy="8612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103105E-3B5A-1C45-8ED2-EDD479D215EA}"/>
                </a:ext>
              </a:extLst>
            </p:cNvPr>
            <p:cNvCxnSpPr>
              <a:cxnSpLocks/>
            </p:cNvCxnSpPr>
            <p:nvPr/>
          </p:nvCxnSpPr>
          <p:spPr>
            <a:xfrm>
              <a:off x="3618614" y="3927835"/>
              <a:ext cx="0" cy="8612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B85F84B-147C-F249-BF9F-B07C7CF1B640}"/>
                </a:ext>
              </a:extLst>
            </p:cNvPr>
            <p:cNvSpPr txBox="1"/>
            <p:nvPr/>
          </p:nvSpPr>
          <p:spPr>
            <a:xfrm rot="16200000">
              <a:off x="3473073" y="4148831"/>
              <a:ext cx="713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reset</a:t>
              </a:r>
            </a:p>
          </p:txBody>
        </p:sp>
      </p:grpSp>
      <p:sp>
        <p:nvSpPr>
          <p:cNvPr id="3" name="Multiply 2">
            <a:extLst>
              <a:ext uri="{FF2B5EF4-FFF2-40B4-BE49-F238E27FC236}">
                <a16:creationId xmlns:a16="http://schemas.microsoft.com/office/drawing/2014/main" id="{4A38E641-F654-3349-AFC5-A85C15A623E0}"/>
              </a:ext>
            </a:extLst>
          </p:cNvPr>
          <p:cNvSpPr/>
          <p:nvPr/>
        </p:nvSpPr>
        <p:spPr>
          <a:xfrm>
            <a:off x="3500284" y="3126657"/>
            <a:ext cx="530942" cy="1111045"/>
          </a:xfrm>
          <a:prstGeom prst="mathMultiply">
            <a:avLst>
              <a:gd name="adj1" fmla="val 612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1FCB1FC-FDD3-E842-B3A1-A22D4A838FE6}"/>
              </a:ext>
            </a:extLst>
          </p:cNvPr>
          <p:cNvSpPr txBox="1"/>
          <p:nvPr/>
        </p:nvSpPr>
        <p:spPr>
          <a:xfrm>
            <a:off x="6341078" y="5300558"/>
            <a:ext cx="97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epoch2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663730C-B22E-5943-87C6-5E8477E25266}"/>
              </a:ext>
            </a:extLst>
          </p:cNvPr>
          <p:cNvCxnSpPr>
            <a:cxnSpLocks/>
          </p:cNvCxnSpPr>
          <p:nvPr/>
        </p:nvCxnSpPr>
        <p:spPr>
          <a:xfrm flipV="1">
            <a:off x="6257444" y="4599000"/>
            <a:ext cx="0" cy="288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7B0847E1-935A-C544-9EAA-ECFCD404D359}"/>
              </a:ext>
            </a:extLst>
          </p:cNvPr>
          <p:cNvSpPr txBox="1"/>
          <p:nvPr/>
        </p:nvSpPr>
        <p:spPr>
          <a:xfrm>
            <a:off x="6460451" y="4554605"/>
            <a:ext cx="9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D87DC75-956B-7D4A-958B-5278260FB5D9}"/>
              </a:ext>
            </a:extLst>
          </p:cNvPr>
          <p:cNvGrpSpPr/>
          <p:nvPr/>
        </p:nvGrpSpPr>
        <p:grpSpPr>
          <a:xfrm>
            <a:off x="5534966" y="3248647"/>
            <a:ext cx="369332" cy="873164"/>
            <a:chOff x="3216476" y="3895937"/>
            <a:chExt cx="369332" cy="873164"/>
          </a:xfrm>
        </p:grpSpPr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C98135EB-4BD2-854D-9C97-880EA0FB8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1916" y="3895937"/>
              <a:ext cx="0" cy="86123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EF2B2E0E-E220-444A-B027-6E8A641D5E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0642" y="3902410"/>
              <a:ext cx="0" cy="86669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D8B2078B-D7DC-FA4A-BD51-7CA927534F07}"/>
                </a:ext>
              </a:extLst>
            </p:cNvPr>
            <p:cNvSpPr txBox="1"/>
            <p:nvPr/>
          </p:nvSpPr>
          <p:spPr>
            <a:xfrm rot="16200000">
              <a:off x="3091520" y="4224478"/>
              <a:ext cx="619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read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E8AD6A1-5370-4541-8B13-EF0D74F01528}"/>
              </a:ext>
            </a:extLst>
          </p:cNvPr>
          <p:cNvGrpSpPr/>
          <p:nvPr/>
        </p:nvGrpSpPr>
        <p:grpSpPr>
          <a:xfrm>
            <a:off x="5926471" y="3259279"/>
            <a:ext cx="485553" cy="871870"/>
            <a:chOff x="3618614" y="3917202"/>
            <a:chExt cx="485553" cy="871870"/>
          </a:xfrm>
        </p:grpSpPr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5A065292-573A-2348-B064-D3F55F031F6E}"/>
                </a:ext>
              </a:extLst>
            </p:cNvPr>
            <p:cNvCxnSpPr>
              <a:cxnSpLocks/>
            </p:cNvCxnSpPr>
            <p:nvPr/>
          </p:nvCxnSpPr>
          <p:spPr>
            <a:xfrm>
              <a:off x="4104167" y="3917202"/>
              <a:ext cx="0" cy="8612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A10A4F7-744D-0C47-8B00-7C216CCC70AA}"/>
                </a:ext>
              </a:extLst>
            </p:cNvPr>
            <p:cNvCxnSpPr>
              <a:cxnSpLocks/>
            </p:cNvCxnSpPr>
            <p:nvPr/>
          </p:nvCxnSpPr>
          <p:spPr>
            <a:xfrm>
              <a:off x="3618614" y="3927835"/>
              <a:ext cx="0" cy="8612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C4424BB6-49A4-5E48-9A46-0214A4EAC146}"/>
                </a:ext>
              </a:extLst>
            </p:cNvPr>
            <p:cNvSpPr txBox="1"/>
            <p:nvPr/>
          </p:nvSpPr>
          <p:spPr>
            <a:xfrm rot="16200000">
              <a:off x="3473073" y="4148831"/>
              <a:ext cx="713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reset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8DE487-AB84-B747-811B-94294DE0143D}"/>
              </a:ext>
            </a:extLst>
          </p:cNvPr>
          <p:cNvGrpSpPr/>
          <p:nvPr/>
        </p:nvGrpSpPr>
        <p:grpSpPr>
          <a:xfrm>
            <a:off x="3156155" y="4115601"/>
            <a:ext cx="7157885" cy="398526"/>
            <a:chOff x="3156155" y="4115601"/>
            <a:chExt cx="7157885" cy="3985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13A6363E-2568-3D4A-931A-52A4EB575D7A}"/>
                    </a:ext>
                  </a:extLst>
                </p:cNvPr>
                <p:cNvSpPr/>
                <p:nvPr/>
              </p:nvSpPr>
              <p:spPr>
                <a:xfrm>
                  <a:off x="3156155" y="4125433"/>
                  <a:ext cx="2405067" cy="388694"/>
                </a:xfrm>
                <a:prstGeom prst="rect">
                  <a:avLst/>
                </a:prstGeom>
                <a:solidFill>
                  <a:schemeClr val="bg1">
                    <a:alpha val="7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200" b="0"/>
                </a:p>
              </p:txBody>
            </p:sp>
          </mc:Choice>
          <mc:Fallback xmlns="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13A6363E-2568-3D4A-931A-52A4EB575D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6155" y="4125433"/>
                  <a:ext cx="2405067" cy="388694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62D85B1F-D95A-1D46-AF55-177741DE19E7}"/>
                    </a:ext>
                  </a:extLst>
                </p:cNvPr>
                <p:cNvSpPr/>
                <p:nvPr/>
              </p:nvSpPr>
              <p:spPr>
                <a:xfrm>
                  <a:off x="5560142" y="4120517"/>
                  <a:ext cx="2405067" cy="388694"/>
                </a:xfrm>
                <a:prstGeom prst="rect">
                  <a:avLst/>
                </a:prstGeom>
                <a:solidFill>
                  <a:schemeClr val="bg1">
                    <a:alpha val="7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200" b="0"/>
                </a:p>
              </p:txBody>
            </p:sp>
          </mc:Choice>
          <mc:Fallback xmlns=""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62D85B1F-D95A-1D46-AF55-177741DE19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142" y="4120517"/>
                  <a:ext cx="2405067" cy="388694"/>
                </a:xfrm>
                <a:prstGeom prst="rect">
                  <a:avLst/>
                </a:prstGeom>
                <a:blipFill>
                  <a:blip r:embed="rId5"/>
                  <a:stretch>
                    <a:fillRect b="-2941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FA2705A5-EF15-0948-A97E-F717B362CE35}"/>
                    </a:ext>
                  </a:extLst>
                </p:cNvPr>
                <p:cNvSpPr/>
                <p:nvPr/>
              </p:nvSpPr>
              <p:spPr>
                <a:xfrm>
                  <a:off x="7964130" y="4115601"/>
                  <a:ext cx="2349910" cy="388694"/>
                </a:xfrm>
                <a:prstGeom prst="rect">
                  <a:avLst/>
                </a:prstGeom>
                <a:solidFill>
                  <a:schemeClr val="bg1">
                    <a:alpha val="7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200" b="0"/>
                </a:p>
              </p:txBody>
            </p:sp>
          </mc:Choice>
          <mc:Fallback xmlns=""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FA2705A5-EF15-0948-A97E-F717B362CE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4130" y="4115601"/>
                  <a:ext cx="2349910" cy="388694"/>
                </a:xfrm>
                <a:prstGeom prst="rect">
                  <a:avLst/>
                </a:prstGeom>
                <a:blipFill>
                  <a:blip r:embed="rId6"/>
                  <a:stretch>
                    <a:fillRect b="-6061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B6A458F7-1F70-3043-AE04-4E461994F58E}"/>
              </a:ext>
            </a:extLst>
          </p:cNvPr>
          <p:cNvSpPr txBox="1"/>
          <p:nvPr/>
        </p:nvSpPr>
        <p:spPr>
          <a:xfrm>
            <a:off x="8745065" y="5295642"/>
            <a:ext cx="97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epoch3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4BD2E8D2-968A-6B42-8739-EC7BFA67157B}"/>
              </a:ext>
            </a:extLst>
          </p:cNvPr>
          <p:cNvCxnSpPr>
            <a:cxnSpLocks/>
          </p:cNvCxnSpPr>
          <p:nvPr/>
        </p:nvCxnSpPr>
        <p:spPr>
          <a:xfrm flipV="1">
            <a:off x="8661431" y="4594084"/>
            <a:ext cx="0" cy="288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18FDE07-4A0F-8A45-A84D-37F36701C015}"/>
              </a:ext>
            </a:extLst>
          </p:cNvPr>
          <p:cNvSpPr txBox="1"/>
          <p:nvPr/>
        </p:nvSpPr>
        <p:spPr>
          <a:xfrm>
            <a:off x="8864438" y="4549689"/>
            <a:ext cx="9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B5B8FE4-6981-354A-B164-1859978D3640}"/>
              </a:ext>
            </a:extLst>
          </p:cNvPr>
          <p:cNvGrpSpPr/>
          <p:nvPr/>
        </p:nvGrpSpPr>
        <p:grpSpPr>
          <a:xfrm>
            <a:off x="7938953" y="3243731"/>
            <a:ext cx="369332" cy="873164"/>
            <a:chOff x="3216476" y="3895937"/>
            <a:chExt cx="369332" cy="873164"/>
          </a:xfrm>
        </p:grpSpPr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73AAA7C5-B43B-7B4B-8A7B-555D33299A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1916" y="3895937"/>
              <a:ext cx="0" cy="86123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18D04409-1B0F-5143-93D2-0C9FB83F17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0642" y="3902410"/>
              <a:ext cx="0" cy="86669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6506BEEB-AD08-7749-ABFE-D630B0955D67}"/>
                </a:ext>
              </a:extLst>
            </p:cNvPr>
            <p:cNvSpPr txBox="1"/>
            <p:nvPr/>
          </p:nvSpPr>
          <p:spPr>
            <a:xfrm rot="16200000">
              <a:off x="3091520" y="4224478"/>
              <a:ext cx="619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read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469E1DE-5231-9C41-AAEE-8908CAD4573A}"/>
              </a:ext>
            </a:extLst>
          </p:cNvPr>
          <p:cNvGrpSpPr/>
          <p:nvPr/>
        </p:nvGrpSpPr>
        <p:grpSpPr>
          <a:xfrm>
            <a:off x="8330458" y="3254363"/>
            <a:ext cx="485553" cy="871870"/>
            <a:chOff x="3618614" y="3917202"/>
            <a:chExt cx="485553" cy="871870"/>
          </a:xfrm>
        </p:grpSpPr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20AB54F9-0D7E-A648-A54F-CC5C1542B13B}"/>
                </a:ext>
              </a:extLst>
            </p:cNvPr>
            <p:cNvCxnSpPr>
              <a:cxnSpLocks/>
            </p:cNvCxnSpPr>
            <p:nvPr/>
          </p:nvCxnSpPr>
          <p:spPr>
            <a:xfrm>
              <a:off x="4104167" y="3917202"/>
              <a:ext cx="0" cy="8612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8B165BC9-4F83-7D44-99C0-CE8CCB8CFD6A}"/>
                </a:ext>
              </a:extLst>
            </p:cNvPr>
            <p:cNvCxnSpPr>
              <a:cxnSpLocks/>
            </p:cNvCxnSpPr>
            <p:nvPr/>
          </p:nvCxnSpPr>
          <p:spPr>
            <a:xfrm>
              <a:off x="3618614" y="3927835"/>
              <a:ext cx="0" cy="8612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D4573AD-D956-1C40-A63B-5E811F14DE68}"/>
                </a:ext>
              </a:extLst>
            </p:cNvPr>
            <p:cNvSpPr txBox="1"/>
            <p:nvPr/>
          </p:nvSpPr>
          <p:spPr>
            <a:xfrm rot="16200000">
              <a:off x="3473073" y="4148831"/>
              <a:ext cx="713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reset</a:t>
              </a:r>
            </a:p>
          </p:txBody>
        </p:sp>
      </p:grpSp>
      <p:sp>
        <p:nvSpPr>
          <p:cNvPr id="189" name="Multiply 188">
            <a:extLst>
              <a:ext uri="{FF2B5EF4-FFF2-40B4-BE49-F238E27FC236}">
                <a16:creationId xmlns:a16="http://schemas.microsoft.com/office/drawing/2014/main" id="{B323FFCA-FC63-314E-B697-30DD00CF8409}"/>
              </a:ext>
            </a:extLst>
          </p:cNvPr>
          <p:cNvSpPr/>
          <p:nvPr/>
        </p:nvSpPr>
        <p:spPr>
          <a:xfrm>
            <a:off x="5884606" y="3111908"/>
            <a:ext cx="530942" cy="1111045"/>
          </a:xfrm>
          <a:prstGeom prst="mathMultiply">
            <a:avLst>
              <a:gd name="adj1" fmla="val 612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Multiply 189">
            <a:extLst>
              <a:ext uri="{FF2B5EF4-FFF2-40B4-BE49-F238E27FC236}">
                <a16:creationId xmlns:a16="http://schemas.microsoft.com/office/drawing/2014/main" id="{0001681C-5C25-A641-8A54-F1B772D94307}"/>
              </a:ext>
            </a:extLst>
          </p:cNvPr>
          <p:cNvSpPr/>
          <p:nvPr/>
        </p:nvSpPr>
        <p:spPr>
          <a:xfrm>
            <a:off x="8308258" y="3126656"/>
            <a:ext cx="530942" cy="1111045"/>
          </a:xfrm>
          <a:prstGeom prst="mathMultiply">
            <a:avLst>
              <a:gd name="adj1" fmla="val 612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5E1EEA-2A4B-8340-9D6E-7799D1C38842}"/>
              </a:ext>
            </a:extLst>
          </p:cNvPr>
          <p:cNvGrpSpPr/>
          <p:nvPr/>
        </p:nvGrpSpPr>
        <p:grpSpPr>
          <a:xfrm>
            <a:off x="3154680" y="4114800"/>
            <a:ext cx="7157885" cy="398526"/>
            <a:chOff x="3259393" y="6106633"/>
            <a:chExt cx="7157885" cy="398526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FF07396-3DC7-154E-A585-D018D6E4D326}"/>
                </a:ext>
              </a:extLst>
            </p:cNvPr>
            <p:cNvSpPr/>
            <p:nvPr/>
          </p:nvSpPr>
          <p:spPr>
            <a:xfrm>
              <a:off x="3259393" y="6116465"/>
              <a:ext cx="2405067" cy="38869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D3AFBF33-2FE1-A04E-BF83-D43DB551331C}"/>
                </a:ext>
              </a:extLst>
            </p:cNvPr>
            <p:cNvSpPr/>
            <p:nvPr/>
          </p:nvSpPr>
          <p:spPr>
            <a:xfrm>
              <a:off x="5663380" y="6111549"/>
              <a:ext cx="2405067" cy="38869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0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EA1EAE5C-063A-AF4A-AE74-6ADFDB5007B4}"/>
                </a:ext>
              </a:extLst>
            </p:cNvPr>
            <p:cNvSpPr/>
            <p:nvPr/>
          </p:nvSpPr>
          <p:spPr>
            <a:xfrm>
              <a:off x="8067368" y="6106633"/>
              <a:ext cx="2349910" cy="38869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DAF879-EF40-684D-8928-E291F3138194}"/>
              </a:ext>
            </a:extLst>
          </p:cNvPr>
          <p:cNvGrpSpPr/>
          <p:nvPr/>
        </p:nvGrpSpPr>
        <p:grpSpPr>
          <a:xfrm>
            <a:off x="4508410" y="2414512"/>
            <a:ext cx="5072910" cy="835054"/>
            <a:chOff x="4508410" y="2414512"/>
            <a:chExt cx="5072910" cy="8350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5E744B56-24A6-C44E-9353-51AE1652735D}"/>
                    </a:ext>
                  </a:extLst>
                </p:cNvPr>
                <p:cNvSpPr/>
                <p:nvPr/>
              </p:nvSpPr>
              <p:spPr>
                <a:xfrm>
                  <a:off x="4508410" y="2419429"/>
                  <a:ext cx="2399286" cy="388694"/>
                </a:xfrm>
                <a:prstGeom prst="rect">
                  <a:avLst/>
                </a:prstGeom>
                <a:solidFill>
                  <a:schemeClr val="bg1">
                    <a:alpha val="7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200"/>
                </a:p>
              </p:txBody>
            </p:sp>
          </mc:Choice>
          <mc:Fallback xmlns=""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5E744B56-24A6-C44E-9353-51AE165273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8410" y="2419429"/>
                  <a:ext cx="2399286" cy="388694"/>
                </a:xfrm>
                <a:prstGeom prst="rect">
                  <a:avLst/>
                </a:prstGeom>
                <a:blipFill>
                  <a:blip r:embed="rId7"/>
                  <a:stretch>
                    <a:fillRect b="-2941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3561138D-E791-484F-BA33-39211201551D}"/>
                    </a:ext>
                  </a:extLst>
                </p:cNvPr>
                <p:cNvSpPr/>
                <p:nvPr/>
              </p:nvSpPr>
              <p:spPr>
                <a:xfrm>
                  <a:off x="7181287" y="2414512"/>
                  <a:ext cx="2400033" cy="388694"/>
                </a:xfrm>
                <a:prstGeom prst="rect">
                  <a:avLst/>
                </a:prstGeom>
                <a:solidFill>
                  <a:schemeClr val="bg1">
                    <a:alpha val="7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200"/>
                </a:p>
              </p:txBody>
            </p:sp>
          </mc:Choice>
          <mc:Fallback xmlns=""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3561138D-E791-484F-BA33-3921120155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287" y="2414512"/>
                  <a:ext cx="2400033" cy="388694"/>
                </a:xfrm>
                <a:prstGeom prst="rect">
                  <a:avLst/>
                </a:prstGeom>
                <a:blipFill>
                  <a:blip r:embed="rId8"/>
                  <a:stretch>
                    <a:fillRect b="-6061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1DC416-8296-804C-AC40-8A987813B452}"/>
                </a:ext>
              </a:extLst>
            </p:cNvPr>
            <p:cNvSpPr txBox="1"/>
            <p:nvPr/>
          </p:nvSpPr>
          <p:spPr>
            <a:xfrm rot="5400000">
              <a:off x="5650017" y="2884387"/>
              <a:ext cx="351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67C0BE3-6089-0F4C-B9BF-F994FE95D770}"/>
                </a:ext>
              </a:extLst>
            </p:cNvPr>
            <p:cNvSpPr txBox="1"/>
            <p:nvPr/>
          </p:nvSpPr>
          <p:spPr>
            <a:xfrm rot="5400000">
              <a:off x="8034339" y="2889304"/>
              <a:ext cx="351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…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FAF5B1A-7F17-6D4D-B465-D15B4ABA52C5}"/>
              </a:ext>
            </a:extLst>
          </p:cNvPr>
          <p:cNvGrpSpPr/>
          <p:nvPr/>
        </p:nvGrpSpPr>
        <p:grpSpPr>
          <a:xfrm>
            <a:off x="2458720" y="5935523"/>
            <a:ext cx="7094631" cy="701251"/>
            <a:chOff x="1351280" y="5935523"/>
            <a:chExt cx="7094631" cy="701251"/>
          </a:xfrm>
        </p:grpSpPr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E226B6D3-E653-084F-8E83-4451DC95CDF1}"/>
                </a:ext>
              </a:extLst>
            </p:cNvPr>
            <p:cNvSpPr/>
            <p:nvPr/>
          </p:nvSpPr>
          <p:spPr>
            <a:xfrm>
              <a:off x="1351280" y="5935523"/>
              <a:ext cx="7094631" cy="701251"/>
            </a:xfrm>
            <a:prstGeom prst="roundRect">
              <a:avLst/>
            </a:prstGeom>
            <a:solidFill>
              <a:schemeClr val="bg2"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>
                  <a:solidFill>
                    <a:schemeClr val="tx1"/>
                  </a:solidFill>
                </a:rPr>
                <a:t>Linear property </a:t>
              </a:r>
              <a:r>
                <a:rPr lang="en-US">
                  <a:solidFill>
                    <a:schemeClr val="tx1"/>
                  </a:solidFill>
                </a:rPr>
                <a:t>enables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BA2791A-EBAD-6140-9426-AEDC9E9C50F6}"/>
                    </a:ext>
                  </a:extLst>
                </p:cNvPr>
                <p:cNvSpPr txBox="1"/>
                <p:nvPr/>
              </p:nvSpPr>
              <p:spPr>
                <a:xfrm>
                  <a:off x="6621130" y="6135777"/>
                  <a:ext cx="452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BA2791A-EBAD-6140-9426-AEDC9E9C5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130" y="6135777"/>
                  <a:ext cx="45228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39B9B4DF-FF57-8B47-BAA0-AA94B7B032A8}"/>
                    </a:ext>
                  </a:extLst>
                </p:cNvPr>
                <p:cNvSpPr/>
                <p:nvPr/>
              </p:nvSpPr>
              <p:spPr>
                <a:xfrm>
                  <a:off x="3896699" y="6090989"/>
                  <a:ext cx="1356852" cy="388694"/>
                </a:xfrm>
                <a:prstGeom prst="rect">
                  <a:avLst/>
                </a:prstGeom>
                <a:solidFill>
                  <a:schemeClr val="bg1">
                    <a:alpha val="7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200"/>
                </a:p>
              </p:txBody>
            </p:sp>
          </mc:Choice>
          <mc:Fallback xmlns=""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39B9B4DF-FF57-8B47-BAA0-AA94B7B032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6699" y="6090989"/>
                  <a:ext cx="1356852" cy="388694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8DB05888-304C-1C42-AF6C-59CF8CBF75AD}"/>
                    </a:ext>
                  </a:extLst>
                </p:cNvPr>
                <p:cNvSpPr/>
                <p:nvPr/>
              </p:nvSpPr>
              <p:spPr>
                <a:xfrm>
                  <a:off x="5798794" y="6109759"/>
                  <a:ext cx="722671" cy="388694"/>
                </a:xfrm>
                <a:prstGeom prst="rect">
                  <a:avLst/>
                </a:prstGeom>
                <a:solidFill>
                  <a:schemeClr val="bg1">
                    <a:alpha val="7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200"/>
                </a:p>
              </p:txBody>
            </p:sp>
          </mc:Choice>
          <mc:Fallback xmlns=""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8DB05888-304C-1C42-AF6C-59CF8CBF75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8794" y="6109759"/>
                  <a:ext cx="722671" cy="388694"/>
                </a:xfrm>
                <a:prstGeom prst="rect">
                  <a:avLst/>
                </a:prstGeom>
                <a:blipFill>
                  <a:blip r:embed="rId11"/>
                  <a:stretch>
                    <a:fillRect b="-6061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52D7474F-CCF8-7C41-99B4-61F3C7AEA011}"/>
                    </a:ext>
                  </a:extLst>
                </p:cNvPr>
                <p:cNvSpPr/>
                <p:nvPr/>
              </p:nvSpPr>
              <p:spPr>
                <a:xfrm>
                  <a:off x="7123467" y="6127636"/>
                  <a:ext cx="796413" cy="388694"/>
                </a:xfrm>
                <a:prstGeom prst="rect">
                  <a:avLst/>
                </a:prstGeom>
                <a:solidFill>
                  <a:schemeClr val="bg1">
                    <a:alpha val="7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200"/>
                </a:p>
              </p:txBody>
            </p:sp>
          </mc:Choice>
          <mc:Fallback xmlns=""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52D7474F-CCF8-7C41-99B4-61F3C7AEA0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3467" y="6127636"/>
                  <a:ext cx="796413" cy="388694"/>
                </a:xfrm>
                <a:prstGeom prst="rect">
                  <a:avLst/>
                </a:prstGeom>
                <a:blipFill>
                  <a:blip r:embed="rId12"/>
                  <a:stretch>
                    <a:fillRect b="-2941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27DE0A8D-52B3-C743-A633-CCF73B2F4398}"/>
                    </a:ext>
                  </a:extLst>
                </p:cNvPr>
                <p:cNvSpPr txBox="1"/>
                <p:nvPr/>
              </p:nvSpPr>
              <p:spPr>
                <a:xfrm>
                  <a:off x="5269194" y="6114770"/>
                  <a:ext cx="5161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27DE0A8D-52B3-C743-A633-CCF73B2F43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9194" y="6114770"/>
                  <a:ext cx="51619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91BE5578-B83B-5240-9523-5A865DA1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 2. No reset operation</a:t>
            </a:r>
          </a:p>
        </p:txBody>
      </p:sp>
    </p:spTree>
    <p:extLst>
      <p:ext uri="{BB962C8B-B14F-4D97-AF65-F5344CB8AC3E}">
        <p14:creationId xmlns:p14="http://schemas.microsoft.com/office/powerpoint/2010/main" val="149477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DDEB-6A46-C74A-AB2B-175C7225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416"/>
            <a:ext cx="12192000" cy="1325563"/>
          </a:xfrm>
        </p:spPr>
        <p:txBody>
          <a:bodyPr>
            <a:normAutofit/>
          </a:bodyPr>
          <a:lstStyle/>
          <a:p>
            <a:r>
              <a:rPr lang="en-US" sz="3900"/>
              <a:t>Trade-offs among independent solutions and guideline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959C4-EDC1-9841-A35D-19B5708C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9</a:t>
            </a: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A6019E-AC7D-8B46-A4B6-8D5C4383C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012334"/>
              </p:ext>
            </p:extLst>
          </p:nvPr>
        </p:nvGraphicFramePr>
        <p:xfrm>
          <a:off x="808073" y="1772685"/>
          <a:ext cx="10760150" cy="2164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20856">
                  <a:extLst>
                    <a:ext uri="{9D8B030D-6E8A-4147-A177-3AD203B41FA5}">
                      <a16:colId xmlns:a16="http://schemas.microsoft.com/office/drawing/2014/main" val="1331134436"/>
                    </a:ext>
                  </a:extLst>
                </a:gridCol>
                <a:gridCol w="1446028">
                  <a:extLst>
                    <a:ext uri="{9D8B030D-6E8A-4147-A177-3AD203B41FA5}">
                      <a16:colId xmlns:a16="http://schemas.microsoft.com/office/drawing/2014/main" val="916219040"/>
                    </a:ext>
                  </a:extLst>
                </a:gridCol>
                <a:gridCol w="2094614">
                  <a:extLst>
                    <a:ext uri="{9D8B030D-6E8A-4147-A177-3AD203B41FA5}">
                      <a16:colId xmlns:a16="http://schemas.microsoft.com/office/drawing/2014/main" val="3080583999"/>
                    </a:ext>
                  </a:extLst>
                </a:gridCol>
                <a:gridCol w="2498652">
                  <a:extLst>
                    <a:ext uri="{9D8B030D-6E8A-4147-A177-3AD203B41FA5}">
                      <a16:colId xmlns:a16="http://schemas.microsoft.com/office/drawing/2014/main" val="643193748"/>
                    </a:ext>
                  </a:extLst>
                </a:gridCol>
              </a:tblGrid>
              <a:tr h="3905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Generality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Delay Reduction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Memory Efficiency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083069"/>
                  </a:ext>
                </a:extLst>
              </a:tr>
              <a:tr h="446727">
                <a:tc>
                  <a:txBody>
                    <a:bodyPr/>
                    <a:lstStyle/>
                    <a:p>
                      <a:r>
                        <a:rPr lang="en-US" sz="2400"/>
                        <a:t>Sol 1. Use two sets of counter arrays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400" b="1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400">
                          <a:solidFill>
                            <a:schemeClr val="tx1"/>
                          </a:solidFill>
                        </a:rPr>
                        <a:t>✗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88403"/>
                  </a:ext>
                </a:extLst>
              </a:tr>
              <a:tr h="446727">
                <a:tc>
                  <a:txBody>
                    <a:bodyPr/>
                    <a:lstStyle/>
                    <a:p>
                      <a:r>
                        <a:rPr lang="en-US" sz="2400"/>
                        <a:t>Sol 2. No reset operation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400">
                          <a:solidFill>
                            <a:schemeClr val="tx1"/>
                          </a:solidFill>
                        </a:rPr>
                        <a:t>✗</a:t>
                      </a:r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99%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400" b="1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948717"/>
                  </a:ext>
                </a:extLst>
              </a:tr>
              <a:tr h="804109">
                <a:tc>
                  <a:txBody>
                    <a:bodyPr/>
                    <a:lstStyle/>
                    <a:p>
                      <a:r>
                        <a:rPr lang="en-US" sz="2400"/>
                        <a:t>Sol 3. Defer buffer read and perform bulk reset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400" b="1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95%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400" b="1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3136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9851B16-E50E-EA43-AC07-84F4D9F1CC90}"/>
              </a:ext>
            </a:extLst>
          </p:cNvPr>
          <p:cNvSpPr txBox="1"/>
          <p:nvPr/>
        </p:nvSpPr>
        <p:spPr>
          <a:xfrm>
            <a:off x="7007466" y="1281967"/>
            <a:ext cx="21856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(Higher is better)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1B120B-FCFD-DA41-8091-D9BFD47F2144}"/>
              </a:ext>
            </a:extLst>
          </p:cNvPr>
          <p:cNvGrpSpPr/>
          <p:nvPr/>
        </p:nvGrpSpPr>
        <p:grpSpPr>
          <a:xfrm>
            <a:off x="3175910" y="4299670"/>
            <a:ext cx="5561690" cy="1235190"/>
            <a:chOff x="3175910" y="4299670"/>
            <a:chExt cx="5561690" cy="12351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12FA58-D499-334E-A23B-36E596A910E3}"/>
                </a:ext>
              </a:extLst>
            </p:cNvPr>
            <p:cNvSpPr txBox="1"/>
            <p:nvPr/>
          </p:nvSpPr>
          <p:spPr>
            <a:xfrm>
              <a:off x="3175910" y="4299670"/>
              <a:ext cx="556169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Resources is sufficient and/or high accuracy is required?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B2C4A5-82EC-4C4A-AAA4-430801B5C9CF}"/>
                </a:ext>
              </a:extLst>
            </p:cNvPr>
            <p:cNvSpPr txBox="1"/>
            <p:nvPr/>
          </p:nvSpPr>
          <p:spPr>
            <a:xfrm>
              <a:off x="3495040" y="5165528"/>
              <a:ext cx="68072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Sol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360014-529A-AB47-B2AF-9F8D1E6F7CDC}"/>
                </a:ext>
              </a:extLst>
            </p:cNvPr>
            <p:cNvSpPr txBox="1"/>
            <p:nvPr/>
          </p:nvSpPr>
          <p:spPr>
            <a:xfrm>
              <a:off x="3531712" y="4687233"/>
              <a:ext cx="511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yes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1AC60C-7724-994D-AD1B-37218188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5476" y="4693920"/>
              <a:ext cx="270933" cy="4402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A853D5D-9CB5-6F44-8BFA-B91CC6C6240C}"/>
              </a:ext>
            </a:extLst>
          </p:cNvPr>
          <p:cNvGrpSpPr/>
          <p:nvPr/>
        </p:nvGrpSpPr>
        <p:grpSpPr>
          <a:xfrm>
            <a:off x="5504808" y="4666913"/>
            <a:ext cx="4269112" cy="1670587"/>
            <a:chOff x="5504808" y="4666913"/>
            <a:chExt cx="4269112" cy="167058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23D65F-A639-FC44-B043-C36A88BB3CCD}"/>
                </a:ext>
              </a:extLst>
            </p:cNvPr>
            <p:cNvCxnSpPr>
              <a:cxnSpLocks/>
            </p:cNvCxnSpPr>
            <p:nvPr/>
          </p:nvCxnSpPr>
          <p:spPr>
            <a:xfrm>
              <a:off x="6844454" y="4684888"/>
              <a:ext cx="265289" cy="4459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6B7DDB-CC3B-4148-AE89-D4619674C13D}"/>
                </a:ext>
              </a:extLst>
            </p:cNvPr>
            <p:cNvSpPr txBox="1"/>
            <p:nvPr/>
          </p:nvSpPr>
          <p:spPr>
            <a:xfrm>
              <a:off x="7053845" y="4666913"/>
              <a:ext cx="671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482745-E86B-7447-8761-32CDBBEF76A8}"/>
                </a:ext>
              </a:extLst>
            </p:cNvPr>
            <p:cNvSpPr txBox="1"/>
            <p:nvPr/>
          </p:nvSpPr>
          <p:spPr>
            <a:xfrm>
              <a:off x="5504808" y="5126015"/>
              <a:ext cx="426911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Sketch satisfies the linear property?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0697C7-4AF3-E84A-87EE-F60BCDBDC195}"/>
                </a:ext>
              </a:extLst>
            </p:cNvPr>
            <p:cNvSpPr txBox="1"/>
            <p:nvPr/>
          </p:nvSpPr>
          <p:spPr>
            <a:xfrm>
              <a:off x="5970112" y="5489873"/>
              <a:ext cx="511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yes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8EEBCA-BF41-484B-A75E-0B10F7E56C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3876" y="5496560"/>
              <a:ext cx="270933" cy="4402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C9C477-F191-4740-9EB0-B8BCE5686926}"/>
                </a:ext>
              </a:extLst>
            </p:cNvPr>
            <p:cNvSpPr txBox="1"/>
            <p:nvPr/>
          </p:nvSpPr>
          <p:spPr>
            <a:xfrm>
              <a:off x="5804263" y="5968168"/>
              <a:ext cx="71845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Sol 2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87B194E-0EDC-874B-BB06-F857BFED7CCE}"/>
              </a:ext>
            </a:extLst>
          </p:cNvPr>
          <p:cNvSpPr/>
          <p:nvPr/>
        </p:nvSpPr>
        <p:spPr>
          <a:xfrm>
            <a:off x="812800" y="2214880"/>
            <a:ext cx="10607040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770261B-F312-BB40-948B-F7552E874894}"/>
              </a:ext>
            </a:extLst>
          </p:cNvPr>
          <p:cNvSpPr/>
          <p:nvPr/>
        </p:nvSpPr>
        <p:spPr>
          <a:xfrm>
            <a:off x="802640" y="2641600"/>
            <a:ext cx="10607040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2B14AFF-7D86-044B-B26E-215679EC6909}"/>
              </a:ext>
            </a:extLst>
          </p:cNvPr>
          <p:cNvSpPr/>
          <p:nvPr/>
        </p:nvSpPr>
        <p:spPr>
          <a:xfrm>
            <a:off x="782320" y="3159760"/>
            <a:ext cx="10607040" cy="7213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30D3B78-E7F6-FF46-991F-28EC9CC8BCAB}"/>
              </a:ext>
            </a:extLst>
          </p:cNvPr>
          <p:cNvSpPr/>
          <p:nvPr/>
        </p:nvSpPr>
        <p:spPr>
          <a:xfrm>
            <a:off x="3434080" y="5110480"/>
            <a:ext cx="802640" cy="4876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A8A60B3-CDD3-CA42-849D-6A1F1A446FD5}"/>
              </a:ext>
            </a:extLst>
          </p:cNvPr>
          <p:cNvSpPr/>
          <p:nvPr/>
        </p:nvSpPr>
        <p:spPr>
          <a:xfrm>
            <a:off x="5760720" y="5913120"/>
            <a:ext cx="802640" cy="4876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83DD8E-ECF4-9747-913C-07E67874C724}"/>
              </a:ext>
            </a:extLst>
          </p:cNvPr>
          <p:cNvGrpSpPr/>
          <p:nvPr/>
        </p:nvGrpSpPr>
        <p:grpSpPr>
          <a:xfrm>
            <a:off x="8006080" y="5481971"/>
            <a:ext cx="905370" cy="939149"/>
            <a:chOff x="8006080" y="5481971"/>
            <a:chExt cx="905370" cy="93914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84038FE-7D7C-3946-A7F2-219690CB6520}"/>
                </a:ext>
              </a:extLst>
            </p:cNvPr>
            <p:cNvCxnSpPr>
              <a:cxnSpLocks/>
            </p:cNvCxnSpPr>
            <p:nvPr/>
          </p:nvCxnSpPr>
          <p:spPr>
            <a:xfrm>
              <a:off x="8087360" y="5511235"/>
              <a:ext cx="265289" cy="4459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32C0C3-C65B-C943-B786-CA9DEB2E5AF0}"/>
                </a:ext>
              </a:extLst>
            </p:cNvPr>
            <p:cNvSpPr txBox="1"/>
            <p:nvPr/>
          </p:nvSpPr>
          <p:spPr>
            <a:xfrm>
              <a:off x="8240306" y="5481971"/>
              <a:ext cx="671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7A992E-3FB5-4441-BE1E-D615E5580C36}"/>
                </a:ext>
              </a:extLst>
            </p:cNvPr>
            <p:cNvSpPr txBox="1"/>
            <p:nvPr/>
          </p:nvSpPr>
          <p:spPr>
            <a:xfrm>
              <a:off x="8039463" y="5978328"/>
              <a:ext cx="71845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Sol 3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7DB0AEB8-24B0-0E48-8218-17196DB8DC39}"/>
                </a:ext>
              </a:extLst>
            </p:cNvPr>
            <p:cNvSpPr/>
            <p:nvPr/>
          </p:nvSpPr>
          <p:spPr>
            <a:xfrm>
              <a:off x="8006080" y="5933440"/>
              <a:ext cx="802640" cy="48768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91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1" grpId="0" animBg="1"/>
      <p:bldP spid="21" grpId="1" animBg="1"/>
      <p:bldP spid="22" grpId="0" animBg="1"/>
      <p:bldP spid="23" grpId="0" animBg="1"/>
      <p:bldP spid="23" grpId="1" animBg="1"/>
      <p:bldP spid="24" grpId="0" animBg="1"/>
      <p:bldP spid="2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E4D3-45E0-F640-92DA-CEC5350D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05EB-F690-784D-A316-51783C86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10</a:t>
            </a:r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01466D1-32C6-CC43-A24C-B7C0F2F1D42B}"/>
              </a:ext>
            </a:extLst>
          </p:cNvPr>
          <p:cNvSpPr/>
          <p:nvPr/>
        </p:nvSpPr>
        <p:spPr>
          <a:xfrm>
            <a:off x="5345341" y="1954598"/>
            <a:ext cx="4102769" cy="20078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Tofino Programmable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64F769-9AD3-8342-962F-4990800B6793}"/>
              </a:ext>
            </a:extLst>
          </p:cNvPr>
          <p:cNvSpPr/>
          <p:nvPr/>
        </p:nvSpPr>
        <p:spPr>
          <a:xfrm>
            <a:off x="5879691" y="2517598"/>
            <a:ext cx="3029396" cy="416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C5744-D65A-F345-AA07-A5B05CA557B9}"/>
              </a:ext>
            </a:extLst>
          </p:cNvPr>
          <p:cNvSpPr/>
          <p:nvPr/>
        </p:nvSpPr>
        <p:spPr>
          <a:xfrm>
            <a:off x="5879690" y="3289929"/>
            <a:ext cx="3009205" cy="436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/>
              <a:t>Data Plane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3457A7-2F04-8247-9ACF-3B781A47AA20}"/>
              </a:ext>
            </a:extLst>
          </p:cNvPr>
          <p:cNvSpPr/>
          <p:nvPr/>
        </p:nvSpPr>
        <p:spPr>
          <a:xfrm>
            <a:off x="1936954" y="2831689"/>
            <a:ext cx="2104103" cy="11764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C65EF4-3DA4-B244-BE06-EC2DFDF0A4A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041058" y="3508177"/>
            <a:ext cx="18386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3985BB-ECA6-DD4E-95C7-C35F49D99D76}"/>
              </a:ext>
            </a:extLst>
          </p:cNvPr>
          <p:cNvSpPr txBox="1"/>
          <p:nvPr/>
        </p:nvSpPr>
        <p:spPr>
          <a:xfrm>
            <a:off x="4247534" y="3500284"/>
            <a:ext cx="12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tcpreplay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DFB951-4DE3-D044-950F-C957FD4434CF}"/>
              </a:ext>
            </a:extLst>
          </p:cNvPr>
          <p:cNvSpPr/>
          <p:nvPr/>
        </p:nvSpPr>
        <p:spPr>
          <a:xfrm>
            <a:off x="2207341" y="3393169"/>
            <a:ext cx="1617405" cy="382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/>
              <a:t>CAIDA traces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C787BA-5309-2444-BBDE-FEE511F49E94}"/>
              </a:ext>
            </a:extLst>
          </p:cNvPr>
          <p:cNvCxnSpPr>
            <a:cxnSpLocks/>
          </p:cNvCxnSpPr>
          <p:nvPr/>
        </p:nvCxnSpPr>
        <p:spPr>
          <a:xfrm>
            <a:off x="7477432" y="2939844"/>
            <a:ext cx="0" cy="353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B22671-2D9D-FB4A-836F-3A8CD666D449}"/>
              </a:ext>
            </a:extLst>
          </p:cNvPr>
          <p:cNvCxnSpPr>
            <a:cxnSpLocks/>
          </p:cNvCxnSpPr>
          <p:nvPr/>
        </p:nvCxnSpPr>
        <p:spPr>
          <a:xfrm flipV="1">
            <a:off x="7285703" y="2925097"/>
            <a:ext cx="0" cy="349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E4D8EED-2E88-7846-A1A5-D95E45C6B535}"/>
              </a:ext>
            </a:extLst>
          </p:cNvPr>
          <p:cNvSpPr txBox="1"/>
          <p:nvPr/>
        </p:nvSpPr>
        <p:spPr>
          <a:xfrm>
            <a:off x="7570838" y="2920179"/>
            <a:ext cx="27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periodically read and reset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538DBEC-AD35-AA42-966A-3283CBED7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07351"/>
              </p:ext>
            </p:extLst>
          </p:nvPr>
        </p:nvGraphicFramePr>
        <p:xfrm>
          <a:off x="4568724" y="4495254"/>
          <a:ext cx="2709333" cy="2194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22578051"/>
                    </a:ext>
                  </a:extLst>
                </a:gridCol>
              </a:tblGrid>
              <a:tr h="25859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Sketches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2367"/>
                  </a:ext>
                </a:extLst>
              </a:tr>
              <a:tr h="25859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Multi-Resolution Bitmap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26546"/>
                  </a:ext>
                </a:extLst>
              </a:tr>
              <a:tr h="25859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HyperLogLog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640961"/>
                  </a:ext>
                </a:extLst>
              </a:tr>
              <a:tr h="25859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Count-min Sketch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3009"/>
                  </a:ext>
                </a:extLst>
              </a:tr>
              <a:tr h="25859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Count-Sketch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194555"/>
                  </a:ext>
                </a:extLst>
              </a:tr>
              <a:tr h="25859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UnivMon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69601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1B1189-D46A-5342-BC03-D07395A8B590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5923390" y="3726425"/>
            <a:ext cx="1460903" cy="7688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899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2E01-3873-234E-98BC-7758C602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Accuracy Improvement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D13D4-EA63-C549-8E3F-FC4DE0FD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0BB0D5-E9AB-924D-9DC2-4AD297EC6232}"/>
              </a:ext>
            </a:extLst>
          </p:cNvPr>
          <p:cNvCxnSpPr>
            <a:cxnSpLocks/>
          </p:cNvCxnSpPr>
          <p:nvPr/>
        </p:nvCxnSpPr>
        <p:spPr>
          <a:xfrm>
            <a:off x="639570" y="2312649"/>
            <a:ext cx="0" cy="2548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F47727-4C67-484D-9C6A-51D119AFD667}"/>
              </a:ext>
            </a:extLst>
          </p:cNvPr>
          <p:cNvSpPr txBox="1"/>
          <p:nvPr/>
        </p:nvSpPr>
        <p:spPr>
          <a:xfrm rot="16200000">
            <a:off x="-592870" y="3331664"/>
            <a:ext cx="1908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solidFill>
                  <a:schemeClr val="accent1"/>
                </a:solidFill>
              </a:rPr>
              <a:t>Lower is better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CF4109C-1ACE-9047-9802-F637885BAD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076148"/>
              </p:ext>
            </p:extLst>
          </p:nvPr>
        </p:nvGraphicFramePr>
        <p:xfrm>
          <a:off x="1232720" y="1484262"/>
          <a:ext cx="9982200" cy="520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652E434-894F-3D4B-84F7-C9672096FB02}"/>
              </a:ext>
            </a:extLst>
          </p:cNvPr>
          <p:cNvSpPr/>
          <p:nvPr/>
        </p:nvSpPr>
        <p:spPr>
          <a:xfrm>
            <a:off x="3402957" y="5324356"/>
            <a:ext cx="231493" cy="2662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284B0E-281D-5D40-A5FB-70D0D21A3695}"/>
              </a:ext>
            </a:extLst>
          </p:cNvPr>
          <p:cNvSpPr/>
          <p:nvPr/>
        </p:nvSpPr>
        <p:spPr>
          <a:xfrm>
            <a:off x="5094790" y="5337860"/>
            <a:ext cx="231493" cy="2662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45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6400-279A-E64D-A332-AFEC54AD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0856-89BD-7F41-BC79-E8FF2E492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14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Control plane counter retrieval problem generate inaccurate results for sketches on the programmable switch.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Our work:</a:t>
            </a:r>
          </a:p>
          <a:p>
            <a:r>
              <a:rPr lang="en-US" dirty="0"/>
              <a:t>We analyze and quantify the inaccuracy</a:t>
            </a:r>
          </a:p>
          <a:p>
            <a:r>
              <a:rPr lang="en-US" dirty="0"/>
              <a:t>We propose three solutions and they eliminate almost all the inaccuracy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F5A2A-1A35-FA40-9FB9-C84F2CA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6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E6C5D-B88D-3D43-9F73-D52F5525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rPr lang="en-US"/>
              <a:t>2</a:t>
            </a:fld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DC68D02-F831-5043-9F73-790ED2697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020" y="2032869"/>
            <a:ext cx="1894186" cy="12564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1047E9-0AE1-7446-81EF-9CD0F51FA72F}"/>
              </a:ext>
            </a:extLst>
          </p:cNvPr>
          <p:cNvSpPr txBox="1"/>
          <p:nvPr/>
        </p:nvSpPr>
        <p:spPr>
          <a:xfrm>
            <a:off x="4269296" y="1476150"/>
            <a:ext cx="339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Network Operator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9C14C6-97B0-1743-A471-CAD8DFC26945}"/>
              </a:ext>
            </a:extLst>
          </p:cNvPr>
          <p:cNvSpPr txBox="1"/>
          <p:nvPr/>
        </p:nvSpPr>
        <p:spPr>
          <a:xfrm>
            <a:off x="6264231" y="3691459"/>
            <a:ext cx="3128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Telemetry Result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33A9FA-9727-0843-A49F-92F39234425C}"/>
              </a:ext>
            </a:extLst>
          </p:cNvPr>
          <p:cNvGrpSpPr/>
          <p:nvPr/>
        </p:nvGrpSpPr>
        <p:grpSpPr>
          <a:xfrm>
            <a:off x="934495" y="4294402"/>
            <a:ext cx="8384235" cy="2060677"/>
            <a:chOff x="934495" y="4365522"/>
            <a:chExt cx="8384235" cy="2060677"/>
          </a:xfrm>
        </p:grpSpPr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25ADF572-D55F-BD45-A44D-65FC91C1A572}"/>
                </a:ext>
              </a:extLst>
            </p:cNvPr>
            <p:cNvSpPr/>
            <p:nvPr/>
          </p:nvSpPr>
          <p:spPr>
            <a:xfrm>
              <a:off x="3059635" y="5212020"/>
              <a:ext cx="6259095" cy="4267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730F471-B654-9043-A94C-A40CE49667F4}"/>
                </a:ext>
              </a:extLst>
            </p:cNvPr>
            <p:cNvSpPr/>
            <p:nvPr/>
          </p:nvSpPr>
          <p:spPr>
            <a:xfrm>
              <a:off x="4117605" y="4365522"/>
              <a:ext cx="4102769" cy="206067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Programmable Switch (Tbps)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F33B783-20DA-3348-8AEC-1066721A3D33}"/>
                </a:ext>
              </a:extLst>
            </p:cNvPr>
            <p:cNvSpPr txBox="1"/>
            <p:nvPr/>
          </p:nvSpPr>
          <p:spPr>
            <a:xfrm>
              <a:off x="934495" y="5210255"/>
              <a:ext cx="2069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Packet Stream</a:t>
              </a:r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698AF76-8528-DD4F-AEBC-EA4F845D6D73}"/>
              </a:ext>
            </a:extLst>
          </p:cNvPr>
          <p:cNvSpPr/>
          <p:nvPr/>
        </p:nvSpPr>
        <p:spPr>
          <a:xfrm rot="16200000">
            <a:off x="5443073" y="3747514"/>
            <a:ext cx="1109983" cy="396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A548DC-9A5E-0C4C-9512-AC3D2C4AA68D}"/>
              </a:ext>
            </a:extLst>
          </p:cNvPr>
          <p:cNvSpPr/>
          <p:nvPr/>
        </p:nvSpPr>
        <p:spPr>
          <a:xfrm>
            <a:off x="4539188" y="4513006"/>
            <a:ext cx="3277457" cy="12522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Sketches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Heavy hitter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Entropy estimation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Unique # of flows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E2654B4-64C4-E644-85D6-924A8C223A26}"/>
              </a:ext>
            </a:extLst>
          </p:cNvPr>
          <p:cNvGrpSpPr/>
          <p:nvPr/>
        </p:nvGrpSpPr>
        <p:grpSpPr>
          <a:xfrm>
            <a:off x="8288594" y="4218039"/>
            <a:ext cx="2939845" cy="933059"/>
            <a:chOff x="8288594" y="4218039"/>
            <a:chExt cx="2939845" cy="933059"/>
          </a:xfrm>
        </p:grpSpPr>
        <p:pic>
          <p:nvPicPr>
            <p:cNvPr id="6" name="Picture 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86FBB82-6DE7-5A48-B554-A4B062346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3729" y="4321278"/>
              <a:ext cx="2438400" cy="4572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CFD7B4-B56E-FF44-BB48-83E73CB5FAD3}"/>
                </a:ext>
              </a:extLst>
            </p:cNvPr>
            <p:cNvSpPr txBox="1"/>
            <p:nvPr/>
          </p:nvSpPr>
          <p:spPr>
            <a:xfrm>
              <a:off x="8697714" y="4689433"/>
              <a:ext cx="2117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Counter Arrays</a:t>
              </a:r>
            </a:p>
          </p:txBody>
        </p:sp>
        <p:sp>
          <p:nvSpPr>
            <p:cNvPr id="7" name="Rounded Rectangular Callout 6">
              <a:extLst>
                <a:ext uri="{FF2B5EF4-FFF2-40B4-BE49-F238E27FC236}">
                  <a16:creationId xmlns:a16="http://schemas.microsoft.com/office/drawing/2014/main" id="{443F1C55-0C4B-7749-8F31-B1F90AF43093}"/>
                </a:ext>
              </a:extLst>
            </p:cNvPr>
            <p:cNvSpPr/>
            <p:nvPr/>
          </p:nvSpPr>
          <p:spPr>
            <a:xfrm>
              <a:off x="8288594" y="4218039"/>
              <a:ext cx="2939845" cy="875071"/>
            </a:xfrm>
            <a:prstGeom prst="wedgeRoundRectCallout">
              <a:avLst>
                <a:gd name="adj1" fmla="val -72437"/>
                <a:gd name="adj2" fmla="val 46545"/>
                <a:gd name="adj3" fmla="val 16667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862E5F23-0A83-8744-AD3B-B71EB508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18" y="178416"/>
            <a:ext cx="11925782" cy="1325563"/>
          </a:xfrm>
        </p:spPr>
        <p:txBody>
          <a:bodyPr>
            <a:normAutofit/>
          </a:bodyPr>
          <a:lstStyle/>
          <a:p>
            <a:r>
              <a:rPr lang="en-US" sz="4000"/>
              <a:t>Sketches on programmable switches are promising</a:t>
            </a:r>
          </a:p>
        </p:txBody>
      </p:sp>
    </p:spTree>
    <p:extLst>
      <p:ext uri="{BB962C8B-B14F-4D97-AF65-F5344CB8AC3E}">
        <p14:creationId xmlns:p14="http://schemas.microsoft.com/office/powerpoint/2010/main" val="64697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37072-68AF-C04A-957B-61E23735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rPr lang="en-US"/>
              <a:t>3</a:t>
            </a:fld>
            <a:endParaRPr lang="en-US"/>
          </a:p>
        </p:txBody>
      </p:sp>
      <p:graphicFrame>
        <p:nvGraphicFramePr>
          <p:cNvPr id="5" name="Table 51">
            <a:extLst>
              <a:ext uri="{FF2B5EF4-FFF2-40B4-BE49-F238E27FC236}">
                <a16:creationId xmlns:a16="http://schemas.microsoft.com/office/drawing/2014/main" id="{4ABB5503-5E35-C74B-82C5-EDB7E3637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718194"/>
              </p:ext>
            </p:extLst>
          </p:nvPr>
        </p:nvGraphicFramePr>
        <p:xfrm>
          <a:off x="2044700" y="3235877"/>
          <a:ext cx="7721600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40479">
                  <a:extLst>
                    <a:ext uri="{9D8B030D-6E8A-4147-A177-3AD203B41FA5}">
                      <a16:colId xmlns:a16="http://schemas.microsoft.com/office/drawing/2014/main" val="281952905"/>
                    </a:ext>
                  </a:extLst>
                </a:gridCol>
                <a:gridCol w="1510921">
                  <a:extLst>
                    <a:ext uri="{9D8B030D-6E8A-4147-A177-3AD203B41FA5}">
                      <a16:colId xmlns:a16="http://schemas.microsoft.com/office/drawing/2014/main" val="3874860959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3905491848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64735744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2400" b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Counter Array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82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16K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32K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64K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04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Expected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1.3%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0.3%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454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Observed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17.0%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34.8%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39176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FFB80A4D-30B8-EF4D-B79E-CFDC665CCC5A}"/>
              </a:ext>
            </a:extLst>
          </p:cNvPr>
          <p:cNvGrpSpPr/>
          <p:nvPr/>
        </p:nvGrpSpPr>
        <p:grpSpPr>
          <a:xfrm>
            <a:off x="8518975" y="4165600"/>
            <a:ext cx="2911026" cy="914366"/>
            <a:chOff x="8234663" y="3570197"/>
            <a:chExt cx="2911026" cy="91436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B0A0624-3616-7C42-9640-D4E8487FBE35}"/>
                </a:ext>
              </a:extLst>
            </p:cNvPr>
            <p:cNvSpPr/>
            <p:nvPr/>
          </p:nvSpPr>
          <p:spPr>
            <a:xfrm>
              <a:off x="8234663" y="3570197"/>
              <a:ext cx="1190559" cy="91436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29BBCA-E236-0A4B-A7FD-A9D3E1D78B3A}"/>
                </a:ext>
              </a:extLst>
            </p:cNvPr>
            <p:cNvSpPr txBox="1"/>
            <p:nvPr/>
          </p:nvSpPr>
          <p:spPr>
            <a:xfrm>
              <a:off x="9722929" y="3601056"/>
              <a:ext cx="14227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94x more error!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456D13B-32FA-434B-B42C-B99C9494829F}"/>
              </a:ext>
            </a:extLst>
          </p:cNvPr>
          <p:cNvSpPr txBox="1"/>
          <p:nvPr/>
        </p:nvSpPr>
        <p:spPr>
          <a:xfrm>
            <a:off x="2206292" y="2468218"/>
            <a:ext cx="7257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/>
              <a:t>Average Error Rate (%)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D92BCE-44EC-4D43-9002-B4BFAF277BD0}"/>
              </a:ext>
            </a:extLst>
          </p:cNvPr>
          <p:cNvSpPr txBox="1"/>
          <p:nvPr/>
        </p:nvSpPr>
        <p:spPr>
          <a:xfrm>
            <a:off x="6055360" y="5170778"/>
            <a:ext cx="41499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/>
              <a:t>on count-min sketch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7593FC0-BA9C-AB40-9C2A-5F57C0A6F4A6}"/>
              </a:ext>
            </a:extLst>
          </p:cNvPr>
          <p:cNvSpPr/>
          <p:nvPr/>
        </p:nvSpPr>
        <p:spPr>
          <a:xfrm>
            <a:off x="1537858" y="5831613"/>
            <a:ext cx="9019307" cy="701251"/>
          </a:xfrm>
          <a:prstGeom prst="roundRect">
            <a:avLst/>
          </a:prstGeom>
          <a:solidFill>
            <a:schemeClr val="bg2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This inaccuracy problem also impacts other sketches!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24867F3-E09E-C145-80DF-0F015829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72" y="178416"/>
            <a:ext cx="11895247" cy="1325563"/>
          </a:xfrm>
        </p:spPr>
        <p:txBody>
          <a:bodyPr/>
          <a:lstStyle/>
          <a:p>
            <a:r>
              <a:rPr lang="en-US"/>
              <a:t>Sketches on programmable switches generate inaccurate results</a:t>
            </a:r>
          </a:p>
        </p:txBody>
      </p:sp>
    </p:spTree>
    <p:extLst>
      <p:ext uri="{BB962C8B-B14F-4D97-AF65-F5344CB8AC3E}">
        <p14:creationId xmlns:p14="http://schemas.microsoft.com/office/powerpoint/2010/main" val="29016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745B6-FA48-8043-843C-C097870B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rPr lang="en-US"/>
              <a:t>4</a:t>
            </a:fld>
            <a:endParaRPr lang="en-US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ED9593F-1BE2-3F41-82E9-5B8B16E060D3}"/>
              </a:ext>
            </a:extLst>
          </p:cNvPr>
          <p:cNvCxnSpPr>
            <a:cxnSpLocks/>
          </p:cNvCxnSpPr>
          <p:nvPr/>
        </p:nvCxnSpPr>
        <p:spPr>
          <a:xfrm>
            <a:off x="3031911" y="5912937"/>
            <a:ext cx="7563529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FC9880DE-BDD2-D24B-A969-9A9EA06A0845}"/>
              </a:ext>
            </a:extLst>
          </p:cNvPr>
          <p:cNvSpPr txBox="1"/>
          <p:nvPr/>
        </p:nvSpPr>
        <p:spPr>
          <a:xfrm>
            <a:off x="10591038" y="5672407"/>
            <a:ext cx="977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time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EDD1A63-C1D7-6641-80F4-EA20CF074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229" y="4995635"/>
            <a:ext cx="7213600" cy="294822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524F9C3-2733-E548-8AAA-9735EC7209D4}"/>
              </a:ext>
            </a:extLst>
          </p:cNvPr>
          <p:cNvCxnSpPr>
            <a:cxnSpLocks/>
          </p:cNvCxnSpPr>
          <p:nvPr/>
        </p:nvCxnSpPr>
        <p:spPr>
          <a:xfrm>
            <a:off x="925975" y="3723537"/>
            <a:ext cx="9977377" cy="0"/>
          </a:xfrm>
          <a:prstGeom prst="line">
            <a:avLst/>
          </a:prstGeom>
          <a:ln w="254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F36E43-1C97-5947-8EB3-90ABF22AFB89}"/>
              </a:ext>
            </a:extLst>
          </p:cNvPr>
          <p:cNvSpPr txBox="1"/>
          <p:nvPr/>
        </p:nvSpPr>
        <p:spPr>
          <a:xfrm>
            <a:off x="1240813" y="3948708"/>
            <a:ext cx="2331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Counter</a:t>
            </a:r>
          </a:p>
          <a:p>
            <a:pPr algn="ctr"/>
            <a:r>
              <a:rPr lang="en-US" sz="2000"/>
              <a:t>Arrays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CB76CC-8EB3-7246-AB0D-912A9C7EC124}"/>
              </a:ext>
            </a:extLst>
          </p:cNvPr>
          <p:cNvSpPr txBox="1"/>
          <p:nvPr/>
        </p:nvSpPr>
        <p:spPr>
          <a:xfrm>
            <a:off x="1981884" y="4765290"/>
            <a:ext cx="1046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Packet</a:t>
            </a:r>
          </a:p>
          <a:p>
            <a:r>
              <a:rPr lang="en-US" sz="2000"/>
              <a:t>Stream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7B24F14-6A06-064E-BC83-5961C283E564}"/>
              </a:ext>
            </a:extLst>
          </p:cNvPr>
          <p:cNvCxnSpPr>
            <a:cxnSpLocks/>
          </p:cNvCxnSpPr>
          <p:nvPr/>
        </p:nvCxnSpPr>
        <p:spPr>
          <a:xfrm flipV="1">
            <a:off x="3157869" y="3228109"/>
            <a:ext cx="0" cy="24297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6E6063-662A-214D-B1C9-67212B58DD07}"/>
              </a:ext>
            </a:extLst>
          </p:cNvPr>
          <p:cNvCxnSpPr/>
          <p:nvPr/>
        </p:nvCxnSpPr>
        <p:spPr>
          <a:xfrm flipV="1">
            <a:off x="5564388" y="2914634"/>
            <a:ext cx="0" cy="27432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C1FC27-6AF6-5D4C-AE96-EDD7FAB56941}"/>
              </a:ext>
            </a:extLst>
          </p:cNvPr>
          <p:cNvCxnSpPr>
            <a:cxnSpLocks/>
          </p:cNvCxnSpPr>
          <p:nvPr/>
        </p:nvCxnSpPr>
        <p:spPr>
          <a:xfrm flipV="1">
            <a:off x="7949625" y="3048000"/>
            <a:ext cx="0" cy="2609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50E972-C8FA-9943-82AF-F3E4396F5D11}"/>
              </a:ext>
            </a:extLst>
          </p:cNvPr>
          <p:cNvCxnSpPr/>
          <p:nvPr/>
        </p:nvCxnSpPr>
        <p:spPr>
          <a:xfrm flipV="1">
            <a:off x="10334061" y="2914634"/>
            <a:ext cx="0" cy="27432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D2C4172-8A13-3047-82EF-09C7675A7BD7}"/>
              </a:ext>
            </a:extLst>
          </p:cNvPr>
          <p:cNvSpPr txBox="1"/>
          <p:nvPr/>
        </p:nvSpPr>
        <p:spPr>
          <a:xfrm rot="16200000">
            <a:off x="394425" y="4446060"/>
            <a:ext cx="174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Data Plane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07EA89-9C04-3C4B-8A0D-DC8C94E9F91D}"/>
              </a:ext>
            </a:extLst>
          </p:cNvPr>
          <p:cNvSpPr txBox="1"/>
          <p:nvPr/>
        </p:nvSpPr>
        <p:spPr>
          <a:xfrm>
            <a:off x="995290" y="2721675"/>
            <a:ext cx="1978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Switch</a:t>
            </a:r>
          </a:p>
          <a:p>
            <a:pPr algn="ctr"/>
            <a:r>
              <a:rPr lang="en-US" sz="2400"/>
              <a:t>Control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B953544-0915-4F48-9C89-25B8C8B69111}"/>
                  </a:ext>
                </a:extLst>
              </p:cNvPr>
              <p:cNvSpPr/>
              <p:nvPr/>
            </p:nvSpPr>
            <p:spPr>
              <a:xfrm>
                <a:off x="3156155" y="4125433"/>
                <a:ext cx="2408903" cy="388694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b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B953544-0915-4F48-9C89-25B8C8B69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55" y="4125433"/>
                <a:ext cx="2408903" cy="388694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485CEB0B-F26E-3A43-963D-793D8C24C53B}"/>
              </a:ext>
            </a:extLst>
          </p:cNvPr>
          <p:cNvSpPr txBox="1"/>
          <p:nvPr/>
        </p:nvSpPr>
        <p:spPr>
          <a:xfrm>
            <a:off x="3937091" y="5305474"/>
            <a:ext cx="97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epoch1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AF049F-2093-B449-B5DA-6C468EB3697B}"/>
              </a:ext>
            </a:extLst>
          </p:cNvPr>
          <p:cNvCxnSpPr>
            <a:cxnSpLocks/>
          </p:cNvCxnSpPr>
          <p:nvPr/>
        </p:nvCxnSpPr>
        <p:spPr>
          <a:xfrm flipV="1">
            <a:off x="3853457" y="4603916"/>
            <a:ext cx="0" cy="288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E17853A-E7AD-9D40-814A-E2022AE92485}"/>
              </a:ext>
            </a:extLst>
          </p:cNvPr>
          <p:cNvSpPr txBox="1"/>
          <p:nvPr/>
        </p:nvSpPr>
        <p:spPr>
          <a:xfrm>
            <a:off x="4056464" y="4559521"/>
            <a:ext cx="9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63588277-1098-1641-8699-CF3650F50E29}"/>
                  </a:ext>
                </a:extLst>
              </p:cNvPr>
              <p:cNvSpPr/>
              <p:nvPr/>
            </p:nvSpPr>
            <p:spPr>
              <a:xfrm>
                <a:off x="5560142" y="4130349"/>
                <a:ext cx="2408903" cy="388694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b="0"/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63588277-1098-1641-8699-CF3650F50E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142" y="4130349"/>
                <a:ext cx="2408903" cy="388694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CFE35F89-438B-B24D-861E-EA922DFE6E2B}"/>
              </a:ext>
            </a:extLst>
          </p:cNvPr>
          <p:cNvSpPr txBox="1"/>
          <p:nvPr/>
        </p:nvSpPr>
        <p:spPr>
          <a:xfrm>
            <a:off x="6341078" y="5310390"/>
            <a:ext cx="97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epoch2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A58CBC5-5BED-C345-AD51-34228BD21062}"/>
              </a:ext>
            </a:extLst>
          </p:cNvPr>
          <p:cNvCxnSpPr>
            <a:cxnSpLocks/>
          </p:cNvCxnSpPr>
          <p:nvPr/>
        </p:nvCxnSpPr>
        <p:spPr>
          <a:xfrm flipV="1">
            <a:off x="6257444" y="4608832"/>
            <a:ext cx="0" cy="288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297D7E7-2F9A-904D-85F7-64A0FDCD1441}"/>
              </a:ext>
            </a:extLst>
          </p:cNvPr>
          <p:cNvSpPr txBox="1"/>
          <p:nvPr/>
        </p:nvSpPr>
        <p:spPr>
          <a:xfrm>
            <a:off x="6460451" y="4564437"/>
            <a:ext cx="9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3B1FD03-BED8-CC4D-AC8A-1A67F7E1F524}"/>
                  </a:ext>
                </a:extLst>
              </p:cNvPr>
              <p:cNvSpPr/>
              <p:nvPr/>
            </p:nvSpPr>
            <p:spPr>
              <a:xfrm>
                <a:off x="7954298" y="4125433"/>
                <a:ext cx="2379406" cy="388694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200" b="0"/>
              </a:p>
            </p:txBody>
          </p:sp>
        </mc:Choice>
        <mc:Fallback xmlns="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3B1FD03-BED8-CC4D-AC8A-1A67F7E1F5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298" y="4125433"/>
                <a:ext cx="2379406" cy="388694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TextBox 154">
            <a:extLst>
              <a:ext uri="{FF2B5EF4-FFF2-40B4-BE49-F238E27FC236}">
                <a16:creationId xmlns:a16="http://schemas.microsoft.com/office/drawing/2014/main" id="{7451454E-F87D-DA44-8D69-DC1A77C16CCE}"/>
              </a:ext>
            </a:extLst>
          </p:cNvPr>
          <p:cNvSpPr txBox="1"/>
          <p:nvPr/>
        </p:nvSpPr>
        <p:spPr>
          <a:xfrm>
            <a:off x="8735233" y="5305474"/>
            <a:ext cx="97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epoch3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4E6F613-BDCE-964A-80C9-760250270407}"/>
              </a:ext>
            </a:extLst>
          </p:cNvPr>
          <p:cNvCxnSpPr>
            <a:cxnSpLocks/>
          </p:cNvCxnSpPr>
          <p:nvPr/>
        </p:nvCxnSpPr>
        <p:spPr>
          <a:xfrm flipV="1">
            <a:off x="8651599" y="4603916"/>
            <a:ext cx="0" cy="288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B7D25F29-2745-2C4B-9655-5E7C262F537A}"/>
              </a:ext>
            </a:extLst>
          </p:cNvPr>
          <p:cNvSpPr txBox="1"/>
          <p:nvPr/>
        </p:nvSpPr>
        <p:spPr>
          <a:xfrm>
            <a:off x="8854606" y="4559521"/>
            <a:ext cx="9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969F6AA-30C5-7A4E-B1C1-179BCCCDC4CB}"/>
              </a:ext>
            </a:extLst>
          </p:cNvPr>
          <p:cNvSpPr/>
          <p:nvPr/>
        </p:nvSpPr>
        <p:spPr>
          <a:xfrm>
            <a:off x="1724891" y="6049822"/>
            <a:ext cx="8655627" cy="701251"/>
          </a:xfrm>
          <a:prstGeom prst="roundRect">
            <a:avLst/>
          </a:prstGeom>
          <a:solidFill>
            <a:schemeClr val="bg2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This problem also impacts other telemetry tasks!</a:t>
            </a:r>
            <a:endParaRPr lang="en-US" sz="2800">
              <a:solidFill>
                <a:srgbClr val="FF0000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FA9263-7301-F746-81CB-FD49F91A70FD}"/>
              </a:ext>
            </a:extLst>
          </p:cNvPr>
          <p:cNvGrpSpPr/>
          <p:nvPr/>
        </p:nvGrpSpPr>
        <p:grpSpPr>
          <a:xfrm>
            <a:off x="3158837" y="2826327"/>
            <a:ext cx="7174180" cy="1293390"/>
            <a:chOff x="3158837" y="2826327"/>
            <a:chExt cx="7174180" cy="1293390"/>
          </a:xfrm>
        </p:grpSpPr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49B1F477-99B9-264D-8B5F-730C14EB8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4204" y="3228109"/>
              <a:ext cx="0" cy="89160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10686EE5-52D8-604C-B748-54B059C1C2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8359" y="3186545"/>
              <a:ext cx="0" cy="92825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95AC1451-9152-A542-9BC9-CEC71324E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33017" y="3200400"/>
              <a:ext cx="0" cy="90948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3A06F9AD-BFB7-9744-B23C-DB38CD6E39F7}"/>
                    </a:ext>
                  </a:extLst>
                </p:cNvPr>
                <p:cNvSpPr/>
                <p:nvPr/>
              </p:nvSpPr>
              <p:spPr>
                <a:xfrm>
                  <a:off x="3158837" y="2826327"/>
                  <a:ext cx="2404918" cy="384129"/>
                </a:xfrm>
                <a:prstGeom prst="rect">
                  <a:avLst/>
                </a:prstGeom>
                <a:solidFill>
                  <a:schemeClr val="bg1">
                    <a:alpha val="7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200"/>
                </a:p>
              </p:txBody>
            </p:sp>
          </mc:Choice>
          <mc:Fallback xmlns=""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3A06F9AD-BFB7-9744-B23C-DB38CD6E39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8837" y="2826327"/>
                  <a:ext cx="2404918" cy="384129"/>
                </a:xfrm>
                <a:prstGeom prst="rect">
                  <a:avLst/>
                </a:prstGeom>
                <a:blipFill>
                  <a:blip r:embed="rId7"/>
                  <a:stretch>
                    <a:fillRect b="-6061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F1309E69-9724-C44E-9141-1844D41B9CD8}"/>
                    </a:ext>
                  </a:extLst>
                </p:cNvPr>
                <p:cNvSpPr/>
                <p:nvPr/>
              </p:nvSpPr>
              <p:spPr>
                <a:xfrm>
                  <a:off x="5569305" y="2831260"/>
                  <a:ext cx="2378587" cy="388694"/>
                </a:xfrm>
                <a:prstGeom prst="rect">
                  <a:avLst/>
                </a:prstGeom>
                <a:solidFill>
                  <a:schemeClr val="bg1">
                    <a:alpha val="7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200"/>
                </a:p>
              </p:txBody>
            </p:sp>
          </mc:Choice>
          <mc:Fallback xmlns=""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F1309E69-9724-C44E-9141-1844D41B9C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305" y="2831260"/>
                  <a:ext cx="2378587" cy="388694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43D85B1-AAAD-BB48-B784-E197ACC3AFEA}"/>
                    </a:ext>
                  </a:extLst>
                </p:cNvPr>
                <p:cNvSpPr/>
                <p:nvPr/>
              </p:nvSpPr>
              <p:spPr>
                <a:xfrm>
                  <a:off x="7952285" y="2831260"/>
                  <a:ext cx="2378587" cy="388694"/>
                </a:xfrm>
                <a:prstGeom prst="rect">
                  <a:avLst/>
                </a:prstGeom>
                <a:solidFill>
                  <a:schemeClr val="bg1">
                    <a:alpha val="7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20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43D85B1-AAAD-BB48-B784-E197ACC3AF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2285" y="2831260"/>
                  <a:ext cx="2378587" cy="388694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4DE7EBA-B54A-684A-9543-9448055FCE87}"/>
              </a:ext>
            </a:extLst>
          </p:cNvPr>
          <p:cNvGrpSpPr/>
          <p:nvPr/>
        </p:nvGrpSpPr>
        <p:grpSpPr>
          <a:xfrm>
            <a:off x="3819238" y="2830701"/>
            <a:ext cx="7153564" cy="1337770"/>
            <a:chOff x="3819238" y="2830701"/>
            <a:chExt cx="7153564" cy="133777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BEC77F8-4258-6141-9ACF-A600097EB4C4}"/>
                </a:ext>
              </a:extLst>
            </p:cNvPr>
            <p:cNvGrpSpPr/>
            <p:nvPr/>
          </p:nvGrpSpPr>
          <p:grpSpPr>
            <a:xfrm>
              <a:off x="5544908" y="3123528"/>
              <a:ext cx="651860" cy="1031088"/>
              <a:chOff x="7623090" y="2416947"/>
              <a:chExt cx="651860" cy="1031088"/>
            </a:xfrm>
          </p:grpSpPr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3AC4EDC3-1761-274E-8F77-F79785EE2F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4950" y="2493817"/>
                <a:ext cx="0" cy="92825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A6FF9A-E923-0145-B65F-1574B8F90894}"/>
                  </a:ext>
                </a:extLst>
              </p:cNvPr>
              <p:cNvSpPr txBox="1"/>
              <p:nvPr/>
            </p:nvSpPr>
            <p:spPr>
              <a:xfrm rot="16200000">
                <a:off x="7430712" y="2609325"/>
                <a:ext cx="10310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counter</a:t>
                </a:r>
              </a:p>
              <a:p>
                <a:r>
                  <a:rPr lang="en-US">
                    <a:solidFill>
                      <a:srgbClr val="FF0000"/>
                    </a:solidFill>
                  </a:rPr>
                  <a:t>retrieval</a:t>
                </a:r>
              </a:p>
            </p:txBody>
          </p: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D5761019-ECEB-3B45-A1CB-63A1EC1485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85012" y="2507671"/>
                <a:ext cx="0" cy="9005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704A9D23-4538-B044-A4E9-D7BA7411669A}"/>
                    </a:ext>
                  </a:extLst>
                </p:cNvPr>
                <p:cNvSpPr/>
                <p:nvPr/>
              </p:nvSpPr>
              <p:spPr>
                <a:xfrm>
                  <a:off x="3819238" y="2830701"/>
                  <a:ext cx="2387600" cy="38869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2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704A9D23-4538-B044-A4E9-D7BA741166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238" y="2830701"/>
                  <a:ext cx="2387600" cy="388694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  <a:ln w="254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F5C0FD9-2D76-154F-8703-DF65E0BD8C1D}"/>
                </a:ext>
              </a:extLst>
            </p:cNvPr>
            <p:cNvGrpSpPr/>
            <p:nvPr/>
          </p:nvGrpSpPr>
          <p:grpSpPr>
            <a:xfrm>
              <a:off x="7927889" y="3137383"/>
              <a:ext cx="651860" cy="1031088"/>
              <a:chOff x="7623090" y="2416947"/>
              <a:chExt cx="651860" cy="1031088"/>
            </a:xfrm>
          </p:grpSpPr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BA19EF6-2E09-4E45-BF6D-BA22A78D3F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4950" y="2493817"/>
                <a:ext cx="0" cy="92825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A6AFF99-2A99-F146-8F1B-74827A7AC929}"/>
                  </a:ext>
                </a:extLst>
              </p:cNvPr>
              <p:cNvSpPr txBox="1"/>
              <p:nvPr/>
            </p:nvSpPr>
            <p:spPr>
              <a:xfrm rot="16200000">
                <a:off x="7430712" y="2609325"/>
                <a:ext cx="10310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counter</a:t>
                </a:r>
              </a:p>
              <a:p>
                <a:r>
                  <a:rPr lang="en-US">
                    <a:solidFill>
                      <a:srgbClr val="FF0000"/>
                    </a:solidFill>
                  </a:rPr>
                  <a:t>retrieval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F275DF19-E575-8F4F-832E-861E618F3E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85012" y="2507671"/>
                <a:ext cx="0" cy="9005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F09776F-1921-214C-98A6-8C6601CD250E}"/>
                    </a:ext>
                  </a:extLst>
                </p:cNvPr>
                <p:cNvSpPr/>
                <p:nvPr/>
              </p:nvSpPr>
              <p:spPr>
                <a:xfrm>
                  <a:off x="6202219" y="2830701"/>
                  <a:ext cx="2387600" cy="38869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2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F09776F-1921-214C-98A6-8C6601CD25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2219" y="2830701"/>
                  <a:ext cx="2387600" cy="388694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  <a:ln w="254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90BFF08-46B5-1741-915D-C7D26F1937F2}"/>
                    </a:ext>
                  </a:extLst>
                </p:cNvPr>
                <p:cNvSpPr/>
                <p:nvPr/>
              </p:nvSpPr>
              <p:spPr>
                <a:xfrm>
                  <a:off x="8585202" y="2830701"/>
                  <a:ext cx="2387600" cy="38869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2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90BFF08-46B5-1741-915D-C7D26F1937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5202" y="2830701"/>
                  <a:ext cx="2387600" cy="388694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  <a:ln w="254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Title 24">
            <a:extLst>
              <a:ext uri="{FF2B5EF4-FFF2-40B4-BE49-F238E27FC236}">
                <a16:creationId xmlns:a16="http://schemas.microsoft.com/office/drawing/2014/main" id="{61B6F162-199B-204F-9350-C1C4E4FD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416"/>
            <a:ext cx="12192000" cy="1325563"/>
          </a:xfrm>
        </p:spPr>
        <p:txBody>
          <a:bodyPr/>
          <a:lstStyle/>
          <a:p>
            <a:r>
              <a:rPr lang="en-US"/>
              <a:t>Counter retrieval causes the inaccuracy problem</a:t>
            </a:r>
          </a:p>
        </p:txBody>
      </p:sp>
    </p:spTree>
    <p:extLst>
      <p:ext uri="{BB962C8B-B14F-4D97-AF65-F5344CB8AC3E}">
        <p14:creationId xmlns:p14="http://schemas.microsoft.com/office/powerpoint/2010/main" val="74286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F5E2B-60D8-BE42-B769-1C71B6F12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229" y="4995635"/>
            <a:ext cx="7213600" cy="2948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745B6-FA48-8043-843C-C097870B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rPr lang="en-US"/>
              <a:t>5</a:t>
            </a:fld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7C434C0-63CC-F74F-A037-D178C7FAA88F}"/>
              </a:ext>
            </a:extLst>
          </p:cNvPr>
          <p:cNvCxnSpPr>
            <a:cxnSpLocks/>
          </p:cNvCxnSpPr>
          <p:nvPr/>
        </p:nvCxnSpPr>
        <p:spPr>
          <a:xfrm>
            <a:off x="925975" y="3723537"/>
            <a:ext cx="9977377" cy="0"/>
          </a:xfrm>
          <a:prstGeom prst="line">
            <a:avLst/>
          </a:prstGeom>
          <a:ln w="254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0FF29C6-6163-CC42-9123-308410591433}"/>
              </a:ext>
            </a:extLst>
          </p:cNvPr>
          <p:cNvSpPr txBox="1"/>
          <p:nvPr/>
        </p:nvSpPr>
        <p:spPr>
          <a:xfrm>
            <a:off x="1240813" y="3948708"/>
            <a:ext cx="2331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Counter</a:t>
            </a:r>
          </a:p>
          <a:p>
            <a:pPr algn="ctr"/>
            <a:r>
              <a:rPr lang="en-US" sz="2000"/>
              <a:t>Arrays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C5EA655-8EE8-2542-8FEC-4B385AEAC19B}"/>
              </a:ext>
            </a:extLst>
          </p:cNvPr>
          <p:cNvSpPr txBox="1"/>
          <p:nvPr/>
        </p:nvSpPr>
        <p:spPr>
          <a:xfrm>
            <a:off x="1981884" y="4765290"/>
            <a:ext cx="1046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Packet</a:t>
            </a:r>
          </a:p>
          <a:p>
            <a:r>
              <a:rPr lang="en-US" sz="2000"/>
              <a:t>Stream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B68AACF-453A-BC4C-8C9C-50AA8B0F08CE}"/>
              </a:ext>
            </a:extLst>
          </p:cNvPr>
          <p:cNvCxnSpPr/>
          <p:nvPr/>
        </p:nvCxnSpPr>
        <p:spPr>
          <a:xfrm flipV="1">
            <a:off x="3157869" y="2914634"/>
            <a:ext cx="0" cy="27432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8B3A8BF-5B90-FB42-93DF-76EE6BAC7D29}"/>
              </a:ext>
            </a:extLst>
          </p:cNvPr>
          <p:cNvCxnSpPr/>
          <p:nvPr/>
        </p:nvCxnSpPr>
        <p:spPr>
          <a:xfrm flipV="1">
            <a:off x="5564388" y="2914634"/>
            <a:ext cx="0" cy="27432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BA28D7B-5075-3944-8DC6-D934342C5ACC}"/>
              </a:ext>
            </a:extLst>
          </p:cNvPr>
          <p:cNvCxnSpPr/>
          <p:nvPr/>
        </p:nvCxnSpPr>
        <p:spPr>
          <a:xfrm flipV="1">
            <a:off x="7949625" y="2914634"/>
            <a:ext cx="0" cy="27432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FEE409A-E01D-394E-9C52-F105C7518B16}"/>
              </a:ext>
            </a:extLst>
          </p:cNvPr>
          <p:cNvCxnSpPr/>
          <p:nvPr/>
        </p:nvCxnSpPr>
        <p:spPr>
          <a:xfrm flipV="1">
            <a:off x="10324229" y="2914634"/>
            <a:ext cx="0" cy="27432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421E02C-1B1E-4F4A-BCD8-5B72C839FCB9}"/>
              </a:ext>
            </a:extLst>
          </p:cNvPr>
          <p:cNvSpPr txBox="1"/>
          <p:nvPr/>
        </p:nvSpPr>
        <p:spPr>
          <a:xfrm rot="16200000">
            <a:off x="394425" y="4446060"/>
            <a:ext cx="174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Data Plane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91121C-5AE7-904F-AE9F-02AA8F9DC41F}"/>
              </a:ext>
            </a:extLst>
          </p:cNvPr>
          <p:cNvSpPr txBox="1"/>
          <p:nvPr/>
        </p:nvSpPr>
        <p:spPr>
          <a:xfrm>
            <a:off x="995290" y="2721675"/>
            <a:ext cx="1978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Switch</a:t>
            </a:r>
          </a:p>
          <a:p>
            <a:pPr algn="ctr"/>
            <a:r>
              <a:rPr lang="en-US" sz="2400"/>
              <a:t>Control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DD7A749-5553-A542-A9E6-1058AA30FFAF}"/>
                  </a:ext>
                </a:extLst>
              </p:cNvPr>
              <p:cNvSpPr/>
              <p:nvPr/>
            </p:nvSpPr>
            <p:spPr>
              <a:xfrm>
                <a:off x="3195494" y="4125433"/>
                <a:ext cx="2365728" cy="388694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b="0"/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DD7A749-5553-A542-A9E6-1058AA30F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494" y="4125433"/>
                <a:ext cx="2365728" cy="388694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BA3CFA1C-4B03-DA44-B127-EF004C055266}"/>
              </a:ext>
            </a:extLst>
          </p:cNvPr>
          <p:cNvSpPr txBox="1"/>
          <p:nvPr/>
        </p:nvSpPr>
        <p:spPr>
          <a:xfrm>
            <a:off x="3937091" y="5305474"/>
            <a:ext cx="97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epoch1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5312FB-03AE-4B40-95D3-88185D00776A}"/>
              </a:ext>
            </a:extLst>
          </p:cNvPr>
          <p:cNvCxnSpPr>
            <a:cxnSpLocks/>
          </p:cNvCxnSpPr>
          <p:nvPr/>
        </p:nvCxnSpPr>
        <p:spPr>
          <a:xfrm flipV="1">
            <a:off x="3853457" y="4603916"/>
            <a:ext cx="0" cy="288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9290EDC-B4DA-824A-936D-56DBB9DF2141}"/>
              </a:ext>
            </a:extLst>
          </p:cNvPr>
          <p:cNvSpPr txBox="1"/>
          <p:nvPr/>
        </p:nvSpPr>
        <p:spPr>
          <a:xfrm>
            <a:off x="4056464" y="4559521"/>
            <a:ext cx="9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7A50486-89FF-4844-ADF7-6E6ACFE6B09A}"/>
                  </a:ext>
                </a:extLst>
              </p:cNvPr>
              <p:cNvSpPr/>
              <p:nvPr/>
            </p:nvSpPr>
            <p:spPr>
              <a:xfrm>
                <a:off x="3179082" y="2915717"/>
                <a:ext cx="2365728" cy="388694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b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7A50486-89FF-4844-ADF7-6E6ACFE6B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082" y="2915717"/>
                <a:ext cx="2365728" cy="388694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C16F1E4-4607-4648-9ADB-91652F62096B}"/>
                  </a:ext>
                </a:extLst>
              </p:cNvPr>
              <p:cNvSpPr/>
              <p:nvPr/>
            </p:nvSpPr>
            <p:spPr>
              <a:xfrm>
                <a:off x="5570589" y="4123088"/>
                <a:ext cx="2365728" cy="388694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b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C16F1E4-4607-4648-9ADB-91652F620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589" y="4123088"/>
                <a:ext cx="2365728" cy="388694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20751025-A3B6-AC4C-93D3-F15B682E54A8}"/>
              </a:ext>
            </a:extLst>
          </p:cNvPr>
          <p:cNvSpPr txBox="1"/>
          <p:nvPr/>
        </p:nvSpPr>
        <p:spPr>
          <a:xfrm>
            <a:off x="6312186" y="5303129"/>
            <a:ext cx="97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epoch2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8C960B7-37E0-0443-9196-00D4CCDBDD9F}"/>
              </a:ext>
            </a:extLst>
          </p:cNvPr>
          <p:cNvCxnSpPr>
            <a:cxnSpLocks/>
          </p:cNvCxnSpPr>
          <p:nvPr/>
        </p:nvCxnSpPr>
        <p:spPr>
          <a:xfrm flipV="1">
            <a:off x="6228552" y="4601571"/>
            <a:ext cx="0" cy="288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086F816-AA0E-024D-9A79-6E483031A656}"/>
              </a:ext>
            </a:extLst>
          </p:cNvPr>
          <p:cNvSpPr txBox="1"/>
          <p:nvPr/>
        </p:nvSpPr>
        <p:spPr>
          <a:xfrm>
            <a:off x="6431559" y="4557176"/>
            <a:ext cx="9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8059DA6-FE50-2C48-B3ED-2FCB863729F8}"/>
                  </a:ext>
                </a:extLst>
              </p:cNvPr>
              <p:cNvSpPr/>
              <p:nvPr/>
            </p:nvSpPr>
            <p:spPr>
              <a:xfrm>
                <a:off x="5564810" y="2913371"/>
                <a:ext cx="2365728" cy="388694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b="0"/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8059DA6-FE50-2C48-B3ED-2FCB86372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810" y="2913371"/>
                <a:ext cx="2365728" cy="388694"/>
              </a:xfrm>
              <a:prstGeom prst="rect">
                <a:avLst/>
              </a:prstGeom>
              <a:blipFill>
                <a:blip r:embed="rId7"/>
                <a:stretch>
                  <a:fillRect b="-2941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5B6C373-D432-794F-A9C0-60F08DFDD87B}"/>
                  </a:ext>
                </a:extLst>
              </p:cNvPr>
              <p:cNvSpPr/>
              <p:nvPr/>
            </p:nvSpPr>
            <p:spPr>
              <a:xfrm>
                <a:off x="7973820" y="4120743"/>
                <a:ext cx="2365728" cy="388694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200" b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5B6C373-D432-794F-A9C0-60F08DFDD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820" y="4120743"/>
                <a:ext cx="2365728" cy="388694"/>
              </a:xfrm>
              <a:prstGeom prst="rect">
                <a:avLst/>
              </a:prstGeom>
              <a:blipFill>
                <a:blip r:embed="rId8"/>
                <a:stretch>
                  <a:fillRect b="-2941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DBAF7B0C-D330-9C45-B440-A9CB210F717E}"/>
              </a:ext>
            </a:extLst>
          </p:cNvPr>
          <p:cNvSpPr txBox="1"/>
          <p:nvPr/>
        </p:nvSpPr>
        <p:spPr>
          <a:xfrm>
            <a:off x="8715417" y="5300784"/>
            <a:ext cx="97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epoch3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1004BF8-63C1-C945-8D9B-7E84D5597D2E}"/>
              </a:ext>
            </a:extLst>
          </p:cNvPr>
          <p:cNvCxnSpPr>
            <a:cxnSpLocks/>
          </p:cNvCxnSpPr>
          <p:nvPr/>
        </p:nvCxnSpPr>
        <p:spPr>
          <a:xfrm flipV="1">
            <a:off x="8631783" y="4599226"/>
            <a:ext cx="0" cy="288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A77ABD0-A481-0A49-A0E9-455EA51207F1}"/>
              </a:ext>
            </a:extLst>
          </p:cNvPr>
          <p:cNvSpPr txBox="1"/>
          <p:nvPr/>
        </p:nvSpPr>
        <p:spPr>
          <a:xfrm>
            <a:off x="8834790" y="4554831"/>
            <a:ext cx="9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AB038AB-5534-424D-9EBB-A715E7D5E42D}"/>
                  </a:ext>
                </a:extLst>
              </p:cNvPr>
              <p:cNvSpPr/>
              <p:nvPr/>
            </p:nvSpPr>
            <p:spPr>
              <a:xfrm>
                <a:off x="7957408" y="2911028"/>
                <a:ext cx="2365728" cy="388694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200" b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AB038AB-5534-424D-9EBB-A715E7D5E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408" y="2911028"/>
                <a:ext cx="2365728" cy="388694"/>
              </a:xfrm>
              <a:prstGeom prst="rect">
                <a:avLst/>
              </a:prstGeom>
              <a:blipFill>
                <a:blip r:embed="rId9"/>
                <a:stretch>
                  <a:fillRect b="-6061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13480FB-81C2-C444-AF17-D98E396612D3}"/>
              </a:ext>
            </a:extLst>
          </p:cNvPr>
          <p:cNvCxnSpPr>
            <a:cxnSpLocks/>
          </p:cNvCxnSpPr>
          <p:nvPr/>
        </p:nvCxnSpPr>
        <p:spPr>
          <a:xfrm flipV="1">
            <a:off x="3116538" y="3317360"/>
            <a:ext cx="0" cy="7974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102A63E-1EC0-1844-9D88-CAC147DC36C1}"/>
              </a:ext>
            </a:extLst>
          </p:cNvPr>
          <p:cNvCxnSpPr>
            <a:cxnSpLocks/>
          </p:cNvCxnSpPr>
          <p:nvPr/>
        </p:nvCxnSpPr>
        <p:spPr>
          <a:xfrm>
            <a:off x="3210215" y="3319116"/>
            <a:ext cx="0" cy="806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FB7723B-0271-284A-B6F6-020DBDABCA47}"/>
              </a:ext>
            </a:extLst>
          </p:cNvPr>
          <p:cNvSpPr txBox="1"/>
          <p:nvPr/>
        </p:nvSpPr>
        <p:spPr>
          <a:xfrm rot="16200000">
            <a:off x="2689259" y="3540031"/>
            <a:ext cx="4884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read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A384635-D888-0A4E-9D56-1E90949659BC}"/>
              </a:ext>
            </a:extLst>
          </p:cNvPr>
          <p:cNvSpPr txBox="1"/>
          <p:nvPr/>
        </p:nvSpPr>
        <p:spPr>
          <a:xfrm rot="16200000">
            <a:off x="3036755" y="3529126"/>
            <a:ext cx="5942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reset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C37FDEE-4F89-3D4F-AE23-B6C4CD7AB469}"/>
              </a:ext>
            </a:extLst>
          </p:cNvPr>
          <p:cNvCxnSpPr>
            <a:cxnSpLocks/>
          </p:cNvCxnSpPr>
          <p:nvPr/>
        </p:nvCxnSpPr>
        <p:spPr>
          <a:xfrm flipV="1">
            <a:off x="5523041" y="3310271"/>
            <a:ext cx="0" cy="7974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E301359-0FB1-C34A-9CD3-9C38D3D0D9F5}"/>
              </a:ext>
            </a:extLst>
          </p:cNvPr>
          <p:cNvCxnSpPr>
            <a:cxnSpLocks/>
          </p:cNvCxnSpPr>
          <p:nvPr/>
        </p:nvCxnSpPr>
        <p:spPr>
          <a:xfrm>
            <a:off x="5616718" y="3312027"/>
            <a:ext cx="0" cy="806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8F616C90-2524-4E4F-9007-2A606E0184B1}"/>
              </a:ext>
            </a:extLst>
          </p:cNvPr>
          <p:cNvSpPr txBox="1"/>
          <p:nvPr/>
        </p:nvSpPr>
        <p:spPr>
          <a:xfrm rot="16200000">
            <a:off x="5095762" y="3532942"/>
            <a:ext cx="4884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read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0844B9D-4775-294E-9846-3DA2E3CDF394}"/>
              </a:ext>
            </a:extLst>
          </p:cNvPr>
          <p:cNvSpPr txBox="1"/>
          <p:nvPr/>
        </p:nvSpPr>
        <p:spPr>
          <a:xfrm rot="16200000">
            <a:off x="5443258" y="3522037"/>
            <a:ext cx="5942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reset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23C58A1-8C3D-BA4E-B888-33DF522285F4}"/>
              </a:ext>
            </a:extLst>
          </p:cNvPr>
          <p:cNvCxnSpPr>
            <a:cxnSpLocks/>
          </p:cNvCxnSpPr>
          <p:nvPr/>
        </p:nvCxnSpPr>
        <p:spPr>
          <a:xfrm flipV="1">
            <a:off x="7908278" y="3303183"/>
            <a:ext cx="0" cy="7974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3B44193-D55C-F342-91BA-2D3736437B63}"/>
              </a:ext>
            </a:extLst>
          </p:cNvPr>
          <p:cNvCxnSpPr>
            <a:cxnSpLocks/>
          </p:cNvCxnSpPr>
          <p:nvPr/>
        </p:nvCxnSpPr>
        <p:spPr>
          <a:xfrm>
            <a:off x="8001955" y="3304939"/>
            <a:ext cx="0" cy="806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565BA932-E3A4-7D4B-B357-15C5F01C12CD}"/>
              </a:ext>
            </a:extLst>
          </p:cNvPr>
          <p:cNvSpPr txBox="1"/>
          <p:nvPr/>
        </p:nvSpPr>
        <p:spPr>
          <a:xfrm rot="16200000">
            <a:off x="7480999" y="3525854"/>
            <a:ext cx="4884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read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5536901-2686-A34E-8889-442B65D297CC}"/>
              </a:ext>
            </a:extLst>
          </p:cNvPr>
          <p:cNvSpPr txBox="1"/>
          <p:nvPr/>
        </p:nvSpPr>
        <p:spPr>
          <a:xfrm rot="16200000">
            <a:off x="7828495" y="3514949"/>
            <a:ext cx="5942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reset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B436168-107E-BD49-9BF0-D8F465E3DCD1}"/>
              </a:ext>
            </a:extLst>
          </p:cNvPr>
          <p:cNvCxnSpPr>
            <a:cxnSpLocks/>
          </p:cNvCxnSpPr>
          <p:nvPr/>
        </p:nvCxnSpPr>
        <p:spPr>
          <a:xfrm flipV="1">
            <a:off x="10282882" y="3296094"/>
            <a:ext cx="0" cy="7974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C068C51-12D0-FB4A-81E7-333C4984C045}"/>
              </a:ext>
            </a:extLst>
          </p:cNvPr>
          <p:cNvCxnSpPr>
            <a:cxnSpLocks/>
          </p:cNvCxnSpPr>
          <p:nvPr/>
        </p:nvCxnSpPr>
        <p:spPr>
          <a:xfrm>
            <a:off x="10376559" y="3297850"/>
            <a:ext cx="0" cy="806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A00D06D-E581-1F44-B1E2-C982A6EA7D47}"/>
              </a:ext>
            </a:extLst>
          </p:cNvPr>
          <p:cNvSpPr txBox="1"/>
          <p:nvPr/>
        </p:nvSpPr>
        <p:spPr>
          <a:xfrm rot="16200000">
            <a:off x="9855603" y="3518765"/>
            <a:ext cx="4884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read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84D39A2-7D2C-2B4D-930B-C6A02E28BD06}"/>
              </a:ext>
            </a:extLst>
          </p:cNvPr>
          <p:cNvSpPr txBox="1"/>
          <p:nvPr/>
        </p:nvSpPr>
        <p:spPr>
          <a:xfrm rot="16200000">
            <a:off x="10203099" y="3507860"/>
            <a:ext cx="5942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reset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72234CD-395F-6A42-83B4-F18899674237}"/>
              </a:ext>
            </a:extLst>
          </p:cNvPr>
          <p:cNvCxnSpPr>
            <a:cxnSpLocks/>
          </p:cNvCxnSpPr>
          <p:nvPr/>
        </p:nvCxnSpPr>
        <p:spPr>
          <a:xfrm>
            <a:off x="3031911" y="5778864"/>
            <a:ext cx="7563529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B4765EDA-A374-E541-991B-4D4F59597C47}"/>
              </a:ext>
            </a:extLst>
          </p:cNvPr>
          <p:cNvSpPr txBox="1"/>
          <p:nvPr/>
        </p:nvSpPr>
        <p:spPr>
          <a:xfrm>
            <a:off x="10591038" y="5538334"/>
            <a:ext cx="977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time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FD0122B-FE18-AC4F-8D9C-5A75B14A5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72" y="178416"/>
            <a:ext cx="11744776" cy="1325563"/>
          </a:xfrm>
        </p:spPr>
        <p:txBody>
          <a:bodyPr/>
          <a:lstStyle/>
          <a:p>
            <a:r>
              <a:rPr lang="en-US"/>
              <a:t>Read/Reset delays can cause counting errors</a:t>
            </a:r>
          </a:p>
        </p:txBody>
      </p:sp>
    </p:spTree>
    <p:extLst>
      <p:ext uri="{BB962C8B-B14F-4D97-AF65-F5344CB8AC3E}">
        <p14:creationId xmlns:p14="http://schemas.microsoft.com/office/powerpoint/2010/main" val="30032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F5E2B-60D8-BE42-B769-1C71B6F12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229" y="4995635"/>
            <a:ext cx="7213600" cy="2948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745B6-FA48-8043-843C-C097870B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7C434C0-63CC-F74F-A037-D178C7FAA88F}"/>
              </a:ext>
            </a:extLst>
          </p:cNvPr>
          <p:cNvCxnSpPr>
            <a:cxnSpLocks/>
          </p:cNvCxnSpPr>
          <p:nvPr/>
        </p:nvCxnSpPr>
        <p:spPr>
          <a:xfrm>
            <a:off x="925975" y="3723537"/>
            <a:ext cx="9977377" cy="0"/>
          </a:xfrm>
          <a:prstGeom prst="line">
            <a:avLst/>
          </a:prstGeom>
          <a:ln w="254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0FF29C6-6163-CC42-9123-308410591433}"/>
              </a:ext>
            </a:extLst>
          </p:cNvPr>
          <p:cNvSpPr txBox="1"/>
          <p:nvPr/>
        </p:nvSpPr>
        <p:spPr>
          <a:xfrm>
            <a:off x="1240813" y="3948708"/>
            <a:ext cx="2331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Counter</a:t>
            </a:r>
          </a:p>
          <a:p>
            <a:pPr algn="ctr"/>
            <a:r>
              <a:rPr lang="en-US" sz="2000"/>
              <a:t>Arrays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C5EA655-8EE8-2542-8FEC-4B385AEAC19B}"/>
              </a:ext>
            </a:extLst>
          </p:cNvPr>
          <p:cNvSpPr txBox="1"/>
          <p:nvPr/>
        </p:nvSpPr>
        <p:spPr>
          <a:xfrm>
            <a:off x="1981884" y="4765290"/>
            <a:ext cx="1046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Packet</a:t>
            </a:r>
          </a:p>
          <a:p>
            <a:r>
              <a:rPr lang="en-US" sz="2000"/>
              <a:t>Stream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B68AACF-453A-BC4C-8C9C-50AA8B0F08CE}"/>
              </a:ext>
            </a:extLst>
          </p:cNvPr>
          <p:cNvCxnSpPr/>
          <p:nvPr/>
        </p:nvCxnSpPr>
        <p:spPr>
          <a:xfrm flipV="1">
            <a:off x="3157869" y="2914634"/>
            <a:ext cx="0" cy="27432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8B3A8BF-5B90-FB42-93DF-76EE6BAC7D29}"/>
              </a:ext>
            </a:extLst>
          </p:cNvPr>
          <p:cNvCxnSpPr/>
          <p:nvPr/>
        </p:nvCxnSpPr>
        <p:spPr>
          <a:xfrm flipV="1">
            <a:off x="5564388" y="2914634"/>
            <a:ext cx="0" cy="27432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BA28D7B-5075-3944-8DC6-D934342C5ACC}"/>
              </a:ext>
            </a:extLst>
          </p:cNvPr>
          <p:cNvCxnSpPr/>
          <p:nvPr/>
        </p:nvCxnSpPr>
        <p:spPr>
          <a:xfrm flipV="1">
            <a:off x="7949625" y="2914634"/>
            <a:ext cx="0" cy="27432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FEE409A-E01D-394E-9C52-F105C7518B16}"/>
              </a:ext>
            </a:extLst>
          </p:cNvPr>
          <p:cNvCxnSpPr/>
          <p:nvPr/>
        </p:nvCxnSpPr>
        <p:spPr>
          <a:xfrm flipV="1">
            <a:off x="10324229" y="2914634"/>
            <a:ext cx="0" cy="27432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421E02C-1B1E-4F4A-BCD8-5B72C839FCB9}"/>
              </a:ext>
            </a:extLst>
          </p:cNvPr>
          <p:cNvSpPr txBox="1"/>
          <p:nvPr/>
        </p:nvSpPr>
        <p:spPr>
          <a:xfrm rot="16200000">
            <a:off x="394425" y="4446060"/>
            <a:ext cx="174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Data Plane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91121C-5AE7-904F-AE9F-02AA8F9DC41F}"/>
              </a:ext>
            </a:extLst>
          </p:cNvPr>
          <p:cNvSpPr txBox="1"/>
          <p:nvPr/>
        </p:nvSpPr>
        <p:spPr>
          <a:xfrm>
            <a:off x="995290" y="2721675"/>
            <a:ext cx="1978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Switch</a:t>
            </a:r>
          </a:p>
          <a:p>
            <a:pPr algn="ctr"/>
            <a:r>
              <a:rPr lang="en-US" sz="2400"/>
              <a:t>Control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DD7A749-5553-A542-A9E6-1058AA30FFAF}"/>
                  </a:ext>
                </a:extLst>
              </p:cNvPr>
              <p:cNvSpPr/>
              <p:nvPr/>
            </p:nvSpPr>
            <p:spPr>
              <a:xfrm>
                <a:off x="3195494" y="4125433"/>
                <a:ext cx="2365728" cy="388694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b="0"/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DD7A749-5553-A542-A9E6-1058AA30F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494" y="4125433"/>
                <a:ext cx="2365728" cy="388694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BA3CFA1C-4B03-DA44-B127-EF004C055266}"/>
              </a:ext>
            </a:extLst>
          </p:cNvPr>
          <p:cNvSpPr txBox="1"/>
          <p:nvPr/>
        </p:nvSpPr>
        <p:spPr>
          <a:xfrm>
            <a:off x="3937091" y="5305474"/>
            <a:ext cx="97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epoch1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5312FB-03AE-4B40-95D3-88185D00776A}"/>
              </a:ext>
            </a:extLst>
          </p:cNvPr>
          <p:cNvCxnSpPr>
            <a:cxnSpLocks/>
          </p:cNvCxnSpPr>
          <p:nvPr/>
        </p:nvCxnSpPr>
        <p:spPr>
          <a:xfrm flipV="1">
            <a:off x="3853457" y="4603916"/>
            <a:ext cx="0" cy="288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9290EDC-B4DA-824A-936D-56DBB9DF2141}"/>
              </a:ext>
            </a:extLst>
          </p:cNvPr>
          <p:cNvSpPr txBox="1"/>
          <p:nvPr/>
        </p:nvSpPr>
        <p:spPr>
          <a:xfrm>
            <a:off x="4056464" y="4559521"/>
            <a:ext cx="9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7A50486-89FF-4844-ADF7-6E6ACFE6B09A}"/>
                  </a:ext>
                </a:extLst>
              </p:cNvPr>
              <p:cNvSpPr/>
              <p:nvPr/>
            </p:nvSpPr>
            <p:spPr>
              <a:xfrm>
                <a:off x="3678864" y="2915717"/>
                <a:ext cx="1892596" cy="388694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200" b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7A50486-89FF-4844-ADF7-6E6ACFE6B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864" y="2915717"/>
                <a:ext cx="1892596" cy="388694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C16F1E4-4607-4648-9ADB-91652F62096B}"/>
                  </a:ext>
                </a:extLst>
              </p:cNvPr>
              <p:cNvSpPr/>
              <p:nvPr/>
            </p:nvSpPr>
            <p:spPr>
              <a:xfrm>
                <a:off x="5570589" y="4123088"/>
                <a:ext cx="2365728" cy="388694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b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C16F1E4-4607-4648-9ADB-91652F620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589" y="4123088"/>
                <a:ext cx="2365728" cy="388694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20751025-A3B6-AC4C-93D3-F15B682E54A8}"/>
              </a:ext>
            </a:extLst>
          </p:cNvPr>
          <p:cNvSpPr txBox="1"/>
          <p:nvPr/>
        </p:nvSpPr>
        <p:spPr>
          <a:xfrm>
            <a:off x="6312186" y="5303129"/>
            <a:ext cx="97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epoch2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8C960B7-37E0-0443-9196-00D4CCDBDD9F}"/>
              </a:ext>
            </a:extLst>
          </p:cNvPr>
          <p:cNvCxnSpPr>
            <a:cxnSpLocks/>
          </p:cNvCxnSpPr>
          <p:nvPr/>
        </p:nvCxnSpPr>
        <p:spPr>
          <a:xfrm flipV="1">
            <a:off x="6228552" y="4601571"/>
            <a:ext cx="0" cy="288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086F816-AA0E-024D-9A79-6E483031A656}"/>
              </a:ext>
            </a:extLst>
          </p:cNvPr>
          <p:cNvSpPr txBox="1"/>
          <p:nvPr/>
        </p:nvSpPr>
        <p:spPr>
          <a:xfrm>
            <a:off x="6431559" y="4557176"/>
            <a:ext cx="9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8059DA6-FE50-2C48-B3ED-2FCB863729F8}"/>
                  </a:ext>
                </a:extLst>
              </p:cNvPr>
              <p:cNvSpPr/>
              <p:nvPr/>
            </p:nvSpPr>
            <p:spPr>
              <a:xfrm>
                <a:off x="6081822" y="2913371"/>
                <a:ext cx="1871331" cy="388694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200" b="0"/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8059DA6-FE50-2C48-B3ED-2FCB86372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822" y="2913371"/>
                <a:ext cx="1871331" cy="388694"/>
              </a:xfrm>
              <a:prstGeom prst="rect">
                <a:avLst/>
              </a:prstGeom>
              <a:blipFill>
                <a:blip r:embed="rId7"/>
                <a:stretch>
                  <a:fillRect b="-2941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5B6C373-D432-794F-A9C0-60F08DFDD87B}"/>
                  </a:ext>
                </a:extLst>
              </p:cNvPr>
              <p:cNvSpPr/>
              <p:nvPr/>
            </p:nvSpPr>
            <p:spPr>
              <a:xfrm>
                <a:off x="7973820" y="4120743"/>
                <a:ext cx="2365728" cy="388694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200" b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5B6C373-D432-794F-A9C0-60F08DFDD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820" y="4120743"/>
                <a:ext cx="2365728" cy="388694"/>
              </a:xfrm>
              <a:prstGeom prst="rect">
                <a:avLst/>
              </a:prstGeom>
              <a:blipFill>
                <a:blip r:embed="rId8"/>
                <a:stretch>
                  <a:fillRect b="-2941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DBAF7B0C-D330-9C45-B440-A9CB210F717E}"/>
              </a:ext>
            </a:extLst>
          </p:cNvPr>
          <p:cNvSpPr txBox="1"/>
          <p:nvPr/>
        </p:nvSpPr>
        <p:spPr>
          <a:xfrm>
            <a:off x="8715417" y="5300784"/>
            <a:ext cx="97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epoch3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1004BF8-63C1-C945-8D9B-7E84D5597D2E}"/>
              </a:ext>
            </a:extLst>
          </p:cNvPr>
          <p:cNvCxnSpPr>
            <a:cxnSpLocks/>
          </p:cNvCxnSpPr>
          <p:nvPr/>
        </p:nvCxnSpPr>
        <p:spPr>
          <a:xfrm flipV="1">
            <a:off x="8631783" y="4599226"/>
            <a:ext cx="0" cy="288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A77ABD0-A481-0A49-A0E9-455EA51207F1}"/>
              </a:ext>
            </a:extLst>
          </p:cNvPr>
          <p:cNvSpPr txBox="1"/>
          <p:nvPr/>
        </p:nvSpPr>
        <p:spPr>
          <a:xfrm>
            <a:off x="8834790" y="4554831"/>
            <a:ext cx="9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AB038AB-5534-424D-9EBB-A715E7D5E42D}"/>
                  </a:ext>
                </a:extLst>
              </p:cNvPr>
              <p:cNvSpPr/>
              <p:nvPr/>
            </p:nvSpPr>
            <p:spPr>
              <a:xfrm>
                <a:off x="8474148" y="2911028"/>
                <a:ext cx="1850066" cy="388694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200" b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AB038AB-5534-424D-9EBB-A715E7D5E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148" y="2911028"/>
                <a:ext cx="1850066" cy="388694"/>
              </a:xfrm>
              <a:prstGeom prst="rect">
                <a:avLst/>
              </a:prstGeom>
              <a:blipFill>
                <a:blip r:embed="rId9"/>
                <a:stretch>
                  <a:fillRect b="-6061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13480FB-81C2-C444-AF17-D98E396612D3}"/>
              </a:ext>
            </a:extLst>
          </p:cNvPr>
          <p:cNvCxnSpPr>
            <a:cxnSpLocks/>
          </p:cNvCxnSpPr>
          <p:nvPr/>
        </p:nvCxnSpPr>
        <p:spPr>
          <a:xfrm flipV="1">
            <a:off x="3116538" y="3317360"/>
            <a:ext cx="0" cy="7974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FB7723B-0271-284A-B6F6-020DBDABCA47}"/>
              </a:ext>
            </a:extLst>
          </p:cNvPr>
          <p:cNvSpPr txBox="1"/>
          <p:nvPr/>
        </p:nvSpPr>
        <p:spPr>
          <a:xfrm rot="16200000">
            <a:off x="2689259" y="3540031"/>
            <a:ext cx="4884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read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DA53244-2788-6B4F-A129-28F85A2FF2D1}"/>
              </a:ext>
            </a:extLst>
          </p:cNvPr>
          <p:cNvGrpSpPr/>
          <p:nvPr/>
        </p:nvGrpSpPr>
        <p:grpSpPr>
          <a:xfrm>
            <a:off x="3192873" y="3264195"/>
            <a:ext cx="485553" cy="871870"/>
            <a:chOff x="3618614" y="3917202"/>
            <a:chExt cx="485553" cy="871870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F0DF90B-998D-EE43-B7FF-0832CB019E6B}"/>
                </a:ext>
              </a:extLst>
            </p:cNvPr>
            <p:cNvCxnSpPr>
              <a:cxnSpLocks/>
            </p:cNvCxnSpPr>
            <p:nvPr/>
          </p:nvCxnSpPr>
          <p:spPr>
            <a:xfrm>
              <a:off x="4104167" y="3917202"/>
              <a:ext cx="0" cy="8612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E7C517F-A631-054F-85B0-6D0733961E75}"/>
                </a:ext>
              </a:extLst>
            </p:cNvPr>
            <p:cNvCxnSpPr>
              <a:cxnSpLocks/>
            </p:cNvCxnSpPr>
            <p:nvPr/>
          </p:nvCxnSpPr>
          <p:spPr>
            <a:xfrm>
              <a:off x="3618614" y="3927835"/>
              <a:ext cx="0" cy="8612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2ACB43-D704-E04A-8901-60F072A6ACFD}"/>
                </a:ext>
              </a:extLst>
            </p:cNvPr>
            <p:cNvSpPr txBox="1"/>
            <p:nvPr/>
          </p:nvSpPr>
          <p:spPr>
            <a:xfrm rot="16200000">
              <a:off x="3473073" y="4148831"/>
              <a:ext cx="713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reset</a:t>
              </a:r>
            </a:p>
          </p:txBody>
        </p:sp>
      </p:grp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4C8A2C0-2E53-164A-8466-97B65A7EC077}"/>
              </a:ext>
            </a:extLst>
          </p:cNvPr>
          <p:cNvSpPr/>
          <p:nvPr/>
        </p:nvSpPr>
        <p:spPr>
          <a:xfrm>
            <a:off x="3169572" y="4988067"/>
            <a:ext cx="575106" cy="2857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43E28F2-8F2F-2E4F-B00F-DC990DC58558}"/>
              </a:ext>
            </a:extLst>
          </p:cNvPr>
          <p:cNvSpPr/>
          <p:nvPr/>
        </p:nvSpPr>
        <p:spPr>
          <a:xfrm>
            <a:off x="3168064" y="4114801"/>
            <a:ext cx="562474" cy="399326"/>
          </a:xfrm>
          <a:prstGeom prst="rect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3A8F16D-CB82-514B-A468-4088B399CF92}"/>
              </a:ext>
            </a:extLst>
          </p:cNvPr>
          <p:cNvGrpSpPr/>
          <p:nvPr/>
        </p:nvGrpSpPr>
        <p:grpSpPr>
          <a:xfrm>
            <a:off x="5610008" y="3299636"/>
            <a:ext cx="485553" cy="871870"/>
            <a:chOff x="3618614" y="3917202"/>
            <a:chExt cx="485553" cy="871870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5A0C3A9-C060-6345-AC4D-EBACC80888C2}"/>
                </a:ext>
              </a:extLst>
            </p:cNvPr>
            <p:cNvCxnSpPr>
              <a:cxnSpLocks/>
            </p:cNvCxnSpPr>
            <p:nvPr/>
          </p:nvCxnSpPr>
          <p:spPr>
            <a:xfrm>
              <a:off x="4104167" y="3917202"/>
              <a:ext cx="0" cy="8612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D546443-D0F2-E54F-8C20-CB18AF4BF8F4}"/>
                </a:ext>
              </a:extLst>
            </p:cNvPr>
            <p:cNvCxnSpPr>
              <a:cxnSpLocks/>
            </p:cNvCxnSpPr>
            <p:nvPr/>
          </p:nvCxnSpPr>
          <p:spPr>
            <a:xfrm>
              <a:off x="3618614" y="3927835"/>
              <a:ext cx="0" cy="8612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C972A90-0AE5-5D47-89ED-1F630BB09ED2}"/>
                </a:ext>
              </a:extLst>
            </p:cNvPr>
            <p:cNvSpPr txBox="1"/>
            <p:nvPr/>
          </p:nvSpPr>
          <p:spPr>
            <a:xfrm rot="16200000">
              <a:off x="3473073" y="4148831"/>
              <a:ext cx="713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reset</a:t>
              </a: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18DC5680-AB3C-CB4A-84C4-5D80B32A1A46}"/>
              </a:ext>
            </a:extLst>
          </p:cNvPr>
          <p:cNvSpPr/>
          <p:nvPr/>
        </p:nvSpPr>
        <p:spPr>
          <a:xfrm>
            <a:off x="5586707" y="5023508"/>
            <a:ext cx="575106" cy="2857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9B6EFBD-2280-4B4B-A56A-1267C1C1C8CF}"/>
              </a:ext>
            </a:extLst>
          </p:cNvPr>
          <p:cNvSpPr/>
          <p:nvPr/>
        </p:nvSpPr>
        <p:spPr>
          <a:xfrm>
            <a:off x="5585199" y="4122532"/>
            <a:ext cx="562474" cy="399326"/>
          </a:xfrm>
          <a:prstGeom prst="rect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17CC6A8-8391-574E-9335-26A31F7D86E9}"/>
              </a:ext>
            </a:extLst>
          </p:cNvPr>
          <p:cNvGrpSpPr/>
          <p:nvPr/>
        </p:nvGrpSpPr>
        <p:grpSpPr>
          <a:xfrm>
            <a:off x="7995245" y="3292547"/>
            <a:ext cx="485553" cy="871870"/>
            <a:chOff x="3618614" y="3917202"/>
            <a:chExt cx="485553" cy="871870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099D16B-15ED-0B4B-AB94-F74760893E38}"/>
                </a:ext>
              </a:extLst>
            </p:cNvPr>
            <p:cNvCxnSpPr>
              <a:cxnSpLocks/>
            </p:cNvCxnSpPr>
            <p:nvPr/>
          </p:nvCxnSpPr>
          <p:spPr>
            <a:xfrm>
              <a:off x="4104167" y="3917202"/>
              <a:ext cx="0" cy="8612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3EA3EE-A5BA-6946-9AA8-3E8C770F5A74}"/>
                </a:ext>
              </a:extLst>
            </p:cNvPr>
            <p:cNvCxnSpPr>
              <a:cxnSpLocks/>
            </p:cNvCxnSpPr>
            <p:nvPr/>
          </p:nvCxnSpPr>
          <p:spPr>
            <a:xfrm>
              <a:off x="3618614" y="3927835"/>
              <a:ext cx="0" cy="8612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49EFD00-E286-5F4C-97E5-34DC7F3E5566}"/>
                </a:ext>
              </a:extLst>
            </p:cNvPr>
            <p:cNvSpPr txBox="1"/>
            <p:nvPr/>
          </p:nvSpPr>
          <p:spPr>
            <a:xfrm rot="16200000">
              <a:off x="3473073" y="4148831"/>
              <a:ext cx="713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reset</a:t>
              </a:r>
            </a:p>
          </p:txBody>
        </p: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2972A9DC-69BB-BF46-9B9C-9B261FED7CD6}"/>
              </a:ext>
            </a:extLst>
          </p:cNvPr>
          <p:cNvSpPr/>
          <p:nvPr/>
        </p:nvSpPr>
        <p:spPr>
          <a:xfrm>
            <a:off x="7971944" y="5016419"/>
            <a:ext cx="575106" cy="2857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701EFC3-7B87-3E4D-80FF-0874CB2F56A4}"/>
              </a:ext>
            </a:extLst>
          </p:cNvPr>
          <p:cNvSpPr/>
          <p:nvPr/>
        </p:nvSpPr>
        <p:spPr>
          <a:xfrm>
            <a:off x="7970436" y="4101588"/>
            <a:ext cx="562474" cy="399326"/>
          </a:xfrm>
          <a:prstGeom prst="rect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42F7C3-8B07-3645-8156-698586E66356}"/>
              </a:ext>
            </a:extLst>
          </p:cNvPr>
          <p:cNvCxnSpPr>
            <a:cxnSpLocks/>
          </p:cNvCxnSpPr>
          <p:nvPr/>
        </p:nvCxnSpPr>
        <p:spPr>
          <a:xfrm flipV="1">
            <a:off x="5533673" y="3310271"/>
            <a:ext cx="0" cy="7974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C97FC6-FAEB-564B-BEAA-3A4DAB8B468D}"/>
              </a:ext>
            </a:extLst>
          </p:cNvPr>
          <p:cNvSpPr txBox="1"/>
          <p:nvPr/>
        </p:nvSpPr>
        <p:spPr>
          <a:xfrm rot="16200000">
            <a:off x="5106394" y="3532942"/>
            <a:ext cx="4884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read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53225D0-1D70-E943-AED5-AFCDDDB8AB59}"/>
              </a:ext>
            </a:extLst>
          </p:cNvPr>
          <p:cNvCxnSpPr>
            <a:cxnSpLocks/>
          </p:cNvCxnSpPr>
          <p:nvPr/>
        </p:nvCxnSpPr>
        <p:spPr>
          <a:xfrm flipV="1">
            <a:off x="7908278" y="3313815"/>
            <a:ext cx="0" cy="7974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42EB830-81FC-6D42-9F6F-313573FB4291}"/>
              </a:ext>
            </a:extLst>
          </p:cNvPr>
          <p:cNvSpPr txBox="1"/>
          <p:nvPr/>
        </p:nvSpPr>
        <p:spPr>
          <a:xfrm rot="16200000">
            <a:off x="7480999" y="3536486"/>
            <a:ext cx="4884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read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4476D58-8313-AD43-8F66-2FE66F5EF464}"/>
              </a:ext>
            </a:extLst>
          </p:cNvPr>
          <p:cNvCxnSpPr>
            <a:cxnSpLocks/>
          </p:cNvCxnSpPr>
          <p:nvPr/>
        </p:nvCxnSpPr>
        <p:spPr>
          <a:xfrm flipV="1">
            <a:off x="10282882" y="3306727"/>
            <a:ext cx="0" cy="7974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91E71E8-432A-4E45-B1DB-15A00EC9A40D}"/>
              </a:ext>
            </a:extLst>
          </p:cNvPr>
          <p:cNvSpPr txBox="1"/>
          <p:nvPr/>
        </p:nvSpPr>
        <p:spPr>
          <a:xfrm rot="16200000">
            <a:off x="9855603" y="3529398"/>
            <a:ext cx="4884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read</a:t>
            </a:r>
          </a:p>
        </p:txBody>
      </p:sp>
      <p:sp>
        <p:nvSpPr>
          <p:cNvPr id="71" name="Right Brace 70">
            <a:extLst>
              <a:ext uri="{FF2B5EF4-FFF2-40B4-BE49-F238E27FC236}">
                <a16:creationId xmlns:a16="http://schemas.microsoft.com/office/drawing/2014/main" id="{D5AEB19B-9227-594E-AD8D-21F67481EADD}"/>
              </a:ext>
            </a:extLst>
          </p:cNvPr>
          <p:cNvSpPr/>
          <p:nvPr/>
        </p:nvSpPr>
        <p:spPr>
          <a:xfrm rot="16200000">
            <a:off x="3208774" y="2432528"/>
            <a:ext cx="414669" cy="525513"/>
          </a:xfrm>
          <a:prstGeom prst="rightBrace">
            <a:avLst>
              <a:gd name="adj1" fmla="val 10897"/>
              <a:gd name="adj2" fmla="val 51316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C6D8EAD0-3B82-CB40-9FB6-C457BEBB46AA}"/>
              </a:ext>
            </a:extLst>
          </p:cNvPr>
          <p:cNvSpPr/>
          <p:nvPr/>
        </p:nvSpPr>
        <p:spPr>
          <a:xfrm rot="16200000">
            <a:off x="5625909" y="2446704"/>
            <a:ext cx="414669" cy="525513"/>
          </a:xfrm>
          <a:prstGeom prst="rightBrace">
            <a:avLst>
              <a:gd name="adj1" fmla="val 10897"/>
              <a:gd name="adj2" fmla="val 51316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3762FCC1-766F-6C4F-AC86-A0DD202269B9}"/>
              </a:ext>
            </a:extLst>
          </p:cNvPr>
          <p:cNvSpPr/>
          <p:nvPr/>
        </p:nvSpPr>
        <p:spPr>
          <a:xfrm rot="16200000">
            <a:off x="8000514" y="2428983"/>
            <a:ext cx="414669" cy="525513"/>
          </a:xfrm>
          <a:prstGeom prst="rightBrace">
            <a:avLst>
              <a:gd name="adj1" fmla="val 10897"/>
              <a:gd name="adj2" fmla="val 51316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8228E0-7B72-8C49-BA47-FD59E0EE89A5}"/>
              </a:ext>
            </a:extLst>
          </p:cNvPr>
          <p:cNvSpPr txBox="1"/>
          <p:nvPr/>
        </p:nvSpPr>
        <p:spPr>
          <a:xfrm>
            <a:off x="2464008" y="1798607"/>
            <a:ext cx="221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Undercounting!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97CBE18-CB9F-DF4F-9B7A-316730B33ECE}"/>
              </a:ext>
            </a:extLst>
          </p:cNvPr>
          <p:cNvSpPr/>
          <p:nvPr/>
        </p:nvSpPr>
        <p:spPr>
          <a:xfrm>
            <a:off x="3182242" y="2923953"/>
            <a:ext cx="485991" cy="329609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44F2938-3E9A-1647-AB8A-99EC22B66788}"/>
              </a:ext>
            </a:extLst>
          </p:cNvPr>
          <p:cNvSpPr/>
          <p:nvPr/>
        </p:nvSpPr>
        <p:spPr>
          <a:xfrm>
            <a:off x="5578112" y="2938130"/>
            <a:ext cx="482446" cy="329609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348FAF-545D-7641-AB86-66226808A1AD}"/>
              </a:ext>
            </a:extLst>
          </p:cNvPr>
          <p:cNvSpPr/>
          <p:nvPr/>
        </p:nvSpPr>
        <p:spPr>
          <a:xfrm>
            <a:off x="7984614" y="2909776"/>
            <a:ext cx="478902" cy="329609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B07B81E-6266-7A4E-A09E-8BFA2ACD1612}"/>
              </a:ext>
            </a:extLst>
          </p:cNvPr>
          <p:cNvCxnSpPr>
            <a:cxnSpLocks/>
          </p:cNvCxnSpPr>
          <p:nvPr/>
        </p:nvCxnSpPr>
        <p:spPr>
          <a:xfrm>
            <a:off x="3031911" y="5778864"/>
            <a:ext cx="7563529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5958301-E481-004B-AC0A-FC0CD16B0632}"/>
              </a:ext>
            </a:extLst>
          </p:cNvPr>
          <p:cNvSpPr txBox="1"/>
          <p:nvPr/>
        </p:nvSpPr>
        <p:spPr>
          <a:xfrm>
            <a:off x="10591038" y="5538334"/>
            <a:ext cx="977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time</a:t>
            </a: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B61323FD-192A-A24F-8C28-F24E3842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72" y="178416"/>
            <a:ext cx="11814224" cy="1325563"/>
          </a:xfrm>
        </p:spPr>
        <p:txBody>
          <a:bodyPr/>
          <a:lstStyle/>
          <a:p>
            <a:r>
              <a:rPr lang="en-US"/>
              <a:t>Read/Reset delays can cause counting errors</a:t>
            </a:r>
          </a:p>
        </p:txBody>
      </p:sp>
    </p:spTree>
    <p:extLst>
      <p:ext uri="{BB962C8B-B14F-4D97-AF65-F5344CB8AC3E}">
        <p14:creationId xmlns:p14="http://schemas.microsoft.com/office/powerpoint/2010/main" val="421512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4FE3F9D-9662-9A49-B76A-D9515F8258A4}"/>
              </a:ext>
            </a:extLst>
          </p:cNvPr>
          <p:cNvCxnSpPr>
            <a:cxnSpLocks/>
          </p:cNvCxnSpPr>
          <p:nvPr/>
        </p:nvCxnSpPr>
        <p:spPr>
          <a:xfrm flipV="1">
            <a:off x="5564387" y="2899144"/>
            <a:ext cx="0" cy="2414904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2C0B705-8AB5-594D-AC52-45D05E0EC1FD}"/>
              </a:ext>
            </a:extLst>
          </p:cNvPr>
          <p:cNvCxnSpPr>
            <a:cxnSpLocks/>
          </p:cNvCxnSpPr>
          <p:nvPr/>
        </p:nvCxnSpPr>
        <p:spPr>
          <a:xfrm flipV="1">
            <a:off x="7953169" y="2895600"/>
            <a:ext cx="0" cy="2414904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2FF5E2B-60D8-BE42-B769-1C71B6F12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229" y="4995635"/>
            <a:ext cx="7213600" cy="2948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745B6-FA48-8043-843C-C097870B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7C434C0-63CC-F74F-A037-D178C7FAA88F}"/>
              </a:ext>
            </a:extLst>
          </p:cNvPr>
          <p:cNvCxnSpPr>
            <a:cxnSpLocks/>
          </p:cNvCxnSpPr>
          <p:nvPr/>
        </p:nvCxnSpPr>
        <p:spPr>
          <a:xfrm>
            <a:off x="925975" y="3723537"/>
            <a:ext cx="9977377" cy="0"/>
          </a:xfrm>
          <a:prstGeom prst="line">
            <a:avLst/>
          </a:prstGeom>
          <a:ln w="254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0FF29C6-6163-CC42-9123-308410591433}"/>
              </a:ext>
            </a:extLst>
          </p:cNvPr>
          <p:cNvSpPr txBox="1"/>
          <p:nvPr/>
        </p:nvSpPr>
        <p:spPr>
          <a:xfrm>
            <a:off x="1240813" y="3948708"/>
            <a:ext cx="2331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Counter</a:t>
            </a:r>
          </a:p>
          <a:p>
            <a:pPr algn="ctr"/>
            <a:r>
              <a:rPr lang="en-US" sz="2000"/>
              <a:t>Arrays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C5EA655-8EE8-2542-8FEC-4B385AEAC19B}"/>
              </a:ext>
            </a:extLst>
          </p:cNvPr>
          <p:cNvSpPr txBox="1"/>
          <p:nvPr/>
        </p:nvSpPr>
        <p:spPr>
          <a:xfrm>
            <a:off x="1981884" y="4765290"/>
            <a:ext cx="1046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Packet</a:t>
            </a:r>
          </a:p>
          <a:p>
            <a:r>
              <a:rPr lang="en-US" sz="2000"/>
              <a:t>Stream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B68AACF-453A-BC4C-8C9C-50AA8B0F08CE}"/>
              </a:ext>
            </a:extLst>
          </p:cNvPr>
          <p:cNvCxnSpPr/>
          <p:nvPr/>
        </p:nvCxnSpPr>
        <p:spPr>
          <a:xfrm flipV="1">
            <a:off x="3157869" y="2914634"/>
            <a:ext cx="0" cy="27432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8B3A8BF-5B90-FB42-93DF-76EE6BAC7D29}"/>
              </a:ext>
            </a:extLst>
          </p:cNvPr>
          <p:cNvCxnSpPr>
            <a:cxnSpLocks/>
          </p:cNvCxnSpPr>
          <p:nvPr/>
        </p:nvCxnSpPr>
        <p:spPr>
          <a:xfrm flipV="1">
            <a:off x="5564388" y="3274828"/>
            <a:ext cx="0" cy="2383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BA28D7B-5075-3944-8DC6-D934342C5ACC}"/>
              </a:ext>
            </a:extLst>
          </p:cNvPr>
          <p:cNvCxnSpPr>
            <a:cxnSpLocks/>
          </p:cNvCxnSpPr>
          <p:nvPr/>
        </p:nvCxnSpPr>
        <p:spPr>
          <a:xfrm flipV="1">
            <a:off x="7949625" y="3242930"/>
            <a:ext cx="0" cy="241490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FEE409A-E01D-394E-9C52-F105C7518B16}"/>
              </a:ext>
            </a:extLst>
          </p:cNvPr>
          <p:cNvCxnSpPr/>
          <p:nvPr/>
        </p:nvCxnSpPr>
        <p:spPr>
          <a:xfrm flipV="1">
            <a:off x="10324229" y="2914634"/>
            <a:ext cx="0" cy="27432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421E02C-1B1E-4F4A-BCD8-5B72C839FCB9}"/>
              </a:ext>
            </a:extLst>
          </p:cNvPr>
          <p:cNvSpPr txBox="1"/>
          <p:nvPr/>
        </p:nvSpPr>
        <p:spPr>
          <a:xfrm rot="16200000">
            <a:off x="394425" y="4446060"/>
            <a:ext cx="174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Data Plane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91121C-5AE7-904F-AE9F-02AA8F9DC41F}"/>
              </a:ext>
            </a:extLst>
          </p:cNvPr>
          <p:cNvSpPr txBox="1"/>
          <p:nvPr/>
        </p:nvSpPr>
        <p:spPr>
          <a:xfrm>
            <a:off x="995290" y="2721675"/>
            <a:ext cx="1978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Switch</a:t>
            </a:r>
          </a:p>
          <a:p>
            <a:pPr algn="ctr"/>
            <a:r>
              <a:rPr lang="en-US" sz="2400"/>
              <a:t>Control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DD7A749-5553-A542-A9E6-1058AA30FFAF}"/>
                  </a:ext>
                </a:extLst>
              </p:cNvPr>
              <p:cNvSpPr/>
              <p:nvPr/>
            </p:nvSpPr>
            <p:spPr>
              <a:xfrm>
                <a:off x="3195494" y="4125433"/>
                <a:ext cx="2365728" cy="388694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b="0"/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DD7A749-5553-A542-A9E6-1058AA30F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494" y="4125433"/>
                <a:ext cx="2365728" cy="388694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BA3CFA1C-4B03-DA44-B127-EF004C055266}"/>
              </a:ext>
            </a:extLst>
          </p:cNvPr>
          <p:cNvSpPr txBox="1"/>
          <p:nvPr/>
        </p:nvSpPr>
        <p:spPr>
          <a:xfrm>
            <a:off x="3937091" y="5305474"/>
            <a:ext cx="97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epoch1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5312FB-03AE-4B40-95D3-88185D00776A}"/>
              </a:ext>
            </a:extLst>
          </p:cNvPr>
          <p:cNvCxnSpPr>
            <a:cxnSpLocks/>
          </p:cNvCxnSpPr>
          <p:nvPr/>
        </p:nvCxnSpPr>
        <p:spPr>
          <a:xfrm flipV="1">
            <a:off x="3853457" y="4603916"/>
            <a:ext cx="0" cy="288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9290EDC-B4DA-824A-936D-56DBB9DF2141}"/>
              </a:ext>
            </a:extLst>
          </p:cNvPr>
          <p:cNvSpPr txBox="1"/>
          <p:nvPr/>
        </p:nvSpPr>
        <p:spPr>
          <a:xfrm>
            <a:off x="4056464" y="4559521"/>
            <a:ext cx="9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5107EFE-572C-E84B-B5B6-F1B1AACCF55B}"/>
              </a:ext>
            </a:extLst>
          </p:cNvPr>
          <p:cNvGrpSpPr/>
          <p:nvPr/>
        </p:nvGrpSpPr>
        <p:grpSpPr>
          <a:xfrm>
            <a:off x="3130979" y="3253563"/>
            <a:ext cx="369332" cy="873164"/>
            <a:chOff x="3216476" y="3895937"/>
            <a:chExt cx="369332" cy="873164"/>
          </a:xfrm>
        </p:grpSpPr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314068A-0A22-234F-9ABF-FE636C889A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1916" y="3895937"/>
              <a:ext cx="0" cy="86123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3DEC8CEB-0D98-CE48-8FFC-6DA2492C8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0642" y="3902410"/>
              <a:ext cx="0" cy="86669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EF24BCA-14D3-9C43-96FE-DCB042F46B6A}"/>
                </a:ext>
              </a:extLst>
            </p:cNvPr>
            <p:cNvSpPr txBox="1"/>
            <p:nvPr/>
          </p:nvSpPr>
          <p:spPr>
            <a:xfrm rot="16200000">
              <a:off x="3091520" y="4224478"/>
              <a:ext cx="619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read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4CC01DB-AE1D-BA4A-BDEF-CC96ED5F6123}"/>
              </a:ext>
            </a:extLst>
          </p:cNvPr>
          <p:cNvGrpSpPr/>
          <p:nvPr/>
        </p:nvGrpSpPr>
        <p:grpSpPr>
          <a:xfrm>
            <a:off x="3522484" y="3264195"/>
            <a:ext cx="485553" cy="871870"/>
            <a:chOff x="3618614" y="3917202"/>
            <a:chExt cx="485553" cy="871870"/>
          </a:xfrm>
        </p:grpSpPr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D3F034A2-19C2-9E45-A7DE-8C6833701121}"/>
                </a:ext>
              </a:extLst>
            </p:cNvPr>
            <p:cNvCxnSpPr>
              <a:cxnSpLocks/>
            </p:cNvCxnSpPr>
            <p:nvPr/>
          </p:nvCxnSpPr>
          <p:spPr>
            <a:xfrm>
              <a:off x="4104167" y="3917202"/>
              <a:ext cx="0" cy="8612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45EDA9D5-003E-8744-A5E8-C27466CBC41D}"/>
                </a:ext>
              </a:extLst>
            </p:cNvPr>
            <p:cNvCxnSpPr>
              <a:cxnSpLocks/>
            </p:cNvCxnSpPr>
            <p:nvPr/>
          </p:nvCxnSpPr>
          <p:spPr>
            <a:xfrm>
              <a:off x="3618614" y="3927835"/>
              <a:ext cx="0" cy="8612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3B5D8E6-1561-BE48-AAC7-CDA06824B3D6}"/>
                </a:ext>
              </a:extLst>
            </p:cNvPr>
            <p:cNvSpPr txBox="1"/>
            <p:nvPr/>
          </p:nvSpPr>
          <p:spPr>
            <a:xfrm rot="16200000">
              <a:off x="3473073" y="4148831"/>
              <a:ext cx="713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reset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086202CD-7720-F44C-BF48-E3190BBBD9D3}"/>
                  </a:ext>
                </a:extLst>
              </p:cNvPr>
              <p:cNvSpPr/>
              <p:nvPr/>
            </p:nvSpPr>
            <p:spPr>
              <a:xfrm>
                <a:off x="5593382" y="4115788"/>
                <a:ext cx="2365728" cy="388694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b="0"/>
              </a:p>
            </p:txBody>
          </p:sp>
        </mc:Choice>
        <mc:Fallback xmlns="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086202CD-7720-F44C-BF48-E3190BBBD9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382" y="4115788"/>
                <a:ext cx="2365728" cy="388694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TextBox 262">
            <a:extLst>
              <a:ext uri="{FF2B5EF4-FFF2-40B4-BE49-F238E27FC236}">
                <a16:creationId xmlns:a16="http://schemas.microsoft.com/office/drawing/2014/main" id="{5376BDB0-6177-5847-8A2F-87FD4579A977}"/>
              </a:ext>
            </a:extLst>
          </p:cNvPr>
          <p:cNvSpPr txBox="1"/>
          <p:nvPr/>
        </p:nvSpPr>
        <p:spPr>
          <a:xfrm>
            <a:off x="6334979" y="5295829"/>
            <a:ext cx="97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epoch2</a:t>
            </a:r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E8896180-DD6E-0E40-8584-8FBCE680B238}"/>
              </a:ext>
            </a:extLst>
          </p:cNvPr>
          <p:cNvCxnSpPr>
            <a:cxnSpLocks/>
          </p:cNvCxnSpPr>
          <p:nvPr/>
        </p:nvCxnSpPr>
        <p:spPr>
          <a:xfrm flipV="1">
            <a:off x="6251345" y="4594271"/>
            <a:ext cx="0" cy="288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31692A59-9A16-6041-A559-336C26589831}"/>
              </a:ext>
            </a:extLst>
          </p:cNvPr>
          <p:cNvSpPr txBox="1"/>
          <p:nvPr/>
        </p:nvSpPr>
        <p:spPr>
          <a:xfrm>
            <a:off x="6454352" y="4549876"/>
            <a:ext cx="9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</a:t>
            </a:r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3B8BEDF6-088A-634D-8A8C-1DE13A6AC151}"/>
              </a:ext>
            </a:extLst>
          </p:cNvPr>
          <p:cNvGrpSpPr/>
          <p:nvPr/>
        </p:nvGrpSpPr>
        <p:grpSpPr>
          <a:xfrm>
            <a:off x="5528867" y="3243918"/>
            <a:ext cx="369332" cy="873164"/>
            <a:chOff x="3216476" y="3895937"/>
            <a:chExt cx="369332" cy="873164"/>
          </a:xfrm>
        </p:grpSpPr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39786BE7-C4C8-454B-A7CC-7AB1F3C8F8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1916" y="3895937"/>
              <a:ext cx="0" cy="86123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5C182977-58A1-934E-A50F-C8B3CBA28A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0642" y="3902410"/>
              <a:ext cx="0" cy="86669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AE637405-2903-2647-8E57-DA8320F58DBD}"/>
                </a:ext>
              </a:extLst>
            </p:cNvPr>
            <p:cNvSpPr txBox="1"/>
            <p:nvPr/>
          </p:nvSpPr>
          <p:spPr>
            <a:xfrm rot="16200000">
              <a:off x="3091520" y="4224478"/>
              <a:ext cx="619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read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81B7933E-561C-D048-8FB6-9DA5ABD2089D}"/>
              </a:ext>
            </a:extLst>
          </p:cNvPr>
          <p:cNvGrpSpPr/>
          <p:nvPr/>
        </p:nvGrpSpPr>
        <p:grpSpPr>
          <a:xfrm>
            <a:off x="5920372" y="3254550"/>
            <a:ext cx="485553" cy="871870"/>
            <a:chOff x="3618614" y="3917202"/>
            <a:chExt cx="485553" cy="871870"/>
          </a:xfrm>
        </p:grpSpPr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62A28772-CB6F-1642-9508-235860FE6D9B}"/>
                </a:ext>
              </a:extLst>
            </p:cNvPr>
            <p:cNvCxnSpPr>
              <a:cxnSpLocks/>
            </p:cNvCxnSpPr>
            <p:nvPr/>
          </p:nvCxnSpPr>
          <p:spPr>
            <a:xfrm>
              <a:off x="4104167" y="3917202"/>
              <a:ext cx="0" cy="8612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0BA7A06E-7396-E14F-BB24-F5D86C4B6907}"/>
                </a:ext>
              </a:extLst>
            </p:cNvPr>
            <p:cNvCxnSpPr>
              <a:cxnSpLocks/>
            </p:cNvCxnSpPr>
            <p:nvPr/>
          </p:nvCxnSpPr>
          <p:spPr>
            <a:xfrm>
              <a:off x="3618614" y="3927835"/>
              <a:ext cx="0" cy="8612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3DAA6221-8154-9F44-81F3-4260EF658A1A}"/>
                </a:ext>
              </a:extLst>
            </p:cNvPr>
            <p:cNvSpPr txBox="1"/>
            <p:nvPr/>
          </p:nvSpPr>
          <p:spPr>
            <a:xfrm rot="16200000">
              <a:off x="3473073" y="4148831"/>
              <a:ext cx="713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reset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BAA43594-85DD-4D4E-95FB-88381FBB9B20}"/>
                  </a:ext>
                </a:extLst>
              </p:cNvPr>
              <p:cNvSpPr/>
              <p:nvPr/>
            </p:nvSpPr>
            <p:spPr>
              <a:xfrm>
                <a:off x="7979696" y="4106143"/>
                <a:ext cx="2365728" cy="388694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200" b="0"/>
              </a:p>
            </p:txBody>
          </p:sp>
        </mc:Choice>
        <mc:Fallback xmlns=""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BAA43594-85DD-4D4E-95FB-88381FBB9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696" y="4106143"/>
                <a:ext cx="2365728" cy="388694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TextBox 282">
            <a:extLst>
              <a:ext uri="{FF2B5EF4-FFF2-40B4-BE49-F238E27FC236}">
                <a16:creationId xmlns:a16="http://schemas.microsoft.com/office/drawing/2014/main" id="{DC467D19-AC7F-1C4A-B9AC-BD3C72D8C09A}"/>
              </a:ext>
            </a:extLst>
          </p:cNvPr>
          <p:cNvSpPr txBox="1"/>
          <p:nvPr/>
        </p:nvSpPr>
        <p:spPr>
          <a:xfrm>
            <a:off x="8721293" y="5286184"/>
            <a:ext cx="97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epoch3</a:t>
            </a:r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E008A4B8-9693-0A49-9307-1EBC8D35F7F0}"/>
              </a:ext>
            </a:extLst>
          </p:cNvPr>
          <p:cNvCxnSpPr>
            <a:cxnSpLocks/>
          </p:cNvCxnSpPr>
          <p:nvPr/>
        </p:nvCxnSpPr>
        <p:spPr>
          <a:xfrm flipV="1">
            <a:off x="8637659" y="4584626"/>
            <a:ext cx="0" cy="288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887B0E65-A862-8344-99E5-2F97AB58733D}"/>
              </a:ext>
            </a:extLst>
          </p:cNvPr>
          <p:cNvSpPr txBox="1"/>
          <p:nvPr/>
        </p:nvSpPr>
        <p:spPr>
          <a:xfrm>
            <a:off x="8840666" y="4540231"/>
            <a:ext cx="9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6BC8EA15-25D3-3340-A11A-2B9EB5968798}"/>
              </a:ext>
            </a:extLst>
          </p:cNvPr>
          <p:cNvGrpSpPr/>
          <p:nvPr/>
        </p:nvGrpSpPr>
        <p:grpSpPr>
          <a:xfrm>
            <a:off x="7915181" y="3234273"/>
            <a:ext cx="369332" cy="873164"/>
            <a:chOff x="3216476" y="3895937"/>
            <a:chExt cx="369332" cy="873164"/>
          </a:xfrm>
        </p:grpSpPr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ED4E40EE-9F8B-DA4E-9AB4-C6AA852BC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1916" y="3895937"/>
              <a:ext cx="0" cy="86123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F07E9B53-D6C6-B745-A621-9B34330FF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0642" y="3902410"/>
              <a:ext cx="0" cy="86669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E2B15FD6-D628-7540-84ED-827A8164774B}"/>
                </a:ext>
              </a:extLst>
            </p:cNvPr>
            <p:cNvSpPr txBox="1"/>
            <p:nvPr/>
          </p:nvSpPr>
          <p:spPr>
            <a:xfrm rot="16200000">
              <a:off x="3091520" y="4224478"/>
              <a:ext cx="619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read</a:t>
              </a: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05AA5D1E-1A42-7A44-A7C7-6047F8B20701}"/>
              </a:ext>
            </a:extLst>
          </p:cNvPr>
          <p:cNvGrpSpPr/>
          <p:nvPr/>
        </p:nvGrpSpPr>
        <p:grpSpPr>
          <a:xfrm>
            <a:off x="8306686" y="3244905"/>
            <a:ext cx="485553" cy="871870"/>
            <a:chOff x="3618614" y="3917202"/>
            <a:chExt cx="485553" cy="871870"/>
          </a:xfrm>
        </p:grpSpPr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59288192-1C0E-D34C-8319-2A9BB115A8B4}"/>
                </a:ext>
              </a:extLst>
            </p:cNvPr>
            <p:cNvCxnSpPr>
              <a:cxnSpLocks/>
            </p:cNvCxnSpPr>
            <p:nvPr/>
          </p:nvCxnSpPr>
          <p:spPr>
            <a:xfrm>
              <a:off x="4104167" y="3917202"/>
              <a:ext cx="0" cy="8612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2D0DA5DB-D821-F84A-88A6-70D2AA4E2514}"/>
                </a:ext>
              </a:extLst>
            </p:cNvPr>
            <p:cNvCxnSpPr>
              <a:cxnSpLocks/>
            </p:cNvCxnSpPr>
            <p:nvPr/>
          </p:nvCxnSpPr>
          <p:spPr>
            <a:xfrm>
              <a:off x="3618614" y="3927835"/>
              <a:ext cx="0" cy="8612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565B9EC3-347C-A640-AD1B-3DF8A14324D0}"/>
                </a:ext>
              </a:extLst>
            </p:cNvPr>
            <p:cNvSpPr txBox="1"/>
            <p:nvPr/>
          </p:nvSpPr>
          <p:spPr>
            <a:xfrm rot="16200000">
              <a:off x="3473073" y="4148831"/>
              <a:ext cx="713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reset</a:t>
              </a:r>
            </a:p>
          </p:txBody>
        </p:sp>
      </p:grp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69AF2073-E1BD-8042-886A-E59307A71E04}"/>
              </a:ext>
            </a:extLst>
          </p:cNvPr>
          <p:cNvSpPr/>
          <p:nvPr/>
        </p:nvSpPr>
        <p:spPr>
          <a:xfrm>
            <a:off x="3135116" y="4988067"/>
            <a:ext cx="338667" cy="2857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23E37261-6153-5E4C-8A01-35BB1865B747}"/>
              </a:ext>
            </a:extLst>
          </p:cNvPr>
          <p:cNvSpPr/>
          <p:nvPr/>
        </p:nvSpPr>
        <p:spPr>
          <a:xfrm>
            <a:off x="3499183" y="4988067"/>
            <a:ext cx="575106" cy="2857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941B8DF-B74D-C342-AE29-CB8E4A12541E}"/>
              </a:ext>
            </a:extLst>
          </p:cNvPr>
          <p:cNvSpPr/>
          <p:nvPr/>
        </p:nvSpPr>
        <p:spPr>
          <a:xfrm>
            <a:off x="3175153" y="4114799"/>
            <a:ext cx="304800" cy="399328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F4C356B-01C4-3440-ACA6-96836A4B8110}"/>
              </a:ext>
            </a:extLst>
          </p:cNvPr>
          <p:cNvSpPr/>
          <p:nvPr/>
        </p:nvSpPr>
        <p:spPr>
          <a:xfrm>
            <a:off x="3497675" y="4114801"/>
            <a:ext cx="562474" cy="399326"/>
          </a:xfrm>
          <a:prstGeom prst="rect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ounded Rectangle 267">
            <a:extLst>
              <a:ext uri="{FF2B5EF4-FFF2-40B4-BE49-F238E27FC236}">
                <a16:creationId xmlns:a16="http://schemas.microsoft.com/office/drawing/2014/main" id="{B0F43D57-8405-2243-97ED-F8E53297200D}"/>
              </a:ext>
            </a:extLst>
          </p:cNvPr>
          <p:cNvSpPr/>
          <p:nvPr/>
        </p:nvSpPr>
        <p:spPr>
          <a:xfrm>
            <a:off x="5533004" y="4978422"/>
            <a:ext cx="338667" cy="2857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ounded Rectangle 268">
            <a:extLst>
              <a:ext uri="{FF2B5EF4-FFF2-40B4-BE49-F238E27FC236}">
                <a16:creationId xmlns:a16="http://schemas.microsoft.com/office/drawing/2014/main" id="{2425E8D4-862A-654C-AB03-7C158F8545DB}"/>
              </a:ext>
            </a:extLst>
          </p:cNvPr>
          <p:cNvSpPr/>
          <p:nvPr/>
        </p:nvSpPr>
        <p:spPr>
          <a:xfrm>
            <a:off x="5897071" y="4978422"/>
            <a:ext cx="575106" cy="2857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C97E760-0A2E-F847-9279-A0FE7A31BECE}"/>
              </a:ext>
            </a:extLst>
          </p:cNvPr>
          <p:cNvSpPr/>
          <p:nvPr/>
        </p:nvSpPr>
        <p:spPr>
          <a:xfrm>
            <a:off x="5573041" y="4105154"/>
            <a:ext cx="304800" cy="399328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0E666633-6890-1842-812B-77BC76BEC42E}"/>
              </a:ext>
            </a:extLst>
          </p:cNvPr>
          <p:cNvSpPr/>
          <p:nvPr/>
        </p:nvSpPr>
        <p:spPr>
          <a:xfrm>
            <a:off x="5895563" y="4105156"/>
            <a:ext cx="562474" cy="399326"/>
          </a:xfrm>
          <a:prstGeom prst="rect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ounded Rectangle 287">
            <a:extLst>
              <a:ext uri="{FF2B5EF4-FFF2-40B4-BE49-F238E27FC236}">
                <a16:creationId xmlns:a16="http://schemas.microsoft.com/office/drawing/2014/main" id="{DA26CE22-6060-BE42-8B34-A08CD50514B9}"/>
              </a:ext>
            </a:extLst>
          </p:cNvPr>
          <p:cNvSpPr/>
          <p:nvPr/>
        </p:nvSpPr>
        <p:spPr>
          <a:xfrm>
            <a:off x="7919318" y="4968777"/>
            <a:ext cx="338667" cy="2857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ounded Rectangle 288">
            <a:extLst>
              <a:ext uri="{FF2B5EF4-FFF2-40B4-BE49-F238E27FC236}">
                <a16:creationId xmlns:a16="http://schemas.microsoft.com/office/drawing/2014/main" id="{81EE6D7B-D7FD-1046-8D3E-4A1972BFD179}"/>
              </a:ext>
            </a:extLst>
          </p:cNvPr>
          <p:cNvSpPr/>
          <p:nvPr/>
        </p:nvSpPr>
        <p:spPr>
          <a:xfrm>
            <a:off x="8283385" y="4968777"/>
            <a:ext cx="575106" cy="2857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335B2811-F732-AD4C-B685-46C423C4D499}"/>
              </a:ext>
            </a:extLst>
          </p:cNvPr>
          <p:cNvSpPr/>
          <p:nvPr/>
        </p:nvSpPr>
        <p:spPr>
          <a:xfrm>
            <a:off x="7959355" y="4095509"/>
            <a:ext cx="304800" cy="399328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E27A5382-E798-8446-BDE6-E17BE33CAE96}"/>
              </a:ext>
            </a:extLst>
          </p:cNvPr>
          <p:cNvSpPr/>
          <p:nvPr/>
        </p:nvSpPr>
        <p:spPr>
          <a:xfrm>
            <a:off x="8281877" y="4095511"/>
            <a:ext cx="562474" cy="399326"/>
          </a:xfrm>
          <a:prstGeom prst="rect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83D26F3-7464-374C-B110-BC0545B4D980}"/>
              </a:ext>
            </a:extLst>
          </p:cNvPr>
          <p:cNvSpPr/>
          <p:nvPr/>
        </p:nvSpPr>
        <p:spPr>
          <a:xfrm>
            <a:off x="3511851" y="2934586"/>
            <a:ext cx="549786" cy="329609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1C3D1946-9020-5B41-BE46-FE3A4231CAB2}"/>
                  </a:ext>
                </a:extLst>
              </p:cNvPr>
              <p:cNvSpPr/>
              <p:nvPr/>
            </p:nvSpPr>
            <p:spPr>
              <a:xfrm>
                <a:off x="4082901" y="2930179"/>
                <a:ext cx="1828801" cy="336116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200" b="0"/>
              </a:p>
            </p:txBody>
          </p:sp>
        </mc:Choice>
        <mc:Fallback xmlns=""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1C3D1946-9020-5B41-BE46-FE3A4231CA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901" y="2930179"/>
                <a:ext cx="1828801" cy="336116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ectangle 272">
            <a:extLst>
              <a:ext uri="{FF2B5EF4-FFF2-40B4-BE49-F238E27FC236}">
                <a16:creationId xmlns:a16="http://schemas.microsoft.com/office/drawing/2014/main" id="{44DD5E84-AD38-504C-95FD-32247A9727CB}"/>
              </a:ext>
            </a:extLst>
          </p:cNvPr>
          <p:cNvSpPr/>
          <p:nvPr/>
        </p:nvSpPr>
        <p:spPr>
          <a:xfrm>
            <a:off x="5909739" y="2924941"/>
            <a:ext cx="549786" cy="329609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F4BC7C5E-53F9-8F42-860A-709F14A1CB6D}"/>
                  </a:ext>
                </a:extLst>
              </p:cNvPr>
              <p:cNvSpPr/>
              <p:nvPr/>
            </p:nvSpPr>
            <p:spPr>
              <a:xfrm>
                <a:off x="6480789" y="2920534"/>
                <a:ext cx="1812606" cy="336116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F4BC7C5E-53F9-8F42-860A-709F14A1C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89" y="2920534"/>
                <a:ext cx="1812606" cy="336116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3" name="Rectangle 292">
            <a:extLst>
              <a:ext uri="{FF2B5EF4-FFF2-40B4-BE49-F238E27FC236}">
                <a16:creationId xmlns:a16="http://schemas.microsoft.com/office/drawing/2014/main" id="{A3DAB466-491F-8349-9055-7AEAC7040C06}"/>
              </a:ext>
            </a:extLst>
          </p:cNvPr>
          <p:cNvSpPr/>
          <p:nvPr/>
        </p:nvSpPr>
        <p:spPr>
          <a:xfrm>
            <a:off x="8296053" y="2915296"/>
            <a:ext cx="549786" cy="329609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07F2F1BD-92D9-9A46-A6E0-B67EC3B84661}"/>
                  </a:ext>
                </a:extLst>
              </p:cNvPr>
              <p:cNvSpPr/>
              <p:nvPr/>
            </p:nvSpPr>
            <p:spPr>
              <a:xfrm>
                <a:off x="8867103" y="2910889"/>
                <a:ext cx="1844440" cy="336116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07F2F1BD-92D9-9A46-A6E0-B67EC3B84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103" y="2910889"/>
                <a:ext cx="1844440" cy="336116"/>
              </a:xfrm>
              <a:prstGeom prst="rect">
                <a:avLst/>
              </a:prstGeom>
              <a:blipFill>
                <a:blip r:embed="rId9"/>
                <a:stretch>
                  <a:fillRect b="-13793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0917BF9-8324-264F-8B9C-18B014D424BA}"/>
              </a:ext>
            </a:extLst>
          </p:cNvPr>
          <p:cNvCxnSpPr>
            <a:cxnSpLocks/>
          </p:cNvCxnSpPr>
          <p:nvPr/>
        </p:nvCxnSpPr>
        <p:spPr>
          <a:xfrm>
            <a:off x="3031911" y="5778864"/>
            <a:ext cx="7563529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4572234-EF22-3B46-99D5-0698F6657DF8}"/>
              </a:ext>
            </a:extLst>
          </p:cNvPr>
          <p:cNvSpPr txBox="1"/>
          <p:nvPr/>
        </p:nvSpPr>
        <p:spPr>
          <a:xfrm>
            <a:off x="10591038" y="5538334"/>
            <a:ext cx="977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time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8640BF-7B1A-5D4A-886D-1C6A8D3F2A48}"/>
              </a:ext>
            </a:extLst>
          </p:cNvPr>
          <p:cNvSpPr/>
          <p:nvPr/>
        </p:nvSpPr>
        <p:spPr>
          <a:xfrm>
            <a:off x="3182677" y="2923091"/>
            <a:ext cx="294169" cy="336116"/>
          </a:xfrm>
          <a:prstGeom prst="rect">
            <a:avLst/>
          </a:prstGeom>
          <a:solidFill>
            <a:schemeClr val="bg1">
              <a:alpha val="7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b="0"/>
          </a:p>
        </p:txBody>
      </p:sp>
      <p:sp>
        <p:nvSpPr>
          <p:cNvPr id="91" name="Right Brace 90">
            <a:extLst>
              <a:ext uri="{FF2B5EF4-FFF2-40B4-BE49-F238E27FC236}">
                <a16:creationId xmlns:a16="http://schemas.microsoft.com/office/drawing/2014/main" id="{73BB4698-6D73-A641-B2D3-92B0B1840072}"/>
              </a:ext>
            </a:extLst>
          </p:cNvPr>
          <p:cNvSpPr/>
          <p:nvPr/>
        </p:nvSpPr>
        <p:spPr>
          <a:xfrm rot="16200000">
            <a:off x="7908764" y="2531364"/>
            <a:ext cx="414669" cy="320751"/>
          </a:xfrm>
          <a:prstGeom prst="rightBrace">
            <a:avLst>
              <a:gd name="adj1" fmla="val 10897"/>
              <a:gd name="adj2" fmla="val 51316"/>
            </a:avLst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Brace 91">
            <a:extLst>
              <a:ext uri="{FF2B5EF4-FFF2-40B4-BE49-F238E27FC236}">
                <a16:creationId xmlns:a16="http://schemas.microsoft.com/office/drawing/2014/main" id="{A3DCDB77-EB26-0447-ABC6-021E52410052}"/>
              </a:ext>
            </a:extLst>
          </p:cNvPr>
          <p:cNvSpPr/>
          <p:nvPr/>
        </p:nvSpPr>
        <p:spPr>
          <a:xfrm rot="16200000">
            <a:off x="5801346" y="2250002"/>
            <a:ext cx="414669" cy="918918"/>
          </a:xfrm>
          <a:prstGeom prst="rightBrace">
            <a:avLst>
              <a:gd name="adj1" fmla="val 10897"/>
              <a:gd name="adj2" fmla="val 51316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678DC328-2461-FA4A-B342-F41BC6B3FDA2}"/>
              </a:ext>
            </a:extLst>
          </p:cNvPr>
          <p:cNvSpPr/>
          <p:nvPr/>
        </p:nvSpPr>
        <p:spPr>
          <a:xfrm rot="16200000">
            <a:off x="8197217" y="2242912"/>
            <a:ext cx="414669" cy="918918"/>
          </a:xfrm>
          <a:prstGeom prst="rightBrace">
            <a:avLst>
              <a:gd name="adj1" fmla="val 10897"/>
              <a:gd name="adj2" fmla="val 51316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5" name="Right Brace 94">
            <a:extLst>
              <a:ext uri="{FF2B5EF4-FFF2-40B4-BE49-F238E27FC236}">
                <a16:creationId xmlns:a16="http://schemas.microsoft.com/office/drawing/2014/main" id="{FAC70C56-AFDD-1C49-9AC9-0CE33FEE5872}"/>
              </a:ext>
            </a:extLst>
          </p:cNvPr>
          <p:cNvSpPr/>
          <p:nvPr/>
        </p:nvSpPr>
        <p:spPr>
          <a:xfrm rot="16200000">
            <a:off x="3113480" y="2552629"/>
            <a:ext cx="414669" cy="320751"/>
          </a:xfrm>
          <a:prstGeom prst="rightBrace">
            <a:avLst>
              <a:gd name="adj1" fmla="val 10897"/>
              <a:gd name="adj2" fmla="val 51316"/>
            </a:avLst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0CB5CD2-122A-0347-8B42-9A1E1842975A}"/>
              </a:ext>
            </a:extLst>
          </p:cNvPr>
          <p:cNvSpPr txBox="1"/>
          <p:nvPr/>
        </p:nvSpPr>
        <p:spPr>
          <a:xfrm>
            <a:off x="4736775" y="1908251"/>
            <a:ext cx="221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Overcounting!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9BF1A6A-695B-F343-88E2-7EDC39451878}"/>
              </a:ext>
            </a:extLst>
          </p:cNvPr>
          <p:cNvSpPr txBox="1"/>
          <p:nvPr/>
        </p:nvSpPr>
        <p:spPr>
          <a:xfrm>
            <a:off x="2506538" y="1926198"/>
            <a:ext cx="221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Undercounting!</a:t>
            </a:r>
          </a:p>
        </p:txBody>
      </p:sp>
      <p:sp>
        <p:nvSpPr>
          <p:cNvPr id="89" name="Right Brace 88">
            <a:extLst>
              <a:ext uri="{FF2B5EF4-FFF2-40B4-BE49-F238E27FC236}">
                <a16:creationId xmlns:a16="http://schemas.microsoft.com/office/drawing/2014/main" id="{DFE5D9D5-6354-1E4F-846E-4B054CBC3DDE}"/>
              </a:ext>
            </a:extLst>
          </p:cNvPr>
          <p:cNvSpPr/>
          <p:nvPr/>
        </p:nvSpPr>
        <p:spPr>
          <a:xfrm rot="16200000">
            <a:off x="3405476" y="2235825"/>
            <a:ext cx="414669" cy="918918"/>
          </a:xfrm>
          <a:prstGeom prst="rightBrace">
            <a:avLst>
              <a:gd name="adj1" fmla="val 10897"/>
              <a:gd name="adj2" fmla="val 51316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1E35F1F2-7852-AD4D-82F1-C679FBFAC694}"/>
              </a:ext>
            </a:extLst>
          </p:cNvPr>
          <p:cNvSpPr/>
          <p:nvPr/>
        </p:nvSpPr>
        <p:spPr>
          <a:xfrm rot="16200000">
            <a:off x="5502262" y="2549085"/>
            <a:ext cx="414669" cy="320751"/>
          </a:xfrm>
          <a:prstGeom prst="rightBrace">
            <a:avLst>
              <a:gd name="adj1" fmla="val 10897"/>
              <a:gd name="adj2" fmla="val 51316"/>
            </a:avLst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370EC928-536D-644C-A6D6-12105BE2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72" y="178416"/>
            <a:ext cx="11617455" cy="1325563"/>
          </a:xfrm>
        </p:spPr>
        <p:txBody>
          <a:bodyPr/>
          <a:lstStyle/>
          <a:p>
            <a:r>
              <a:rPr lang="en-US"/>
              <a:t>Read/Reset delays can cause counting errors</a:t>
            </a:r>
          </a:p>
        </p:txBody>
      </p:sp>
    </p:spTree>
    <p:extLst>
      <p:ext uri="{BB962C8B-B14F-4D97-AF65-F5344CB8AC3E}">
        <p14:creationId xmlns:p14="http://schemas.microsoft.com/office/powerpoint/2010/main" val="20084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D01D-9AB4-6C48-A616-8E43B904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reveals two major bottlenecks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B3B6-F360-644C-A59D-0652D61C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6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227E7-9855-B44D-A1BC-2A85571A2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011" y="1631190"/>
            <a:ext cx="5422490" cy="215090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FFC1840-5014-E74C-8528-3F05C97571E7}"/>
              </a:ext>
            </a:extLst>
          </p:cNvPr>
          <p:cNvGrpSpPr/>
          <p:nvPr/>
        </p:nvGrpSpPr>
        <p:grpSpPr>
          <a:xfrm>
            <a:off x="2327053" y="1482270"/>
            <a:ext cx="7176178" cy="2292288"/>
            <a:chOff x="2327053" y="1482270"/>
            <a:chExt cx="7176178" cy="22922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B6400A-9FD7-AB47-8AA8-0E092AC3520A}"/>
                </a:ext>
              </a:extLst>
            </p:cNvPr>
            <p:cNvSpPr/>
            <p:nvPr/>
          </p:nvSpPr>
          <p:spPr>
            <a:xfrm>
              <a:off x="6146801" y="1482270"/>
              <a:ext cx="3356430" cy="2282456"/>
            </a:xfrm>
            <a:prstGeom prst="rect">
              <a:avLst/>
            </a:prstGeom>
            <a:solidFill>
              <a:schemeClr val="bg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3DD4F6-FBC2-CD41-8A25-4070E18432DD}"/>
                </a:ext>
              </a:extLst>
            </p:cNvPr>
            <p:cNvSpPr/>
            <p:nvPr/>
          </p:nvSpPr>
          <p:spPr>
            <a:xfrm>
              <a:off x="2327053" y="1488558"/>
              <a:ext cx="3094075" cy="2286000"/>
            </a:xfrm>
            <a:prstGeom prst="rect">
              <a:avLst/>
            </a:prstGeom>
            <a:solidFill>
              <a:schemeClr val="bg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18AD74-4BC8-FB43-ABF2-0965BFF53615}"/>
                </a:ext>
              </a:extLst>
            </p:cNvPr>
            <p:cNvSpPr/>
            <p:nvPr/>
          </p:nvSpPr>
          <p:spPr>
            <a:xfrm>
              <a:off x="5417586" y="1485015"/>
              <a:ext cx="729214" cy="445386"/>
            </a:xfrm>
            <a:prstGeom prst="rect">
              <a:avLst/>
            </a:prstGeom>
            <a:solidFill>
              <a:schemeClr val="bg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163C78-B4D9-6A4E-A4BB-D2327469DC90}"/>
                </a:ext>
              </a:extLst>
            </p:cNvPr>
            <p:cNvSpPr/>
            <p:nvPr/>
          </p:nvSpPr>
          <p:spPr>
            <a:xfrm>
              <a:off x="5421131" y="3060700"/>
              <a:ext cx="725669" cy="713858"/>
            </a:xfrm>
            <a:prstGeom prst="rect">
              <a:avLst/>
            </a:prstGeom>
            <a:solidFill>
              <a:schemeClr val="bg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B0ADB1-4A13-A44E-AC66-5A51A367FDE4}"/>
                </a:ext>
              </a:extLst>
            </p:cNvPr>
            <p:cNvSpPr/>
            <p:nvPr/>
          </p:nvSpPr>
          <p:spPr>
            <a:xfrm>
              <a:off x="5422900" y="1933658"/>
              <a:ext cx="761999" cy="119054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88A887-521F-164B-9D82-C57E52EB1C63}"/>
              </a:ext>
            </a:extLst>
          </p:cNvPr>
          <p:cNvCxnSpPr>
            <a:cxnSpLocks/>
          </p:cNvCxnSpPr>
          <p:nvPr/>
        </p:nvCxnSpPr>
        <p:spPr>
          <a:xfrm flipV="1">
            <a:off x="2897644" y="4039263"/>
            <a:ext cx="0" cy="2703534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78E091-652A-B74E-9E4A-BC363CAAA6C3}"/>
              </a:ext>
            </a:extLst>
          </p:cNvPr>
          <p:cNvCxnSpPr>
            <a:cxnSpLocks/>
          </p:cNvCxnSpPr>
          <p:nvPr/>
        </p:nvCxnSpPr>
        <p:spPr>
          <a:xfrm>
            <a:off x="3856072" y="4914900"/>
            <a:ext cx="0" cy="134735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54E821-695D-1D4A-9581-4784B832657E}"/>
                  </a:ext>
                </a:extLst>
              </p:cNvPr>
              <p:cNvSpPr txBox="1"/>
              <p:nvPr/>
            </p:nvSpPr>
            <p:spPr>
              <a:xfrm>
                <a:off x="3988725" y="4609430"/>
                <a:ext cx="862675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𝛥</m:t>
                      </m:r>
                      <m:r>
                        <a:rPr lang="en-US" sz="17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𝑟𝑒𝑎𝑑</m:t>
                      </m:r>
                    </m:oMath>
                  </m:oMathPara>
                </a14:m>
                <a:endParaRPr lang="en-US" sz="17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54E821-695D-1D4A-9581-4784B8326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725" y="4609430"/>
                <a:ext cx="862675" cy="353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4211E5-5ADC-EB46-A2CB-5184D2D8F37D}"/>
              </a:ext>
            </a:extLst>
          </p:cNvPr>
          <p:cNvCxnSpPr>
            <a:cxnSpLocks/>
          </p:cNvCxnSpPr>
          <p:nvPr/>
        </p:nvCxnSpPr>
        <p:spPr>
          <a:xfrm>
            <a:off x="2897693" y="4916427"/>
            <a:ext cx="324169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6B991D-BD22-1D4D-86DC-3A218DDE8C6E}"/>
              </a:ext>
            </a:extLst>
          </p:cNvPr>
          <p:cNvCxnSpPr>
            <a:cxnSpLocks/>
          </p:cNvCxnSpPr>
          <p:nvPr/>
        </p:nvCxnSpPr>
        <p:spPr>
          <a:xfrm>
            <a:off x="2894663" y="5065719"/>
            <a:ext cx="62296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C61E7B-A5B3-B549-B7D9-DE4E5EBE484E}"/>
              </a:ext>
            </a:extLst>
          </p:cNvPr>
          <p:cNvCxnSpPr>
            <a:cxnSpLocks/>
          </p:cNvCxnSpPr>
          <p:nvPr/>
        </p:nvCxnSpPr>
        <p:spPr>
          <a:xfrm>
            <a:off x="3486268" y="5668506"/>
            <a:ext cx="37290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3A83AD-C8C9-5449-850D-ACC52C6EE820}"/>
              </a:ext>
            </a:extLst>
          </p:cNvPr>
          <p:cNvCxnSpPr>
            <a:cxnSpLocks/>
          </p:cNvCxnSpPr>
          <p:nvPr/>
        </p:nvCxnSpPr>
        <p:spPr>
          <a:xfrm>
            <a:off x="3496560" y="5061611"/>
            <a:ext cx="0" cy="1325334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528038-5527-0B43-84C1-212FBB4499EF}"/>
              </a:ext>
            </a:extLst>
          </p:cNvPr>
          <p:cNvCxnSpPr>
            <a:cxnSpLocks/>
          </p:cNvCxnSpPr>
          <p:nvPr/>
        </p:nvCxnSpPr>
        <p:spPr>
          <a:xfrm>
            <a:off x="3854881" y="5796432"/>
            <a:ext cx="0" cy="18288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3A320E-1875-AF47-B1DF-D626769CB4B5}"/>
              </a:ext>
            </a:extLst>
          </p:cNvPr>
          <p:cNvCxnSpPr>
            <a:cxnSpLocks/>
          </p:cNvCxnSpPr>
          <p:nvPr/>
        </p:nvCxnSpPr>
        <p:spPr>
          <a:xfrm>
            <a:off x="3495689" y="5796432"/>
            <a:ext cx="0" cy="18288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C45078-16C5-444E-8EC0-B49FAF1DD965}"/>
              </a:ext>
            </a:extLst>
          </p:cNvPr>
          <p:cNvCxnSpPr>
            <a:cxnSpLocks/>
          </p:cNvCxnSpPr>
          <p:nvPr/>
        </p:nvCxnSpPr>
        <p:spPr>
          <a:xfrm flipV="1">
            <a:off x="6142776" y="4759307"/>
            <a:ext cx="0" cy="141982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06676D-BB49-5B42-B47B-26105F66FCB2}"/>
              </a:ext>
            </a:extLst>
          </p:cNvPr>
          <p:cNvCxnSpPr>
            <a:cxnSpLocks/>
          </p:cNvCxnSpPr>
          <p:nvPr/>
        </p:nvCxnSpPr>
        <p:spPr>
          <a:xfrm>
            <a:off x="3870752" y="5070635"/>
            <a:ext cx="226863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09F6ACC-889C-8044-B6E0-42B3BBC99DAD}"/>
              </a:ext>
            </a:extLst>
          </p:cNvPr>
          <p:cNvSpPr/>
          <p:nvPr/>
        </p:nvSpPr>
        <p:spPr>
          <a:xfrm>
            <a:off x="3202548" y="5939084"/>
            <a:ext cx="957571" cy="513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</a:p>
          <a:p>
            <a:pPr algn="ctr"/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2B8EFC-63D5-1B47-8739-9AFBF0A85AD5}"/>
              </a:ext>
            </a:extLst>
          </p:cNvPr>
          <p:cNvCxnSpPr>
            <a:cxnSpLocks/>
          </p:cNvCxnSpPr>
          <p:nvPr/>
        </p:nvCxnSpPr>
        <p:spPr>
          <a:xfrm>
            <a:off x="8510281" y="4914900"/>
            <a:ext cx="0" cy="97328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379F1C-4C93-1045-B2D0-174443894843}"/>
                  </a:ext>
                </a:extLst>
              </p:cNvPr>
              <p:cNvSpPr txBox="1"/>
              <p:nvPr/>
            </p:nvSpPr>
            <p:spPr>
              <a:xfrm>
                <a:off x="7065526" y="4614346"/>
                <a:ext cx="833874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𝛥</m:t>
                      </m:r>
                      <m:r>
                        <a:rPr lang="en-US" sz="17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𝑟𝑠𝑡</m:t>
                      </m:r>
                    </m:oMath>
                  </m:oMathPara>
                </a14:m>
                <a:endParaRPr lang="en-US" sz="17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379F1C-4C93-1045-B2D0-174443894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526" y="4614346"/>
                <a:ext cx="833874" cy="353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3ED593-D357-2242-941D-EDD964820D00}"/>
              </a:ext>
            </a:extLst>
          </p:cNvPr>
          <p:cNvCxnSpPr>
            <a:cxnSpLocks/>
          </p:cNvCxnSpPr>
          <p:nvPr/>
        </p:nvCxnSpPr>
        <p:spPr>
          <a:xfrm>
            <a:off x="6147539" y="4923623"/>
            <a:ext cx="270032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0CA2B7-9E53-C846-A48D-375B9DD1D3ED}"/>
              </a:ext>
            </a:extLst>
          </p:cNvPr>
          <p:cNvCxnSpPr>
            <a:cxnSpLocks/>
          </p:cNvCxnSpPr>
          <p:nvPr/>
        </p:nvCxnSpPr>
        <p:spPr>
          <a:xfrm>
            <a:off x="6150965" y="5070635"/>
            <a:ext cx="187733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9B10A7-211A-8249-AC22-75339114E60F}"/>
              </a:ext>
            </a:extLst>
          </p:cNvPr>
          <p:cNvCxnSpPr>
            <a:cxnSpLocks/>
          </p:cNvCxnSpPr>
          <p:nvPr/>
        </p:nvCxnSpPr>
        <p:spPr>
          <a:xfrm>
            <a:off x="8026553" y="5719142"/>
            <a:ext cx="47650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C90FB4-659D-B246-BB7D-4436CFA5A8AD}"/>
              </a:ext>
            </a:extLst>
          </p:cNvPr>
          <p:cNvCxnSpPr>
            <a:cxnSpLocks/>
          </p:cNvCxnSpPr>
          <p:nvPr/>
        </p:nvCxnSpPr>
        <p:spPr>
          <a:xfrm>
            <a:off x="8030468" y="5066527"/>
            <a:ext cx="0" cy="83550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8614A6-DC69-2949-A12C-A061E3E5B17F}"/>
              </a:ext>
            </a:extLst>
          </p:cNvPr>
          <p:cNvCxnSpPr>
            <a:cxnSpLocks/>
          </p:cNvCxnSpPr>
          <p:nvPr/>
        </p:nvCxnSpPr>
        <p:spPr>
          <a:xfrm>
            <a:off x="8508583" y="5824146"/>
            <a:ext cx="0" cy="18288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A74038-9980-9841-8043-159363BA4001}"/>
              </a:ext>
            </a:extLst>
          </p:cNvPr>
          <p:cNvCxnSpPr>
            <a:cxnSpLocks/>
          </p:cNvCxnSpPr>
          <p:nvPr/>
        </p:nvCxnSpPr>
        <p:spPr>
          <a:xfrm>
            <a:off x="8031175" y="5824146"/>
            <a:ext cx="0" cy="18288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FD3F65-BCAF-3B45-893A-67111C7B6CB3}"/>
              </a:ext>
            </a:extLst>
          </p:cNvPr>
          <p:cNvCxnSpPr>
            <a:cxnSpLocks/>
          </p:cNvCxnSpPr>
          <p:nvPr/>
        </p:nvCxnSpPr>
        <p:spPr>
          <a:xfrm flipV="1">
            <a:off x="8848629" y="4638691"/>
            <a:ext cx="0" cy="2143434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1271FF-2E39-E04A-BC0B-B969D7E7E86D}"/>
              </a:ext>
            </a:extLst>
          </p:cNvPr>
          <p:cNvCxnSpPr>
            <a:cxnSpLocks/>
          </p:cNvCxnSpPr>
          <p:nvPr/>
        </p:nvCxnSpPr>
        <p:spPr>
          <a:xfrm>
            <a:off x="8500629" y="5075551"/>
            <a:ext cx="33691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BADE113-201A-C44E-B16B-4616F508F65A}"/>
              </a:ext>
            </a:extLst>
          </p:cNvPr>
          <p:cNvSpPr/>
          <p:nvPr/>
        </p:nvSpPr>
        <p:spPr>
          <a:xfrm>
            <a:off x="7771416" y="5987390"/>
            <a:ext cx="993294" cy="469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</a:p>
          <a:p>
            <a:pPr algn="ctr"/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5676A4-7112-A64F-BCDE-ED6DB449092F}"/>
              </a:ext>
            </a:extLst>
          </p:cNvPr>
          <p:cNvCxnSpPr>
            <a:cxnSpLocks/>
          </p:cNvCxnSpPr>
          <p:nvPr/>
        </p:nvCxnSpPr>
        <p:spPr>
          <a:xfrm flipH="1">
            <a:off x="2514600" y="2942433"/>
            <a:ext cx="2996581" cy="78399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34AA2C-4D4D-F440-B7BE-FCBBEDD00663}"/>
              </a:ext>
            </a:extLst>
          </p:cNvPr>
          <p:cNvCxnSpPr>
            <a:cxnSpLocks/>
          </p:cNvCxnSpPr>
          <p:nvPr/>
        </p:nvCxnSpPr>
        <p:spPr>
          <a:xfrm>
            <a:off x="6103877" y="2942433"/>
            <a:ext cx="2929510" cy="73483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11EB942-FA33-E440-A369-0AA811075826}"/>
              </a:ext>
            </a:extLst>
          </p:cNvPr>
          <p:cNvSpPr txBox="1"/>
          <p:nvPr/>
        </p:nvSpPr>
        <p:spPr>
          <a:xfrm>
            <a:off x="4640854" y="5164500"/>
            <a:ext cx="8697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0000"/>
                </a:solidFill>
              </a:rPr>
              <a:t>62%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038A19-5CB0-614F-AA37-D4B064FD319D}"/>
              </a:ext>
            </a:extLst>
          </p:cNvPr>
          <p:cNvSpPr txBox="1"/>
          <p:nvPr/>
        </p:nvSpPr>
        <p:spPr>
          <a:xfrm>
            <a:off x="6758201" y="5129945"/>
            <a:ext cx="9590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0000"/>
                </a:solidFill>
              </a:rPr>
              <a:t>36%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9C72CFB-7D13-5B43-9AC5-3BBAFD8AD0FE}"/>
              </a:ext>
            </a:extLst>
          </p:cNvPr>
          <p:cNvSpPr/>
          <p:nvPr/>
        </p:nvSpPr>
        <p:spPr>
          <a:xfrm>
            <a:off x="3907302" y="4951828"/>
            <a:ext cx="2236763" cy="253218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813F7E-A533-1044-8B2B-52682914FE6D}"/>
              </a:ext>
            </a:extLst>
          </p:cNvPr>
          <p:cNvSpPr/>
          <p:nvPr/>
        </p:nvSpPr>
        <p:spPr>
          <a:xfrm>
            <a:off x="6133052" y="4955372"/>
            <a:ext cx="1889214" cy="243949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FC4079-683B-1E42-975A-FD6C9F7F1DAA}"/>
              </a:ext>
            </a:extLst>
          </p:cNvPr>
          <p:cNvGrpSpPr/>
          <p:nvPr/>
        </p:nvGrpSpPr>
        <p:grpSpPr>
          <a:xfrm>
            <a:off x="1259624" y="3778092"/>
            <a:ext cx="7361308" cy="1165399"/>
            <a:chOff x="1488224" y="3778092"/>
            <a:chExt cx="7361308" cy="1165399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8A34F92-AC94-4349-A6F1-3BFB4B8BB4C1}"/>
                </a:ext>
              </a:extLst>
            </p:cNvPr>
            <p:cNvCxnSpPr>
              <a:cxnSpLocks/>
            </p:cNvCxnSpPr>
            <p:nvPr/>
          </p:nvCxnSpPr>
          <p:spPr>
            <a:xfrm>
              <a:off x="3131209" y="4626151"/>
              <a:ext cx="959010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B62AF32-FF6F-9041-84FB-6954AC94565B}"/>
                </a:ext>
              </a:extLst>
            </p:cNvPr>
            <p:cNvCxnSpPr>
              <a:cxnSpLocks/>
            </p:cNvCxnSpPr>
            <p:nvPr/>
          </p:nvCxnSpPr>
          <p:spPr>
            <a:xfrm>
              <a:off x="3126293" y="4129848"/>
              <a:ext cx="562933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E6D85D-B6F3-644C-B772-BA24998C3719}"/>
                </a:ext>
              </a:extLst>
            </p:cNvPr>
            <p:cNvSpPr txBox="1"/>
            <p:nvPr/>
          </p:nvSpPr>
          <p:spPr>
            <a:xfrm>
              <a:off x="3471620" y="3778092"/>
              <a:ext cx="53779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Delay contributing to undercounting (99.9%)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8C64D52-5345-FA4A-A0AF-BA9AF3BC412F}"/>
                </a:ext>
              </a:extLst>
            </p:cNvPr>
            <p:cNvSpPr txBox="1"/>
            <p:nvPr/>
          </p:nvSpPr>
          <p:spPr>
            <a:xfrm>
              <a:off x="1488224" y="4220717"/>
              <a:ext cx="504268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>
                  <a:solidFill>
                    <a:schemeClr val="accent1"/>
                  </a:solidFill>
                </a:rPr>
                <a:t>Delay contributing to overcounting (1%)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16A7367-8230-144F-896F-1E32F7D66126}"/>
                </a:ext>
              </a:extLst>
            </p:cNvPr>
            <p:cNvCxnSpPr>
              <a:cxnSpLocks/>
            </p:cNvCxnSpPr>
            <p:nvPr/>
          </p:nvCxnSpPr>
          <p:spPr>
            <a:xfrm>
              <a:off x="8738881" y="4102100"/>
              <a:ext cx="0" cy="84139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CA765AE-B1E2-164F-B64D-13FAEEA0BE65}"/>
                </a:ext>
              </a:extLst>
            </p:cNvPr>
            <p:cNvCxnSpPr>
              <a:cxnSpLocks/>
            </p:cNvCxnSpPr>
            <p:nvPr/>
          </p:nvCxnSpPr>
          <p:spPr>
            <a:xfrm>
              <a:off x="4084672" y="4610100"/>
              <a:ext cx="0" cy="3302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1AD0653-D6BE-424C-AA54-D562965B13CF}"/>
              </a:ext>
            </a:extLst>
          </p:cNvPr>
          <p:cNvCxnSpPr>
            <a:cxnSpLocks/>
          </p:cNvCxnSpPr>
          <p:nvPr/>
        </p:nvCxnSpPr>
        <p:spPr>
          <a:xfrm>
            <a:off x="2939257" y="6556805"/>
            <a:ext cx="588608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39D2400-C695-B341-8B6D-180D76A732B5}"/>
              </a:ext>
            </a:extLst>
          </p:cNvPr>
          <p:cNvSpPr txBox="1"/>
          <p:nvPr/>
        </p:nvSpPr>
        <p:spPr>
          <a:xfrm>
            <a:off x="5523112" y="6457890"/>
            <a:ext cx="86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75678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4FE0AA-5A4A-2A49-A7C1-34939324BAD6}"/>
              </a:ext>
            </a:extLst>
          </p:cNvPr>
          <p:cNvGrpSpPr/>
          <p:nvPr/>
        </p:nvGrpSpPr>
        <p:grpSpPr>
          <a:xfrm>
            <a:off x="3170903" y="3481420"/>
            <a:ext cx="7148052" cy="1037623"/>
            <a:chOff x="3018503" y="3329020"/>
            <a:chExt cx="7148052" cy="1037623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2AAAE6B-EE62-CE47-B005-FC201CDFC511}"/>
                </a:ext>
              </a:extLst>
            </p:cNvPr>
            <p:cNvSpPr/>
            <p:nvPr/>
          </p:nvSpPr>
          <p:spPr>
            <a:xfrm>
              <a:off x="3018503" y="3977949"/>
              <a:ext cx="2395235" cy="38869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BA68954-95F8-D643-BF73-AD932E9720A2}"/>
                </a:ext>
              </a:extLst>
            </p:cNvPr>
            <p:cNvSpPr/>
            <p:nvPr/>
          </p:nvSpPr>
          <p:spPr>
            <a:xfrm>
              <a:off x="5407741" y="3329020"/>
              <a:ext cx="2395235" cy="38869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67AD57B-D72E-7F40-B804-F8356305C17C}"/>
                </a:ext>
              </a:extLst>
            </p:cNvPr>
            <p:cNvSpPr/>
            <p:nvPr/>
          </p:nvSpPr>
          <p:spPr>
            <a:xfrm>
              <a:off x="7816646" y="3977949"/>
              <a:ext cx="2349909" cy="38869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90ABDA-6565-B140-A202-A427417C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 1. Use two sets of counter 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DA87-4006-814F-BFF2-81D8BA61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053F7EE8-C5A9-B549-A8E0-94011CA46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229" y="4995635"/>
            <a:ext cx="7213600" cy="294822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FC047C1-49FB-144C-AA90-68557293AC4F}"/>
              </a:ext>
            </a:extLst>
          </p:cNvPr>
          <p:cNvCxnSpPr>
            <a:cxnSpLocks/>
          </p:cNvCxnSpPr>
          <p:nvPr/>
        </p:nvCxnSpPr>
        <p:spPr>
          <a:xfrm>
            <a:off x="925975" y="3231923"/>
            <a:ext cx="9977377" cy="0"/>
          </a:xfrm>
          <a:prstGeom prst="line">
            <a:avLst/>
          </a:prstGeom>
          <a:ln w="254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6F2474B-2BD9-484A-BA3D-C8179D31563D}"/>
              </a:ext>
            </a:extLst>
          </p:cNvPr>
          <p:cNvSpPr txBox="1"/>
          <p:nvPr/>
        </p:nvSpPr>
        <p:spPr>
          <a:xfrm>
            <a:off x="1968402" y="4086359"/>
            <a:ext cx="902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Set 2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97FB05F-7D8B-2E48-AAED-5B737184AA4D}"/>
              </a:ext>
            </a:extLst>
          </p:cNvPr>
          <p:cNvCxnSpPr/>
          <p:nvPr/>
        </p:nvCxnSpPr>
        <p:spPr>
          <a:xfrm flipV="1">
            <a:off x="3157869" y="2914634"/>
            <a:ext cx="0" cy="27432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8502595-687C-3645-8BE5-317A9B863CE2}"/>
              </a:ext>
            </a:extLst>
          </p:cNvPr>
          <p:cNvCxnSpPr/>
          <p:nvPr/>
        </p:nvCxnSpPr>
        <p:spPr>
          <a:xfrm flipV="1">
            <a:off x="5564388" y="2914634"/>
            <a:ext cx="0" cy="27432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A8F5B96-C5B5-5E41-BCA0-925CDA05B1FB}"/>
              </a:ext>
            </a:extLst>
          </p:cNvPr>
          <p:cNvCxnSpPr/>
          <p:nvPr/>
        </p:nvCxnSpPr>
        <p:spPr>
          <a:xfrm flipV="1">
            <a:off x="7949625" y="2914634"/>
            <a:ext cx="0" cy="27432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059603F-2094-A847-A834-7A68216573E4}"/>
              </a:ext>
            </a:extLst>
          </p:cNvPr>
          <p:cNvCxnSpPr/>
          <p:nvPr/>
        </p:nvCxnSpPr>
        <p:spPr>
          <a:xfrm flipV="1">
            <a:off x="10324229" y="2914634"/>
            <a:ext cx="0" cy="27432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F3C300A-F1F1-724B-A006-791EB515857D}"/>
              </a:ext>
            </a:extLst>
          </p:cNvPr>
          <p:cNvSpPr txBox="1"/>
          <p:nvPr/>
        </p:nvSpPr>
        <p:spPr>
          <a:xfrm>
            <a:off x="3937091" y="5305474"/>
            <a:ext cx="97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epoch1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0159690-6F15-D649-9E94-04E161CFA32D}"/>
                  </a:ext>
                </a:extLst>
              </p:cNvPr>
              <p:cNvSpPr/>
              <p:nvPr/>
            </p:nvSpPr>
            <p:spPr>
              <a:xfrm>
                <a:off x="3161070" y="3481420"/>
                <a:ext cx="2395235" cy="388694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b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0159690-6F15-D649-9E94-04E161CFA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070" y="3481420"/>
                <a:ext cx="2395235" cy="388694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4FD0AC9-6719-AD42-A72B-CC963A4BBE72}"/>
                  </a:ext>
                </a:extLst>
              </p:cNvPr>
              <p:cNvSpPr/>
              <p:nvPr/>
            </p:nvSpPr>
            <p:spPr>
              <a:xfrm>
                <a:off x="5560142" y="4120517"/>
                <a:ext cx="2395235" cy="388694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b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4FD0AC9-6719-AD42-A72B-CC963A4BB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142" y="4120517"/>
                <a:ext cx="2395235" cy="388694"/>
              </a:xfrm>
              <a:prstGeom prst="rect">
                <a:avLst/>
              </a:prstGeom>
              <a:blipFill>
                <a:blip r:embed="rId5"/>
                <a:stretch>
                  <a:fillRect b="-2941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A355D292-EB8F-B24B-885C-D055FB04F143}"/>
              </a:ext>
            </a:extLst>
          </p:cNvPr>
          <p:cNvSpPr txBox="1"/>
          <p:nvPr/>
        </p:nvSpPr>
        <p:spPr>
          <a:xfrm>
            <a:off x="6331246" y="5300558"/>
            <a:ext cx="97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epoch2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A935B8-A86F-ED4E-8959-B0B0C40B22BD}"/>
              </a:ext>
            </a:extLst>
          </p:cNvPr>
          <p:cNvGrpSpPr/>
          <p:nvPr/>
        </p:nvGrpSpPr>
        <p:grpSpPr>
          <a:xfrm>
            <a:off x="3165987" y="3476504"/>
            <a:ext cx="7148052" cy="1037623"/>
            <a:chOff x="3165987" y="3476504"/>
            <a:chExt cx="7148052" cy="10376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D589029-E285-7441-8362-233C5D137119}"/>
                    </a:ext>
                  </a:extLst>
                </p:cNvPr>
                <p:cNvSpPr/>
                <p:nvPr/>
              </p:nvSpPr>
              <p:spPr>
                <a:xfrm>
                  <a:off x="3165987" y="4125433"/>
                  <a:ext cx="2395235" cy="388694"/>
                </a:xfrm>
                <a:prstGeom prst="rect">
                  <a:avLst/>
                </a:prstGeom>
                <a:solidFill>
                  <a:schemeClr val="bg1">
                    <a:alpha val="70000"/>
                  </a:schemeClr>
                </a:solidFill>
                <a:ln w="254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20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D589029-E285-7441-8362-233C5D1371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987" y="4125433"/>
                  <a:ext cx="2395235" cy="388694"/>
                </a:xfrm>
                <a:prstGeom prst="rect">
                  <a:avLst/>
                </a:prstGeom>
                <a:blipFill>
                  <a:blip r:embed="rId6"/>
                  <a:stretch>
                    <a:fillRect b="-6061"/>
                  </a:stretch>
                </a:blipFill>
                <a:ln w="25400">
                  <a:solidFill>
                    <a:schemeClr val="bg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A644563-1237-6A47-B265-2CC2D73924FC}"/>
                    </a:ext>
                  </a:extLst>
                </p:cNvPr>
                <p:cNvSpPr/>
                <p:nvPr/>
              </p:nvSpPr>
              <p:spPr>
                <a:xfrm>
                  <a:off x="5555225" y="3476504"/>
                  <a:ext cx="2395235" cy="388694"/>
                </a:xfrm>
                <a:prstGeom prst="rect">
                  <a:avLst/>
                </a:prstGeom>
                <a:solidFill>
                  <a:schemeClr val="bg1">
                    <a:alpha val="70000"/>
                  </a:schemeClr>
                </a:solidFill>
                <a:ln w="254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20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A644563-1237-6A47-B265-2CC2D73924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225" y="3476504"/>
                  <a:ext cx="2395235" cy="388694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25400">
                  <a:solidFill>
                    <a:schemeClr val="bg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B3263FC-31F5-564C-B4E9-56DC09FA8C5B}"/>
                    </a:ext>
                  </a:extLst>
                </p:cNvPr>
                <p:cNvSpPr/>
                <p:nvPr/>
              </p:nvSpPr>
              <p:spPr>
                <a:xfrm>
                  <a:off x="7964130" y="4125433"/>
                  <a:ext cx="2349909" cy="388694"/>
                </a:xfrm>
                <a:prstGeom prst="rect">
                  <a:avLst/>
                </a:prstGeom>
                <a:solidFill>
                  <a:schemeClr val="bg1">
                    <a:alpha val="70000"/>
                  </a:schemeClr>
                </a:solidFill>
                <a:ln w="254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200" b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B3263FC-31F5-564C-B4E9-56DC09FA8C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4130" y="4125433"/>
                  <a:ext cx="2349909" cy="388694"/>
                </a:xfrm>
                <a:prstGeom prst="rect">
                  <a:avLst/>
                </a:prstGeom>
                <a:blipFill>
                  <a:blip r:embed="rId8"/>
                  <a:stretch>
                    <a:fillRect b="-6061"/>
                  </a:stretch>
                </a:blipFill>
                <a:ln w="25400">
                  <a:solidFill>
                    <a:schemeClr val="bg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6D9830D-88A9-C740-896A-E694C3B74E11}"/>
              </a:ext>
            </a:extLst>
          </p:cNvPr>
          <p:cNvSpPr txBox="1"/>
          <p:nvPr/>
        </p:nvSpPr>
        <p:spPr>
          <a:xfrm>
            <a:off x="8735234" y="5305474"/>
            <a:ext cx="97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epoch3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7A00D19-BFAC-BE4D-A09B-C046817EC0FD}"/>
                  </a:ext>
                </a:extLst>
              </p:cNvPr>
              <p:cNvSpPr/>
              <p:nvPr/>
            </p:nvSpPr>
            <p:spPr>
              <a:xfrm>
                <a:off x="7959214" y="3481420"/>
                <a:ext cx="2354826" cy="388694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200" b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7A00D19-BFAC-BE4D-A09B-C046817EC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214" y="3481420"/>
                <a:ext cx="2354826" cy="388694"/>
              </a:xfrm>
              <a:prstGeom prst="rect">
                <a:avLst/>
              </a:prstGeom>
              <a:blipFill>
                <a:blip r:embed="rId9"/>
                <a:stretch>
                  <a:fillRect b="-6061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23981B34-080F-3D43-96CF-4AEB346B06BE}"/>
              </a:ext>
            </a:extLst>
          </p:cNvPr>
          <p:cNvSpPr txBox="1"/>
          <p:nvPr/>
        </p:nvSpPr>
        <p:spPr>
          <a:xfrm>
            <a:off x="1981884" y="4765290"/>
            <a:ext cx="1046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Packet</a:t>
            </a:r>
          </a:p>
          <a:p>
            <a:r>
              <a:rPr lang="en-US" sz="2000"/>
              <a:t>Stream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E02EBB1-5805-EB45-9CB9-287844EF3CA9}"/>
              </a:ext>
            </a:extLst>
          </p:cNvPr>
          <p:cNvSpPr txBox="1"/>
          <p:nvPr/>
        </p:nvSpPr>
        <p:spPr>
          <a:xfrm rot="16200000">
            <a:off x="394425" y="4446060"/>
            <a:ext cx="174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Data Plane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1A1DFFC-8DE4-1A43-9D27-FFB85FB5E7C8}"/>
              </a:ext>
            </a:extLst>
          </p:cNvPr>
          <p:cNvSpPr txBox="1"/>
          <p:nvPr/>
        </p:nvSpPr>
        <p:spPr>
          <a:xfrm>
            <a:off x="995290" y="2298888"/>
            <a:ext cx="1978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Switch</a:t>
            </a:r>
          </a:p>
          <a:p>
            <a:pPr algn="ctr"/>
            <a:r>
              <a:rPr lang="en-US" sz="2400"/>
              <a:t>Control Plane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931B371-BA93-AF4C-ACD5-4A249AD0EAF5}"/>
              </a:ext>
            </a:extLst>
          </p:cNvPr>
          <p:cNvSpPr txBox="1"/>
          <p:nvPr/>
        </p:nvSpPr>
        <p:spPr>
          <a:xfrm>
            <a:off x="1963486" y="3452179"/>
            <a:ext cx="902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Set 1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699DDEC-689A-F84F-AA0D-70DED7B023B1}"/>
              </a:ext>
            </a:extLst>
          </p:cNvPr>
          <p:cNvCxnSpPr>
            <a:cxnSpLocks/>
          </p:cNvCxnSpPr>
          <p:nvPr/>
        </p:nvCxnSpPr>
        <p:spPr>
          <a:xfrm flipV="1">
            <a:off x="3853457" y="3883742"/>
            <a:ext cx="0" cy="1009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71B1F30-FB5E-894F-8FA5-85AB0051FF7D}"/>
              </a:ext>
            </a:extLst>
          </p:cNvPr>
          <p:cNvSpPr txBox="1"/>
          <p:nvPr/>
        </p:nvSpPr>
        <p:spPr>
          <a:xfrm>
            <a:off x="4056464" y="4559521"/>
            <a:ext cx="9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27307EA-9A0E-0644-9B8D-B2619E331650}"/>
              </a:ext>
            </a:extLst>
          </p:cNvPr>
          <p:cNvCxnSpPr>
            <a:cxnSpLocks/>
          </p:cNvCxnSpPr>
          <p:nvPr/>
        </p:nvCxnSpPr>
        <p:spPr>
          <a:xfrm flipV="1">
            <a:off x="6251345" y="4532671"/>
            <a:ext cx="0" cy="350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AF50259B-812F-BF48-9A32-91AB381CDD71}"/>
              </a:ext>
            </a:extLst>
          </p:cNvPr>
          <p:cNvSpPr txBox="1"/>
          <p:nvPr/>
        </p:nvSpPr>
        <p:spPr>
          <a:xfrm>
            <a:off x="6454352" y="4549876"/>
            <a:ext cx="9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9E74196-9246-D54A-AB25-22CB59ADDA02}"/>
              </a:ext>
            </a:extLst>
          </p:cNvPr>
          <p:cNvCxnSpPr>
            <a:cxnSpLocks/>
          </p:cNvCxnSpPr>
          <p:nvPr/>
        </p:nvCxnSpPr>
        <p:spPr>
          <a:xfrm flipV="1">
            <a:off x="8637659" y="3883742"/>
            <a:ext cx="0" cy="989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79284E1-1506-E045-B63F-FCFE0C7C54F9}"/>
              </a:ext>
            </a:extLst>
          </p:cNvPr>
          <p:cNvSpPr txBox="1"/>
          <p:nvPr/>
        </p:nvSpPr>
        <p:spPr>
          <a:xfrm>
            <a:off x="8840666" y="4540231"/>
            <a:ext cx="9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E95011A-7607-4240-A3C5-1B96A6F1780F}"/>
              </a:ext>
            </a:extLst>
          </p:cNvPr>
          <p:cNvGrpSpPr/>
          <p:nvPr/>
        </p:nvGrpSpPr>
        <p:grpSpPr>
          <a:xfrm>
            <a:off x="4371292" y="2050613"/>
            <a:ext cx="5219968" cy="2059271"/>
            <a:chOff x="4371292" y="2050613"/>
            <a:chExt cx="5219968" cy="2059271"/>
          </a:xfrm>
        </p:grpSpPr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A5B855C9-E083-7A46-AA40-B4AFF1A583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7459" y="2871019"/>
              <a:ext cx="0" cy="5961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0A5281BE-F5B1-6846-9949-E1D94D8B2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9523" y="2866103"/>
              <a:ext cx="0" cy="59617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068DC8F8-930E-2D41-95D9-571BC89EAE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1279" y="2885767"/>
              <a:ext cx="0" cy="122411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EFCD6E5-E767-124D-9F97-E5D308BD2C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678" y="2880852"/>
              <a:ext cx="0" cy="122903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C32DFB-FA91-1040-B771-0C30089F3BB5}"/>
                </a:ext>
              </a:extLst>
            </p:cNvPr>
            <p:cNvSpPr txBox="1"/>
            <p:nvPr/>
          </p:nvSpPr>
          <p:spPr>
            <a:xfrm>
              <a:off x="5260258" y="2448233"/>
              <a:ext cx="1425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read</a:t>
              </a:r>
              <a:r>
                <a:rPr lang="en-US"/>
                <a:t> </a:t>
              </a:r>
              <a:r>
                <a:rPr lang="en-US">
                  <a:solidFill>
                    <a:srgbClr val="FF0000"/>
                  </a:solidFill>
                </a:rPr>
                <a:t>reset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E26CDC5-8BA0-2F4A-BD25-F4D98F3EEA2B}"/>
                </a:ext>
              </a:extLst>
            </p:cNvPr>
            <p:cNvSpPr txBox="1"/>
            <p:nvPr/>
          </p:nvSpPr>
          <p:spPr>
            <a:xfrm>
              <a:off x="7644580" y="2531808"/>
              <a:ext cx="1425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read</a:t>
              </a:r>
              <a:r>
                <a:rPr lang="en-US"/>
                <a:t> </a:t>
              </a:r>
              <a:r>
                <a:rPr lang="en-US">
                  <a:solidFill>
                    <a:srgbClr val="FF0000"/>
                  </a:solidFill>
                </a:rPr>
                <a:t>reset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1D5E8D6E-3F47-194A-B7B2-A04D356D6093}"/>
                    </a:ext>
                  </a:extLst>
                </p:cNvPr>
                <p:cNvSpPr/>
                <p:nvPr/>
              </p:nvSpPr>
              <p:spPr>
                <a:xfrm>
                  <a:off x="4371292" y="2055741"/>
                  <a:ext cx="2397255" cy="388694"/>
                </a:xfrm>
                <a:prstGeom prst="rect">
                  <a:avLst/>
                </a:prstGeom>
                <a:solidFill>
                  <a:schemeClr val="bg1">
                    <a:alpha val="7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200"/>
                </a:p>
              </p:txBody>
            </p:sp>
          </mc:Choice>
          <mc:Fallback xmlns=""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1D5E8D6E-3F47-194A-B7B2-A04D356D60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1292" y="2055741"/>
                  <a:ext cx="2397255" cy="388694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A06B6996-B6D8-294E-A381-00B43B651BF1}"/>
                    </a:ext>
                  </a:extLst>
                </p:cNvPr>
                <p:cNvSpPr/>
                <p:nvPr/>
              </p:nvSpPr>
              <p:spPr>
                <a:xfrm>
                  <a:off x="7202875" y="2050613"/>
                  <a:ext cx="2388385" cy="388694"/>
                </a:xfrm>
                <a:prstGeom prst="rect">
                  <a:avLst/>
                </a:prstGeom>
                <a:solidFill>
                  <a:schemeClr val="bg1">
                    <a:alpha val="70000"/>
                  </a:schemeClr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200"/>
                </a:p>
              </p:txBody>
            </p:sp>
          </mc:Choice>
          <mc:Fallback xmlns=""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A06B6996-B6D8-294E-A381-00B43B651B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2875" y="2050613"/>
                  <a:ext cx="2388385" cy="388694"/>
                </a:xfrm>
                <a:prstGeom prst="rect">
                  <a:avLst/>
                </a:prstGeom>
                <a:blipFill>
                  <a:blip r:embed="rId11"/>
                  <a:stretch>
                    <a:fillRect b="-6061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1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6785</TotalTime>
  <Words>581</Words>
  <Application>Microsoft Macintosh PowerPoint</Application>
  <PresentationFormat>Widescreen</PresentationFormat>
  <Paragraphs>295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Office Theme</vt:lpstr>
      <vt:lpstr>Telemetry Retrieval Inaccuracy in Programmable Switches Analysis and Recommendations</vt:lpstr>
      <vt:lpstr>Sketches on programmable switches are promising</vt:lpstr>
      <vt:lpstr>Sketches on programmable switches generate inaccurate results</vt:lpstr>
      <vt:lpstr>Counter retrieval causes the inaccuracy problem</vt:lpstr>
      <vt:lpstr>Read/Reset delays can cause counting errors</vt:lpstr>
      <vt:lpstr>Read/Reset delays can cause counting errors</vt:lpstr>
      <vt:lpstr>Read/Reset delays can cause counting errors</vt:lpstr>
      <vt:lpstr>Analysis reveals two major bottlenecks</vt:lpstr>
      <vt:lpstr>Sol 1. Use two sets of counter arrays</vt:lpstr>
      <vt:lpstr>Sol 2. No reset operation</vt:lpstr>
      <vt:lpstr>Trade-offs among independent solutions and guideline</vt:lpstr>
      <vt:lpstr>Evaluation Setup</vt:lpstr>
      <vt:lpstr>Accuracy Improvement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hnamkung</dc:creator>
  <cp:lastModifiedBy>Hun Namkung</cp:lastModifiedBy>
  <cp:revision>3414</cp:revision>
  <cp:lastPrinted>2021-09-29T05:01:12Z</cp:lastPrinted>
  <dcterms:created xsi:type="dcterms:W3CDTF">2021-07-19T02:56:16Z</dcterms:created>
  <dcterms:modified xsi:type="dcterms:W3CDTF">2023-04-23T19:11:56Z</dcterms:modified>
</cp:coreProperties>
</file>