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5" r:id="rId12"/>
    <p:sldId id="276" r:id="rId13"/>
    <p:sldId id="277" r:id="rId14"/>
    <p:sldId id="27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7CEEA"/>
    <a:srgbClr val="A4D7F4"/>
    <a:srgbClr val="1E1E1E"/>
    <a:srgbClr val="5DB6DD"/>
    <a:srgbClr val="3190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253" y="43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D0CB8B6-0D77-4885-B93E-B2B233DF48C6}" type="datetimeFigureOut">
              <a:rPr lang="en-GB" smtClean="0"/>
              <a:t>25/11/2023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06C506-64DA-4125-93BF-F55AEE9874DD}" type="slidenum">
              <a:rPr lang="en-GB" smtClean="0"/>
              <a:t>‹#›</a:t>
            </a:fld>
            <a:endParaRPr lang="en-GB"/>
          </a:p>
        </p:txBody>
      </p:sp>
    </p:spTree>
    <p:extLst>
      <p:ext uri="{BB962C8B-B14F-4D97-AF65-F5344CB8AC3E}">
        <p14:creationId xmlns:p14="http://schemas.microsoft.com/office/powerpoint/2010/main" val="1700730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D0CB8B6-0D77-4885-B93E-B2B233DF48C6}" type="datetimeFigureOut">
              <a:rPr lang="en-GB" smtClean="0"/>
              <a:t>25/11/2023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06C506-64DA-4125-93BF-F55AEE9874DD}" type="slidenum">
              <a:rPr lang="en-GB" smtClean="0"/>
              <a:t>‹#›</a:t>
            </a:fld>
            <a:endParaRPr lang="en-GB"/>
          </a:p>
        </p:txBody>
      </p:sp>
    </p:spTree>
    <p:extLst>
      <p:ext uri="{BB962C8B-B14F-4D97-AF65-F5344CB8AC3E}">
        <p14:creationId xmlns:p14="http://schemas.microsoft.com/office/powerpoint/2010/main" val="680709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D0CB8B6-0D77-4885-B93E-B2B233DF48C6}" type="datetimeFigureOut">
              <a:rPr lang="en-GB" smtClean="0"/>
              <a:t>25/11/2023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06C506-64DA-4125-93BF-F55AEE9874DD}" type="slidenum">
              <a:rPr lang="en-GB" smtClean="0"/>
              <a:t>‹#›</a:t>
            </a:fld>
            <a:endParaRPr lang="en-GB"/>
          </a:p>
        </p:txBody>
      </p:sp>
    </p:spTree>
    <p:extLst>
      <p:ext uri="{BB962C8B-B14F-4D97-AF65-F5344CB8AC3E}">
        <p14:creationId xmlns:p14="http://schemas.microsoft.com/office/powerpoint/2010/main" val="1470342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D0CB8B6-0D77-4885-B93E-B2B233DF48C6}" type="datetimeFigureOut">
              <a:rPr lang="en-GB" smtClean="0"/>
              <a:t>25/11/2023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06C506-64DA-4125-93BF-F55AEE9874DD}" type="slidenum">
              <a:rPr lang="en-GB" smtClean="0"/>
              <a:t>‹#›</a:t>
            </a:fld>
            <a:endParaRPr lang="en-GB"/>
          </a:p>
        </p:txBody>
      </p:sp>
    </p:spTree>
    <p:extLst>
      <p:ext uri="{BB962C8B-B14F-4D97-AF65-F5344CB8AC3E}">
        <p14:creationId xmlns:p14="http://schemas.microsoft.com/office/powerpoint/2010/main" val="353120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D0CB8B6-0D77-4885-B93E-B2B233DF48C6}" type="datetimeFigureOut">
              <a:rPr lang="en-GB" smtClean="0"/>
              <a:t>25/11/2023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06C506-64DA-4125-93BF-F55AEE9874DD}" type="slidenum">
              <a:rPr lang="en-GB" smtClean="0"/>
              <a:t>‹#›</a:t>
            </a:fld>
            <a:endParaRPr lang="en-GB"/>
          </a:p>
        </p:txBody>
      </p:sp>
    </p:spTree>
    <p:extLst>
      <p:ext uri="{BB962C8B-B14F-4D97-AF65-F5344CB8AC3E}">
        <p14:creationId xmlns:p14="http://schemas.microsoft.com/office/powerpoint/2010/main" val="4141592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D0CB8B6-0D77-4885-B93E-B2B233DF48C6}" type="datetimeFigureOut">
              <a:rPr lang="en-GB" smtClean="0"/>
              <a:t>25/11/2023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06C506-64DA-4125-93BF-F55AEE9874DD}" type="slidenum">
              <a:rPr lang="en-GB" smtClean="0"/>
              <a:t>‹#›</a:t>
            </a:fld>
            <a:endParaRPr lang="en-GB"/>
          </a:p>
        </p:txBody>
      </p:sp>
    </p:spTree>
    <p:extLst>
      <p:ext uri="{BB962C8B-B14F-4D97-AF65-F5344CB8AC3E}">
        <p14:creationId xmlns:p14="http://schemas.microsoft.com/office/powerpoint/2010/main" val="2831929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D0CB8B6-0D77-4885-B93E-B2B233DF48C6}" type="datetimeFigureOut">
              <a:rPr lang="en-GB" smtClean="0"/>
              <a:t>25/11/2023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506C506-64DA-4125-93BF-F55AEE9874DD}" type="slidenum">
              <a:rPr lang="en-GB" smtClean="0"/>
              <a:t>‹#›</a:t>
            </a:fld>
            <a:endParaRPr lang="en-GB"/>
          </a:p>
        </p:txBody>
      </p:sp>
    </p:spTree>
    <p:extLst>
      <p:ext uri="{BB962C8B-B14F-4D97-AF65-F5344CB8AC3E}">
        <p14:creationId xmlns:p14="http://schemas.microsoft.com/office/powerpoint/2010/main" val="2079801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D0CB8B6-0D77-4885-B93E-B2B233DF48C6}" type="datetimeFigureOut">
              <a:rPr lang="en-GB" smtClean="0"/>
              <a:t>25/11/2023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506C506-64DA-4125-93BF-F55AEE9874DD}" type="slidenum">
              <a:rPr lang="en-GB" smtClean="0"/>
              <a:t>‹#›</a:t>
            </a:fld>
            <a:endParaRPr lang="en-GB"/>
          </a:p>
        </p:txBody>
      </p:sp>
    </p:spTree>
    <p:extLst>
      <p:ext uri="{BB962C8B-B14F-4D97-AF65-F5344CB8AC3E}">
        <p14:creationId xmlns:p14="http://schemas.microsoft.com/office/powerpoint/2010/main" val="323495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0CB8B6-0D77-4885-B93E-B2B233DF48C6}" type="datetimeFigureOut">
              <a:rPr lang="en-GB" smtClean="0"/>
              <a:t>25/11/2023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506C506-64DA-4125-93BF-F55AEE9874DD}" type="slidenum">
              <a:rPr lang="en-GB" smtClean="0"/>
              <a:t>‹#›</a:t>
            </a:fld>
            <a:endParaRPr lang="en-GB"/>
          </a:p>
        </p:txBody>
      </p:sp>
    </p:spTree>
    <p:extLst>
      <p:ext uri="{BB962C8B-B14F-4D97-AF65-F5344CB8AC3E}">
        <p14:creationId xmlns:p14="http://schemas.microsoft.com/office/powerpoint/2010/main" val="2921255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D0CB8B6-0D77-4885-B93E-B2B233DF48C6}" type="datetimeFigureOut">
              <a:rPr lang="en-GB" smtClean="0"/>
              <a:t>25/11/2023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06C506-64DA-4125-93BF-F55AEE9874DD}" type="slidenum">
              <a:rPr lang="en-GB" smtClean="0"/>
              <a:t>‹#›</a:t>
            </a:fld>
            <a:endParaRPr lang="en-GB"/>
          </a:p>
        </p:txBody>
      </p:sp>
    </p:spTree>
    <p:extLst>
      <p:ext uri="{BB962C8B-B14F-4D97-AF65-F5344CB8AC3E}">
        <p14:creationId xmlns:p14="http://schemas.microsoft.com/office/powerpoint/2010/main" val="237619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D0CB8B6-0D77-4885-B93E-B2B233DF48C6}" type="datetimeFigureOut">
              <a:rPr lang="en-GB" smtClean="0"/>
              <a:t>25/11/2023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06C506-64DA-4125-93BF-F55AEE9874DD}" type="slidenum">
              <a:rPr lang="en-GB" smtClean="0"/>
              <a:t>‹#›</a:t>
            </a:fld>
            <a:endParaRPr lang="en-GB"/>
          </a:p>
        </p:txBody>
      </p:sp>
    </p:spTree>
    <p:extLst>
      <p:ext uri="{BB962C8B-B14F-4D97-AF65-F5344CB8AC3E}">
        <p14:creationId xmlns:p14="http://schemas.microsoft.com/office/powerpoint/2010/main" val="3659386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0CB8B6-0D77-4885-B93E-B2B233DF48C6}" type="datetimeFigureOut">
              <a:rPr lang="en-GB" smtClean="0"/>
              <a:t>25/11/2023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06C506-64DA-4125-93BF-F55AEE9874DD}" type="slidenum">
              <a:rPr lang="en-GB" smtClean="0"/>
              <a:t>‹#›</a:t>
            </a:fld>
            <a:endParaRPr lang="en-GB"/>
          </a:p>
        </p:txBody>
      </p:sp>
    </p:spTree>
    <p:extLst>
      <p:ext uri="{BB962C8B-B14F-4D97-AF65-F5344CB8AC3E}">
        <p14:creationId xmlns:p14="http://schemas.microsoft.com/office/powerpoint/2010/main" val="2307741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emf"/><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2.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13.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emf"/><Relationship Id="rId7" Type="http://schemas.openxmlformats.org/officeDocument/2006/relationships/image" Target="../media/image60.png"/><Relationship Id="rId2" Type="http://schemas.openxmlformats.org/officeDocument/2006/relationships/image" Target="../media/image55.emf"/><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14.xml.rels><?xml version="1.0" encoding="UTF-8" standalone="yes"?>
<Relationships xmlns="http://schemas.openxmlformats.org/package/2006/relationships"><Relationship Id="rId3" Type="http://schemas.openxmlformats.org/officeDocument/2006/relationships/image" Target="../media/image64.emf"/><Relationship Id="rId7" Type="http://schemas.openxmlformats.org/officeDocument/2006/relationships/image" Target="../media/image68.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1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1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1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19.x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emf"/><Relationship Id="rId4" Type="http://schemas.openxmlformats.org/officeDocument/2006/relationships/image" Target="../media/image31.emf"/></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emf"/><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2.emf"/><Relationship Id="rId7" Type="http://schemas.openxmlformats.org/officeDocument/2006/relationships/image" Target="../media/image41.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rcRect t="7796" b="7796"/>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7" name="Rectangle 6"/>
          <p:cNvSpPr/>
          <p:nvPr/>
        </p:nvSpPr>
        <p:spPr>
          <a:xfrm>
            <a:off x="0" y="0"/>
            <a:ext cx="12192000" cy="6858000"/>
          </a:xfrm>
          <a:prstGeom prst="rect">
            <a:avLst/>
          </a:pr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344996" y="2743200"/>
            <a:ext cx="11501564" cy="13716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977900" y="2828836"/>
            <a:ext cx="10236200" cy="1200329"/>
          </a:xfrm>
          <a:prstGeom prst="rect">
            <a:avLst/>
          </a:prstGeom>
          <a:noFill/>
        </p:spPr>
        <p:txBody>
          <a:bodyPr wrap="square" rtlCol="0">
            <a:spAutoFit/>
          </a:bodyPr>
          <a:lstStyle/>
          <a:p>
            <a:pPr algn="ctr"/>
            <a:r>
              <a:rPr lang="en-GB" sz="3600" smtClean="0">
                <a:latin typeface="SVN-HC Cubano" panose="00000500000000000000" pitchFamily="50" charset="0"/>
                <a:ea typeface="Segoe UI Black" panose="020B0A02040204020203" pitchFamily="34" charset="0"/>
              </a:rPr>
              <a:t>PHÂN TÍCH VÀ TRỰC QUAN HÓA DỮ LIỆU</a:t>
            </a:r>
          </a:p>
          <a:p>
            <a:pPr algn="ctr"/>
            <a:r>
              <a:rPr lang="en-GB" sz="3600" smtClean="0">
                <a:latin typeface="SVN-HC Cubano" panose="00000500000000000000" pitchFamily="50" charset="0"/>
                <a:ea typeface="Segoe UI Black" panose="020B0A02040204020203" pitchFamily="34" charset="0"/>
              </a:rPr>
              <a:t>TRONG NGÀNH </a:t>
            </a:r>
            <a:r>
              <a:rPr lang="en-GB" sz="3600" smtClean="0">
                <a:solidFill>
                  <a:srgbClr val="C00000"/>
                </a:solidFill>
                <a:latin typeface="SVN-HC Cubano" panose="00000500000000000000" pitchFamily="50" charset="0"/>
                <a:ea typeface="Segoe UI Black" panose="020B0A02040204020203" pitchFamily="34" charset="0"/>
              </a:rPr>
              <a:t>BẢO HIỂM Y TẾ</a:t>
            </a:r>
            <a:r>
              <a:rPr lang="en-GB" sz="3600" smtClean="0">
                <a:latin typeface="SVN-HC Cubano" panose="00000500000000000000" pitchFamily="50" charset="0"/>
                <a:ea typeface="Segoe UI Black" panose="020B0A02040204020203" pitchFamily="34" charset="0"/>
              </a:rPr>
              <a:t> TẠI HOA KỲ</a:t>
            </a:r>
            <a:endParaRPr lang="en-GB" sz="3600">
              <a:latin typeface="SVN-HC Cubano" panose="00000500000000000000" pitchFamily="50" charset="0"/>
              <a:ea typeface="Segoe UI Black" panose="020B0A02040204020203" pitchFamily="34" charset="0"/>
            </a:endParaRPr>
          </a:p>
        </p:txBody>
      </p:sp>
      <p:pic>
        <p:nvPicPr>
          <p:cNvPr id="1026" name="Picture 2" descr="University of Economics Ho Chi Minh City"/>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9912" b="89794" l="4698" r="92254">
                        <a14:foregroundMark x1="6857" y1="17370" x2="6857" y2="17370"/>
                        <a14:foregroundMark x1="56254" y1="15015" x2="56254" y2="15015"/>
                        <a14:foregroundMark x1="73206" y1="31796" x2="73206" y2="31796"/>
                        <a14:foregroundMark x1="92317" y1="35132" x2="92317" y2="35132"/>
                        <a14:foregroundMark x1="11048" y1="80471" x2="11048" y2="80471"/>
                        <a14:foregroundMark x1="4698" y1="77134" x2="4698" y2="77134"/>
                        <a14:foregroundMark x1="16889" y1="77527" x2="16889" y2="77527"/>
                        <a14:foregroundMark x1="27556" y1="79195" x2="27556" y2="79195"/>
                        <a14:foregroundMark x1="32317" y1="78508" x2="32317" y2="78508"/>
                        <a14:foregroundMark x1="37968" y1="75761" x2="37968" y2="75761"/>
                        <a14:foregroundMark x1="43429" y1="80864" x2="43429" y2="80864"/>
                        <a14:foregroundMark x1="52952" y1="80864" x2="52952" y2="80864"/>
                        <a14:foregroundMark x1="34730" y1="88224" x2="34730" y2="88224"/>
                        <a14:foregroundMark x1="7746" y1="88518" x2="7746" y2="88518"/>
                        <a14:foregroundMark x1="57079" y1="76840" x2="57079" y2="76840"/>
                        <a14:foregroundMark x1="57333" y1="88224" x2="57333" y2="88224"/>
                        <a14:foregroundMark x1="66857" y1="83219" x2="66857" y2="83219"/>
                        <a14:foregroundMark x1="61460" y1="75761" x2="61460" y2="75761"/>
                        <a14:foregroundMark x1="71873" y1="75466" x2="71873" y2="75466"/>
                        <a14:foregroundMark x1="79048" y1="78508" x2="79048" y2="78508"/>
                        <a14:foregroundMark x1="89460" y1="79490" x2="89460" y2="79490"/>
                      </a14:backgroundRemoval>
                    </a14:imgEffect>
                  </a14:imgLayer>
                </a14:imgProps>
              </a:ext>
              <a:ext uri="{28A0092B-C50C-407E-A947-70E740481C1C}">
                <a14:useLocalDpi xmlns:a14="http://schemas.microsoft.com/office/drawing/2010/main" val="0"/>
              </a:ext>
            </a:extLst>
          </a:blip>
          <a:srcRect/>
          <a:stretch>
            <a:fillRect/>
          </a:stretch>
        </p:blipFill>
        <p:spPr bwMode="auto">
          <a:xfrm>
            <a:off x="344996" y="218980"/>
            <a:ext cx="1358265" cy="8787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894320" y="6254487"/>
            <a:ext cx="3952240" cy="430887"/>
          </a:xfrm>
          <a:prstGeom prst="rect">
            <a:avLst/>
          </a:prstGeom>
          <a:noFill/>
        </p:spPr>
        <p:txBody>
          <a:bodyPr wrap="square" rtlCol="0">
            <a:spAutoFit/>
          </a:bodyPr>
          <a:lstStyle/>
          <a:p>
            <a:pPr algn="ctr"/>
            <a:r>
              <a:rPr lang="en-GB" sz="2200" smtClean="0">
                <a:latin typeface="SVN-HC Cubano" panose="00000500000000000000" pitchFamily="50" charset="0"/>
                <a:ea typeface="Segoe UI Black" panose="020B0A02040204020203" pitchFamily="34" charset="0"/>
              </a:rPr>
              <a:t>BIỂU DIỄN TRỰC QUAN DỮ LIỆU</a:t>
            </a:r>
            <a:endParaRPr lang="en-GB" sz="2200">
              <a:latin typeface="SVN-HC Cubano" panose="00000500000000000000" pitchFamily="50" charset="0"/>
              <a:ea typeface="Segoe UI Black" panose="020B0A02040204020203" pitchFamily="34" charset="0"/>
            </a:endParaRPr>
          </a:p>
        </p:txBody>
      </p:sp>
      <p:sp>
        <p:nvSpPr>
          <p:cNvPr id="16" name="TextBox 15"/>
          <p:cNvSpPr txBox="1"/>
          <p:nvPr/>
        </p:nvSpPr>
        <p:spPr>
          <a:xfrm>
            <a:off x="7040880" y="442925"/>
            <a:ext cx="4805680" cy="430887"/>
          </a:xfrm>
          <a:prstGeom prst="rect">
            <a:avLst/>
          </a:prstGeom>
          <a:noFill/>
        </p:spPr>
        <p:txBody>
          <a:bodyPr wrap="square" rtlCol="0">
            <a:spAutoFit/>
          </a:bodyPr>
          <a:lstStyle/>
          <a:p>
            <a:pPr algn="ctr"/>
            <a:r>
              <a:rPr lang="en-GB" sz="2200" smtClean="0">
                <a:latin typeface="SVN-HC Cubano" panose="00000500000000000000" pitchFamily="50" charset="0"/>
                <a:ea typeface="Segoe UI Black" panose="020B0A02040204020203" pitchFamily="34" charset="0"/>
              </a:rPr>
              <a:t>BÁO CÁO ĐỀ ÁN KẾT THÚC HỌC PHẦN</a:t>
            </a:r>
            <a:endParaRPr lang="en-GB" sz="2200">
              <a:latin typeface="SVN-HC Cubano" panose="00000500000000000000" pitchFamily="50" charset="0"/>
              <a:ea typeface="Segoe UI Black" panose="020B0A02040204020203" pitchFamily="34" charset="0"/>
            </a:endParaRPr>
          </a:p>
        </p:txBody>
      </p:sp>
      <p:sp>
        <p:nvSpPr>
          <p:cNvPr id="9" name="TextBox 8"/>
          <p:cNvSpPr txBox="1"/>
          <p:nvPr/>
        </p:nvSpPr>
        <p:spPr>
          <a:xfrm>
            <a:off x="344996" y="6286814"/>
            <a:ext cx="3952240" cy="430887"/>
          </a:xfrm>
          <a:prstGeom prst="rect">
            <a:avLst/>
          </a:prstGeom>
          <a:noFill/>
        </p:spPr>
        <p:txBody>
          <a:bodyPr wrap="square" rtlCol="0">
            <a:spAutoFit/>
          </a:bodyPr>
          <a:lstStyle/>
          <a:p>
            <a:r>
              <a:rPr lang="en-GB" sz="2200" smtClean="0">
                <a:latin typeface="SVN-HC Cubano" panose="00000500000000000000" pitchFamily="50" charset="0"/>
                <a:ea typeface="Segoe UI Black" panose="020B0A02040204020203" pitchFamily="34" charset="0"/>
              </a:rPr>
              <a:t>GVHD: NGUYỄN AN TẾ</a:t>
            </a:r>
            <a:endParaRPr lang="en-GB" sz="2200">
              <a:latin typeface="SVN-HC Cubano" panose="00000500000000000000" pitchFamily="50" charset="0"/>
              <a:ea typeface="Segoe UI Black" panose="020B0A02040204020203" pitchFamily="34" charset="0"/>
            </a:endParaRPr>
          </a:p>
        </p:txBody>
      </p:sp>
    </p:spTree>
    <p:extLst>
      <p:ext uri="{BB962C8B-B14F-4D97-AF65-F5344CB8AC3E}">
        <p14:creationId xmlns:p14="http://schemas.microsoft.com/office/powerpoint/2010/main" val="3961160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778452"/>
            <a:ext cx="4059936" cy="91440"/>
          </a:xfrm>
          <a:prstGeom prst="rect">
            <a:avLst/>
          </a:prstGeom>
          <a:solidFill>
            <a:srgbClr val="A4D7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4062984" y="6778452"/>
            <a:ext cx="4062984" cy="91440"/>
          </a:xfrm>
          <a:prstGeom prst="rect">
            <a:avLst/>
          </a:prstGeom>
          <a:solidFill>
            <a:srgbClr val="87C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8125968" y="6778452"/>
            <a:ext cx="4066032" cy="91440"/>
          </a:xfrm>
          <a:prstGeom prst="rect">
            <a:avLst/>
          </a:prstGeom>
          <a:solidFill>
            <a:srgbClr val="3190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1" y="0"/>
            <a:ext cx="12191999" cy="548640"/>
          </a:xfrm>
          <a:prstGeom prst="rect">
            <a:avLst/>
          </a:prstGeom>
          <a:solidFill>
            <a:srgbClr val="5DB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3759690" y="91440"/>
            <a:ext cx="4672620" cy="430887"/>
          </a:xfrm>
          <a:prstGeom prst="rect">
            <a:avLst/>
          </a:prstGeom>
          <a:noFill/>
        </p:spPr>
        <p:txBody>
          <a:bodyPr wrap="square" rtlCol="0">
            <a:spAutoFit/>
          </a:bodyPr>
          <a:lstStyle/>
          <a:p>
            <a:pPr algn="ctr"/>
            <a:r>
              <a:rPr lang="en-GB" sz="2200" smtClean="0">
                <a:solidFill>
                  <a:schemeClr val="bg1"/>
                </a:solidFill>
                <a:latin typeface="SVN-HC Cubano" panose="00000500000000000000" pitchFamily="50" charset="0"/>
                <a:ea typeface="Segoe UI Black" panose="020B0A02040204020203" pitchFamily="34" charset="0"/>
              </a:rPr>
              <a:t>XỬ LÝ GIÁ TRỊ OUTLIERS</a:t>
            </a:r>
            <a:endParaRPr lang="en-GB" sz="2200">
              <a:solidFill>
                <a:schemeClr val="bg1"/>
              </a:solidFill>
              <a:latin typeface="SVN-HC Cubano" panose="00000500000000000000" pitchFamily="50" charset="0"/>
              <a:ea typeface="Segoe UI Black" panose="020B0A02040204020203" pitchFamily="34" charset="0"/>
            </a:endParaRPr>
          </a:p>
        </p:txBody>
      </p:sp>
      <p:sp>
        <p:nvSpPr>
          <p:cNvPr id="25" name="TextBox 24"/>
          <p:cNvSpPr txBox="1"/>
          <p:nvPr/>
        </p:nvSpPr>
        <p:spPr>
          <a:xfrm>
            <a:off x="798855" y="724701"/>
            <a:ext cx="3752825" cy="430887"/>
          </a:xfrm>
          <a:prstGeom prst="rect">
            <a:avLst/>
          </a:prstGeom>
          <a:noFill/>
        </p:spPr>
        <p:txBody>
          <a:bodyPr wrap="square" rtlCol="0">
            <a:spAutoFit/>
          </a:bodyPr>
          <a:lstStyle/>
          <a:p>
            <a:pPr algn="ctr"/>
            <a:r>
              <a:rPr lang="en-GB" sz="2200" u="sng" smtClean="0">
                <a:latin typeface="SVN-HC Cubano" panose="00000500000000000000" pitchFamily="50" charset="0"/>
                <a:ea typeface="Segoe UI Black" panose="020B0A02040204020203" pitchFamily="34" charset="0"/>
              </a:rPr>
              <a:t>QUY TẮC 3-SIGMA</a:t>
            </a:r>
            <a:endParaRPr lang="en-GB" sz="2200" u="sng">
              <a:latin typeface="SVN-HC Cubano" panose="00000500000000000000" pitchFamily="50" charset="0"/>
              <a:ea typeface="Segoe UI Black" panose="020B0A02040204020203" pitchFamily="34" charset="0"/>
            </a:endParaRPr>
          </a:p>
        </p:txBody>
      </p:sp>
      <p:grpSp>
        <p:nvGrpSpPr>
          <p:cNvPr id="10" name="Group 9"/>
          <p:cNvGrpSpPr/>
          <p:nvPr/>
        </p:nvGrpSpPr>
        <p:grpSpPr>
          <a:xfrm>
            <a:off x="675330" y="1586475"/>
            <a:ext cx="3979549" cy="4692491"/>
            <a:chOff x="675330" y="1586475"/>
            <a:chExt cx="3979549" cy="4692491"/>
          </a:xfrm>
        </p:grpSpPr>
        <p:pic>
          <p:nvPicPr>
            <p:cNvPr id="27" name="Picture 26" descr="A black screen with white text&#10;&#10;Description automatically generated"/>
            <p:cNvPicPr/>
            <p:nvPr/>
          </p:nvPicPr>
          <p:blipFill>
            <a:blip r:embed="rId2"/>
            <a:stretch>
              <a:fillRect/>
            </a:stretch>
          </p:blipFill>
          <p:spPr>
            <a:xfrm>
              <a:off x="695654" y="1586475"/>
              <a:ext cx="3959225" cy="878840"/>
            </a:xfrm>
            <a:prstGeom prst="rect">
              <a:avLst/>
            </a:prstGeom>
          </p:spPr>
        </p:pic>
        <p:pic>
          <p:nvPicPr>
            <p:cNvPr id="30" name="Picture 29"/>
            <p:cNvPicPr/>
            <p:nvPr/>
          </p:nvPicPr>
          <p:blipFill rotWithShape="1">
            <a:blip r:embed="rId3"/>
            <a:srcRect l="447" r="50704"/>
            <a:stretch/>
          </p:blipFill>
          <p:spPr>
            <a:xfrm>
              <a:off x="675332" y="2557648"/>
              <a:ext cx="3959225" cy="1810619"/>
            </a:xfrm>
            <a:prstGeom prst="rect">
              <a:avLst/>
            </a:prstGeom>
          </p:spPr>
        </p:pic>
        <p:pic>
          <p:nvPicPr>
            <p:cNvPr id="32" name="Picture 31"/>
            <p:cNvPicPr/>
            <p:nvPr/>
          </p:nvPicPr>
          <p:blipFill rotWithShape="1">
            <a:blip r:embed="rId3"/>
            <a:srcRect l="51359"/>
            <a:stretch/>
          </p:blipFill>
          <p:spPr>
            <a:xfrm>
              <a:off x="675330" y="4460600"/>
              <a:ext cx="3959226" cy="1818366"/>
            </a:xfrm>
            <a:prstGeom prst="rect">
              <a:avLst/>
            </a:prstGeom>
          </p:spPr>
        </p:pic>
      </p:grpSp>
      <p:sp>
        <p:nvSpPr>
          <p:cNvPr id="8" name="Rectangle 7"/>
          <p:cNvSpPr/>
          <p:nvPr/>
        </p:nvSpPr>
        <p:spPr>
          <a:xfrm>
            <a:off x="1194383" y="1155588"/>
            <a:ext cx="2921121" cy="338554"/>
          </a:xfrm>
          <a:prstGeom prst="rect">
            <a:avLst/>
          </a:prstGeom>
        </p:spPr>
        <p:txBody>
          <a:bodyPr wrap="none">
            <a:spAutoFit/>
          </a:bodyPr>
          <a:lstStyle/>
          <a:p>
            <a:r>
              <a:rPr lang="en-GB" sz="1600" smtClean="0">
                <a:solidFill>
                  <a:srgbClr val="C00000"/>
                </a:solidFill>
                <a:latin typeface="SVN-HC Cubano" panose="00000500000000000000" pitchFamily="50" charset="0"/>
              </a:rPr>
              <a:t>XÁC ĐỊNH &amp; LOẠI BỎ OUTLIERS</a:t>
            </a:r>
            <a:endParaRPr lang="en-GB" sz="1600">
              <a:solidFill>
                <a:srgbClr val="C00000"/>
              </a:solidFill>
            </a:endParaRPr>
          </a:p>
        </p:txBody>
      </p:sp>
      <p:grpSp>
        <p:nvGrpSpPr>
          <p:cNvPr id="12" name="Group 11"/>
          <p:cNvGrpSpPr/>
          <p:nvPr/>
        </p:nvGrpSpPr>
        <p:grpSpPr>
          <a:xfrm>
            <a:off x="6255702" y="826337"/>
            <a:ext cx="5065395" cy="1453614"/>
            <a:chOff x="6499542" y="817034"/>
            <a:chExt cx="5065395" cy="1453614"/>
          </a:xfrm>
        </p:grpSpPr>
        <p:pic>
          <p:nvPicPr>
            <p:cNvPr id="34" name="Picture 33"/>
            <p:cNvPicPr/>
            <p:nvPr/>
          </p:nvPicPr>
          <p:blipFill>
            <a:blip r:embed="rId4"/>
            <a:stretch>
              <a:fillRect/>
            </a:stretch>
          </p:blipFill>
          <p:spPr>
            <a:xfrm>
              <a:off x="6499542" y="1155588"/>
              <a:ext cx="5065395" cy="1115060"/>
            </a:xfrm>
            <a:prstGeom prst="rect">
              <a:avLst/>
            </a:prstGeom>
          </p:spPr>
        </p:pic>
        <p:sp>
          <p:nvSpPr>
            <p:cNvPr id="35" name="Rectangle 34"/>
            <p:cNvSpPr/>
            <p:nvPr/>
          </p:nvSpPr>
          <p:spPr>
            <a:xfrm>
              <a:off x="7729574" y="817034"/>
              <a:ext cx="2605329" cy="338554"/>
            </a:xfrm>
            <a:prstGeom prst="rect">
              <a:avLst/>
            </a:prstGeom>
          </p:spPr>
          <p:txBody>
            <a:bodyPr wrap="none">
              <a:spAutoFit/>
            </a:bodyPr>
            <a:lstStyle/>
            <a:p>
              <a:r>
                <a:rPr lang="en-GB" sz="1600" smtClean="0">
                  <a:solidFill>
                    <a:srgbClr val="C00000"/>
                  </a:solidFill>
                  <a:latin typeface="SVN-HC Cubano" panose="00000500000000000000" pitchFamily="50" charset="0"/>
                </a:rPr>
                <a:t>SAU KHI LOẠI BỎ OUTLIERS</a:t>
              </a:r>
              <a:endParaRPr lang="en-GB" sz="1600">
                <a:solidFill>
                  <a:srgbClr val="C00000"/>
                </a:solidFill>
              </a:endParaRPr>
            </a:p>
          </p:txBody>
        </p:sp>
      </p:grpSp>
      <p:sp>
        <p:nvSpPr>
          <p:cNvPr id="36" name="TextBox 35"/>
          <p:cNvSpPr txBox="1"/>
          <p:nvPr/>
        </p:nvSpPr>
        <p:spPr>
          <a:xfrm>
            <a:off x="6907485" y="2279951"/>
            <a:ext cx="3752825" cy="430887"/>
          </a:xfrm>
          <a:prstGeom prst="rect">
            <a:avLst/>
          </a:prstGeom>
          <a:noFill/>
        </p:spPr>
        <p:txBody>
          <a:bodyPr wrap="square" rtlCol="0">
            <a:spAutoFit/>
          </a:bodyPr>
          <a:lstStyle/>
          <a:p>
            <a:pPr algn="ctr"/>
            <a:r>
              <a:rPr lang="en-GB" sz="2200" u="sng" smtClean="0">
                <a:latin typeface="SVN-HC Cubano" panose="00000500000000000000" pitchFamily="50" charset="0"/>
                <a:ea typeface="Segoe UI Black" panose="020B0A02040204020203" pitchFamily="34" charset="0"/>
              </a:rPr>
              <a:t>KHOẢNG TỨ PHÂN VỊ (IQR)</a:t>
            </a:r>
            <a:endParaRPr lang="en-GB" sz="2200" u="sng">
              <a:latin typeface="SVN-HC Cubano" panose="00000500000000000000" pitchFamily="50" charset="0"/>
              <a:ea typeface="Segoe UI Black" panose="020B0A02040204020203" pitchFamily="34" charset="0"/>
            </a:endParaRPr>
          </a:p>
        </p:txBody>
      </p:sp>
      <p:pic>
        <p:nvPicPr>
          <p:cNvPr id="37" name="Picture 36"/>
          <p:cNvPicPr/>
          <p:nvPr/>
        </p:nvPicPr>
        <p:blipFill rotWithShape="1">
          <a:blip r:embed="rId5"/>
          <a:srcRect l="166" r="56779" b="-4445"/>
          <a:stretch/>
        </p:blipFill>
        <p:spPr bwMode="auto">
          <a:xfrm>
            <a:off x="6795077" y="3141725"/>
            <a:ext cx="3977640" cy="427735"/>
          </a:xfrm>
          <a:prstGeom prst="rect">
            <a:avLst/>
          </a:prstGeom>
          <a:ln>
            <a:noFill/>
          </a:ln>
          <a:extLst>
            <a:ext uri="{53640926-AAD7-44D8-BBD7-CCE9431645EC}">
              <a14:shadowObscured xmlns:a14="http://schemas.microsoft.com/office/drawing/2010/main"/>
            </a:ext>
          </a:extLst>
        </p:spPr>
      </p:pic>
      <p:sp>
        <p:nvSpPr>
          <p:cNvPr id="38" name="Rectangle 37"/>
          <p:cNvSpPr/>
          <p:nvPr/>
        </p:nvSpPr>
        <p:spPr>
          <a:xfrm>
            <a:off x="6940219" y="2710838"/>
            <a:ext cx="3687356" cy="338554"/>
          </a:xfrm>
          <a:prstGeom prst="rect">
            <a:avLst/>
          </a:prstGeom>
        </p:spPr>
        <p:txBody>
          <a:bodyPr wrap="none">
            <a:spAutoFit/>
          </a:bodyPr>
          <a:lstStyle/>
          <a:p>
            <a:r>
              <a:rPr lang="en-GB" sz="1600" smtClean="0">
                <a:solidFill>
                  <a:srgbClr val="C00000"/>
                </a:solidFill>
                <a:latin typeface="SVN-HC Cubano" panose="00000500000000000000" pitchFamily="50" charset="0"/>
              </a:rPr>
              <a:t>XÁC ĐỊNH &amp; LOẠI BỎ OUTLIERS CÒN LẠI</a:t>
            </a:r>
            <a:endParaRPr lang="en-GB" sz="1600">
              <a:solidFill>
                <a:srgbClr val="C00000"/>
              </a:solidFill>
            </a:endParaRPr>
          </a:p>
        </p:txBody>
      </p:sp>
      <p:pic>
        <p:nvPicPr>
          <p:cNvPr id="39" name="Picture 38"/>
          <p:cNvPicPr/>
          <p:nvPr/>
        </p:nvPicPr>
        <p:blipFill>
          <a:blip r:embed="rId6"/>
          <a:stretch>
            <a:fillRect/>
          </a:stretch>
        </p:blipFill>
        <p:spPr>
          <a:xfrm>
            <a:off x="7476731" y="3846232"/>
            <a:ext cx="2614332" cy="1062924"/>
          </a:xfrm>
          <a:prstGeom prst="rect">
            <a:avLst/>
          </a:prstGeom>
        </p:spPr>
      </p:pic>
      <p:pic>
        <p:nvPicPr>
          <p:cNvPr id="2" name="Picture 1"/>
          <p:cNvPicPr>
            <a:picLocks noChangeAspect="1"/>
          </p:cNvPicPr>
          <p:nvPr/>
        </p:nvPicPr>
        <p:blipFill>
          <a:blip r:embed="rId7"/>
          <a:stretch>
            <a:fillRect/>
          </a:stretch>
        </p:blipFill>
        <p:spPr>
          <a:xfrm>
            <a:off x="7475879" y="5158899"/>
            <a:ext cx="2615184" cy="1191815"/>
          </a:xfrm>
          <a:prstGeom prst="rect">
            <a:avLst/>
          </a:prstGeom>
        </p:spPr>
      </p:pic>
    </p:spTree>
    <p:extLst>
      <p:ext uri="{BB962C8B-B14F-4D97-AF65-F5344CB8AC3E}">
        <p14:creationId xmlns:p14="http://schemas.microsoft.com/office/powerpoint/2010/main" val="35333576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06A49C0-7AD5-69BA-4794-8DE5A3E17A50}"/>
              </a:ext>
            </a:extLst>
          </p:cNvPr>
          <p:cNvSpPr/>
          <p:nvPr/>
        </p:nvSpPr>
        <p:spPr>
          <a:xfrm>
            <a:off x="1" y="0"/>
            <a:ext cx="12191999" cy="548640"/>
          </a:xfrm>
          <a:prstGeom prst="rect">
            <a:avLst/>
          </a:prstGeom>
          <a:solidFill>
            <a:srgbClr val="87C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p:cNvSpPr/>
          <p:nvPr/>
        </p:nvSpPr>
        <p:spPr>
          <a:xfrm>
            <a:off x="0" y="6778452"/>
            <a:ext cx="4059936" cy="91440"/>
          </a:xfrm>
          <a:prstGeom prst="rect">
            <a:avLst/>
          </a:prstGeom>
          <a:solidFill>
            <a:srgbClr val="87C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4062984" y="6778452"/>
            <a:ext cx="4062984" cy="91440"/>
          </a:xfrm>
          <a:prstGeom prst="rect">
            <a:avLst/>
          </a:prstGeom>
          <a:solidFill>
            <a:srgbClr val="5DB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8125968" y="6778452"/>
            <a:ext cx="4066032" cy="91440"/>
          </a:xfrm>
          <a:prstGeom prst="rect">
            <a:avLst/>
          </a:prstGeom>
          <a:solidFill>
            <a:srgbClr val="3190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3689586" y="91715"/>
            <a:ext cx="4672620" cy="430887"/>
          </a:xfrm>
          <a:prstGeom prst="rect">
            <a:avLst/>
          </a:prstGeom>
          <a:noFill/>
        </p:spPr>
        <p:txBody>
          <a:bodyPr wrap="square" rtlCol="0">
            <a:spAutoFit/>
          </a:bodyPr>
          <a:lstStyle/>
          <a:p>
            <a:pPr algn="ctr"/>
            <a:r>
              <a:rPr lang="en-US" sz="2200" dirty="0">
                <a:solidFill>
                  <a:schemeClr val="bg1"/>
                </a:solidFill>
                <a:latin typeface="SVN-HC Cubano" panose="00000500000000000000" pitchFamily="50" charset="0"/>
                <a:ea typeface="Segoe UI Black" panose="020B0A02040204020203" pitchFamily="34" charset="0"/>
              </a:rPr>
              <a:t>KIỂM ĐỊNH THỐNG KÊ</a:t>
            </a:r>
            <a:endParaRPr lang="en-GB" sz="2200" dirty="0">
              <a:solidFill>
                <a:schemeClr val="bg1"/>
              </a:solidFill>
              <a:latin typeface="SVN-HC Cubano" panose="00000500000000000000" pitchFamily="50" charset="0"/>
              <a:ea typeface="Segoe UI Black" panose="020B0A02040204020203" pitchFamily="34" charset="0"/>
            </a:endParaRPr>
          </a:p>
        </p:txBody>
      </p:sp>
      <p:sp>
        <p:nvSpPr>
          <p:cNvPr id="27" name="TextBox 26"/>
          <p:cNvSpPr txBox="1"/>
          <p:nvPr/>
        </p:nvSpPr>
        <p:spPr>
          <a:xfrm>
            <a:off x="0" y="724702"/>
            <a:ext cx="12192000" cy="400110"/>
          </a:xfrm>
          <a:prstGeom prst="rect">
            <a:avLst/>
          </a:prstGeom>
          <a:noFill/>
        </p:spPr>
        <p:txBody>
          <a:bodyPr wrap="square" rtlCol="0">
            <a:spAutoFit/>
          </a:bodyPr>
          <a:lstStyle/>
          <a:p>
            <a:pPr algn="ctr"/>
            <a:r>
              <a:rPr lang="en-US" sz="2000" u="sng" dirty="0">
                <a:latin typeface="SVN-HC Cubano" panose="00000500000000000000" pitchFamily="50" charset="0"/>
              </a:rPr>
              <a:t>NHÂN KHẨU HỌC (DEMOGRAPHICS)</a:t>
            </a:r>
            <a:endParaRPr lang="en-GB" sz="2000" u="sng" dirty="0"/>
          </a:p>
        </p:txBody>
      </p:sp>
      <p:sp>
        <p:nvSpPr>
          <p:cNvPr id="15" name="TextBox 14">
            <a:extLst>
              <a:ext uri="{FF2B5EF4-FFF2-40B4-BE49-F238E27FC236}">
                <a16:creationId xmlns:a16="http://schemas.microsoft.com/office/drawing/2014/main" id="{DBFADBCE-26F8-F7DF-E545-956751C43C4C}"/>
              </a:ext>
            </a:extLst>
          </p:cNvPr>
          <p:cNvSpPr txBox="1"/>
          <p:nvPr/>
        </p:nvSpPr>
        <p:spPr>
          <a:xfrm>
            <a:off x="1463040" y="1124812"/>
            <a:ext cx="9262872" cy="307777"/>
          </a:xfrm>
          <a:prstGeom prst="rect">
            <a:avLst/>
          </a:prstGeom>
          <a:noFill/>
        </p:spPr>
        <p:txBody>
          <a:bodyPr wrap="square" rtlCol="0">
            <a:spAutoFit/>
          </a:bodyPr>
          <a:lstStyle/>
          <a:p>
            <a:pPr algn="ctr"/>
            <a:r>
              <a:rPr lang="en-GB" sz="1400" dirty="0">
                <a:solidFill>
                  <a:srgbClr val="C00000"/>
                </a:solidFill>
                <a:latin typeface="SVN-HC Cubano" panose="00000500000000000000" pitchFamily="50" charset="0"/>
              </a:rPr>
              <a:t>KIỂM ĐỊNH </a:t>
            </a:r>
            <a:r>
              <a:rPr lang="vi-VN" sz="1400" dirty="0">
                <a:solidFill>
                  <a:srgbClr val="C00000"/>
                </a:solidFill>
                <a:latin typeface="SVN-HC Cubano" panose="00000500000000000000" pitchFamily="50" charset="0"/>
              </a:rPr>
              <a:t>3</a:t>
            </a:r>
            <a:r>
              <a:rPr lang="en-GB" sz="1400" dirty="0">
                <a:solidFill>
                  <a:srgbClr val="C00000"/>
                </a:solidFill>
                <a:latin typeface="SVN-HC Cubano" panose="00000500000000000000" pitchFamily="50" charset="0"/>
              </a:rPr>
              <a:t>: </a:t>
            </a:r>
            <a:r>
              <a:rPr lang="vi-VN" sz="1400" dirty="0">
                <a:latin typeface="SVN-HC Cubano" panose="00000500000000000000" pitchFamily="50" charset="0"/>
              </a:rPr>
              <a:t>Số lần trung b</a:t>
            </a:r>
            <a:r>
              <a:rPr lang="en-US" sz="1400" dirty="0">
                <a:latin typeface="SVN-HC Cubano" panose="00000500000000000000" pitchFamily="50" charset="0"/>
              </a:rPr>
              <a:t>ì</a:t>
            </a:r>
            <a:r>
              <a:rPr lang="vi-VN" sz="1400" dirty="0">
                <a:latin typeface="SVN-HC Cubano" panose="00000500000000000000" pitchFamily="50" charset="0"/>
              </a:rPr>
              <a:t>nh đóng lạ</a:t>
            </a:r>
            <a:r>
              <a:rPr lang="en-US" sz="1400" dirty="0" err="1">
                <a:latin typeface="SVN-HC Cubano" panose="00000500000000000000" pitchFamily="50" charset="0"/>
              </a:rPr>
              <a:t>i</a:t>
            </a:r>
            <a:r>
              <a:rPr lang="vi-VN" sz="1400" dirty="0">
                <a:latin typeface="SVN-HC Cubano" panose="00000500000000000000" pitchFamily="50" charset="0"/>
              </a:rPr>
              <a:t> BHYT của nhóm KH cao tuổI (từ 50 tuổI trở lên) không</a:t>
            </a:r>
            <a:r>
              <a:rPr lang="en-US" sz="1400" dirty="0">
                <a:latin typeface="SVN-HC Cubano" panose="00000500000000000000" pitchFamily="50" charset="0"/>
              </a:rPr>
              <a:t> </a:t>
            </a:r>
            <a:r>
              <a:rPr lang="en-US" sz="1400" dirty="0" err="1">
                <a:latin typeface="SVN-HC Cubano" panose="00000500000000000000" pitchFamily="50" charset="0"/>
              </a:rPr>
              <a:t>ít</a:t>
            </a:r>
            <a:r>
              <a:rPr lang="en-US" sz="1400" dirty="0">
                <a:latin typeface="SVN-HC Cubano" panose="00000500000000000000" pitchFamily="50" charset="0"/>
              </a:rPr>
              <a:t> </a:t>
            </a:r>
            <a:r>
              <a:rPr lang="vi-VN" sz="1400" dirty="0">
                <a:latin typeface="SVN-HC Cubano" panose="00000500000000000000" pitchFamily="50" charset="0"/>
              </a:rPr>
              <a:t>hơn 39 lần</a:t>
            </a:r>
            <a:r>
              <a:rPr lang="en-US" sz="1400" dirty="0">
                <a:latin typeface="SVN-HC Cubano" panose="00000500000000000000" pitchFamily="50" charset="0"/>
              </a:rPr>
              <a:t>.</a:t>
            </a:r>
            <a:r>
              <a:rPr lang="vi-VN" sz="1400" dirty="0">
                <a:latin typeface="SVN-HC Cubano" panose="00000500000000000000" pitchFamily="50" charset="0"/>
              </a:rPr>
              <a:t> ĐỘ TIN CẬY 95%</a:t>
            </a:r>
            <a:r>
              <a:rPr lang="en-US" sz="1400" dirty="0">
                <a:latin typeface="SVN-HC Cubano" panose="00000500000000000000" pitchFamily="50" charset="0"/>
              </a:rPr>
              <a:t>.</a:t>
            </a:r>
            <a:endParaRPr lang="en-GB" sz="1600" dirty="0"/>
          </a:p>
        </p:txBody>
      </p:sp>
      <p:pic>
        <p:nvPicPr>
          <p:cNvPr id="16" name="Picture 15">
            <a:extLst>
              <a:ext uri="{FF2B5EF4-FFF2-40B4-BE49-F238E27FC236}">
                <a16:creationId xmlns:a16="http://schemas.microsoft.com/office/drawing/2014/main" id="{FE3E5434-5CE7-5B99-C478-B1F51BAC8EB3}"/>
              </a:ext>
            </a:extLst>
          </p:cNvPr>
          <p:cNvPicPr>
            <a:picLocks noChangeAspect="1"/>
          </p:cNvPicPr>
          <p:nvPr/>
        </p:nvPicPr>
        <p:blipFill rotWithShape="1">
          <a:blip r:embed="rId2"/>
          <a:srcRect l="33053" r="33252" b="19786"/>
          <a:stretch/>
        </p:blipFill>
        <p:spPr>
          <a:xfrm>
            <a:off x="4953000" y="1638631"/>
            <a:ext cx="2286000" cy="486074"/>
          </a:xfrm>
          <a:prstGeom prst="rect">
            <a:avLst/>
          </a:prstGeom>
        </p:spPr>
      </p:pic>
      <p:pic>
        <p:nvPicPr>
          <p:cNvPr id="17" name="Picture 16">
            <a:extLst>
              <a:ext uri="{FF2B5EF4-FFF2-40B4-BE49-F238E27FC236}">
                <a16:creationId xmlns:a16="http://schemas.microsoft.com/office/drawing/2014/main" id="{DF987421-A842-78F2-ABAD-769F66FE299A}"/>
              </a:ext>
            </a:extLst>
          </p:cNvPr>
          <p:cNvPicPr/>
          <p:nvPr/>
        </p:nvPicPr>
        <p:blipFill>
          <a:blip r:embed="rId3"/>
          <a:stretch>
            <a:fillRect/>
          </a:stretch>
        </p:blipFill>
        <p:spPr>
          <a:xfrm>
            <a:off x="4116388" y="2215608"/>
            <a:ext cx="3959225" cy="388620"/>
          </a:xfrm>
          <a:prstGeom prst="rect">
            <a:avLst/>
          </a:prstGeom>
        </p:spPr>
      </p:pic>
      <p:pic>
        <p:nvPicPr>
          <p:cNvPr id="18" name="Picture 17" descr="A graph with numbers and lines&#10;&#10;Description automatically generated with medium confidence">
            <a:extLst>
              <a:ext uri="{FF2B5EF4-FFF2-40B4-BE49-F238E27FC236}">
                <a16:creationId xmlns:a16="http://schemas.microsoft.com/office/drawing/2014/main" id="{4B562328-B125-09B6-E953-694AA4E5C21B}"/>
              </a:ext>
            </a:extLst>
          </p:cNvPr>
          <p:cNvPicPr/>
          <p:nvPr/>
        </p:nvPicPr>
        <p:blipFill rotWithShape="1">
          <a:blip r:embed="rId4"/>
          <a:srcRect t="5195" b="6"/>
          <a:stretch/>
        </p:blipFill>
        <p:spPr bwMode="auto">
          <a:xfrm>
            <a:off x="822114" y="2746261"/>
            <a:ext cx="6282438" cy="3508366"/>
          </a:xfrm>
          <a:prstGeom prst="rect">
            <a:avLst/>
          </a:prstGeom>
          <a:ln>
            <a:noFill/>
          </a:ln>
          <a:extLst>
            <a:ext uri="{53640926-AAD7-44D8-BBD7-CCE9431645EC}">
              <a14:shadowObscured xmlns:a14="http://schemas.microsoft.com/office/drawing/2010/main"/>
            </a:ext>
          </a:extLst>
        </p:spPr>
      </p:pic>
      <p:grpSp>
        <p:nvGrpSpPr>
          <p:cNvPr id="21" name="Group 20">
            <a:extLst>
              <a:ext uri="{FF2B5EF4-FFF2-40B4-BE49-F238E27FC236}">
                <a16:creationId xmlns:a16="http://schemas.microsoft.com/office/drawing/2014/main" id="{8551F1BC-B226-8BBD-AD0F-ACF8F1C25BDF}"/>
              </a:ext>
            </a:extLst>
          </p:cNvPr>
          <p:cNvGrpSpPr/>
          <p:nvPr/>
        </p:nvGrpSpPr>
        <p:grpSpPr>
          <a:xfrm>
            <a:off x="7410661" y="2746261"/>
            <a:ext cx="3959225" cy="3419710"/>
            <a:chOff x="7875436" y="1660290"/>
            <a:chExt cx="3959225" cy="3419710"/>
          </a:xfrm>
        </p:grpSpPr>
        <p:sp>
          <p:nvSpPr>
            <p:cNvPr id="13" name="Rectangle 12"/>
            <p:cNvSpPr/>
            <p:nvPr/>
          </p:nvSpPr>
          <p:spPr>
            <a:xfrm flipH="1">
              <a:off x="8214702" y="1890941"/>
              <a:ext cx="3313850" cy="1349541"/>
            </a:xfrm>
            <a:prstGeom prst="rect">
              <a:avLst/>
            </a:prstGeom>
          </p:spPr>
          <p:txBody>
            <a:bodyPr wrap="square">
              <a:spAutoFit/>
            </a:bodyPr>
            <a:lstStyle/>
            <a:p>
              <a:pPr marR="0" lvl="0" algn="just">
                <a:spcBef>
                  <a:spcPts val="0"/>
                </a:spcBef>
                <a:spcAft>
                  <a:spcPts val="800"/>
                </a:spcAft>
              </a:pPr>
              <a:r>
                <a:rPr lang="en-US" sz="1400" dirty="0" err="1">
                  <a:latin typeface="Segoe UI Variable Display Light" pitchFamily="2" charset="0"/>
                  <a:ea typeface="DengXian"/>
                  <a:cs typeface="Times New Roman" panose="02020603050405020304" pitchFamily="18" charset="0"/>
                </a:rPr>
                <a:t>Số</a:t>
              </a:r>
              <a:r>
                <a:rPr lang="en-US" sz="1400" dirty="0">
                  <a:latin typeface="Segoe UI Variable Display Light" pitchFamily="2" charset="0"/>
                  <a:ea typeface="DengXian"/>
                  <a:cs typeface="Times New Roman" panose="02020603050405020304" pitchFamily="18" charset="0"/>
                </a:rPr>
                <a:t> </a:t>
              </a:r>
              <a:r>
                <a:rPr lang="en-US" sz="1400" dirty="0" err="1">
                  <a:latin typeface="Segoe UI Variable Display Light" pitchFamily="2" charset="0"/>
                  <a:ea typeface="DengXian"/>
                  <a:cs typeface="Times New Roman" panose="02020603050405020304" pitchFamily="18" charset="0"/>
                </a:rPr>
                <a:t>lượng</a:t>
              </a:r>
              <a:r>
                <a:rPr lang="en-US" sz="1400" dirty="0">
                  <a:latin typeface="Segoe UI Variable Display Light" pitchFamily="2" charset="0"/>
                  <a:ea typeface="DengXian"/>
                  <a:cs typeface="Times New Roman" panose="02020603050405020304" pitchFamily="18" charset="0"/>
                </a:rPr>
                <a:t> KH </a:t>
              </a:r>
              <a:r>
                <a:rPr lang="en-US" sz="1400" dirty="0" err="1">
                  <a:latin typeface="Segoe UI Variable Display Light" pitchFamily="2" charset="0"/>
                  <a:ea typeface="DengXian"/>
                  <a:cs typeface="Times New Roman" panose="02020603050405020304" pitchFamily="18" charset="0"/>
                </a:rPr>
                <a:t>có</a:t>
              </a:r>
              <a:r>
                <a:rPr lang="en-US" sz="1400" dirty="0">
                  <a:latin typeface="Segoe UI Variable Display Light" pitchFamily="2" charset="0"/>
                  <a:ea typeface="DengXian"/>
                  <a:cs typeface="Times New Roman" panose="02020603050405020304" pitchFamily="18" charset="0"/>
                </a:rPr>
                <a:t> </a:t>
              </a:r>
              <a:r>
                <a:rPr lang="en-US" sz="1400" dirty="0" err="1">
                  <a:latin typeface="Segoe UI Variable Display Light" pitchFamily="2" charset="0"/>
                  <a:ea typeface="DengXian"/>
                  <a:cs typeface="Times New Roman" panose="02020603050405020304" pitchFamily="18" charset="0"/>
                </a:rPr>
                <a:t>số</a:t>
              </a:r>
              <a:r>
                <a:rPr lang="en-US" sz="1400" dirty="0">
                  <a:latin typeface="Segoe UI Variable Display Light" pitchFamily="2" charset="0"/>
                  <a:ea typeface="DengXian"/>
                  <a:cs typeface="Times New Roman" panose="02020603050405020304" pitchFamily="18" charset="0"/>
                </a:rPr>
                <a:t> </a:t>
              </a:r>
              <a:r>
                <a:rPr lang="en-US" sz="1400" dirty="0" err="1">
                  <a:latin typeface="Segoe UI Variable Display Light" pitchFamily="2" charset="0"/>
                  <a:ea typeface="DengXian"/>
                  <a:cs typeface="Times New Roman" panose="02020603050405020304" pitchFamily="18" charset="0"/>
                </a:rPr>
                <a:t>lần</a:t>
              </a:r>
              <a:r>
                <a:rPr lang="en-US" sz="1400" dirty="0">
                  <a:latin typeface="Segoe UI Variable Display Light" pitchFamily="2" charset="0"/>
                  <a:ea typeface="DengXian"/>
                  <a:cs typeface="Times New Roman" panose="02020603050405020304" pitchFamily="18" charset="0"/>
                </a:rPr>
                <a:t> </a:t>
              </a:r>
              <a:r>
                <a:rPr lang="en-US" sz="1400" dirty="0" err="1">
                  <a:latin typeface="Segoe UI Variable Display Light" pitchFamily="2" charset="0"/>
                  <a:ea typeface="DengXian"/>
                  <a:cs typeface="Times New Roman" panose="02020603050405020304" pitchFamily="18" charset="0"/>
                </a:rPr>
                <a:t>đóng</a:t>
              </a:r>
              <a:r>
                <a:rPr lang="en-US" sz="1400" dirty="0">
                  <a:latin typeface="Segoe UI Variable Display Light" pitchFamily="2" charset="0"/>
                  <a:ea typeface="DengXian"/>
                  <a:cs typeface="Times New Roman" panose="02020603050405020304" pitchFamily="18" charset="0"/>
                </a:rPr>
                <a:t> </a:t>
              </a:r>
              <a:r>
                <a:rPr lang="en-US" sz="1400" dirty="0" err="1">
                  <a:latin typeface="Segoe UI Variable Display Light" pitchFamily="2" charset="0"/>
                  <a:ea typeface="DengXian"/>
                  <a:cs typeface="Times New Roman" panose="02020603050405020304" pitchFamily="18" charset="0"/>
                </a:rPr>
                <a:t>lại</a:t>
              </a:r>
              <a:r>
                <a:rPr lang="en-US" sz="1400" dirty="0">
                  <a:latin typeface="Segoe UI Variable Display Light" pitchFamily="2" charset="0"/>
                  <a:ea typeface="DengXian"/>
                  <a:cs typeface="Times New Roman" panose="02020603050405020304" pitchFamily="18" charset="0"/>
                </a:rPr>
                <a:t> </a:t>
              </a:r>
              <a:r>
                <a:rPr lang="en-US" sz="1400" dirty="0" err="1">
                  <a:latin typeface="Segoe UI Variable Display Light" pitchFamily="2" charset="0"/>
                  <a:ea typeface="DengXian"/>
                  <a:cs typeface="Times New Roman" panose="02020603050405020304" pitchFamily="18" charset="0"/>
                </a:rPr>
                <a:t>bảo</a:t>
              </a:r>
              <a:r>
                <a:rPr lang="en-US" sz="1400" dirty="0">
                  <a:latin typeface="Segoe UI Variable Display Light" pitchFamily="2" charset="0"/>
                  <a:ea typeface="DengXian"/>
                  <a:cs typeface="Times New Roman" panose="02020603050405020304" pitchFamily="18" charset="0"/>
                </a:rPr>
                <a:t> </a:t>
              </a:r>
              <a:r>
                <a:rPr lang="en-US" sz="1400" dirty="0" err="1">
                  <a:latin typeface="Segoe UI Variable Display Light" pitchFamily="2" charset="0"/>
                  <a:ea typeface="DengXian"/>
                  <a:cs typeface="Times New Roman" panose="02020603050405020304" pitchFamily="18" charset="0"/>
                </a:rPr>
                <a:t>nhiều</a:t>
              </a:r>
              <a:r>
                <a:rPr lang="en-US" sz="1400" dirty="0">
                  <a:latin typeface="Segoe UI Variable Display Light" pitchFamily="2" charset="0"/>
                  <a:ea typeface="DengXian"/>
                  <a:cs typeface="Times New Roman" panose="02020603050405020304" pitchFamily="18" charset="0"/>
                </a:rPr>
                <a:t> </a:t>
              </a:r>
              <a:r>
                <a:rPr lang="en-US" sz="1400" dirty="0" err="1">
                  <a:latin typeface="Segoe UI Variable Display Light" pitchFamily="2" charset="0"/>
                  <a:ea typeface="DengXian"/>
                  <a:cs typeface="Times New Roman" panose="02020603050405020304" pitchFamily="18" charset="0"/>
                </a:rPr>
                <a:t>hơn</a:t>
              </a:r>
              <a:r>
                <a:rPr lang="en-US" sz="1400" dirty="0">
                  <a:latin typeface="Segoe UI Variable Display Light" pitchFamily="2" charset="0"/>
                  <a:ea typeface="DengXian"/>
                  <a:cs typeface="Times New Roman" panose="02020603050405020304" pitchFamily="18" charset="0"/>
                </a:rPr>
                <a:t> 37 </a:t>
              </a:r>
              <a:r>
                <a:rPr lang="en-US" sz="1400" dirty="0" err="1">
                  <a:latin typeface="Segoe UI Variable Display Light" pitchFamily="2" charset="0"/>
                  <a:ea typeface="DengXian"/>
                  <a:cs typeface="Times New Roman" panose="02020603050405020304" pitchFamily="18" charset="0"/>
                </a:rPr>
                <a:t>lần</a:t>
              </a:r>
              <a:r>
                <a:rPr lang="en-US" sz="1400" dirty="0">
                  <a:latin typeface="Segoe UI Variable Display Light" pitchFamily="2" charset="0"/>
                  <a:ea typeface="DengXian"/>
                  <a:cs typeface="Times New Roman" panose="02020603050405020304" pitchFamily="18" charset="0"/>
                </a:rPr>
                <a:t> </a:t>
              </a:r>
              <a:r>
                <a:rPr lang="en-US" sz="1400" dirty="0" err="1">
                  <a:latin typeface="Segoe UI Variable Display Light" pitchFamily="2" charset="0"/>
                  <a:ea typeface="DengXian"/>
                  <a:cs typeface="Times New Roman" panose="02020603050405020304" pitchFamily="18" charset="0"/>
                </a:rPr>
                <a:t>chiếm</a:t>
              </a:r>
              <a:r>
                <a:rPr lang="en-US" sz="1400" dirty="0">
                  <a:latin typeface="Segoe UI Variable Display Light" pitchFamily="2" charset="0"/>
                  <a:ea typeface="DengXian"/>
                  <a:cs typeface="Times New Roman" panose="02020603050405020304" pitchFamily="18" charset="0"/>
                </a:rPr>
                <a:t> </a:t>
              </a:r>
              <a:r>
                <a:rPr lang="en-US" sz="1400" dirty="0" err="1">
                  <a:latin typeface="Segoe UI Variable Display Light" pitchFamily="2" charset="0"/>
                  <a:ea typeface="DengXian"/>
                  <a:cs typeface="Times New Roman" panose="02020603050405020304" pitchFamily="18" charset="0"/>
                </a:rPr>
                <a:t>đa</a:t>
              </a:r>
              <a:r>
                <a:rPr lang="en-US" sz="1400" dirty="0">
                  <a:latin typeface="Segoe UI Variable Display Light" pitchFamily="2" charset="0"/>
                  <a:ea typeface="DengXian"/>
                  <a:cs typeface="Times New Roman" panose="02020603050405020304" pitchFamily="18" charset="0"/>
                </a:rPr>
                <a:t> </a:t>
              </a:r>
              <a:r>
                <a:rPr lang="en-US" sz="1400" dirty="0" err="1">
                  <a:latin typeface="Segoe UI Variable Display Light" pitchFamily="2" charset="0"/>
                  <a:ea typeface="DengXian"/>
                  <a:cs typeface="Times New Roman" panose="02020603050405020304" pitchFamily="18" charset="0"/>
                </a:rPr>
                <a:t>phần</a:t>
              </a:r>
              <a:r>
                <a:rPr lang="en-US" sz="1400" dirty="0">
                  <a:latin typeface="Segoe UI Variable Display Light" pitchFamily="2" charset="0"/>
                  <a:ea typeface="DengXian"/>
                  <a:cs typeface="Times New Roman" panose="02020603050405020304" pitchFamily="18" charset="0"/>
                </a:rPr>
                <a:t> </a:t>
              </a:r>
              <a:r>
                <a:rPr lang="en-US" sz="1400" dirty="0" err="1">
                  <a:latin typeface="Segoe UI Variable Display Light" pitchFamily="2" charset="0"/>
                  <a:ea typeface="DengXian"/>
                  <a:cs typeface="Times New Roman" panose="02020603050405020304" pitchFamily="18" charset="0"/>
                </a:rPr>
                <a:t>trong</a:t>
              </a:r>
              <a:r>
                <a:rPr lang="en-US" sz="1400" dirty="0">
                  <a:latin typeface="Segoe UI Variable Display Light" pitchFamily="2" charset="0"/>
                  <a:ea typeface="DengXian"/>
                  <a:cs typeface="Times New Roman" panose="02020603050405020304" pitchFamily="18" charset="0"/>
                </a:rPr>
                <a:t> </a:t>
              </a:r>
              <a:r>
                <a:rPr lang="en-US" sz="1400" dirty="0" err="1">
                  <a:latin typeface="Segoe UI Variable Display Light" pitchFamily="2" charset="0"/>
                  <a:ea typeface="DengXian"/>
                  <a:cs typeface="Times New Roman" panose="02020603050405020304" pitchFamily="18" charset="0"/>
                </a:rPr>
                <a:t>tổng</a:t>
              </a:r>
              <a:r>
                <a:rPr lang="en-US" sz="1400" dirty="0">
                  <a:latin typeface="Segoe UI Variable Display Light" pitchFamily="2" charset="0"/>
                  <a:ea typeface="DengXian"/>
                  <a:cs typeface="Times New Roman" panose="02020603050405020304" pitchFamily="18" charset="0"/>
                </a:rPr>
                <a:t> </a:t>
              </a:r>
              <a:r>
                <a:rPr lang="en-US" sz="1400" dirty="0" err="1">
                  <a:latin typeface="Segoe UI Variable Display Light" pitchFamily="2" charset="0"/>
                  <a:ea typeface="DengXian"/>
                  <a:cs typeface="Times New Roman" panose="02020603050405020304" pitchFamily="18" charset="0"/>
                </a:rPr>
                <a:t>số</a:t>
              </a:r>
              <a:r>
                <a:rPr lang="en-US" sz="1400" dirty="0">
                  <a:latin typeface="Segoe UI Variable Display Light" pitchFamily="2" charset="0"/>
                  <a:ea typeface="DengXian"/>
                  <a:cs typeface="Times New Roman" panose="02020603050405020304" pitchFamily="18" charset="0"/>
                </a:rPr>
                <a:t>.</a:t>
              </a:r>
              <a:r>
                <a:rPr lang="vi-VN" sz="1400" dirty="0">
                  <a:latin typeface="Segoe UI Variable Display Light" pitchFamily="2" charset="0"/>
                  <a:ea typeface="Calibri" panose="020F0502020204030204" pitchFamily="34" charset="0"/>
                  <a:cs typeface="Times New Roman" panose="02020603050405020304" pitchFamily="18" charset="0"/>
                </a:rPr>
                <a:t> Trong khi, </a:t>
              </a:r>
              <a:r>
                <a:rPr lang="vi-VN" sz="1400" dirty="0">
                  <a:latin typeface="Segoe UI Variable Display Light" pitchFamily="2" charset="0"/>
                  <a:ea typeface="Calibri" panose="020F0502020204030204" pitchFamily="34" charset="0"/>
                </a:rPr>
                <a:t>l</a:t>
              </a:r>
              <a:r>
                <a:rPr lang="en-US" sz="1400" dirty="0" err="1">
                  <a:latin typeface="Segoe UI Variable Display Light" pitchFamily="2" charset="0"/>
                  <a:ea typeface="DengXian"/>
                </a:rPr>
                <a:t>ượng</a:t>
              </a:r>
              <a:r>
                <a:rPr lang="en-US" sz="1400" dirty="0">
                  <a:latin typeface="Segoe UI Variable Display Light" pitchFamily="2" charset="0"/>
                  <a:ea typeface="DengXian"/>
                </a:rPr>
                <a:t> KH </a:t>
              </a:r>
              <a:r>
                <a:rPr lang="en-US" sz="1400" dirty="0" err="1">
                  <a:latin typeface="Segoe UI Variable Display Light" pitchFamily="2" charset="0"/>
                  <a:ea typeface="DengXian"/>
                </a:rPr>
                <a:t>đóng</a:t>
              </a:r>
              <a:r>
                <a:rPr lang="en-US" sz="1400" dirty="0">
                  <a:latin typeface="Segoe UI Variable Display Light" pitchFamily="2" charset="0"/>
                  <a:ea typeface="DengXian"/>
                </a:rPr>
                <a:t> </a:t>
              </a:r>
              <a:r>
                <a:rPr lang="en-US" sz="1400" dirty="0" err="1">
                  <a:latin typeface="Segoe UI Variable Display Light" pitchFamily="2" charset="0"/>
                  <a:ea typeface="DengXian"/>
                </a:rPr>
                <a:t>bảo</a:t>
              </a:r>
              <a:r>
                <a:rPr lang="en-US" sz="1400" dirty="0">
                  <a:latin typeface="Segoe UI Variable Display Light" pitchFamily="2" charset="0"/>
                  <a:ea typeface="DengXian"/>
                </a:rPr>
                <a:t> </a:t>
              </a:r>
              <a:r>
                <a:rPr lang="en-US" sz="1400" dirty="0" err="1">
                  <a:latin typeface="Segoe UI Variable Display Light" pitchFamily="2" charset="0"/>
                  <a:ea typeface="DengXian"/>
                </a:rPr>
                <a:t>hiểm</a:t>
              </a:r>
              <a:r>
                <a:rPr lang="en-US" sz="1400" dirty="0">
                  <a:latin typeface="Segoe UI Variable Display Light" pitchFamily="2" charset="0"/>
                  <a:ea typeface="DengXian"/>
                </a:rPr>
                <a:t> </a:t>
              </a:r>
              <a:r>
                <a:rPr lang="en-US" sz="1400" dirty="0" err="1">
                  <a:latin typeface="Segoe UI Variable Display Light" pitchFamily="2" charset="0"/>
                  <a:ea typeface="DengXian"/>
                </a:rPr>
                <a:t>chỉ</a:t>
              </a:r>
              <a:r>
                <a:rPr lang="en-US" sz="1400" dirty="0">
                  <a:latin typeface="Segoe UI Variable Display Light" pitchFamily="2" charset="0"/>
                  <a:ea typeface="DengXian"/>
                </a:rPr>
                <a:t> </a:t>
              </a:r>
              <a:r>
                <a:rPr lang="en-US" sz="1400" dirty="0" err="1">
                  <a:latin typeface="Segoe UI Variable Display Light" pitchFamily="2" charset="0"/>
                  <a:ea typeface="DengXian"/>
                </a:rPr>
                <a:t>khi</a:t>
              </a:r>
              <a:r>
                <a:rPr lang="en-US" sz="1400" dirty="0">
                  <a:latin typeface="Segoe UI Variable Display Light" pitchFamily="2" charset="0"/>
                  <a:ea typeface="DengXian"/>
                </a:rPr>
                <a:t> </a:t>
              </a:r>
              <a:r>
                <a:rPr lang="en-US" sz="1400" dirty="0" err="1">
                  <a:latin typeface="Segoe UI Variable Display Light" pitchFamily="2" charset="0"/>
                  <a:ea typeface="DengXian"/>
                </a:rPr>
                <a:t>cần</a:t>
              </a:r>
              <a:r>
                <a:rPr lang="en-US" sz="1400" dirty="0">
                  <a:latin typeface="Segoe UI Variable Display Light" pitchFamily="2" charset="0"/>
                  <a:ea typeface="DengXian"/>
                </a:rPr>
                <a:t> </a:t>
              </a:r>
              <a:r>
                <a:rPr lang="en-US" sz="1400" dirty="0" err="1">
                  <a:latin typeface="Segoe UI Variable Display Light" pitchFamily="2" charset="0"/>
                  <a:ea typeface="DengXian"/>
                </a:rPr>
                <a:t>thiết</a:t>
              </a:r>
              <a:r>
                <a:rPr lang="en-US" sz="1400" dirty="0">
                  <a:latin typeface="Segoe UI Variable Display Light" pitchFamily="2" charset="0"/>
                  <a:ea typeface="DengXian"/>
                </a:rPr>
                <a:t> </a:t>
              </a:r>
              <a:r>
                <a:rPr lang="en-US" sz="1400" dirty="0" err="1">
                  <a:latin typeface="Segoe UI Variable Display Light" pitchFamily="2" charset="0"/>
                  <a:ea typeface="DengXian"/>
                </a:rPr>
                <a:t>tương</a:t>
              </a:r>
              <a:r>
                <a:rPr lang="en-US" sz="1400" dirty="0">
                  <a:latin typeface="Segoe UI Variable Display Light" pitchFamily="2" charset="0"/>
                  <a:ea typeface="DengXian"/>
                </a:rPr>
                <a:t> </a:t>
              </a:r>
              <a:r>
                <a:rPr lang="en-US" sz="1400" dirty="0" err="1">
                  <a:latin typeface="Segoe UI Variable Display Light" pitchFamily="2" charset="0"/>
                  <a:ea typeface="DengXian"/>
                </a:rPr>
                <a:t>đối</a:t>
              </a:r>
              <a:r>
                <a:rPr lang="en-US" sz="1400" dirty="0">
                  <a:latin typeface="Segoe UI Variable Display Light" pitchFamily="2" charset="0"/>
                  <a:ea typeface="DengXian"/>
                </a:rPr>
                <a:t> </a:t>
              </a:r>
              <a:r>
                <a:rPr lang="en-US" sz="1400" dirty="0" err="1">
                  <a:latin typeface="Segoe UI Variable Display Light" pitchFamily="2" charset="0"/>
                  <a:ea typeface="DengXian"/>
                </a:rPr>
                <a:t>thấp</a:t>
              </a:r>
              <a:r>
                <a:rPr lang="en-US" sz="1400" dirty="0">
                  <a:latin typeface="Segoe UI Variable Display Light" pitchFamily="2" charset="0"/>
                  <a:ea typeface="DengXian"/>
                </a:rPr>
                <a:t> </a:t>
              </a:r>
              <a:r>
                <a:rPr lang="en-US" sz="1400" dirty="0" err="1">
                  <a:latin typeface="Segoe UI Variable Display Light" pitchFamily="2" charset="0"/>
                  <a:ea typeface="DengXian"/>
                </a:rPr>
                <a:t>khi</a:t>
              </a:r>
              <a:r>
                <a:rPr lang="en-US" sz="1400" dirty="0">
                  <a:latin typeface="Segoe UI Variable Display Light" pitchFamily="2" charset="0"/>
                  <a:ea typeface="DengXian"/>
                </a:rPr>
                <a:t> so </a:t>
              </a:r>
              <a:r>
                <a:rPr lang="en-US" sz="1400" dirty="0" err="1">
                  <a:latin typeface="Segoe UI Variable Display Light" pitchFamily="2" charset="0"/>
                  <a:ea typeface="DengXian"/>
                </a:rPr>
                <a:t>với</a:t>
              </a:r>
              <a:r>
                <a:rPr lang="en-US" sz="1400" dirty="0">
                  <a:latin typeface="Segoe UI Variable Display Light" pitchFamily="2" charset="0"/>
                  <a:ea typeface="DengXian"/>
                </a:rPr>
                <a:t> xu </a:t>
              </a:r>
              <a:r>
                <a:rPr lang="en-US" sz="1400" dirty="0" err="1">
                  <a:latin typeface="Segoe UI Variable Display Light" pitchFamily="2" charset="0"/>
                  <a:ea typeface="DengXian"/>
                </a:rPr>
                <a:t>hướng</a:t>
              </a:r>
              <a:r>
                <a:rPr lang="en-US" sz="1400" dirty="0">
                  <a:latin typeface="Segoe UI Variable Display Light" pitchFamily="2" charset="0"/>
                  <a:ea typeface="DengXian"/>
                </a:rPr>
                <a:t> </a:t>
              </a:r>
              <a:r>
                <a:rPr lang="en-US" sz="1400" dirty="0" err="1">
                  <a:latin typeface="Segoe UI Variable Display Light" pitchFamily="2" charset="0"/>
                  <a:ea typeface="DengXian"/>
                </a:rPr>
                <a:t>này</a:t>
              </a:r>
              <a:r>
                <a:rPr lang="en-US" sz="1400" dirty="0">
                  <a:latin typeface="Segoe UI Variable Display Light" pitchFamily="2" charset="0"/>
                  <a:ea typeface="DengXian"/>
                </a:rPr>
                <a:t> (</a:t>
              </a:r>
              <a:r>
                <a:rPr lang="en-US" sz="1400" dirty="0" err="1">
                  <a:latin typeface="Segoe UI Variable Display Light" pitchFamily="2" charset="0"/>
                  <a:ea typeface="DengXian"/>
                </a:rPr>
                <a:t>khoảng</a:t>
              </a:r>
              <a:r>
                <a:rPr lang="en-US" sz="1400" dirty="0">
                  <a:latin typeface="Segoe UI Variable Display Light" pitchFamily="2" charset="0"/>
                  <a:ea typeface="DengXian"/>
                </a:rPr>
                <a:t> 84 </a:t>
              </a:r>
              <a:r>
                <a:rPr lang="en-US" sz="1400" dirty="0" err="1">
                  <a:latin typeface="Segoe UI Variable Display Light" pitchFamily="2" charset="0"/>
                  <a:ea typeface="DengXian"/>
                </a:rPr>
                <a:t>người</a:t>
              </a:r>
              <a:r>
                <a:rPr lang="en-US" sz="1400" dirty="0">
                  <a:latin typeface="Segoe UI Variable Display Light" pitchFamily="2" charset="0"/>
                  <a:ea typeface="DengXian"/>
                </a:rPr>
                <a:t>).</a:t>
              </a:r>
              <a:endParaRPr lang="en-GB" sz="1400" dirty="0">
                <a:latin typeface="Segoe UI Variable Display Light" pitchFamily="2" charset="0"/>
              </a:endParaRPr>
            </a:p>
          </p:txBody>
        </p:sp>
        <p:sp>
          <p:nvSpPr>
            <p:cNvPr id="28" name="Rectangle 27"/>
            <p:cNvSpPr/>
            <p:nvPr/>
          </p:nvSpPr>
          <p:spPr>
            <a:xfrm>
              <a:off x="7875436" y="1660290"/>
              <a:ext cx="3959225" cy="3419710"/>
            </a:xfrm>
            <a:prstGeom prst="rect">
              <a:avLst/>
            </a:prstGeom>
            <a:noFill/>
            <a:ln>
              <a:solidFill>
                <a:schemeClr val="bg1"/>
              </a:solidFill>
            </a:ln>
            <a:effectLst>
              <a:outerShdw blurRad="50800" dist="38100" dir="2700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273A3505-B420-F98A-758A-9651A0E0021C}"/>
                </a:ext>
              </a:extLst>
            </p:cNvPr>
            <p:cNvSpPr/>
            <p:nvPr/>
          </p:nvSpPr>
          <p:spPr>
            <a:xfrm>
              <a:off x="8075602" y="3029222"/>
              <a:ext cx="3592050" cy="1815882"/>
            </a:xfrm>
            <a:prstGeom prst="rect">
              <a:avLst/>
            </a:prstGeom>
          </p:spPr>
          <p:txBody>
            <a:bodyPr wrap="square">
              <a:spAutoFit/>
            </a:bodyPr>
            <a:lstStyle/>
            <a:p>
              <a:pPr marL="285750" indent="-285750" algn="just">
                <a:buFont typeface="Wingdings 3" panose="05040102010807070707" pitchFamily="18" charset="2"/>
                <a:buChar char="&quot;"/>
              </a:pPr>
              <a:r>
                <a:rPr lang="en-US" sz="1400" dirty="0">
                  <a:solidFill>
                    <a:srgbClr val="000000"/>
                  </a:solidFill>
                  <a:latin typeface="Segoe UI Variable Display Light" pitchFamily="2" charset="0"/>
                </a:rPr>
                <a:t>Q</a:t>
              </a:r>
              <a:r>
                <a:rPr lang="vi-VN" sz="1400" i="0" u="none" strike="noStrike" dirty="0">
                  <a:solidFill>
                    <a:srgbClr val="000000"/>
                  </a:solidFill>
                  <a:effectLst/>
                  <a:latin typeface="Segoe UI Variable Display Light" pitchFamily="2" charset="0"/>
                </a:rPr>
                <a:t>uy luật</a:t>
              </a:r>
              <a:r>
                <a:rPr lang="en-US" sz="1400" i="0" u="none" strike="noStrike" dirty="0">
                  <a:solidFill>
                    <a:srgbClr val="000000"/>
                  </a:solidFill>
                  <a:effectLst/>
                  <a:latin typeface="Segoe UI Variable Display Light" pitchFamily="2" charset="0"/>
                </a:rPr>
                <a:t>:</a:t>
              </a:r>
              <a:r>
                <a:rPr lang="vi-VN" sz="1400" i="0" u="none" strike="noStrike" dirty="0">
                  <a:solidFill>
                    <a:srgbClr val="000000"/>
                  </a:solidFill>
                  <a:effectLst/>
                  <a:latin typeface="Segoe UI Variable Display Light" pitchFamily="2" charset="0"/>
                </a:rPr>
                <a:t> chọn BHYT</a:t>
              </a:r>
              <a:r>
                <a:rPr lang="en-US" sz="1400" i="0" u="none" strike="noStrike" dirty="0">
                  <a:solidFill>
                    <a:srgbClr val="000000"/>
                  </a:solidFill>
                  <a:effectLst/>
                  <a:latin typeface="Segoe UI Variable Display Light" pitchFamily="2" charset="0"/>
                </a:rPr>
                <a:t> </a:t>
              </a:r>
              <a:r>
                <a:rPr lang="vi-VN" sz="1400" i="0" u="none" strike="noStrike" dirty="0">
                  <a:solidFill>
                    <a:srgbClr val="000000"/>
                  </a:solidFill>
                  <a:effectLst/>
                  <a:latin typeface="Segoe UI Variable Display Light" pitchFamily="2" charset="0"/>
                </a:rPr>
                <a:t>không quan trọng về giới tính, việc chọn mua loại BHYT nào được quyết định ở độ tuổi, tuổi càng cao thì mua bảo hiểm lại càng nhiều</a:t>
              </a:r>
              <a:r>
                <a:rPr lang="en-US" sz="1400" i="0" u="none" strike="noStrike" dirty="0">
                  <a:solidFill>
                    <a:srgbClr val="000000"/>
                  </a:solidFill>
                  <a:effectLst/>
                  <a:latin typeface="Segoe UI Variable Display Light" pitchFamily="2" charset="0"/>
                </a:rPr>
                <a:t>.</a:t>
              </a:r>
            </a:p>
            <a:p>
              <a:pPr marL="285750" indent="-285750" algn="just">
                <a:buFont typeface="Wingdings 3" panose="05040102010807070707" pitchFamily="18" charset="2"/>
                <a:buChar char="&quot;"/>
              </a:pPr>
              <a:r>
                <a:rPr lang="en-US" sz="1400" dirty="0" err="1">
                  <a:solidFill>
                    <a:srgbClr val="000000"/>
                  </a:solidFill>
                  <a:latin typeface="Segoe UI Variable Display Light" pitchFamily="2" charset="0"/>
                </a:rPr>
                <a:t>Đề</a:t>
              </a:r>
              <a:r>
                <a:rPr lang="en-US" sz="1400" dirty="0">
                  <a:solidFill>
                    <a:srgbClr val="000000"/>
                  </a:solidFill>
                  <a:latin typeface="Segoe UI Variable Display Light" pitchFamily="2" charset="0"/>
                </a:rPr>
                <a:t> </a:t>
              </a:r>
              <a:r>
                <a:rPr lang="vi-VN" sz="1400" i="0" u="none" strike="noStrike" dirty="0">
                  <a:solidFill>
                    <a:srgbClr val="000000"/>
                  </a:solidFill>
                  <a:effectLst/>
                  <a:latin typeface="Segoe UI Variable Display Light" pitchFamily="2" charset="0"/>
                </a:rPr>
                <a:t>xuất</a:t>
              </a:r>
              <a:r>
                <a:rPr lang="en-US" sz="1400" i="0" u="none" strike="noStrike" dirty="0">
                  <a:solidFill>
                    <a:srgbClr val="000000"/>
                  </a:solidFill>
                  <a:effectLst/>
                  <a:latin typeface="Segoe UI Variable Display Light" pitchFamily="2" charset="0"/>
                </a:rPr>
                <a:t>:</a:t>
              </a:r>
              <a:r>
                <a:rPr lang="vi-VN" sz="1400" i="0" u="none" strike="noStrike" dirty="0">
                  <a:solidFill>
                    <a:srgbClr val="000000"/>
                  </a:solidFill>
                  <a:effectLst/>
                  <a:latin typeface="Segoe UI Variable Display Light" pitchFamily="2" charset="0"/>
                </a:rPr>
                <a:t> </a:t>
              </a:r>
              <a:r>
                <a:rPr lang="en-US" sz="1400" i="0" u="none" strike="noStrike" dirty="0">
                  <a:solidFill>
                    <a:srgbClr val="000000"/>
                  </a:solidFill>
                  <a:effectLst/>
                  <a:latin typeface="Segoe UI Variable Display Light" pitchFamily="2" charset="0"/>
                </a:rPr>
                <a:t>d</a:t>
              </a:r>
              <a:r>
                <a:rPr lang="vi-VN" sz="1400" i="0" u="none" strike="noStrike" dirty="0">
                  <a:solidFill>
                    <a:srgbClr val="000000"/>
                  </a:solidFill>
                  <a:effectLst/>
                  <a:latin typeface="Segoe UI Variable Display Light" pitchFamily="2" charset="0"/>
                </a:rPr>
                <a:t>oanh nghiệp BHYT có thể tập trung đến </a:t>
              </a:r>
              <a:r>
                <a:rPr lang="en-US" sz="1400" i="0" u="none" strike="noStrike" dirty="0" err="1">
                  <a:solidFill>
                    <a:srgbClr val="000000"/>
                  </a:solidFill>
                  <a:effectLst/>
                  <a:latin typeface="Segoe UI Variable Display Light" pitchFamily="2" charset="0"/>
                </a:rPr>
                <a:t>khía</a:t>
              </a:r>
              <a:r>
                <a:rPr lang="en-US" sz="1400" i="0" u="none" strike="noStrike" dirty="0">
                  <a:solidFill>
                    <a:srgbClr val="000000"/>
                  </a:solidFill>
                  <a:effectLst/>
                  <a:latin typeface="Segoe UI Variable Display Light" pitchFamily="2" charset="0"/>
                </a:rPr>
                <a:t> </a:t>
              </a:r>
              <a:r>
                <a:rPr lang="en-US" sz="1400" i="0" u="none" strike="noStrike" dirty="0" err="1">
                  <a:solidFill>
                    <a:srgbClr val="000000"/>
                  </a:solidFill>
                  <a:effectLst/>
                  <a:latin typeface="Segoe UI Variable Display Light" pitchFamily="2" charset="0"/>
                </a:rPr>
                <a:t>cạnh</a:t>
              </a:r>
              <a:r>
                <a:rPr lang="en-US" sz="1400" i="0" u="none" strike="noStrike" dirty="0">
                  <a:solidFill>
                    <a:srgbClr val="000000"/>
                  </a:solidFill>
                  <a:effectLst/>
                  <a:latin typeface="Segoe UI Variable Display Light" pitchFamily="2" charset="0"/>
                </a:rPr>
                <a:t> </a:t>
              </a:r>
              <a:r>
                <a:rPr lang="en-US" sz="1400" i="0" u="none" strike="noStrike" dirty="0" err="1">
                  <a:solidFill>
                    <a:srgbClr val="000000"/>
                  </a:solidFill>
                  <a:effectLst/>
                  <a:latin typeface="Segoe UI Variable Display Light" pitchFamily="2" charset="0"/>
                </a:rPr>
                <a:t>đóng</a:t>
              </a:r>
              <a:r>
                <a:rPr lang="en-US" sz="1400" i="0" u="none" strike="noStrike" dirty="0">
                  <a:solidFill>
                    <a:srgbClr val="000000"/>
                  </a:solidFill>
                  <a:effectLst/>
                  <a:latin typeface="Segoe UI Variable Display Light" pitchFamily="2" charset="0"/>
                </a:rPr>
                <a:t> </a:t>
              </a:r>
              <a:r>
                <a:rPr lang="en-US" sz="1400" i="0" u="none" strike="noStrike" dirty="0" err="1">
                  <a:solidFill>
                    <a:srgbClr val="000000"/>
                  </a:solidFill>
                  <a:effectLst/>
                  <a:latin typeface="Segoe UI Variable Display Light" pitchFamily="2" charset="0"/>
                </a:rPr>
                <a:t>bảo</a:t>
              </a:r>
              <a:r>
                <a:rPr lang="en-US" sz="1400" i="0" u="none" strike="noStrike" dirty="0">
                  <a:solidFill>
                    <a:srgbClr val="000000"/>
                  </a:solidFill>
                  <a:effectLst/>
                  <a:latin typeface="Segoe UI Variable Display Light" pitchFamily="2" charset="0"/>
                </a:rPr>
                <a:t> </a:t>
              </a:r>
              <a:r>
                <a:rPr lang="en-US" sz="1400" i="0" u="none" strike="noStrike" dirty="0" err="1">
                  <a:solidFill>
                    <a:srgbClr val="000000"/>
                  </a:solidFill>
                  <a:effectLst/>
                  <a:latin typeface="Segoe UI Variable Display Light" pitchFamily="2" charset="0"/>
                </a:rPr>
                <a:t>hiểm</a:t>
              </a:r>
              <a:r>
                <a:rPr lang="en-US" sz="1400" i="0" u="none" strike="noStrike" dirty="0">
                  <a:solidFill>
                    <a:srgbClr val="000000"/>
                  </a:solidFill>
                  <a:effectLst/>
                  <a:latin typeface="Segoe UI Variable Display Light" pitchFamily="2" charset="0"/>
                </a:rPr>
                <a:t> </a:t>
              </a:r>
              <a:r>
                <a:rPr lang="en-US" sz="1400" i="0" u="none" strike="noStrike" dirty="0" err="1">
                  <a:solidFill>
                    <a:srgbClr val="000000"/>
                  </a:solidFill>
                  <a:effectLst/>
                  <a:latin typeface="Segoe UI Variable Display Light" pitchFamily="2" charset="0"/>
                </a:rPr>
                <a:t>thường</a:t>
              </a:r>
              <a:r>
                <a:rPr lang="en-US" sz="1400" i="0" u="none" strike="noStrike" dirty="0">
                  <a:solidFill>
                    <a:srgbClr val="000000"/>
                  </a:solidFill>
                  <a:effectLst/>
                  <a:latin typeface="Segoe UI Variable Display Light" pitchFamily="2" charset="0"/>
                </a:rPr>
                <a:t> </a:t>
              </a:r>
              <a:r>
                <a:rPr lang="en-US" sz="1400" i="0" u="none" strike="noStrike" dirty="0" err="1">
                  <a:solidFill>
                    <a:srgbClr val="000000"/>
                  </a:solidFill>
                  <a:effectLst/>
                  <a:latin typeface="Segoe UI Variable Display Light" pitchFamily="2" charset="0"/>
                </a:rPr>
                <a:t>niên</a:t>
              </a:r>
              <a:r>
                <a:rPr lang="en-US" sz="1400" i="0" u="none" strike="noStrike" dirty="0">
                  <a:solidFill>
                    <a:srgbClr val="000000"/>
                  </a:solidFill>
                  <a:effectLst/>
                  <a:latin typeface="Segoe UI Variable Display Light" pitchFamily="2" charset="0"/>
                </a:rPr>
                <a:t> </a:t>
              </a:r>
              <a:r>
                <a:rPr lang="en-US" sz="1400" i="0" u="none" strike="noStrike" dirty="0" err="1">
                  <a:solidFill>
                    <a:srgbClr val="000000"/>
                  </a:solidFill>
                  <a:effectLst/>
                  <a:latin typeface="Segoe UI Variable Display Light" pitchFamily="2" charset="0"/>
                </a:rPr>
                <a:t>của</a:t>
              </a:r>
              <a:r>
                <a:rPr lang="en-US" sz="1400" i="0" u="none" strike="noStrike" dirty="0">
                  <a:solidFill>
                    <a:srgbClr val="000000"/>
                  </a:solidFill>
                  <a:effectLst/>
                  <a:latin typeface="Segoe UI Variable Display Light" pitchFamily="2" charset="0"/>
                </a:rPr>
                <a:t> </a:t>
              </a:r>
              <a:r>
                <a:rPr lang="en-US" sz="1400" i="0" u="none" strike="noStrike" dirty="0" err="1">
                  <a:solidFill>
                    <a:srgbClr val="000000"/>
                  </a:solidFill>
                  <a:effectLst/>
                  <a:latin typeface="Segoe UI Variable Display Light" pitchFamily="2" charset="0"/>
                </a:rPr>
                <a:t>nhóm</a:t>
              </a:r>
              <a:r>
                <a:rPr lang="en-US" sz="1400" i="0" u="none" strike="noStrike" dirty="0">
                  <a:solidFill>
                    <a:srgbClr val="000000"/>
                  </a:solidFill>
                  <a:effectLst/>
                  <a:latin typeface="Segoe UI Variable Display Light" pitchFamily="2" charset="0"/>
                </a:rPr>
                <a:t> </a:t>
              </a:r>
              <a:r>
                <a:rPr lang="en-US" sz="1400" i="0" u="none" strike="noStrike" dirty="0" err="1">
                  <a:solidFill>
                    <a:srgbClr val="000000"/>
                  </a:solidFill>
                  <a:effectLst/>
                  <a:latin typeface="Segoe UI Variable Display Light" pitchFamily="2" charset="0"/>
                </a:rPr>
                <a:t>người</a:t>
              </a:r>
              <a:r>
                <a:rPr lang="en-US" sz="1400" i="0" u="none" strike="noStrike" dirty="0">
                  <a:solidFill>
                    <a:srgbClr val="000000"/>
                  </a:solidFill>
                  <a:effectLst/>
                  <a:latin typeface="Segoe UI Variable Display Light" pitchFamily="2" charset="0"/>
                </a:rPr>
                <a:t> </a:t>
              </a:r>
              <a:r>
                <a:rPr lang="en-US" sz="1400" i="0" u="none" strike="noStrike" dirty="0" err="1">
                  <a:solidFill>
                    <a:srgbClr val="000000"/>
                  </a:solidFill>
                  <a:effectLst/>
                  <a:latin typeface="Segoe UI Variable Display Light" pitchFamily="2" charset="0"/>
                </a:rPr>
                <a:t>cao</a:t>
              </a:r>
              <a:r>
                <a:rPr lang="en-US" sz="1400" i="0" u="none" strike="noStrike" dirty="0">
                  <a:solidFill>
                    <a:srgbClr val="000000"/>
                  </a:solidFill>
                  <a:effectLst/>
                  <a:latin typeface="Segoe UI Variable Display Light" pitchFamily="2" charset="0"/>
                </a:rPr>
                <a:t> </a:t>
              </a:r>
              <a:r>
                <a:rPr lang="en-US" sz="1400" i="0" u="none" strike="noStrike" dirty="0" err="1">
                  <a:solidFill>
                    <a:srgbClr val="000000"/>
                  </a:solidFill>
                  <a:effectLst/>
                  <a:latin typeface="Segoe UI Variable Display Light" pitchFamily="2" charset="0"/>
                </a:rPr>
                <a:t>tuổi</a:t>
              </a:r>
              <a:r>
                <a:rPr lang="en-US" sz="1400" i="0" u="none" strike="noStrike" dirty="0">
                  <a:solidFill>
                    <a:srgbClr val="000000"/>
                  </a:solidFill>
                  <a:effectLst/>
                  <a:latin typeface="Segoe UI Variable Display Light" pitchFamily="2" charset="0"/>
                </a:rPr>
                <a:t> </a:t>
              </a:r>
              <a:r>
                <a:rPr lang="en-US" sz="1400" i="0" u="none" strike="noStrike" dirty="0" err="1">
                  <a:solidFill>
                    <a:srgbClr val="000000"/>
                  </a:solidFill>
                  <a:effectLst/>
                  <a:latin typeface="Segoe UI Variable Display Light" pitchFamily="2" charset="0"/>
                </a:rPr>
                <a:t>để</a:t>
              </a:r>
              <a:r>
                <a:rPr lang="en-US" sz="1400" i="0" u="none" strike="noStrike" dirty="0">
                  <a:solidFill>
                    <a:srgbClr val="000000"/>
                  </a:solidFill>
                  <a:effectLst/>
                  <a:latin typeface="Segoe UI Variable Display Light" pitchFamily="2" charset="0"/>
                </a:rPr>
                <a:t> </a:t>
              </a:r>
              <a:r>
                <a:rPr lang="en-US" sz="1400" i="0" u="none" strike="noStrike" dirty="0" err="1">
                  <a:solidFill>
                    <a:srgbClr val="000000"/>
                  </a:solidFill>
                  <a:effectLst/>
                  <a:latin typeface="Segoe UI Variable Display Light" pitchFamily="2" charset="0"/>
                </a:rPr>
                <a:t>quảng</a:t>
              </a:r>
              <a:r>
                <a:rPr lang="en-US" sz="1400" i="0" u="none" strike="noStrike" dirty="0">
                  <a:solidFill>
                    <a:srgbClr val="000000"/>
                  </a:solidFill>
                  <a:effectLst/>
                  <a:latin typeface="Segoe UI Variable Display Light" pitchFamily="2" charset="0"/>
                </a:rPr>
                <a:t> </a:t>
              </a:r>
              <a:r>
                <a:rPr lang="en-US" sz="1400" i="0" u="none" strike="noStrike" dirty="0" err="1">
                  <a:solidFill>
                    <a:srgbClr val="000000"/>
                  </a:solidFill>
                  <a:effectLst/>
                  <a:latin typeface="Segoe UI Variable Display Light" pitchFamily="2" charset="0"/>
                </a:rPr>
                <a:t>bá</a:t>
              </a:r>
              <a:r>
                <a:rPr lang="en-US" sz="1400" i="0" u="none" strike="noStrike" dirty="0">
                  <a:solidFill>
                    <a:srgbClr val="000000"/>
                  </a:solidFill>
                  <a:effectLst/>
                  <a:latin typeface="Segoe UI Variable Display Light" pitchFamily="2" charset="0"/>
                </a:rPr>
                <a:t> </a:t>
              </a:r>
              <a:r>
                <a:rPr lang="en-US" sz="1400" i="0" u="none" strike="noStrike" dirty="0" err="1">
                  <a:solidFill>
                    <a:srgbClr val="000000"/>
                  </a:solidFill>
                  <a:effectLst/>
                  <a:latin typeface="Segoe UI Variable Display Light" pitchFamily="2" charset="0"/>
                </a:rPr>
                <a:t>các</a:t>
              </a:r>
              <a:r>
                <a:rPr lang="en-US" sz="1400" i="0" u="none" strike="noStrike" dirty="0">
                  <a:solidFill>
                    <a:srgbClr val="000000"/>
                  </a:solidFill>
                  <a:effectLst/>
                  <a:latin typeface="Segoe UI Variable Display Light" pitchFamily="2" charset="0"/>
                </a:rPr>
                <a:t> </a:t>
              </a:r>
              <a:r>
                <a:rPr lang="en-US" sz="1400" i="0" u="none" strike="noStrike" dirty="0" err="1">
                  <a:solidFill>
                    <a:srgbClr val="000000"/>
                  </a:solidFill>
                  <a:effectLst/>
                  <a:latin typeface="Segoe UI Variable Display Light" pitchFamily="2" charset="0"/>
                </a:rPr>
                <a:t>gói</a:t>
              </a:r>
              <a:r>
                <a:rPr lang="en-US" sz="1400" i="0" u="none" strike="noStrike" dirty="0">
                  <a:solidFill>
                    <a:srgbClr val="000000"/>
                  </a:solidFill>
                  <a:effectLst/>
                  <a:latin typeface="Segoe UI Variable Display Light" pitchFamily="2" charset="0"/>
                </a:rPr>
                <a:t> </a:t>
              </a:r>
              <a:r>
                <a:rPr lang="en-US" sz="1400" i="0" u="none" strike="noStrike" dirty="0" err="1">
                  <a:solidFill>
                    <a:srgbClr val="000000"/>
                  </a:solidFill>
                  <a:effectLst/>
                  <a:latin typeface="Segoe UI Variable Display Light" pitchFamily="2" charset="0"/>
                </a:rPr>
                <a:t>bảo</a:t>
              </a:r>
              <a:r>
                <a:rPr lang="en-US" sz="1400" i="0" u="none" strike="noStrike" dirty="0">
                  <a:solidFill>
                    <a:srgbClr val="000000"/>
                  </a:solidFill>
                  <a:effectLst/>
                  <a:latin typeface="Segoe UI Variable Display Light" pitchFamily="2" charset="0"/>
                </a:rPr>
                <a:t> </a:t>
              </a:r>
              <a:r>
                <a:rPr lang="en-US" sz="1400" i="0" u="none" strike="noStrike" dirty="0" err="1">
                  <a:solidFill>
                    <a:srgbClr val="000000"/>
                  </a:solidFill>
                  <a:effectLst/>
                  <a:latin typeface="Segoe UI Variable Display Light" pitchFamily="2" charset="0"/>
                </a:rPr>
                <a:t>hiểm</a:t>
              </a:r>
              <a:r>
                <a:rPr lang="en-US" sz="1400" i="0" u="none" strike="noStrike" dirty="0">
                  <a:solidFill>
                    <a:srgbClr val="000000"/>
                  </a:solidFill>
                  <a:effectLst/>
                  <a:latin typeface="Segoe UI Variable Display Light" pitchFamily="2" charset="0"/>
                </a:rPr>
                <a:t> BHYT </a:t>
              </a:r>
              <a:r>
                <a:rPr lang="en-US" sz="1400" i="0" u="none" strike="noStrike" dirty="0" err="1">
                  <a:solidFill>
                    <a:srgbClr val="000000"/>
                  </a:solidFill>
                  <a:effectLst/>
                  <a:latin typeface="Segoe UI Variable Display Light" pitchFamily="2" charset="0"/>
                </a:rPr>
                <a:t>theo</a:t>
              </a:r>
              <a:r>
                <a:rPr lang="en-US" sz="1400" i="0" u="none" strike="noStrike" dirty="0">
                  <a:solidFill>
                    <a:srgbClr val="000000"/>
                  </a:solidFill>
                  <a:effectLst/>
                  <a:latin typeface="Segoe UI Variable Display Light" pitchFamily="2" charset="0"/>
                </a:rPr>
                <a:t> </a:t>
              </a:r>
              <a:r>
                <a:rPr lang="en-US" sz="1400" i="0" u="none" strike="noStrike" dirty="0" err="1">
                  <a:solidFill>
                    <a:srgbClr val="000000"/>
                  </a:solidFill>
                  <a:effectLst/>
                  <a:latin typeface="Segoe UI Variable Display Light" pitchFamily="2" charset="0"/>
                </a:rPr>
                <a:t>kỳ</a:t>
              </a:r>
              <a:r>
                <a:rPr lang="en-US" sz="1400" i="0" u="none" strike="noStrike" dirty="0">
                  <a:solidFill>
                    <a:srgbClr val="000000"/>
                  </a:solidFill>
                  <a:effectLst/>
                  <a:latin typeface="Segoe UI Variable Display Light" pitchFamily="2" charset="0"/>
                </a:rPr>
                <a:t>.</a:t>
              </a:r>
              <a:endParaRPr lang="en-GB" sz="1400" dirty="0">
                <a:latin typeface="Segoe UI Variable Display Light" pitchFamily="2" charset="0"/>
              </a:endParaRPr>
            </a:p>
          </p:txBody>
        </p:sp>
      </p:grpSp>
    </p:spTree>
    <p:extLst>
      <p:ext uri="{BB962C8B-B14F-4D97-AF65-F5344CB8AC3E}">
        <p14:creationId xmlns:p14="http://schemas.microsoft.com/office/powerpoint/2010/main" val="20966501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06A49C0-7AD5-69BA-4794-8DE5A3E17A50}"/>
              </a:ext>
            </a:extLst>
          </p:cNvPr>
          <p:cNvSpPr/>
          <p:nvPr/>
        </p:nvSpPr>
        <p:spPr>
          <a:xfrm>
            <a:off x="1" y="0"/>
            <a:ext cx="12191999" cy="548640"/>
          </a:xfrm>
          <a:prstGeom prst="rect">
            <a:avLst/>
          </a:prstGeom>
          <a:solidFill>
            <a:srgbClr val="87C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p:cNvSpPr/>
          <p:nvPr/>
        </p:nvSpPr>
        <p:spPr>
          <a:xfrm>
            <a:off x="0" y="6778452"/>
            <a:ext cx="4059936" cy="91440"/>
          </a:xfrm>
          <a:prstGeom prst="rect">
            <a:avLst/>
          </a:prstGeom>
          <a:solidFill>
            <a:srgbClr val="87C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4062984" y="6778452"/>
            <a:ext cx="4062984" cy="91440"/>
          </a:xfrm>
          <a:prstGeom prst="rect">
            <a:avLst/>
          </a:prstGeom>
          <a:solidFill>
            <a:srgbClr val="5DB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8125968" y="6778452"/>
            <a:ext cx="4066032" cy="91440"/>
          </a:xfrm>
          <a:prstGeom prst="rect">
            <a:avLst/>
          </a:prstGeom>
          <a:solidFill>
            <a:srgbClr val="3190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3689586" y="91715"/>
            <a:ext cx="4672620" cy="430887"/>
          </a:xfrm>
          <a:prstGeom prst="rect">
            <a:avLst/>
          </a:prstGeom>
          <a:noFill/>
        </p:spPr>
        <p:txBody>
          <a:bodyPr wrap="square" rtlCol="0">
            <a:spAutoFit/>
          </a:bodyPr>
          <a:lstStyle/>
          <a:p>
            <a:pPr algn="ctr"/>
            <a:r>
              <a:rPr lang="en-US" sz="2200" dirty="0">
                <a:solidFill>
                  <a:schemeClr val="bg1"/>
                </a:solidFill>
                <a:latin typeface="SVN-HC Cubano" panose="00000500000000000000" pitchFamily="50" charset="0"/>
                <a:ea typeface="Segoe UI Black" panose="020B0A02040204020203" pitchFamily="34" charset="0"/>
              </a:rPr>
              <a:t>KIỂM ĐỊNH THỐNG KÊ</a:t>
            </a:r>
            <a:endParaRPr lang="en-GB" sz="2200" dirty="0">
              <a:solidFill>
                <a:schemeClr val="bg1"/>
              </a:solidFill>
              <a:latin typeface="SVN-HC Cubano" panose="00000500000000000000" pitchFamily="50" charset="0"/>
              <a:ea typeface="Segoe UI Black" panose="020B0A02040204020203" pitchFamily="34" charset="0"/>
            </a:endParaRPr>
          </a:p>
        </p:txBody>
      </p:sp>
      <p:sp>
        <p:nvSpPr>
          <p:cNvPr id="27" name="TextBox 26"/>
          <p:cNvSpPr txBox="1"/>
          <p:nvPr/>
        </p:nvSpPr>
        <p:spPr>
          <a:xfrm>
            <a:off x="0" y="724702"/>
            <a:ext cx="12192000" cy="400110"/>
          </a:xfrm>
          <a:prstGeom prst="rect">
            <a:avLst/>
          </a:prstGeom>
          <a:noFill/>
        </p:spPr>
        <p:txBody>
          <a:bodyPr wrap="square" rtlCol="0">
            <a:spAutoFit/>
          </a:bodyPr>
          <a:lstStyle/>
          <a:p>
            <a:pPr algn="ctr"/>
            <a:r>
              <a:rPr lang="en-US" sz="2000" u="sng" dirty="0">
                <a:latin typeface="SVN-HC Cubano" panose="00000500000000000000" pitchFamily="50" charset="0"/>
              </a:rPr>
              <a:t>ĐỊA LÝ (GEOGRAPHY)</a:t>
            </a:r>
            <a:endParaRPr lang="en-GB" sz="2000" u="sng" dirty="0"/>
          </a:p>
        </p:txBody>
      </p:sp>
      <p:sp>
        <p:nvSpPr>
          <p:cNvPr id="2" name="TextBox 1">
            <a:extLst>
              <a:ext uri="{FF2B5EF4-FFF2-40B4-BE49-F238E27FC236}">
                <a16:creationId xmlns:a16="http://schemas.microsoft.com/office/drawing/2014/main" id="{AF9ED406-FA17-46A1-957B-E8189B8B8362}"/>
              </a:ext>
            </a:extLst>
          </p:cNvPr>
          <p:cNvSpPr txBox="1"/>
          <p:nvPr/>
        </p:nvSpPr>
        <p:spPr>
          <a:xfrm>
            <a:off x="1533652" y="1162747"/>
            <a:ext cx="9124696" cy="523220"/>
          </a:xfrm>
          <a:prstGeom prst="rect">
            <a:avLst/>
          </a:prstGeom>
          <a:noFill/>
        </p:spPr>
        <p:txBody>
          <a:bodyPr wrap="square" rtlCol="0">
            <a:spAutoFit/>
          </a:bodyPr>
          <a:lstStyle/>
          <a:p>
            <a:pPr algn="ctr"/>
            <a:r>
              <a:rPr lang="en-GB" sz="1400" dirty="0">
                <a:solidFill>
                  <a:srgbClr val="C00000"/>
                </a:solidFill>
                <a:latin typeface="SVN-HC Cubano" panose="00000500000000000000" pitchFamily="50" charset="0"/>
              </a:rPr>
              <a:t>KIỂM ĐỊNH </a:t>
            </a:r>
            <a:r>
              <a:rPr lang="vi-VN" sz="1400" dirty="0">
                <a:solidFill>
                  <a:srgbClr val="C00000"/>
                </a:solidFill>
                <a:latin typeface="SVN-HC Cubano" panose="00000500000000000000" pitchFamily="50" charset="0"/>
              </a:rPr>
              <a:t>4</a:t>
            </a:r>
            <a:r>
              <a:rPr lang="en-GB" sz="1400" dirty="0">
                <a:solidFill>
                  <a:srgbClr val="C00000"/>
                </a:solidFill>
                <a:latin typeface="SVN-HC Cubano" panose="00000500000000000000" pitchFamily="50" charset="0"/>
              </a:rPr>
              <a:t>: </a:t>
            </a:r>
            <a:r>
              <a:rPr lang="en-US" sz="1400" dirty="0" err="1">
                <a:solidFill>
                  <a:srgbClr val="000000"/>
                </a:solidFill>
                <a:effectLst/>
                <a:latin typeface="SVN-HC Cubano" panose="00000500000000000000" pitchFamily="50" charset="0"/>
                <a:ea typeface="CIDFont"/>
              </a:rPr>
              <a:t>Các</a:t>
            </a:r>
            <a:r>
              <a:rPr lang="en-US" sz="1400" dirty="0">
                <a:solidFill>
                  <a:srgbClr val="000000"/>
                </a:solidFill>
                <a:effectLst/>
                <a:latin typeface="SVN-HC Cubano" panose="00000500000000000000" pitchFamily="50" charset="0"/>
                <a:ea typeface="CIDFont"/>
              </a:rPr>
              <a:t> bang ở </a:t>
            </a:r>
            <a:r>
              <a:rPr lang="en-US" sz="1400" dirty="0" err="1">
                <a:solidFill>
                  <a:srgbClr val="000000"/>
                </a:solidFill>
                <a:effectLst/>
                <a:latin typeface="SVN-HC Cubano" panose="00000500000000000000" pitchFamily="50" charset="0"/>
                <a:ea typeface="CIDFont"/>
              </a:rPr>
              <a:t>các</a:t>
            </a:r>
            <a:r>
              <a:rPr lang="en-US" sz="1400" dirty="0">
                <a:solidFill>
                  <a:srgbClr val="000000"/>
                </a:solidFill>
                <a:effectLst/>
                <a:latin typeface="SVN-HC Cubano" panose="00000500000000000000" pitchFamily="50" charset="0"/>
                <a:ea typeface="CIDFont"/>
              </a:rPr>
              <a:t> </a:t>
            </a:r>
            <a:r>
              <a:rPr lang="en-US" sz="1400" dirty="0" err="1">
                <a:solidFill>
                  <a:srgbClr val="000000"/>
                </a:solidFill>
                <a:effectLst/>
                <a:latin typeface="SVN-HC Cubano" panose="00000500000000000000" pitchFamily="50" charset="0"/>
                <a:ea typeface="CIDFont"/>
              </a:rPr>
              <a:t>vùng</a:t>
            </a:r>
            <a:r>
              <a:rPr lang="en-US" sz="1400" dirty="0">
                <a:solidFill>
                  <a:srgbClr val="000000"/>
                </a:solidFill>
                <a:effectLst/>
                <a:latin typeface="SVN-HC Cubano" panose="00000500000000000000" pitchFamily="50" charset="0"/>
                <a:ea typeface="CIDFont"/>
              </a:rPr>
              <a:t> </a:t>
            </a:r>
            <a:r>
              <a:rPr lang="en-US" sz="1400" dirty="0" err="1">
                <a:solidFill>
                  <a:srgbClr val="000000"/>
                </a:solidFill>
                <a:effectLst/>
                <a:latin typeface="SVN-HC Cubano" panose="00000500000000000000" pitchFamily="50" charset="0"/>
                <a:ea typeface="CIDFont"/>
              </a:rPr>
              <a:t>khác</a:t>
            </a:r>
            <a:r>
              <a:rPr lang="en-US" sz="1400" dirty="0">
                <a:solidFill>
                  <a:srgbClr val="000000"/>
                </a:solidFill>
                <a:effectLst/>
                <a:latin typeface="SVN-HC Cubano" panose="00000500000000000000" pitchFamily="50" charset="0"/>
                <a:ea typeface="CIDFont"/>
              </a:rPr>
              <a:t> </a:t>
            </a:r>
            <a:r>
              <a:rPr lang="en-US" sz="1400" dirty="0" err="1">
                <a:solidFill>
                  <a:srgbClr val="000000"/>
                </a:solidFill>
                <a:effectLst/>
                <a:latin typeface="SVN-HC Cubano" panose="00000500000000000000" pitchFamily="50" charset="0"/>
                <a:ea typeface="CIDFont"/>
              </a:rPr>
              <a:t>nhau</a:t>
            </a:r>
            <a:r>
              <a:rPr lang="en-US" sz="1400" dirty="0">
                <a:solidFill>
                  <a:srgbClr val="000000"/>
                </a:solidFill>
                <a:effectLst/>
                <a:latin typeface="SVN-HC Cubano" panose="00000500000000000000" pitchFamily="50" charset="0"/>
                <a:ea typeface="CIDFont"/>
              </a:rPr>
              <a:t> </a:t>
            </a:r>
            <a:r>
              <a:rPr lang="en-US" sz="1400" dirty="0" err="1">
                <a:solidFill>
                  <a:srgbClr val="000000"/>
                </a:solidFill>
                <a:effectLst/>
                <a:latin typeface="SVN-HC Cubano" panose="00000500000000000000" pitchFamily="50" charset="0"/>
                <a:ea typeface="CIDFont"/>
              </a:rPr>
              <a:t>có</a:t>
            </a:r>
            <a:r>
              <a:rPr lang="en-US" sz="1400" dirty="0">
                <a:solidFill>
                  <a:srgbClr val="000000"/>
                </a:solidFill>
                <a:effectLst/>
                <a:latin typeface="SVN-HC Cubano" panose="00000500000000000000" pitchFamily="50" charset="0"/>
                <a:ea typeface="CIDFont"/>
              </a:rPr>
              <a:t> xu </a:t>
            </a:r>
            <a:r>
              <a:rPr lang="en-US" sz="1400" dirty="0" err="1">
                <a:solidFill>
                  <a:srgbClr val="000000"/>
                </a:solidFill>
                <a:effectLst/>
                <a:latin typeface="SVN-HC Cubano" panose="00000500000000000000" pitchFamily="50" charset="0"/>
                <a:ea typeface="CIDFont"/>
              </a:rPr>
              <a:t>hướng</a:t>
            </a:r>
            <a:r>
              <a:rPr lang="en-US" sz="1400" dirty="0">
                <a:solidFill>
                  <a:srgbClr val="000000"/>
                </a:solidFill>
                <a:effectLst/>
                <a:latin typeface="SVN-HC Cubano" panose="00000500000000000000" pitchFamily="50" charset="0"/>
                <a:ea typeface="CIDFont"/>
              </a:rPr>
              <a:t> chi </a:t>
            </a:r>
            <a:r>
              <a:rPr lang="en-US" sz="1400" dirty="0" err="1">
                <a:solidFill>
                  <a:srgbClr val="000000"/>
                </a:solidFill>
                <a:effectLst/>
                <a:latin typeface="SVN-HC Cubano" panose="00000500000000000000" pitchFamily="50" charset="0"/>
                <a:ea typeface="CIDFont"/>
              </a:rPr>
              <a:t>tiền</a:t>
            </a:r>
            <a:r>
              <a:rPr lang="en-US" sz="1400" dirty="0">
                <a:solidFill>
                  <a:srgbClr val="000000"/>
                </a:solidFill>
                <a:effectLst/>
                <a:latin typeface="SVN-HC Cubano" panose="00000500000000000000" pitchFamily="50" charset="0"/>
                <a:ea typeface="CIDFont"/>
              </a:rPr>
              <a:t> </a:t>
            </a:r>
            <a:r>
              <a:rPr lang="en-US" sz="1400" dirty="0" err="1">
                <a:solidFill>
                  <a:srgbClr val="000000"/>
                </a:solidFill>
                <a:effectLst/>
                <a:latin typeface="SVN-HC Cubano" panose="00000500000000000000" pitchFamily="50" charset="0"/>
                <a:ea typeface="CIDFont"/>
              </a:rPr>
              <a:t>cho</a:t>
            </a:r>
            <a:r>
              <a:rPr lang="en-US" sz="1400" dirty="0">
                <a:solidFill>
                  <a:srgbClr val="000000"/>
                </a:solidFill>
                <a:effectLst/>
                <a:latin typeface="SVN-HC Cubano" panose="00000500000000000000" pitchFamily="50" charset="0"/>
                <a:ea typeface="CIDFont"/>
              </a:rPr>
              <a:t> BHYT </a:t>
            </a:r>
            <a:r>
              <a:rPr lang="en-US" sz="1400" dirty="0" err="1">
                <a:solidFill>
                  <a:srgbClr val="000000"/>
                </a:solidFill>
                <a:effectLst/>
                <a:latin typeface="SVN-HC Cubano" panose="00000500000000000000" pitchFamily="50" charset="0"/>
                <a:ea typeface="CIDFont"/>
              </a:rPr>
              <a:t>khác</a:t>
            </a:r>
            <a:r>
              <a:rPr lang="en-US" sz="1400" dirty="0">
                <a:solidFill>
                  <a:srgbClr val="000000"/>
                </a:solidFill>
                <a:effectLst/>
                <a:latin typeface="SVN-HC Cubano" panose="00000500000000000000" pitchFamily="50" charset="0"/>
                <a:ea typeface="CIDFont"/>
              </a:rPr>
              <a:t> </a:t>
            </a:r>
            <a:r>
              <a:rPr lang="en-US" sz="1400" err="1">
                <a:solidFill>
                  <a:srgbClr val="000000"/>
                </a:solidFill>
                <a:effectLst/>
                <a:latin typeface="SVN-HC Cubano" panose="00000500000000000000" pitchFamily="50" charset="0"/>
                <a:ea typeface="CIDFont"/>
              </a:rPr>
              <a:t>nhau</a:t>
            </a:r>
            <a:r>
              <a:rPr lang="en-US" sz="1400" smtClean="0">
                <a:solidFill>
                  <a:srgbClr val="000000"/>
                </a:solidFill>
                <a:effectLst/>
                <a:latin typeface="SVN-HC Cubano" panose="00000500000000000000" pitchFamily="50" charset="0"/>
                <a:ea typeface="CIDFont"/>
              </a:rPr>
              <a:t>. </a:t>
            </a:r>
            <a:r>
              <a:rPr lang="vi-VN" sz="1400">
                <a:latin typeface="SVN-HC Cubano" panose="00000500000000000000" pitchFamily="50" charset="0"/>
              </a:rPr>
              <a:t>ĐỘ TIN CẬY 95%</a:t>
            </a:r>
            <a:endParaRPr lang="en-GB" sz="1600"/>
          </a:p>
          <a:p>
            <a:pPr algn="ctr"/>
            <a:endParaRPr lang="en-GB" sz="1400" dirty="0">
              <a:latin typeface="SVN-HC Cubano" panose="00000500000000000000" pitchFamily="50" charset="0"/>
            </a:endParaRPr>
          </a:p>
        </p:txBody>
      </p:sp>
      <p:grpSp>
        <p:nvGrpSpPr>
          <p:cNvPr id="15" name="Group 14"/>
          <p:cNvGrpSpPr/>
          <p:nvPr/>
        </p:nvGrpSpPr>
        <p:grpSpPr>
          <a:xfrm>
            <a:off x="1737876" y="2829744"/>
            <a:ext cx="8716249" cy="3661581"/>
            <a:chOff x="1688928" y="2829744"/>
            <a:chExt cx="8716249" cy="3661581"/>
          </a:xfrm>
        </p:grpSpPr>
        <p:grpSp>
          <p:nvGrpSpPr>
            <p:cNvPr id="20" name="Group 19">
              <a:extLst>
                <a:ext uri="{FF2B5EF4-FFF2-40B4-BE49-F238E27FC236}">
                  <a16:creationId xmlns:a16="http://schemas.microsoft.com/office/drawing/2014/main" id="{854BF4C3-BBDD-EC1C-086B-EABAE52A20FB}"/>
                </a:ext>
              </a:extLst>
            </p:cNvPr>
            <p:cNvGrpSpPr/>
            <p:nvPr/>
          </p:nvGrpSpPr>
          <p:grpSpPr>
            <a:xfrm>
              <a:off x="6602381" y="3500565"/>
              <a:ext cx="3802796" cy="2319939"/>
              <a:chOff x="6889088" y="1894336"/>
              <a:chExt cx="3802796" cy="2319939"/>
            </a:xfrm>
          </p:grpSpPr>
          <p:sp>
            <p:nvSpPr>
              <p:cNvPr id="13" name="Rectangle 12"/>
              <p:cNvSpPr/>
              <p:nvPr/>
            </p:nvSpPr>
            <p:spPr>
              <a:xfrm flipH="1">
                <a:off x="7053805" y="2076128"/>
                <a:ext cx="3473362" cy="1227965"/>
              </a:xfrm>
              <a:prstGeom prst="rect">
                <a:avLst/>
              </a:prstGeom>
            </p:spPr>
            <p:txBody>
              <a:bodyPr wrap="square">
                <a:spAutoFit/>
              </a:bodyPr>
              <a:lstStyle/>
              <a:p>
                <a:pPr marR="0" algn="just">
                  <a:lnSpc>
                    <a:spcPct val="107000"/>
                  </a:lnSpc>
                  <a:spcBef>
                    <a:spcPts val="0"/>
                  </a:spcBef>
                  <a:spcAft>
                    <a:spcPts val="800"/>
                  </a:spcAft>
                </a:pPr>
                <a:r>
                  <a:rPr lang="vi-VN" sz="1400" dirty="0">
                    <a:latin typeface="Segoe UI Variable Display Light" pitchFamily="2" charset="0"/>
                    <a:ea typeface="Calibri" panose="020F0502020204030204" pitchFamily="34" charset="0"/>
                    <a:cs typeface="Times New Roman" panose="02020603050405020304" pitchFamily="18" charset="0"/>
                  </a:rPr>
                  <a:t>Sự </a:t>
                </a:r>
                <a:r>
                  <a:rPr lang="en-US" sz="1400" dirty="0" err="1">
                    <a:latin typeface="Segoe UI Variable Display Light" pitchFamily="2" charset="0"/>
                    <a:ea typeface="Calibri" panose="020F0502020204030204" pitchFamily="34" charset="0"/>
                    <a:cs typeface="Times New Roman" panose="02020603050405020304" pitchFamily="18" charset="0"/>
                  </a:rPr>
                  <a:t>phân</a:t>
                </a:r>
                <a:r>
                  <a:rPr lang="en-US" sz="1400" dirty="0">
                    <a:latin typeface="Segoe UI Variable Display Light" pitchFamily="2" charset="0"/>
                    <a:ea typeface="Calibri" panose="020F0502020204030204" pitchFamily="34" charset="0"/>
                    <a:cs typeface="Times New Roman" panose="02020603050405020304" pitchFamily="18" charset="0"/>
                  </a:rPr>
                  <a:t> </a:t>
                </a:r>
                <a:r>
                  <a:rPr lang="en-US" sz="1400" dirty="0" err="1">
                    <a:latin typeface="Segoe UI Variable Display Light" pitchFamily="2" charset="0"/>
                    <a:ea typeface="Calibri" panose="020F0502020204030204" pitchFamily="34" charset="0"/>
                    <a:cs typeface="Times New Roman" panose="02020603050405020304" pitchFamily="18" charset="0"/>
                  </a:rPr>
                  <a:t>bố</a:t>
                </a:r>
                <a:r>
                  <a:rPr lang="en-US" sz="1400" dirty="0">
                    <a:latin typeface="Segoe UI Variable Display Light" pitchFamily="2" charset="0"/>
                    <a:ea typeface="Calibri" panose="020F0502020204030204" pitchFamily="34" charset="0"/>
                    <a:cs typeface="Times New Roman" panose="02020603050405020304" pitchFamily="18" charset="0"/>
                  </a:rPr>
                  <a:t> </a:t>
                </a:r>
                <a:r>
                  <a:rPr lang="en-US" sz="1400" dirty="0" err="1">
                    <a:latin typeface="Segoe UI Variable Display Light" pitchFamily="2" charset="0"/>
                    <a:ea typeface="Calibri" panose="020F0502020204030204" pitchFamily="34" charset="0"/>
                    <a:cs typeface="Times New Roman" panose="02020603050405020304" pitchFamily="18" charset="0"/>
                  </a:rPr>
                  <a:t>của</a:t>
                </a:r>
                <a:r>
                  <a:rPr lang="en-US" sz="1400" dirty="0">
                    <a:latin typeface="Segoe UI Variable Display Light" pitchFamily="2" charset="0"/>
                    <a:ea typeface="Calibri" panose="020F0502020204030204" pitchFamily="34" charset="0"/>
                    <a:cs typeface="Times New Roman" panose="02020603050405020304" pitchFamily="18" charset="0"/>
                  </a:rPr>
                  <a:t> </a:t>
                </a:r>
                <a:r>
                  <a:rPr lang="en-US" sz="1400" dirty="0" err="1">
                    <a:latin typeface="Segoe UI Variable Display Light" pitchFamily="2" charset="0"/>
                    <a:ea typeface="Calibri" panose="020F0502020204030204" pitchFamily="34" charset="0"/>
                    <a:cs typeface="Times New Roman" panose="02020603050405020304" pitchFamily="18" charset="0"/>
                  </a:rPr>
                  <a:t>các</a:t>
                </a:r>
                <a:r>
                  <a:rPr lang="en-US" sz="1400" dirty="0">
                    <a:latin typeface="Segoe UI Variable Display Light" pitchFamily="2" charset="0"/>
                    <a:ea typeface="Calibri" panose="020F0502020204030204" pitchFamily="34" charset="0"/>
                    <a:cs typeface="Times New Roman" panose="02020603050405020304" pitchFamily="18" charset="0"/>
                  </a:rPr>
                  <a:t> </a:t>
                </a:r>
                <a:r>
                  <a:rPr lang="en-US" sz="1400" dirty="0" err="1">
                    <a:latin typeface="Segoe UI Variable Display Light" pitchFamily="2" charset="0"/>
                    <a:ea typeface="Calibri" panose="020F0502020204030204" pitchFamily="34" charset="0"/>
                    <a:cs typeface="Times New Roman" panose="02020603050405020304" pitchFamily="18" charset="0"/>
                  </a:rPr>
                  <a:t>vùng</a:t>
                </a:r>
                <a:r>
                  <a:rPr lang="en-US" sz="1400" dirty="0">
                    <a:latin typeface="Segoe UI Variable Display Light" pitchFamily="2" charset="0"/>
                    <a:ea typeface="Calibri" panose="020F0502020204030204" pitchFamily="34" charset="0"/>
                    <a:cs typeface="Times New Roman" panose="02020603050405020304" pitchFamily="18" charset="0"/>
                  </a:rPr>
                  <a:t> </a:t>
                </a:r>
                <a:r>
                  <a:rPr lang="en-US" sz="1400" dirty="0" err="1">
                    <a:latin typeface="Segoe UI Variable Display Light" pitchFamily="2" charset="0"/>
                    <a:ea typeface="Calibri" panose="020F0502020204030204" pitchFamily="34" charset="0"/>
                    <a:cs typeface="Times New Roman" panose="02020603050405020304" pitchFamily="18" charset="0"/>
                  </a:rPr>
                  <a:t>có</a:t>
                </a:r>
                <a:r>
                  <a:rPr lang="en-US" sz="1400" dirty="0">
                    <a:latin typeface="Segoe UI Variable Display Light" pitchFamily="2" charset="0"/>
                    <a:ea typeface="Calibri" panose="020F0502020204030204" pitchFamily="34" charset="0"/>
                    <a:cs typeface="Times New Roman" panose="02020603050405020304" pitchFamily="18" charset="0"/>
                  </a:rPr>
                  <a:t> </a:t>
                </a:r>
                <a:r>
                  <a:rPr lang="en-US" sz="1400" dirty="0" err="1">
                    <a:latin typeface="Segoe UI Variable Display Light" pitchFamily="2" charset="0"/>
                    <a:ea typeface="Calibri" panose="020F0502020204030204" pitchFamily="34" charset="0"/>
                    <a:cs typeface="Times New Roman" panose="02020603050405020304" pitchFamily="18" charset="0"/>
                  </a:rPr>
                  <a:t>sự</a:t>
                </a:r>
                <a:r>
                  <a:rPr lang="en-US" sz="1400" dirty="0">
                    <a:latin typeface="Segoe UI Variable Display Light" pitchFamily="2" charset="0"/>
                    <a:ea typeface="Calibri" panose="020F0502020204030204" pitchFamily="34" charset="0"/>
                    <a:cs typeface="Times New Roman" panose="02020603050405020304" pitchFamily="18" charset="0"/>
                  </a:rPr>
                  <a:t> </a:t>
                </a:r>
                <a:r>
                  <a:rPr lang="en-US" sz="1400" dirty="0" err="1">
                    <a:latin typeface="Segoe UI Variable Display Light" pitchFamily="2" charset="0"/>
                    <a:ea typeface="Calibri" panose="020F0502020204030204" pitchFamily="34" charset="0"/>
                    <a:cs typeface="Times New Roman" panose="02020603050405020304" pitchFamily="18" charset="0"/>
                  </a:rPr>
                  <a:t>khác</a:t>
                </a:r>
                <a:r>
                  <a:rPr lang="en-US" sz="1400" dirty="0">
                    <a:latin typeface="Segoe UI Variable Display Light" pitchFamily="2" charset="0"/>
                    <a:ea typeface="Calibri" panose="020F0502020204030204" pitchFamily="34" charset="0"/>
                    <a:cs typeface="Times New Roman" panose="02020603050405020304" pitchFamily="18" charset="0"/>
                  </a:rPr>
                  <a:t> </a:t>
                </a:r>
                <a:r>
                  <a:rPr lang="en-US" sz="1400" dirty="0" err="1">
                    <a:latin typeface="Segoe UI Variable Display Light" pitchFamily="2" charset="0"/>
                    <a:ea typeface="Calibri" panose="020F0502020204030204" pitchFamily="34" charset="0"/>
                    <a:cs typeface="Times New Roman" panose="02020603050405020304" pitchFamily="18" charset="0"/>
                  </a:rPr>
                  <a:t>biệt</a:t>
                </a:r>
                <a:r>
                  <a:rPr lang="en-US" sz="1400" dirty="0">
                    <a:latin typeface="Segoe UI Variable Display Light" pitchFamily="2" charset="0"/>
                    <a:ea typeface="Calibri" panose="020F0502020204030204" pitchFamily="34" charset="0"/>
                    <a:cs typeface="Times New Roman" panose="02020603050405020304" pitchFamily="18" charset="0"/>
                  </a:rPr>
                  <a:t> </a:t>
                </a:r>
                <a:r>
                  <a:rPr lang="en-US" sz="1400" dirty="0" err="1">
                    <a:latin typeface="Segoe UI Variable Display Light" pitchFamily="2" charset="0"/>
                    <a:ea typeface="Calibri" panose="020F0502020204030204" pitchFamily="34" charset="0"/>
                    <a:cs typeface="Times New Roman" panose="02020603050405020304" pitchFamily="18" charset="0"/>
                  </a:rPr>
                  <a:t>rất</a:t>
                </a:r>
                <a:r>
                  <a:rPr lang="en-US" sz="1400" dirty="0">
                    <a:latin typeface="Segoe UI Variable Display Light" pitchFamily="2" charset="0"/>
                    <a:ea typeface="Calibri" panose="020F0502020204030204" pitchFamily="34" charset="0"/>
                    <a:cs typeface="Times New Roman" panose="02020603050405020304" pitchFamily="18" charset="0"/>
                  </a:rPr>
                  <a:t> </a:t>
                </a:r>
                <a:r>
                  <a:rPr lang="en-US" sz="1400" dirty="0" err="1">
                    <a:latin typeface="Segoe UI Variable Display Light" pitchFamily="2" charset="0"/>
                    <a:ea typeface="Calibri" panose="020F0502020204030204" pitchFamily="34" charset="0"/>
                    <a:cs typeface="Times New Roman" panose="02020603050405020304" pitchFamily="18" charset="0"/>
                  </a:rPr>
                  <a:t>rõ</a:t>
                </a:r>
                <a:r>
                  <a:rPr lang="en-US" sz="1400" dirty="0">
                    <a:latin typeface="Segoe UI Variable Display Light" pitchFamily="2" charset="0"/>
                    <a:ea typeface="Calibri" panose="020F0502020204030204" pitchFamily="34" charset="0"/>
                    <a:cs typeface="Times New Roman" panose="02020603050405020304" pitchFamily="18" charset="0"/>
                  </a:rPr>
                  <a:t> </a:t>
                </a:r>
                <a:r>
                  <a:rPr lang="en-US" sz="1400" dirty="0" err="1">
                    <a:latin typeface="Segoe UI Variable Display Light" pitchFamily="2" charset="0"/>
                    <a:ea typeface="Calibri" panose="020F0502020204030204" pitchFamily="34" charset="0"/>
                    <a:cs typeface="Times New Roman" panose="02020603050405020304" pitchFamily="18" charset="0"/>
                  </a:rPr>
                  <a:t>ràng</a:t>
                </a:r>
                <a:r>
                  <a:rPr lang="en-US" sz="1400" dirty="0">
                    <a:latin typeface="Segoe UI Variable Display Light" pitchFamily="2" charset="0"/>
                    <a:ea typeface="Calibri" panose="020F0502020204030204" pitchFamily="34" charset="0"/>
                    <a:cs typeface="Times New Roman" panose="02020603050405020304" pitchFamily="18" charset="0"/>
                  </a:rPr>
                  <a:t> ở </a:t>
                </a:r>
                <a:r>
                  <a:rPr lang="en-US" sz="1400" dirty="0" err="1">
                    <a:latin typeface="Segoe UI Variable Display Light" pitchFamily="2" charset="0"/>
                    <a:ea typeface="Calibri" panose="020F0502020204030204" pitchFamily="34" charset="0"/>
                    <a:cs typeface="Times New Roman" panose="02020603050405020304" pitchFamily="18" charset="0"/>
                  </a:rPr>
                  <a:t>các</a:t>
                </a:r>
                <a:r>
                  <a:rPr lang="en-US" sz="1400" dirty="0">
                    <a:latin typeface="Segoe UI Variable Display Light" pitchFamily="2" charset="0"/>
                    <a:ea typeface="Calibri" panose="020F0502020204030204" pitchFamily="34" charset="0"/>
                    <a:cs typeface="Times New Roman" panose="02020603050405020304" pitchFamily="18" charset="0"/>
                  </a:rPr>
                  <a:t> </a:t>
                </a:r>
                <a:r>
                  <a:rPr lang="en-US" sz="1400" dirty="0" err="1">
                    <a:latin typeface="Segoe UI Variable Display Light" pitchFamily="2" charset="0"/>
                    <a:ea typeface="Calibri" panose="020F0502020204030204" pitchFamily="34" charset="0"/>
                    <a:cs typeface="Times New Roman" panose="02020603050405020304" pitchFamily="18" charset="0"/>
                  </a:rPr>
                  <a:t>vùng</a:t>
                </a:r>
                <a:r>
                  <a:rPr lang="en-US" sz="1400" dirty="0">
                    <a:latin typeface="Segoe UI Variable Display Light" pitchFamily="2" charset="0"/>
                    <a:ea typeface="Calibri" panose="020F0502020204030204" pitchFamily="34" charset="0"/>
                    <a:cs typeface="Times New Roman" panose="02020603050405020304" pitchFamily="18" charset="0"/>
                  </a:rPr>
                  <a:t> </a:t>
                </a:r>
                <a:r>
                  <a:rPr lang="en-US" sz="1400" dirty="0" err="1">
                    <a:latin typeface="Segoe UI Variable Display Light" pitchFamily="2" charset="0"/>
                    <a:ea typeface="Calibri" panose="020F0502020204030204" pitchFamily="34" charset="0"/>
                    <a:cs typeface="Times New Roman" panose="02020603050405020304" pitchFamily="18" charset="0"/>
                  </a:rPr>
                  <a:t>như</a:t>
                </a:r>
                <a:r>
                  <a:rPr lang="en-US" sz="1400" dirty="0">
                    <a:latin typeface="Segoe UI Variable Display Light" pitchFamily="2" charset="0"/>
                    <a:ea typeface="Calibri" panose="020F0502020204030204" pitchFamily="34" charset="0"/>
                    <a:cs typeface="Times New Roman" panose="02020603050405020304" pitchFamily="18" charset="0"/>
                  </a:rPr>
                  <a:t> Midwest </a:t>
                </a:r>
                <a:r>
                  <a:rPr lang="en-US" sz="1400" dirty="0" err="1">
                    <a:latin typeface="Segoe UI Variable Display Light" pitchFamily="2" charset="0"/>
                    <a:ea typeface="Calibri" panose="020F0502020204030204" pitchFamily="34" charset="0"/>
                    <a:cs typeface="Times New Roman" panose="02020603050405020304" pitchFamily="18" charset="0"/>
                  </a:rPr>
                  <a:t>và</a:t>
                </a:r>
                <a:r>
                  <a:rPr lang="en-US" sz="1400" dirty="0">
                    <a:latin typeface="Segoe UI Variable Display Light" pitchFamily="2" charset="0"/>
                    <a:ea typeface="Calibri" panose="020F0502020204030204" pitchFamily="34" charset="0"/>
                    <a:cs typeface="Times New Roman" panose="02020603050405020304" pitchFamily="18" charset="0"/>
                  </a:rPr>
                  <a:t> Southeast so </a:t>
                </a:r>
                <a:r>
                  <a:rPr lang="en-US" sz="1400" dirty="0" err="1">
                    <a:latin typeface="Segoe UI Variable Display Light" pitchFamily="2" charset="0"/>
                    <a:ea typeface="Calibri" panose="020F0502020204030204" pitchFamily="34" charset="0"/>
                    <a:cs typeface="Times New Roman" panose="02020603050405020304" pitchFamily="18" charset="0"/>
                  </a:rPr>
                  <a:t>với</a:t>
                </a:r>
                <a:r>
                  <a:rPr lang="en-US" sz="1400" dirty="0">
                    <a:latin typeface="Segoe UI Variable Display Light" pitchFamily="2" charset="0"/>
                    <a:ea typeface="Calibri" panose="020F0502020204030204" pitchFamily="34" charset="0"/>
                    <a:cs typeface="Times New Roman" panose="02020603050405020304" pitchFamily="18" charset="0"/>
                  </a:rPr>
                  <a:t> </a:t>
                </a:r>
                <a:r>
                  <a:rPr lang="en-US" sz="1400" dirty="0" err="1">
                    <a:latin typeface="Segoe UI Variable Display Light" pitchFamily="2" charset="0"/>
                    <a:ea typeface="Calibri" panose="020F0502020204030204" pitchFamily="34" charset="0"/>
                    <a:cs typeface="Times New Roman" panose="02020603050405020304" pitchFamily="18" charset="0"/>
                  </a:rPr>
                  <a:t>các</a:t>
                </a:r>
                <a:r>
                  <a:rPr lang="en-US" sz="1400" dirty="0">
                    <a:latin typeface="Segoe UI Variable Display Light" pitchFamily="2" charset="0"/>
                    <a:ea typeface="Calibri" panose="020F0502020204030204" pitchFamily="34" charset="0"/>
                    <a:cs typeface="Times New Roman" panose="02020603050405020304" pitchFamily="18" charset="0"/>
                  </a:rPr>
                  <a:t> </a:t>
                </a:r>
                <a:r>
                  <a:rPr lang="en-US" sz="1400" dirty="0" err="1">
                    <a:latin typeface="Segoe UI Variable Display Light" pitchFamily="2" charset="0"/>
                    <a:ea typeface="Calibri" panose="020F0502020204030204" pitchFamily="34" charset="0"/>
                    <a:cs typeface="Times New Roman" panose="02020603050405020304" pitchFamily="18" charset="0"/>
                  </a:rPr>
                  <a:t>khu</a:t>
                </a:r>
                <a:r>
                  <a:rPr lang="en-US" sz="1400" dirty="0">
                    <a:latin typeface="Segoe UI Variable Display Light" pitchFamily="2" charset="0"/>
                    <a:ea typeface="Calibri" panose="020F0502020204030204" pitchFamily="34" charset="0"/>
                    <a:cs typeface="Times New Roman" panose="02020603050405020304" pitchFamily="18" charset="0"/>
                  </a:rPr>
                  <a:t> </a:t>
                </a:r>
                <a:r>
                  <a:rPr lang="en-US" sz="1400" dirty="0" err="1">
                    <a:latin typeface="Segoe UI Variable Display Light" pitchFamily="2" charset="0"/>
                    <a:ea typeface="Calibri" panose="020F0502020204030204" pitchFamily="34" charset="0"/>
                    <a:cs typeface="Times New Roman" panose="02020603050405020304" pitchFamily="18" charset="0"/>
                  </a:rPr>
                  <a:t>vực</a:t>
                </a:r>
                <a:r>
                  <a:rPr lang="en-US" sz="1400" dirty="0">
                    <a:latin typeface="Segoe UI Variable Display Light" pitchFamily="2" charset="0"/>
                    <a:ea typeface="Calibri" panose="020F0502020204030204" pitchFamily="34" charset="0"/>
                    <a:cs typeface="Times New Roman" panose="02020603050405020304" pitchFamily="18" charset="0"/>
                  </a:rPr>
                  <a:t> </a:t>
                </a:r>
                <a:r>
                  <a:rPr lang="en-US" sz="1400" dirty="0" err="1">
                    <a:latin typeface="Segoe UI Variable Display Light" pitchFamily="2" charset="0"/>
                    <a:ea typeface="Calibri" panose="020F0502020204030204" pitchFamily="34" charset="0"/>
                    <a:cs typeface="Times New Roman" panose="02020603050405020304" pitchFamily="18" charset="0"/>
                  </a:rPr>
                  <a:t>còn</a:t>
                </a:r>
                <a:r>
                  <a:rPr lang="en-US" sz="1400" dirty="0">
                    <a:latin typeface="Segoe UI Variable Display Light" pitchFamily="2" charset="0"/>
                    <a:ea typeface="Calibri" panose="020F0502020204030204" pitchFamily="34" charset="0"/>
                    <a:cs typeface="Times New Roman" panose="02020603050405020304" pitchFamily="18" charset="0"/>
                  </a:rPr>
                  <a:t> </a:t>
                </a:r>
                <a:r>
                  <a:rPr lang="en-US" sz="1400" dirty="0" err="1">
                    <a:latin typeface="Segoe UI Variable Display Light" pitchFamily="2" charset="0"/>
                    <a:ea typeface="Calibri" panose="020F0502020204030204" pitchFamily="34" charset="0"/>
                    <a:cs typeface="Times New Roman" panose="02020603050405020304" pitchFamily="18" charset="0"/>
                  </a:rPr>
                  <a:t>lại</a:t>
                </a:r>
                <a:r>
                  <a:rPr lang="en-US" sz="1400" dirty="0">
                    <a:latin typeface="Segoe UI Variable Display Light" pitchFamily="2" charset="0"/>
                    <a:ea typeface="Calibri" panose="020F0502020204030204" pitchFamily="34" charset="0"/>
                    <a:cs typeface="Times New Roman" panose="02020603050405020304" pitchFamily="18" charset="0"/>
                  </a:rPr>
                  <a:t> </a:t>
                </a:r>
                <a:r>
                  <a:rPr lang="en-US" sz="1400" dirty="0" err="1">
                    <a:latin typeface="Segoe UI Variable Display Light" pitchFamily="2" charset="0"/>
                    <a:ea typeface="Calibri" panose="020F0502020204030204" pitchFamily="34" charset="0"/>
                    <a:cs typeface="Times New Roman" panose="02020603050405020304" pitchFamily="18" charset="0"/>
                  </a:rPr>
                  <a:t>khi</a:t>
                </a:r>
                <a:r>
                  <a:rPr lang="en-US" sz="1400" dirty="0">
                    <a:latin typeface="Segoe UI Variable Display Light" pitchFamily="2" charset="0"/>
                    <a:ea typeface="Calibri" panose="020F0502020204030204" pitchFamily="34" charset="0"/>
                    <a:cs typeface="Times New Roman" panose="02020603050405020304" pitchFamily="18" charset="0"/>
                  </a:rPr>
                  <a:t> </a:t>
                </a:r>
                <a:r>
                  <a:rPr lang="en-US" sz="1400" dirty="0" err="1">
                    <a:latin typeface="Segoe UI Variable Display Light" pitchFamily="2" charset="0"/>
                    <a:ea typeface="Calibri" panose="020F0502020204030204" pitchFamily="34" charset="0"/>
                    <a:cs typeface="Times New Roman" panose="02020603050405020304" pitchFamily="18" charset="0"/>
                  </a:rPr>
                  <a:t>các</a:t>
                </a:r>
                <a:r>
                  <a:rPr lang="en-US" sz="1400" dirty="0">
                    <a:latin typeface="Segoe UI Variable Display Light" pitchFamily="2" charset="0"/>
                    <a:ea typeface="Calibri" panose="020F0502020204030204" pitchFamily="34" charset="0"/>
                    <a:cs typeface="Times New Roman" panose="02020603050405020304" pitchFamily="18" charset="0"/>
                  </a:rPr>
                  <a:t> </a:t>
                </a:r>
                <a:r>
                  <a:rPr lang="en-US" sz="1400" dirty="0" err="1">
                    <a:latin typeface="Segoe UI Variable Display Light" pitchFamily="2" charset="0"/>
                    <a:ea typeface="Calibri" panose="020F0502020204030204" pitchFamily="34" charset="0"/>
                    <a:cs typeface="Times New Roman" panose="02020603050405020304" pitchFamily="18" charset="0"/>
                  </a:rPr>
                  <a:t>giá</a:t>
                </a:r>
                <a:r>
                  <a:rPr lang="en-US" sz="1400" dirty="0">
                    <a:latin typeface="Segoe UI Variable Display Light" pitchFamily="2" charset="0"/>
                    <a:ea typeface="Calibri" panose="020F0502020204030204" pitchFamily="34" charset="0"/>
                    <a:cs typeface="Times New Roman" panose="02020603050405020304" pitchFamily="18" charset="0"/>
                  </a:rPr>
                  <a:t> </a:t>
                </a:r>
                <a:r>
                  <a:rPr lang="en-US" sz="1400" dirty="0" err="1">
                    <a:latin typeface="Segoe UI Variable Display Light" pitchFamily="2" charset="0"/>
                    <a:ea typeface="Calibri" panose="020F0502020204030204" pitchFamily="34" charset="0"/>
                    <a:cs typeface="Times New Roman" panose="02020603050405020304" pitchFamily="18" charset="0"/>
                  </a:rPr>
                  <a:t>trị</a:t>
                </a:r>
                <a:r>
                  <a:rPr lang="en-US" sz="1400" dirty="0">
                    <a:latin typeface="Segoe UI Variable Display Light" pitchFamily="2" charset="0"/>
                    <a:ea typeface="Calibri" panose="020F0502020204030204" pitchFamily="34" charset="0"/>
                    <a:cs typeface="Times New Roman" panose="02020603050405020304" pitchFamily="18" charset="0"/>
                  </a:rPr>
                  <a:t> </a:t>
                </a:r>
                <a:r>
                  <a:rPr lang="en-US" sz="1400" dirty="0" err="1">
                    <a:latin typeface="Segoe UI Variable Display Light" pitchFamily="2" charset="0"/>
                    <a:ea typeface="Calibri" panose="020F0502020204030204" pitchFamily="34" charset="0"/>
                    <a:cs typeface="Times New Roman" panose="02020603050405020304" pitchFamily="18" charset="0"/>
                  </a:rPr>
                  <a:t>phân</a:t>
                </a:r>
                <a:r>
                  <a:rPr lang="en-US" sz="1400" dirty="0">
                    <a:latin typeface="Segoe UI Variable Display Light" pitchFamily="2" charset="0"/>
                    <a:ea typeface="Calibri" panose="020F0502020204030204" pitchFamily="34" charset="0"/>
                    <a:cs typeface="Times New Roman" panose="02020603050405020304" pitchFamily="18" charset="0"/>
                  </a:rPr>
                  <a:t> </a:t>
                </a:r>
                <a:r>
                  <a:rPr lang="en-US" sz="1400" dirty="0" err="1">
                    <a:latin typeface="Segoe UI Variable Display Light" pitchFamily="2" charset="0"/>
                    <a:ea typeface="Calibri" panose="020F0502020204030204" pitchFamily="34" charset="0"/>
                    <a:cs typeface="Times New Roman" panose="02020603050405020304" pitchFamily="18" charset="0"/>
                  </a:rPr>
                  <a:t>bố</a:t>
                </a:r>
                <a:r>
                  <a:rPr lang="en-US" sz="1400" dirty="0">
                    <a:latin typeface="Segoe UI Variable Display Light" pitchFamily="2" charset="0"/>
                    <a:ea typeface="Calibri" panose="020F0502020204030204" pitchFamily="34" charset="0"/>
                    <a:cs typeface="Times New Roman" panose="02020603050405020304" pitchFamily="18" charset="0"/>
                  </a:rPr>
                  <a:t> </a:t>
                </a:r>
                <a:r>
                  <a:rPr lang="en-US" sz="1400" dirty="0" err="1">
                    <a:latin typeface="Segoe UI Variable Display Light" pitchFamily="2" charset="0"/>
                    <a:ea typeface="Calibri" panose="020F0502020204030204" pitchFamily="34" charset="0"/>
                    <a:cs typeface="Times New Roman" panose="02020603050405020304" pitchFamily="18" charset="0"/>
                  </a:rPr>
                  <a:t>lệch</a:t>
                </a:r>
                <a:r>
                  <a:rPr lang="en-US" sz="1400" dirty="0">
                    <a:latin typeface="Segoe UI Variable Display Light" pitchFamily="2" charset="0"/>
                    <a:ea typeface="Calibri" panose="020F0502020204030204" pitchFamily="34" charset="0"/>
                    <a:cs typeface="Times New Roman" panose="02020603050405020304" pitchFamily="18" charset="0"/>
                  </a:rPr>
                  <a:t> </a:t>
                </a:r>
                <a:r>
                  <a:rPr lang="en-US" sz="1400" dirty="0" err="1">
                    <a:latin typeface="Segoe UI Variable Display Light" pitchFamily="2" charset="0"/>
                    <a:ea typeface="Calibri" panose="020F0502020204030204" pitchFamily="34" charset="0"/>
                    <a:cs typeface="Times New Roman" panose="02020603050405020304" pitchFamily="18" charset="0"/>
                  </a:rPr>
                  <a:t>hẳn</a:t>
                </a:r>
                <a:r>
                  <a:rPr lang="en-US" sz="1400" dirty="0">
                    <a:latin typeface="Segoe UI Variable Display Light" pitchFamily="2" charset="0"/>
                    <a:ea typeface="Calibri" panose="020F0502020204030204" pitchFamily="34" charset="0"/>
                    <a:cs typeface="Times New Roman" panose="02020603050405020304" pitchFamily="18" charset="0"/>
                  </a:rPr>
                  <a:t> sang </a:t>
                </a:r>
                <a:r>
                  <a:rPr lang="en-US" sz="1400" dirty="0" err="1">
                    <a:latin typeface="Segoe UI Variable Display Light" pitchFamily="2" charset="0"/>
                    <a:ea typeface="Calibri" panose="020F0502020204030204" pitchFamily="34" charset="0"/>
                    <a:cs typeface="Times New Roman" panose="02020603050405020304" pitchFamily="18" charset="0"/>
                  </a:rPr>
                  <a:t>hai</a:t>
                </a:r>
                <a:r>
                  <a:rPr lang="en-US" sz="1400" dirty="0">
                    <a:latin typeface="Segoe UI Variable Display Light" pitchFamily="2" charset="0"/>
                    <a:ea typeface="Calibri" panose="020F0502020204030204" pitchFamily="34" charset="0"/>
                    <a:cs typeface="Times New Roman" panose="02020603050405020304" pitchFamily="18" charset="0"/>
                  </a:rPr>
                  <a:t> </a:t>
                </a:r>
                <a:r>
                  <a:rPr lang="en-US" sz="1400" dirty="0" err="1">
                    <a:latin typeface="Segoe UI Variable Display Light" pitchFamily="2" charset="0"/>
                    <a:ea typeface="Calibri" panose="020F0502020204030204" pitchFamily="34" charset="0"/>
                    <a:cs typeface="Times New Roman" panose="02020603050405020304" pitchFamily="18" charset="0"/>
                  </a:rPr>
                  <a:t>bên</a:t>
                </a:r>
                <a:r>
                  <a:rPr lang="en-US" sz="1400" dirty="0">
                    <a:latin typeface="Segoe UI Variable Display Light" pitchFamily="2" charset="0"/>
                    <a:ea typeface="Calibri" panose="020F0502020204030204" pitchFamily="34" charset="0"/>
                    <a:cs typeface="Times New Roman" panose="02020603050405020304" pitchFamily="18" charset="0"/>
                  </a:rPr>
                  <a:t> so </a:t>
                </a:r>
                <a:r>
                  <a:rPr lang="en-US" sz="1400" dirty="0" err="1">
                    <a:latin typeface="Segoe UI Variable Display Light" pitchFamily="2" charset="0"/>
                    <a:ea typeface="Calibri" panose="020F0502020204030204" pitchFamily="34" charset="0"/>
                    <a:cs typeface="Times New Roman" panose="02020603050405020304" pitchFamily="18" charset="0"/>
                  </a:rPr>
                  <a:t>với</a:t>
                </a:r>
                <a:r>
                  <a:rPr lang="en-US" sz="1400" dirty="0">
                    <a:latin typeface="Segoe UI Variable Display Light" pitchFamily="2" charset="0"/>
                    <a:ea typeface="Calibri" panose="020F0502020204030204" pitchFamily="34" charset="0"/>
                    <a:cs typeface="Times New Roman" panose="02020603050405020304" pitchFamily="18" charset="0"/>
                  </a:rPr>
                  <a:t> </a:t>
                </a:r>
                <a:r>
                  <a:rPr lang="en-US" sz="1400" dirty="0" err="1">
                    <a:latin typeface="Segoe UI Variable Display Light" pitchFamily="2" charset="0"/>
                    <a:ea typeface="Calibri" panose="020F0502020204030204" pitchFamily="34" charset="0"/>
                    <a:cs typeface="Times New Roman" panose="02020603050405020304" pitchFamily="18" charset="0"/>
                  </a:rPr>
                  <a:t>giá</a:t>
                </a:r>
                <a:r>
                  <a:rPr lang="en-US" sz="1400" dirty="0">
                    <a:latin typeface="Segoe UI Variable Display Light" pitchFamily="2" charset="0"/>
                    <a:ea typeface="Calibri" panose="020F0502020204030204" pitchFamily="34" charset="0"/>
                    <a:cs typeface="Times New Roman" panose="02020603050405020304" pitchFamily="18" charset="0"/>
                  </a:rPr>
                  <a:t> </a:t>
                </a:r>
                <a:r>
                  <a:rPr lang="en-US" sz="1400" dirty="0" err="1">
                    <a:latin typeface="Segoe UI Variable Display Light" pitchFamily="2" charset="0"/>
                    <a:ea typeface="Calibri" panose="020F0502020204030204" pitchFamily="34" charset="0"/>
                    <a:cs typeface="Times New Roman" panose="02020603050405020304" pitchFamily="18" charset="0"/>
                  </a:rPr>
                  <a:t>trị</a:t>
                </a:r>
                <a:r>
                  <a:rPr lang="en-US" sz="1400" dirty="0">
                    <a:latin typeface="Segoe UI Variable Display Light" pitchFamily="2" charset="0"/>
                    <a:ea typeface="Calibri" panose="020F0502020204030204" pitchFamily="34" charset="0"/>
                    <a:cs typeface="Times New Roman" panose="02020603050405020304" pitchFamily="18" charset="0"/>
                  </a:rPr>
                  <a:t> </a:t>
                </a:r>
                <a:r>
                  <a:rPr lang="en-US" sz="1400" dirty="0" err="1">
                    <a:latin typeface="Segoe UI Variable Display Light" pitchFamily="2" charset="0"/>
                    <a:ea typeface="Calibri" panose="020F0502020204030204" pitchFamily="34" charset="0"/>
                    <a:cs typeface="Times New Roman" panose="02020603050405020304" pitchFamily="18" charset="0"/>
                  </a:rPr>
                  <a:t>trung</a:t>
                </a:r>
                <a:r>
                  <a:rPr lang="en-US" sz="1400" dirty="0">
                    <a:latin typeface="Segoe UI Variable Display Light" pitchFamily="2" charset="0"/>
                    <a:ea typeface="Calibri" panose="020F0502020204030204" pitchFamily="34" charset="0"/>
                    <a:cs typeface="Times New Roman" panose="02020603050405020304" pitchFamily="18" charset="0"/>
                  </a:rPr>
                  <a:t> </a:t>
                </a:r>
                <a:r>
                  <a:rPr lang="en-US" sz="1400" dirty="0" err="1">
                    <a:latin typeface="Segoe UI Variable Display Light" pitchFamily="2" charset="0"/>
                    <a:ea typeface="Calibri" panose="020F0502020204030204" pitchFamily="34" charset="0"/>
                    <a:cs typeface="Times New Roman" panose="02020603050405020304" pitchFamily="18" charset="0"/>
                  </a:rPr>
                  <a:t>bình</a:t>
                </a:r>
                <a:r>
                  <a:rPr lang="en-US" sz="1400" dirty="0">
                    <a:latin typeface="Segoe UI Variable Display Light" pitchFamily="2" charset="0"/>
                    <a:ea typeface="Calibri" panose="020F0502020204030204" pitchFamily="34" charset="0"/>
                    <a:cs typeface="Times New Roman" panose="02020603050405020304" pitchFamily="18" charset="0"/>
                  </a:rPr>
                  <a:t> </a:t>
                </a:r>
                <a:r>
                  <a:rPr lang="en-US" sz="1400" dirty="0" err="1">
                    <a:latin typeface="Segoe UI Variable Display Light" pitchFamily="2" charset="0"/>
                    <a:ea typeface="Calibri" panose="020F0502020204030204" pitchFamily="34" charset="0"/>
                    <a:cs typeface="Times New Roman" panose="02020603050405020304" pitchFamily="18" charset="0"/>
                  </a:rPr>
                  <a:t>trong</a:t>
                </a:r>
                <a:r>
                  <a:rPr lang="en-US" sz="1400" dirty="0">
                    <a:latin typeface="Segoe UI Variable Display Light" pitchFamily="2" charset="0"/>
                    <a:ea typeface="Calibri" panose="020F0502020204030204" pitchFamily="34" charset="0"/>
                    <a:cs typeface="Times New Roman" panose="02020603050405020304" pitchFamily="18" charset="0"/>
                  </a:rPr>
                  <a:t> </a:t>
                </a:r>
                <a:r>
                  <a:rPr lang="en-US" sz="1400" dirty="0" err="1">
                    <a:latin typeface="Segoe UI Variable Display Light" pitchFamily="2" charset="0"/>
                    <a:ea typeface="Calibri" panose="020F0502020204030204" pitchFamily="34" charset="0"/>
                    <a:cs typeface="Times New Roman" panose="02020603050405020304" pitchFamily="18" charset="0"/>
                  </a:rPr>
                  <a:t>khi</a:t>
                </a:r>
                <a:r>
                  <a:rPr lang="en-US" sz="1400" dirty="0">
                    <a:latin typeface="Segoe UI Variable Display Light" pitchFamily="2" charset="0"/>
                    <a:ea typeface="Calibri" panose="020F0502020204030204" pitchFamily="34" charset="0"/>
                    <a:cs typeface="Times New Roman" panose="02020603050405020304" pitchFamily="18" charset="0"/>
                  </a:rPr>
                  <a:t> 3 </a:t>
                </a:r>
                <a:r>
                  <a:rPr lang="en-US" sz="1400" dirty="0" err="1">
                    <a:latin typeface="Segoe UI Variable Display Light" pitchFamily="2" charset="0"/>
                    <a:ea typeface="Calibri" panose="020F0502020204030204" pitchFamily="34" charset="0"/>
                    <a:cs typeface="Times New Roman" panose="02020603050405020304" pitchFamily="18" charset="0"/>
                  </a:rPr>
                  <a:t>vùng</a:t>
                </a:r>
                <a:r>
                  <a:rPr lang="en-US" sz="1400" dirty="0">
                    <a:latin typeface="Segoe UI Variable Display Light" pitchFamily="2" charset="0"/>
                    <a:ea typeface="Calibri" panose="020F0502020204030204" pitchFamily="34" charset="0"/>
                    <a:cs typeface="Times New Roman" panose="02020603050405020304" pitchFamily="18" charset="0"/>
                  </a:rPr>
                  <a:t> </a:t>
                </a:r>
                <a:r>
                  <a:rPr lang="en-US" sz="1400" dirty="0" err="1">
                    <a:latin typeface="Segoe UI Variable Display Light" pitchFamily="2" charset="0"/>
                    <a:ea typeface="Calibri" panose="020F0502020204030204" pitchFamily="34" charset="0"/>
                    <a:cs typeface="Times New Roman" panose="02020603050405020304" pitchFamily="18" charset="0"/>
                  </a:rPr>
                  <a:t>còn</a:t>
                </a:r>
                <a:r>
                  <a:rPr lang="en-US" sz="1400" dirty="0">
                    <a:latin typeface="Segoe UI Variable Display Light" pitchFamily="2" charset="0"/>
                    <a:ea typeface="Calibri" panose="020F0502020204030204" pitchFamily="34" charset="0"/>
                    <a:cs typeface="Times New Roman" panose="02020603050405020304" pitchFamily="18" charset="0"/>
                  </a:rPr>
                  <a:t> </a:t>
                </a:r>
                <a:r>
                  <a:rPr lang="en-US" sz="1400" dirty="0" err="1">
                    <a:latin typeface="Segoe UI Variable Display Light" pitchFamily="2" charset="0"/>
                    <a:ea typeface="Calibri" panose="020F0502020204030204" pitchFamily="34" charset="0"/>
                    <a:cs typeface="Times New Roman" panose="02020603050405020304" pitchFamily="18" charset="0"/>
                  </a:rPr>
                  <a:t>lại</a:t>
                </a:r>
                <a:r>
                  <a:rPr lang="en-US" sz="1400" dirty="0">
                    <a:latin typeface="Segoe UI Variable Display Light" pitchFamily="2" charset="0"/>
                    <a:ea typeface="Calibri" panose="020F0502020204030204" pitchFamily="34" charset="0"/>
                    <a:cs typeface="Times New Roman" panose="02020603050405020304" pitchFamily="18" charset="0"/>
                  </a:rPr>
                  <a:t> </a:t>
                </a:r>
                <a:r>
                  <a:rPr lang="en-US" sz="1400" dirty="0" err="1">
                    <a:latin typeface="Segoe UI Variable Display Light" pitchFamily="2" charset="0"/>
                    <a:ea typeface="Calibri" panose="020F0502020204030204" pitchFamily="34" charset="0"/>
                    <a:cs typeface="Times New Roman" panose="02020603050405020304" pitchFamily="18" charset="0"/>
                  </a:rPr>
                  <a:t>thì</a:t>
                </a:r>
                <a:r>
                  <a:rPr lang="en-US" sz="1400" dirty="0">
                    <a:latin typeface="Segoe UI Variable Display Light" pitchFamily="2" charset="0"/>
                    <a:ea typeface="Calibri" panose="020F0502020204030204" pitchFamily="34" charset="0"/>
                    <a:cs typeface="Times New Roman" panose="02020603050405020304" pitchFamily="18" charset="0"/>
                  </a:rPr>
                  <a:t> </a:t>
                </a:r>
                <a:r>
                  <a:rPr lang="en-US" sz="1400" dirty="0" err="1">
                    <a:latin typeface="Segoe UI Variable Display Light" pitchFamily="2" charset="0"/>
                    <a:ea typeface="Calibri" panose="020F0502020204030204" pitchFamily="34" charset="0"/>
                    <a:cs typeface="Times New Roman" panose="02020603050405020304" pitchFamily="18" charset="0"/>
                  </a:rPr>
                  <a:t>không</a:t>
                </a:r>
                <a:r>
                  <a:rPr lang="en-US" sz="1400" dirty="0">
                    <a:latin typeface="Segoe UI Variable Display Light" pitchFamily="2" charset="0"/>
                    <a:ea typeface="Calibri" panose="020F0502020204030204" pitchFamily="34" charset="0"/>
                    <a:cs typeface="Times New Roman" panose="02020603050405020304" pitchFamily="18" charset="0"/>
                  </a:rPr>
                  <a:t>. </a:t>
                </a:r>
                <a:endParaRPr lang="en-GB" sz="1100" dirty="0">
                  <a:effectLst/>
                  <a:latin typeface="Segoe UI Variable Display Light" pitchFamily="2" charset="0"/>
                  <a:ea typeface="Calibri" panose="020F0502020204030204" pitchFamily="34" charset="0"/>
                  <a:cs typeface="Times New Roman" panose="02020603050405020304" pitchFamily="18" charset="0"/>
                </a:endParaRPr>
              </a:p>
            </p:txBody>
          </p:sp>
          <p:sp>
            <p:nvSpPr>
              <p:cNvPr id="28" name="Rectangle 27"/>
              <p:cNvSpPr/>
              <p:nvPr/>
            </p:nvSpPr>
            <p:spPr>
              <a:xfrm>
                <a:off x="6889088" y="1894336"/>
                <a:ext cx="3802796" cy="2319939"/>
              </a:xfrm>
              <a:prstGeom prst="rect">
                <a:avLst/>
              </a:prstGeom>
              <a:noFill/>
              <a:ln>
                <a:solidFill>
                  <a:schemeClr val="bg1"/>
                </a:solidFill>
              </a:ln>
              <a:effectLst>
                <a:outerShdw blurRad="50800" dist="38100" dir="2700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273A3505-B420-F98A-758A-9651A0E0021C}"/>
                  </a:ext>
                </a:extLst>
              </p:cNvPr>
              <p:cNvSpPr/>
              <p:nvPr/>
            </p:nvSpPr>
            <p:spPr>
              <a:xfrm>
                <a:off x="6994461" y="3334953"/>
                <a:ext cx="3592050" cy="738664"/>
              </a:xfrm>
              <a:prstGeom prst="rect">
                <a:avLst/>
              </a:prstGeom>
            </p:spPr>
            <p:txBody>
              <a:bodyPr wrap="square">
                <a:spAutoFit/>
              </a:bodyPr>
              <a:lstStyle/>
              <a:p>
                <a:pPr marL="285750" indent="-285750" algn="just">
                  <a:buFont typeface="Wingdings 3" panose="05040102010807070707" pitchFamily="18" charset="2"/>
                  <a:buChar char="&quot;"/>
                </a:pPr>
                <a:r>
                  <a:rPr lang="en-US" sz="1400" b="0" i="0" u="none" strike="noStrike" dirty="0" err="1">
                    <a:solidFill>
                      <a:srgbClr val="000000"/>
                    </a:solidFill>
                    <a:effectLst/>
                    <a:latin typeface="Segoe UI Variable Display Light" pitchFamily="2" charset="0"/>
                  </a:rPr>
                  <a:t>Công</a:t>
                </a:r>
                <a:r>
                  <a:rPr lang="en-US" sz="1400" b="0" i="0" u="none" strike="noStrike" dirty="0">
                    <a:solidFill>
                      <a:srgbClr val="000000"/>
                    </a:solidFill>
                    <a:effectLst/>
                    <a:latin typeface="Segoe UI Variable Display Light" pitchFamily="2" charset="0"/>
                  </a:rPr>
                  <a:t> ty </a:t>
                </a:r>
                <a:r>
                  <a:rPr lang="en-US" sz="1400" b="0" i="0" u="none" strike="noStrike" dirty="0" err="1">
                    <a:solidFill>
                      <a:srgbClr val="000000"/>
                    </a:solidFill>
                    <a:effectLst/>
                    <a:latin typeface="Segoe UI Variable Display Light" pitchFamily="2" charset="0"/>
                  </a:rPr>
                  <a:t>bảo</a:t>
                </a:r>
                <a:r>
                  <a:rPr lang="en-US" sz="1400" b="0" i="0" u="none" strike="noStrike" dirty="0">
                    <a:solidFill>
                      <a:srgbClr val="000000"/>
                    </a:solidFill>
                    <a:effectLst/>
                    <a:latin typeface="Segoe UI Variable Display Light" pitchFamily="2" charset="0"/>
                  </a:rPr>
                  <a:t> </a:t>
                </a:r>
                <a:r>
                  <a:rPr lang="en-US" sz="1400" b="0" i="0" u="none" strike="noStrike" dirty="0" err="1">
                    <a:solidFill>
                      <a:srgbClr val="000000"/>
                    </a:solidFill>
                    <a:effectLst/>
                    <a:latin typeface="Segoe UI Variable Display Light" pitchFamily="2" charset="0"/>
                  </a:rPr>
                  <a:t>hiểm</a:t>
                </a:r>
                <a:r>
                  <a:rPr lang="en-US" sz="1400" b="0" i="0" u="none" strike="noStrike" dirty="0">
                    <a:solidFill>
                      <a:srgbClr val="000000"/>
                    </a:solidFill>
                    <a:effectLst/>
                    <a:latin typeface="Segoe UI Variable Display Light" pitchFamily="2" charset="0"/>
                  </a:rPr>
                  <a:t> </a:t>
                </a:r>
                <a:r>
                  <a:rPr lang="en-US" sz="1400" b="0" i="0" u="none" strike="noStrike" dirty="0" err="1">
                    <a:solidFill>
                      <a:srgbClr val="000000"/>
                    </a:solidFill>
                    <a:effectLst/>
                    <a:latin typeface="Segoe UI Variable Display Light" pitchFamily="2" charset="0"/>
                  </a:rPr>
                  <a:t>nên</a:t>
                </a:r>
                <a:r>
                  <a:rPr lang="en-US" sz="1400" b="0" i="0" u="none" strike="noStrike" dirty="0">
                    <a:solidFill>
                      <a:srgbClr val="000000"/>
                    </a:solidFill>
                    <a:effectLst/>
                    <a:latin typeface="Segoe UI Variable Display Light" pitchFamily="2" charset="0"/>
                  </a:rPr>
                  <a:t> </a:t>
                </a:r>
                <a:r>
                  <a:rPr lang="en-US" sz="1400" b="0" i="0" u="none" strike="noStrike" dirty="0" err="1">
                    <a:solidFill>
                      <a:srgbClr val="000000"/>
                    </a:solidFill>
                    <a:effectLst/>
                    <a:latin typeface="Segoe UI Variable Display Light" pitchFamily="2" charset="0"/>
                  </a:rPr>
                  <a:t>có</a:t>
                </a:r>
                <a:r>
                  <a:rPr lang="en-US" sz="1400" b="0" i="0" u="none" strike="noStrike" dirty="0">
                    <a:solidFill>
                      <a:srgbClr val="000000"/>
                    </a:solidFill>
                    <a:effectLst/>
                    <a:latin typeface="Segoe UI Variable Display Light" pitchFamily="2" charset="0"/>
                  </a:rPr>
                  <a:t> </a:t>
                </a:r>
                <a:r>
                  <a:rPr lang="en-US" sz="1400" b="0" i="0" u="none" strike="noStrike" dirty="0" err="1">
                    <a:solidFill>
                      <a:srgbClr val="000000"/>
                    </a:solidFill>
                    <a:effectLst/>
                    <a:latin typeface="Segoe UI Variable Display Light" pitchFamily="2" charset="0"/>
                  </a:rPr>
                  <a:t>những</a:t>
                </a:r>
                <a:r>
                  <a:rPr lang="en-US" sz="1400" b="0" i="0" u="none" strike="noStrike" dirty="0">
                    <a:solidFill>
                      <a:srgbClr val="000000"/>
                    </a:solidFill>
                    <a:effectLst/>
                    <a:latin typeface="Segoe UI Variable Display Light" pitchFamily="2" charset="0"/>
                  </a:rPr>
                  <a:t> </a:t>
                </a:r>
                <a:r>
                  <a:rPr lang="en-US" sz="1400" b="0" i="0" u="none" strike="noStrike" dirty="0" err="1">
                    <a:solidFill>
                      <a:srgbClr val="000000"/>
                    </a:solidFill>
                    <a:effectLst/>
                    <a:latin typeface="Segoe UI Variable Display Light" pitchFamily="2" charset="0"/>
                  </a:rPr>
                  <a:t>chính</a:t>
                </a:r>
                <a:r>
                  <a:rPr lang="en-US" sz="1400" b="0" i="0" u="none" strike="noStrike" dirty="0">
                    <a:solidFill>
                      <a:srgbClr val="000000"/>
                    </a:solidFill>
                    <a:effectLst/>
                    <a:latin typeface="Segoe UI Variable Display Light" pitchFamily="2" charset="0"/>
                  </a:rPr>
                  <a:t> </a:t>
                </a:r>
                <a:r>
                  <a:rPr lang="en-US" sz="1400" b="0" i="0" u="none" strike="noStrike" dirty="0" err="1">
                    <a:solidFill>
                      <a:srgbClr val="000000"/>
                    </a:solidFill>
                    <a:effectLst/>
                    <a:latin typeface="Segoe UI Variable Display Light" pitchFamily="2" charset="0"/>
                  </a:rPr>
                  <a:t>sách</a:t>
                </a:r>
                <a:r>
                  <a:rPr lang="en-US" sz="1400" b="0" i="0" u="none" strike="noStrike" dirty="0">
                    <a:solidFill>
                      <a:srgbClr val="000000"/>
                    </a:solidFill>
                    <a:effectLst/>
                    <a:latin typeface="Segoe UI Variable Display Light" pitchFamily="2" charset="0"/>
                  </a:rPr>
                  <a:t> marketing </a:t>
                </a:r>
                <a:r>
                  <a:rPr lang="en-US" sz="1400" b="0" i="0" u="none" strike="noStrike" dirty="0" err="1">
                    <a:solidFill>
                      <a:srgbClr val="000000"/>
                    </a:solidFill>
                    <a:effectLst/>
                    <a:latin typeface="Segoe UI Variable Display Light" pitchFamily="2" charset="0"/>
                  </a:rPr>
                  <a:t>phù</a:t>
                </a:r>
                <a:r>
                  <a:rPr lang="en-US" sz="1400" b="0" i="0" u="none" strike="noStrike" dirty="0">
                    <a:solidFill>
                      <a:srgbClr val="000000"/>
                    </a:solidFill>
                    <a:effectLst/>
                    <a:latin typeface="Segoe UI Variable Display Light" pitchFamily="2" charset="0"/>
                  </a:rPr>
                  <a:t> </a:t>
                </a:r>
                <a:r>
                  <a:rPr lang="en-US" sz="1400" b="0" i="0" u="none" strike="noStrike" dirty="0" err="1">
                    <a:solidFill>
                      <a:srgbClr val="000000"/>
                    </a:solidFill>
                    <a:effectLst/>
                    <a:latin typeface="Segoe UI Variable Display Light" pitchFamily="2" charset="0"/>
                  </a:rPr>
                  <a:t>hợp</a:t>
                </a:r>
                <a:r>
                  <a:rPr lang="en-US" sz="1400" b="0" i="0" u="none" strike="noStrike" dirty="0">
                    <a:solidFill>
                      <a:srgbClr val="000000"/>
                    </a:solidFill>
                    <a:effectLst/>
                    <a:latin typeface="Segoe UI Variable Display Light" pitchFamily="2" charset="0"/>
                  </a:rPr>
                  <a:t> </a:t>
                </a:r>
                <a:r>
                  <a:rPr lang="en-US" sz="1400" b="0" i="0" u="none" strike="noStrike" dirty="0" err="1">
                    <a:solidFill>
                      <a:srgbClr val="000000"/>
                    </a:solidFill>
                    <a:effectLst/>
                    <a:latin typeface="Segoe UI Variable Display Light" pitchFamily="2" charset="0"/>
                  </a:rPr>
                  <a:t>theo</a:t>
                </a:r>
                <a:r>
                  <a:rPr lang="en-US" sz="1400" b="0" i="0" u="none" strike="noStrike" dirty="0">
                    <a:solidFill>
                      <a:srgbClr val="000000"/>
                    </a:solidFill>
                    <a:effectLst/>
                    <a:latin typeface="Segoe UI Variable Display Light" pitchFamily="2" charset="0"/>
                  </a:rPr>
                  <a:t> </a:t>
                </a:r>
                <a:r>
                  <a:rPr lang="en-US" sz="1400" b="0" i="0" u="none" strike="noStrike" dirty="0" err="1">
                    <a:solidFill>
                      <a:srgbClr val="000000"/>
                    </a:solidFill>
                    <a:effectLst/>
                    <a:latin typeface="Segoe UI Variable Display Light" pitchFamily="2" charset="0"/>
                  </a:rPr>
                  <a:t>từng</a:t>
                </a:r>
                <a:r>
                  <a:rPr lang="en-US" sz="1400" b="0" i="0" u="none" strike="noStrike" dirty="0">
                    <a:solidFill>
                      <a:srgbClr val="000000"/>
                    </a:solidFill>
                    <a:effectLst/>
                    <a:latin typeface="Segoe UI Variable Display Light" pitchFamily="2" charset="0"/>
                  </a:rPr>
                  <a:t> </a:t>
                </a:r>
                <a:r>
                  <a:rPr lang="en-US" sz="1400" b="0" i="0" u="none" strike="noStrike" dirty="0" err="1">
                    <a:solidFill>
                      <a:srgbClr val="000000"/>
                    </a:solidFill>
                    <a:effectLst/>
                    <a:latin typeface="Segoe UI Variable Display Light" pitchFamily="2" charset="0"/>
                  </a:rPr>
                  <a:t>vùng</a:t>
                </a:r>
                <a:r>
                  <a:rPr lang="en-US" sz="1400" b="0" i="0" u="none" strike="noStrike" dirty="0">
                    <a:solidFill>
                      <a:srgbClr val="000000"/>
                    </a:solidFill>
                    <a:effectLst/>
                    <a:latin typeface="Segoe UI Variable Display Light" pitchFamily="2" charset="0"/>
                  </a:rPr>
                  <a:t> </a:t>
                </a:r>
                <a:r>
                  <a:rPr lang="en-US" sz="1400" b="0" i="0" u="none" strike="noStrike" dirty="0" err="1">
                    <a:solidFill>
                      <a:srgbClr val="000000"/>
                    </a:solidFill>
                    <a:effectLst/>
                    <a:latin typeface="Segoe UI Variable Display Light" pitchFamily="2" charset="0"/>
                  </a:rPr>
                  <a:t>địa</a:t>
                </a:r>
                <a:r>
                  <a:rPr lang="en-US" sz="1400" b="0" i="0" u="none" strike="noStrike" dirty="0">
                    <a:solidFill>
                      <a:srgbClr val="000000"/>
                    </a:solidFill>
                    <a:effectLst/>
                    <a:latin typeface="Segoe UI Variable Display Light" pitchFamily="2" charset="0"/>
                  </a:rPr>
                  <a:t> </a:t>
                </a:r>
                <a:r>
                  <a:rPr lang="en-US" sz="1400" b="0" i="0" u="none" strike="noStrike" dirty="0" err="1">
                    <a:solidFill>
                      <a:srgbClr val="000000"/>
                    </a:solidFill>
                    <a:effectLst/>
                    <a:latin typeface="Segoe UI Variable Display Light" pitchFamily="2" charset="0"/>
                  </a:rPr>
                  <a:t>lý</a:t>
                </a:r>
                <a:r>
                  <a:rPr lang="en-US" sz="1400" b="0" i="0" u="none" strike="noStrike" dirty="0">
                    <a:solidFill>
                      <a:srgbClr val="000000"/>
                    </a:solidFill>
                    <a:effectLst/>
                    <a:latin typeface="Segoe UI Variable Display Light" pitchFamily="2" charset="0"/>
                  </a:rPr>
                  <a:t> </a:t>
                </a:r>
                <a:r>
                  <a:rPr lang="en-US" sz="1400" b="0" i="0" u="none" strike="noStrike" dirty="0" err="1">
                    <a:solidFill>
                      <a:srgbClr val="000000"/>
                    </a:solidFill>
                    <a:effectLst/>
                    <a:latin typeface="Segoe UI Variable Display Light" pitchFamily="2" charset="0"/>
                  </a:rPr>
                  <a:t>khác</a:t>
                </a:r>
                <a:r>
                  <a:rPr lang="en-US" sz="1400" b="0" i="0" u="none" strike="noStrike" dirty="0">
                    <a:solidFill>
                      <a:srgbClr val="000000"/>
                    </a:solidFill>
                    <a:effectLst/>
                    <a:latin typeface="Segoe UI Variable Display Light" pitchFamily="2" charset="0"/>
                  </a:rPr>
                  <a:t> </a:t>
                </a:r>
                <a:r>
                  <a:rPr lang="en-US" sz="1400" b="0" i="0" u="none" strike="noStrike" dirty="0" err="1">
                    <a:solidFill>
                      <a:srgbClr val="000000"/>
                    </a:solidFill>
                    <a:effectLst/>
                    <a:latin typeface="Segoe UI Variable Display Light" pitchFamily="2" charset="0"/>
                  </a:rPr>
                  <a:t>nhau</a:t>
                </a:r>
                <a:r>
                  <a:rPr lang="en-US" sz="1400" b="0" i="0" u="none" strike="noStrike" dirty="0">
                    <a:solidFill>
                      <a:srgbClr val="000000"/>
                    </a:solidFill>
                    <a:effectLst/>
                    <a:latin typeface="Segoe UI Variable Display Light" pitchFamily="2" charset="0"/>
                  </a:rPr>
                  <a:t>.</a:t>
                </a:r>
                <a:endParaRPr lang="en-GB" sz="1400" dirty="0">
                  <a:latin typeface="Segoe UI Variable Display Light" pitchFamily="2" charset="0"/>
                </a:endParaRPr>
              </a:p>
            </p:txBody>
          </p:sp>
        </p:grpSp>
        <p:pic>
          <p:nvPicPr>
            <p:cNvPr id="3" name="Picture 2" descr="A chart with different colored squares&#10;&#10;Description automatically generated">
              <a:extLst>
                <a:ext uri="{FF2B5EF4-FFF2-40B4-BE49-F238E27FC236}">
                  <a16:creationId xmlns:a16="http://schemas.microsoft.com/office/drawing/2014/main" id="{51F37278-3B5F-CB1D-183A-C37AAD57D425}"/>
                </a:ext>
              </a:extLst>
            </p:cNvPr>
            <p:cNvPicPr/>
            <p:nvPr/>
          </p:nvPicPr>
          <p:blipFill rotWithShape="1">
            <a:blip r:embed="rId2"/>
            <a:srcRect t="6186"/>
            <a:stretch/>
          </p:blipFill>
          <p:spPr bwMode="auto">
            <a:xfrm>
              <a:off x="1688928" y="2829744"/>
              <a:ext cx="4405547" cy="3661581"/>
            </a:xfrm>
            <a:prstGeom prst="rect">
              <a:avLst/>
            </a:prstGeom>
            <a:ln>
              <a:noFill/>
            </a:ln>
            <a:extLst>
              <a:ext uri="{53640926-AAD7-44D8-BBD7-CCE9431645EC}">
                <a14:shadowObscured xmlns:a14="http://schemas.microsoft.com/office/drawing/2010/main"/>
              </a:ext>
            </a:extLst>
          </p:spPr>
        </p:pic>
      </p:grpSp>
      <p:grpSp>
        <p:nvGrpSpPr>
          <p:cNvPr id="16" name="Group 15"/>
          <p:cNvGrpSpPr/>
          <p:nvPr/>
        </p:nvGrpSpPr>
        <p:grpSpPr>
          <a:xfrm>
            <a:off x="3686696" y="1470524"/>
            <a:ext cx="4815560" cy="1072093"/>
            <a:chOff x="3688220" y="1470524"/>
            <a:chExt cx="4815560" cy="1072093"/>
          </a:xfrm>
        </p:grpSpPr>
        <p:pic>
          <p:nvPicPr>
            <p:cNvPr id="7" name="Picture 6">
              <a:extLst>
                <a:ext uri="{FF2B5EF4-FFF2-40B4-BE49-F238E27FC236}">
                  <a16:creationId xmlns:a16="http://schemas.microsoft.com/office/drawing/2014/main" id="{9779C99A-26BD-1E31-2D97-57D0682A6D38}"/>
                </a:ext>
              </a:extLst>
            </p:cNvPr>
            <p:cNvPicPr>
              <a:picLocks noChangeAspect="1"/>
            </p:cNvPicPr>
            <p:nvPr/>
          </p:nvPicPr>
          <p:blipFill rotWithShape="1">
            <a:blip r:embed="rId3"/>
            <a:srcRect l="14977" r="15906" b="20706"/>
            <a:stretch/>
          </p:blipFill>
          <p:spPr>
            <a:xfrm>
              <a:off x="3688220" y="1470524"/>
              <a:ext cx="4815560" cy="484632"/>
            </a:xfrm>
            <a:prstGeom prst="rect">
              <a:avLst/>
            </a:prstGeom>
          </p:spPr>
        </p:pic>
        <p:grpSp>
          <p:nvGrpSpPr>
            <p:cNvPr id="12" name="Group 11">
              <a:extLst>
                <a:ext uri="{FF2B5EF4-FFF2-40B4-BE49-F238E27FC236}">
                  <a16:creationId xmlns:a16="http://schemas.microsoft.com/office/drawing/2014/main" id="{D0A7E09F-992A-7821-958A-4696E2BAEC30}"/>
                </a:ext>
              </a:extLst>
            </p:cNvPr>
            <p:cNvGrpSpPr/>
            <p:nvPr/>
          </p:nvGrpSpPr>
          <p:grpSpPr>
            <a:xfrm>
              <a:off x="4677275" y="2044777"/>
              <a:ext cx="2834401" cy="497840"/>
              <a:chOff x="1661215" y="2397870"/>
              <a:chExt cx="2834401" cy="497840"/>
            </a:xfrm>
          </p:grpSpPr>
          <p:sp>
            <p:nvSpPr>
              <p:cNvPr id="11" name="Rectangle 10">
                <a:extLst>
                  <a:ext uri="{FF2B5EF4-FFF2-40B4-BE49-F238E27FC236}">
                    <a16:creationId xmlns:a16="http://schemas.microsoft.com/office/drawing/2014/main" id="{2DB19C5C-35C3-E825-DBCC-82DE9A9E3457}"/>
                  </a:ext>
                </a:extLst>
              </p:cNvPr>
              <p:cNvSpPr/>
              <p:nvPr/>
            </p:nvSpPr>
            <p:spPr>
              <a:xfrm>
                <a:off x="1661215" y="2397870"/>
                <a:ext cx="2834401" cy="497840"/>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DFEB085B-4341-B1F6-7C2C-F71F25D2F6E5}"/>
                  </a:ext>
                </a:extLst>
              </p:cNvPr>
              <p:cNvPicPr/>
              <p:nvPr/>
            </p:nvPicPr>
            <p:blipFill rotWithShape="1">
              <a:blip r:embed="rId4"/>
              <a:srcRect r="44044"/>
              <a:stretch/>
            </p:blipFill>
            <p:spPr>
              <a:xfrm>
                <a:off x="1661215" y="2433894"/>
                <a:ext cx="2834400" cy="248920"/>
              </a:xfrm>
              <a:prstGeom prst="rect">
                <a:avLst/>
              </a:prstGeom>
            </p:spPr>
          </p:pic>
          <p:pic>
            <p:nvPicPr>
              <p:cNvPr id="10" name="Picture 9">
                <a:extLst>
                  <a:ext uri="{FF2B5EF4-FFF2-40B4-BE49-F238E27FC236}">
                    <a16:creationId xmlns:a16="http://schemas.microsoft.com/office/drawing/2014/main" id="{2913F561-F4E2-4603-6A02-F9D85B7254C0}"/>
                  </a:ext>
                </a:extLst>
              </p:cNvPr>
              <p:cNvPicPr/>
              <p:nvPr/>
            </p:nvPicPr>
            <p:blipFill rotWithShape="1">
              <a:blip r:embed="rId4"/>
              <a:srcRect l="56318"/>
              <a:stretch/>
            </p:blipFill>
            <p:spPr>
              <a:xfrm>
                <a:off x="1847279" y="2646790"/>
                <a:ext cx="2212657" cy="248920"/>
              </a:xfrm>
              <a:prstGeom prst="rect">
                <a:avLst/>
              </a:prstGeom>
            </p:spPr>
          </p:pic>
        </p:grpSp>
      </p:grpSp>
    </p:spTree>
    <p:extLst>
      <p:ext uri="{BB962C8B-B14F-4D97-AF65-F5344CB8AC3E}">
        <p14:creationId xmlns:p14="http://schemas.microsoft.com/office/powerpoint/2010/main" val="5587729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06A49C0-7AD5-69BA-4794-8DE5A3E17A50}"/>
              </a:ext>
            </a:extLst>
          </p:cNvPr>
          <p:cNvSpPr/>
          <p:nvPr/>
        </p:nvSpPr>
        <p:spPr>
          <a:xfrm>
            <a:off x="1" y="0"/>
            <a:ext cx="12191999" cy="548640"/>
          </a:xfrm>
          <a:prstGeom prst="rect">
            <a:avLst/>
          </a:prstGeom>
          <a:solidFill>
            <a:srgbClr val="87C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p:cNvSpPr/>
          <p:nvPr/>
        </p:nvSpPr>
        <p:spPr>
          <a:xfrm>
            <a:off x="0" y="6778452"/>
            <a:ext cx="4059936" cy="91440"/>
          </a:xfrm>
          <a:prstGeom prst="rect">
            <a:avLst/>
          </a:prstGeom>
          <a:solidFill>
            <a:srgbClr val="87C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4062984" y="6778452"/>
            <a:ext cx="4062984" cy="91440"/>
          </a:xfrm>
          <a:prstGeom prst="rect">
            <a:avLst/>
          </a:prstGeom>
          <a:solidFill>
            <a:srgbClr val="5DB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8125968" y="6778452"/>
            <a:ext cx="4066032" cy="91440"/>
          </a:xfrm>
          <a:prstGeom prst="rect">
            <a:avLst/>
          </a:prstGeom>
          <a:solidFill>
            <a:srgbClr val="3190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3689586" y="91715"/>
            <a:ext cx="4672620" cy="430887"/>
          </a:xfrm>
          <a:prstGeom prst="rect">
            <a:avLst/>
          </a:prstGeom>
          <a:noFill/>
        </p:spPr>
        <p:txBody>
          <a:bodyPr wrap="square" rtlCol="0">
            <a:spAutoFit/>
          </a:bodyPr>
          <a:lstStyle/>
          <a:p>
            <a:pPr algn="ctr"/>
            <a:r>
              <a:rPr lang="en-US" sz="2200" dirty="0">
                <a:solidFill>
                  <a:schemeClr val="bg1"/>
                </a:solidFill>
                <a:latin typeface="SVN-HC Cubano" panose="00000500000000000000" pitchFamily="50" charset="0"/>
                <a:ea typeface="Segoe UI Black" panose="020B0A02040204020203" pitchFamily="34" charset="0"/>
              </a:rPr>
              <a:t>KIỂM ĐỊNH THỐNG KÊ</a:t>
            </a:r>
            <a:endParaRPr lang="en-GB" sz="2200" dirty="0">
              <a:solidFill>
                <a:schemeClr val="bg1"/>
              </a:solidFill>
              <a:latin typeface="SVN-HC Cubano" panose="00000500000000000000" pitchFamily="50" charset="0"/>
              <a:ea typeface="Segoe UI Black" panose="020B0A02040204020203" pitchFamily="34" charset="0"/>
            </a:endParaRPr>
          </a:p>
        </p:txBody>
      </p:sp>
      <p:sp>
        <p:nvSpPr>
          <p:cNvPr id="27" name="TextBox 26"/>
          <p:cNvSpPr txBox="1"/>
          <p:nvPr/>
        </p:nvSpPr>
        <p:spPr>
          <a:xfrm>
            <a:off x="0" y="724702"/>
            <a:ext cx="12192000" cy="400110"/>
          </a:xfrm>
          <a:prstGeom prst="rect">
            <a:avLst/>
          </a:prstGeom>
          <a:noFill/>
        </p:spPr>
        <p:txBody>
          <a:bodyPr wrap="square" rtlCol="0">
            <a:spAutoFit/>
          </a:bodyPr>
          <a:lstStyle/>
          <a:p>
            <a:pPr algn="ctr"/>
            <a:r>
              <a:rPr lang="en-US" sz="2000" u="sng" dirty="0">
                <a:latin typeface="SVN-HC Cubano" panose="00000500000000000000" pitchFamily="50" charset="0"/>
              </a:rPr>
              <a:t>THÓI QUEN VÀ LỐI SỐNG</a:t>
            </a:r>
            <a:endParaRPr lang="en-GB" sz="2000" u="sng" dirty="0"/>
          </a:p>
        </p:txBody>
      </p:sp>
      <p:sp>
        <p:nvSpPr>
          <p:cNvPr id="15" name="TextBox 14">
            <a:extLst>
              <a:ext uri="{FF2B5EF4-FFF2-40B4-BE49-F238E27FC236}">
                <a16:creationId xmlns:a16="http://schemas.microsoft.com/office/drawing/2014/main" id="{BD77428B-B06C-CD9A-7554-9055CB4712AC}"/>
              </a:ext>
            </a:extLst>
          </p:cNvPr>
          <p:cNvSpPr txBox="1"/>
          <p:nvPr/>
        </p:nvSpPr>
        <p:spPr>
          <a:xfrm>
            <a:off x="819920" y="1159517"/>
            <a:ext cx="10552161" cy="523220"/>
          </a:xfrm>
          <a:prstGeom prst="rect">
            <a:avLst/>
          </a:prstGeom>
          <a:noFill/>
        </p:spPr>
        <p:txBody>
          <a:bodyPr wrap="square" rtlCol="0">
            <a:spAutoFit/>
          </a:bodyPr>
          <a:lstStyle/>
          <a:p>
            <a:pPr algn="ctr"/>
            <a:r>
              <a:rPr lang="en-GB" sz="1400" dirty="0">
                <a:solidFill>
                  <a:srgbClr val="C00000"/>
                </a:solidFill>
                <a:latin typeface="SVN-HC Cubano" panose="00000500000000000000" pitchFamily="50" charset="0"/>
              </a:rPr>
              <a:t>KIỂM ĐỊNH </a:t>
            </a:r>
            <a:r>
              <a:rPr lang="vi-VN" sz="1400" dirty="0">
                <a:solidFill>
                  <a:srgbClr val="C00000"/>
                </a:solidFill>
                <a:latin typeface="SVN-HC Cubano" panose="00000500000000000000" pitchFamily="50" charset="0"/>
              </a:rPr>
              <a:t>5</a:t>
            </a:r>
            <a:r>
              <a:rPr lang="en-GB" sz="1400" dirty="0">
                <a:solidFill>
                  <a:srgbClr val="C00000"/>
                </a:solidFill>
                <a:latin typeface="SVN-HC Cubano" panose="00000500000000000000" pitchFamily="50" charset="0"/>
              </a:rPr>
              <a:t>: </a:t>
            </a:r>
            <a:r>
              <a:rPr lang="vi-VN" sz="1400" dirty="0">
                <a:latin typeface="SVN-HC Cubano" panose="00000500000000000000" pitchFamily="50" charset="0"/>
              </a:rPr>
              <a:t>Số tiền mà ngườ</a:t>
            </a:r>
            <a:r>
              <a:rPr lang="en-US" sz="1400" dirty="0" err="1">
                <a:latin typeface="SVN-HC Cubano" panose="00000500000000000000" pitchFamily="50" charset="0"/>
              </a:rPr>
              <a:t>i</a:t>
            </a:r>
            <a:r>
              <a:rPr lang="vi-VN" sz="1400" dirty="0">
                <a:latin typeface="SVN-HC Cubano" panose="00000500000000000000" pitchFamily="50" charset="0"/>
              </a:rPr>
              <a:t> </a:t>
            </a:r>
            <a:r>
              <a:rPr lang="en-US" sz="1400" dirty="0" err="1">
                <a:latin typeface="SVN-HC Cubano" panose="00000500000000000000" pitchFamily="50" charset="0"/>
              </a:rPr>
              <a:t>sử</a:t>
            </a:r>
            <a:r>
              <a:rPr lang="en-US" sz="1400" dirty="0">
                <a:latin typeface="SVN-HC Cubano" panose="00000500000000000000" pitchFamily="50" charset="0"/>
              </a:rPr>
              <a:t> </a:t>
            </a:r>
            <a:r>
              <a:rPr lang="en-US" sz="1400" dirty="0" err="1">
                <a:latin typeface="SVN-HC Cubano" panose="00000500000000000000" pitchFamily="50" charset="0"/>
              </a:rPr>
              <a:t>dụng</a:t>
            </a:r>
            <a:r>
              <a:rPr lang="vi-VN" sz="1400" dirty="0">
                <a:latin typeface="SVN-HC Cubano" panose="00000500000000000000" pitchFamily="50" charset="0"/>
              </a:rPr>
              <a:t> thuốc lá ch</a:t>
            </a:r>
            <a:r>
              <a:rPr lang="en-US" sz="1400" dirty="0" err="1">
                <a:latin typeface="SVN-HC Cubano" panose="00000500000000000000" pitchFamily="50" charset="0"/>
              </a:rPr>
              <a:t>i</a:t>
            </a:r>
            <a:r>
              <a:rPr lang="vi-VN" sz="1400" dirty="0">
                <a:latin typeface="SVN-HC Cubano" panose="00000500000000000000" pitchFamily="50" charset="0"/>
              </a:rPr>
              <a:t> trả cho BHYT so vớ</a:t>
            </a:r>
            <a:r>
              <a:rPr lang="en-US" sz="1400" dirty="0" err="1">
                <a:latin typeface="SVN-HC Cubano" panose="00000500000000000000" pitchFamily="50" charset="0"/>
              </a:rPr>
              <a:t>i</a:t>
            </a:r>
            <a:r>
              <a:rPr lang="vi-VN" sz="1400" dirty="0">
                <a:latin typeface="SVN-HC Cubano" panose="00000500000000000000" pitchFamily="50" charset="0"/>
              </a:rPr>
              <a:t> ngườI bình thường có giống nhau không? Đồng thờ</a:t>
            </a:r>
            <a:r>
              <a:rPr lang="en-US" sz="1400" dirty="0" err="1">
                <a:latin typeface="SVN-HC Cubano" panose="00000500000000000000" pitchFamily="50" charset="0"/>
              </a:rPr>
              <a:t>i</a:t>
            </a:r>
            <a:r>
              <a:rPr lang="vi-VN" sz="1400" dirty="0">
                <a:latin typeface="SVN-HC Cubano" panose="00000500000000000000" pitchFamily="50" charset="0"/>
              </a:rPr>
              <a:t>, kiểm định xem thó</a:t>
            </a:r>
            <a:r>
              <a:rPr lang="en-US" sz="1400" dirty="0" err="1">
                <a:latin typeface="SVN-HC Cubano" panose="00000500000000000000" pitchFamily="50" charset="0"/>
              </a:rPr>
              <a:t>i</a:t>
            </a:r>
            <a:r>
              <a:rPr lang="vi-VN" sz="1400" dirty="0">
                <a:latin typeface="SVN-HC Cubano" panose="00000500000000000000" pitchFamily="50" charset="0"/>
              </a:rPr>
              <a:t> quen hút thuốc có liên quan đến giớ</a:t>
            </a:r>
            <a:r>
              <a:rPr lang="en-US" sz="1400" dirty="0" err="1">
                <a:latin typeface="SVN-HC Cubano" panose="00000500000000000000" pitchFamily="50" charset="0"/>
              </a:rPr>
              <a:t>i</a:t>
            </a:r>
            <a:r>
              <a:rPr lang="vi-VN" sz="1400" dirty="0">
                <a:latin typeface="SVN-HC Cubano" panose="00000500000000000000" pitchFamily="50" charset="0"/>
              </a:rPr>
              <a:t> tính của KH hay không? ĐỘ TIN CẬY 95%</a:t>
            </a:r>
            <a:endParaRPr lang="en-GB" sz="1600" dirty="0"/>
          </a:p>
        </p:txBody>
      </p:sp>
      <p:pic>
        <p:nvPicPr>
          <p:cNvPr id="16" name="Picture 15">
            <a:extLst>
              <a:ext uri="{FF2B5EF4-FFF2-40B4-BE49-F238E27FC236}">
                <a16:creationId xmlns:a16="http://schemas.microsoft.com/office/drawing/2014/main" id="{680E89EF-795E-62CA-8150-0580F5CDD690}"/>
              </a:ext>
            </a:extLst>
          </p:cNvPr>
          <p:cNvPicPr>
            <a:picLocks noChangeAspect="1"/>
          </p:cNvPicPr>
          <p:nvPr/>
        </p:nvPicPr>
        <p:blipFill rotWithShape="1">
          <a:blip r:embed="rId2"/>
          <a:srcRect l="18631" r="18632" b="17455"/>
          <a:stretch/>
        </p:blipFill>
        <p:spPr>
          <a:xfrm>
            <a:off x="1235303" y="1858679"/>
            <a:ext cx="4099483" cy="484632"/>
          </a:xfrm>
          <a:prstGeom prst="rect">
            <a:avLst/>
          </a:prstGeom>
        </p:spPr>
      </p:pic>
      <p:pic>
        <p:nvPicPr>
          <p:cNvPr id="17" name="Picture 16">
            <a:extLst>
              <a:ext uri="{FF2B5EF4-FFF2-40B4-BE49-F238E27FC236}">
                <a16:creationId xmlns:a16="http://schemas.microsoft.com/office/drawing/2014/main" id="{7503B8C6-6E10-608A-35AC-BBFF5F2F5EC5}"/>
              </a:ext>
            </a:extLst>
          </p:cNvPr>
          <p:cNvPicPr>
            <a:picLocks noChangeAspect="1"/>
          </p:cNvPicPr>
          <p:nvPr/>
        </p:nvPicPr>
        <p:blipFill rotWithShape="1">
          <a:blip r:embed="rId3"/>
          <a:srcRect l="17568" r="17302" b="17550"/>
          <a:stretch/>
        </p:blipFill>
        <p:spPr>
          <a:xfrm>
            <a:off x="7333332" y="1822138"/>
            <a:ext cx="4248206" cy="484632"/>
          </a:xfrm>
          <a:prstGeom prst="rect">
            <a:avLst/>
          </a:prstGeom>
        </p:spPr>
      </p:pic>
      <p:grpSp>
        <p:nvGrpSpPr>
          <p:cNvPr id="36" name="Group 35">
            <a:extLst>
              <a:ext uri="{FF2B5EF4-FFF2-40B4-BE49-F238E27FC236}">
                <a16:creationId xmlns:a16="http://schemas.microsoft.com/office/drawing/2014/main" id="{8785F8D2-9146-F221-226B-5D1B311500D1}"/>
              </a:ext>
            </a:extLst>
          </p:cNvPr>
          <p:cNvGrpSpPr/>
          <p:nvPr/>
        </p:nvGrpSpPr>
        <p:grpSpPr>
          <a:xfrm>
            <a:off x="1375561" y="2468433"/>
            <a:ext cx="3959225" cy="900089"/>
            <a:chOff x="1139279" y="2442963"/>
            <a:chExt cx="3959225" cy="900089"/>
          </a:xfrm>
        </p:grpSpPr>
        <p:sp>
          <p:nvSpPr>
            <p:cNvPr id="33" name="Rectangle 32">
              <a:extLst>
                <a:ext uri="{FF2B5EF4-FFF2-40B4-BE49-F238E27FC236}">
                  <a16:creationId xmlns:a16="http://schemas.microsoft.com/office/drawing/2014/main" id="{E2DDEA78-BCAC-F0E8-EE8B-D42617627760}"/>
                </a:ext>
              </a:extLst>
            </p:cNvPr>
            <p:cNvSpPr/>
            <p:nvPr/>
          </p:nvSpPr>
          <p:spPr>
            <a:xfrm>
              <a:off x="1139279" y="2442963"/>
              <a:ext cx="3959225" cy="862992"/>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8" name="Picture 17">
              <a:extLst>
                <a:ext uri="{FF2B5EF4-FFF2-40B4-BE49-F238E27FC236}">
                  <a16:creationId xmlns:a16="http://schemas.microsoft.com/office/drawing/2014/main" id="{3629BAAD-A6E4-FACD-BDD3-64E0EA92A0AD}"/>
                </a:ext>
              </a:extLst>
            </p:cNvPr>
            <p:cNvPicPr/>
            <p:nvPr/>
          </p:nvPicPr>
          <p:blipFill rotWithShape="1">
            <a:blip r:embed="rId4"/>
            <a:srcRect r="36051"/>
            <a:stretch/>
          </p:blipFill>
          <p:spPr bwMode="auto">
            <a:xfrm>
              <a:off x="1139279" y="2451806"/>
              <a:ext cx="3204586" cy="438785"/>
            </a:xfrm>
            <a:prstGeom prst="rect">
              <a:avLst/>
            </a:prstGeom>
            <a:ln>
              <a:noFill/>
            </a:ln>
            <a:extLst>
              <a:ext uri="{53640926-AAD7-44D8-BBD7-CCE9431645EC}">
                <a14:shadowObscured xmlns:a14="http://schemas.microsoft.com/office/drawing/2010/main"/>
              </a:ext>
            </a:extLst>
          </p:spPr>
        </p:pic>
        <p:pic>
          <p:nvPicPr>
            <p:cNvPr id="21" name="Picture 20">
              <a:extLst>
                <a:ext uri="{FF2B5EF4-FFF2-40B4-BE49-F238E27FC236}">
                  <a16:creationId xmlns:a16="http://schemas.microsoft.com/office/drawing/2014/main" id="{883D9486-E1CA-DAEF-E5BF-23662E0FCAE3}"/>
                </a:ext>
              </a:extLst>
            </p:cNvPr>
            <p:cNvPicPr/>
            <p:nvPr/>
          </p:nvPicPr>
          <p:blipFill rotWithShape="1">
            <a:blip r:embed="rId5"/>
            <a:srcRect l="-1" r="20477"/>
            <a:stretch/>
          </p:blipFill>
          <p:spPr bwMode="auto">
            <a:xfrm>
              <a:off x="1139279" y="2898552"/>
              <a:ext cx="3959225" cy="444500"/>
            </a:xfrm>
            <a:prstGeom prst="rect">
              <a:avLst/>
            </a:prstGeom>
            <a:ln>
              <a:noFill/>
            </a:ln>
            <a:extLst>
              <a:ext uri="{53640926-AAD7-44D8-BBD7-CCE9431645EC}">
                <a14:shadowObscured xmlns:a14="http://schemas.microsoft.com/office/drawing/2010/main"/>
              </a:ext>
            </a:extLst>
          </p:spPr>
        </p:pic>
      </p:grpSp>
      <p:pic>
        <p:nvPicPr>
          <p:cNvPr id="22" name="Picture 21" descr="A graph with red and green dots&#10;&#10;Description automatically generated">
            <a:extLst>
              <a:ext uri="{FF2B5EF4-FFF2-40B4-BE49-F238E27FC236}">
                <a16:creationId xmlns:a16="http://schemas.microsoft.com/office/drawing/2014/main" id="{CF77B7D7-D224-92B2-E2F9-EA1DD33A4821}"/>
              </a:ext>
            </a:extLst>
          </p:cNvPr>
          <p:cNvPicPr/>
          <p:nvPr/>
        </p:nvPicPr>
        <p:blipFill rotWithShape="1">
          <a:blip r:embed="rId6"/>
          <a:srcRect t="4582"/>
          <a:stretch/>
        </p:blipFill>
        <p:spPr bwMode="auto">
          <a:xfrm>
            <a:off x="506234" y="3536544"/>
            <a:ext cx="3445362" cy="2501859"/>
          </a:xfrm>
          <a:prstGeom prst="rect">
            <a:avLst/>
          </a:prstGeom>
          <a:ln>
            <a:noFill/>
          </a:ln>
          <a:extLst>
            <a:ext uri="{53640926-AAD7-44D8-BBD7-CCE9431645EC}">
              <a14:shadowObscured xmlns:a14="http://schemas.microsoft.com/office/drawing/2010/main"/>
            </a:ext>
          </a:extLst>
        </p:spPr>
      </p:pic>
      <p:grpSp>
        <p:nvGrpSpPr>
          <p:cNvPr id="24" name="Group 23">
            <a:extLst>
              <a:ext uri="{FF2B5EF4-FFF2-40B4-BE49-F238E27FC236}">
                <a16:creationId xmlns:a16="http://schemas.microsoft.com/office/drawing/2014/main" id="{E706FDA1-2A41-8877-4275-D878937D37D2}"/>
              </a:ext>
            </a:extLst>
          </p:cNvPr>
          <p:cNvGrpSpPr/>
          <p:nvPr/>
        </p:nvGrpSpPr>
        <p:grpSpPr>
          <a:xfrm>
            <a:off x="6893240" y="2456454"/>
            <a:ext cx="5067430" cy="891112"/>
            <a:chOff x="7018372" y="1922688"/>
            <a:chExt cx="5067430" cy="891112"/>
          </a:xfrm>
        </p:grpSpPr>
        <p:pic>
          <p:nvPicPr>
            <p:cNvPr id="25" name="Picture 24" descr="A black screen with white text&#10;&#10;Description automatically generated">
              <a:extLst>
                <a:ext uri="{FF2B5EF4-FFF2-40B4-BE49-F238E27FC236}">
                  <a16:creationId xmlns:a16="http://schemas.microsoft.com/office/drawing/2014/main" id="{7E801828-E2B6-363E-E39A-838E6BA3D665}"/>
                </a:ext>
              </a:extLst>
            </p:cNvPr>
            <p:cNvPicPr/>
            <p:nvPr/>
          </p:nvPicPr>
          <p:blipFill rotWithShape="1">
            <a:blip r:embed="rId7"/>
            <a:srcRect r="60076"/>
            <a:stretch/>
          </p:blipFill>
          <p:spPr>
            <a:xfrm>
              <a:off x="7018372" y="1927202"/>
              <a:ext cx="1634798" cy="886598"/>
            </a:xfrm>
            <a:prstGeom prst="rect">
              <a:avLst/>
            </a:prstGeom>
          </p:spPr>
        </p:pic>
        <p:pic>
          <p:nvPicPr>
            <p:cNvPr id="26" name="Picture 25">
              <a:extLst>
                <a:ext uri="{FF2B5EF4-FFF2-40B4-BE49-F238E27FC236}">
                  <a16:creationId xmlns:a16="http://schemas.microsoft.com/office/drawing/2014/main" id="{6FC59786-2B11-A03E-CF21-4E2CBD9EC068}"/>
                </a:ext>
              </a:extLst>
            </p:cNvPr>
            <p:cNvPicPr/>
            <p:nvPr/>
          </p:nvPicPr>
          <p:blipFill rotWithShape="1">
            <a:blip r:embed="rId8"/>
            <a:srcRect r="29458"/>
            <a:stretch/>
          </p:blipFill>
          <p:spPr>
            <a:xfrm>
              <a:off x="8697879" y="1922688"/>
              <a:ext cx="3387923" cy="886598"/>
            </a:xfrm>
            <a:prstGeom prst="rect">
              <a:avLst/>
            </a:prstGeom>
          </p:spPr>
        </p:pic>
      </p:grpSp>
      <p:pic>
        <p:nvPicPr>
          <p:cNvPr id="29" name="Picture 28" descr="A pie chart with numbers and a few words&#10;&#10;Description automatically generated">
            <a:extLst>
              <a:ext uri="{FF2B5EF4-FFF2-40B4-BE49-F238E27FC236}">
                <a16:creationId xmlns:a16="http://schemas.microsoft.com/office/drawing/2014/main" id="{A9999321-F50A-EE60-BED5-BF40807AC974}"/>
              </a:ext>
            </a:extLst>
          </p:cNvPr>
          <p:cNvPicPr/>
          <p:nvPr/>
        </p:nvPicPr>
        <p:blipFill rotWithShape="1">
          <a:blip r:embed="rId9"/>
          <a:srcRect l="3892" t="9615" r="18433" b="2585"/>
          <a:stretch/>
        </p:blipFill>
        <p:spPr bwMode="auto">
          <a:xfrm>
            <a:off x="6816361" y="3548654"/>
            <a:ext cx="2468880" cy="2377440"/>
          </a:xfrm>
          <a:prstGeom prst="rect">
            <a:avLst/>
          </a:prstGeom>
          <a:ln>
            <a:noFill/>
          </a:ln>
          <a:extLst>
            <a:ext uri="{53640926-AAD7-44D8-BBD7-CCE9431645EC}">
              <a14:shadowObscured xmlns:a14="http://schemas.microsoft.com/office/drawing/2010/main"/>
            </a:ext>
          </a:extLst>
        </p:spPr>
      </p:pic>
      <p:sp>
        <p:nvSpPr>
          <p:cNvPr id="31" name="Rectangle 30">
            <a:extLst>
              <a:ext uri="{FF2B5EF4-FFF2-40B4-BE49-F238E27FC236}">
                <a16:creationId xmlns:a16="http://schemas.microsoft.com/office/drawing/2014/main" id="{CC327F2C-D3A7-2D5E-9B0E-062ADB9C984B}"/>
              </a:ext>
            </a:extLst>
          </p:cNvPr>
          <p:cNvSpPr/>
          <p:nvPr/>
        </p:nvSpPr>
        <p:spPr>
          <a:xfrm>
            <a:off x="962221" y="6090663"/>
            <a:ext cx="10267558" cy="523220"/>
          </a:xfrm>
          <a:prstGeom prst="rect">
            <a:avLst/>
          </a:prstGeom>
        </p:spPr>
        <p:txBody>
          <a:bodyPr wrap="square">
            <a:spAutoFit/>
          </a:bodyPr>
          <a:lstStyle/>
          <a:p>
            <a:pPr algn="ctr"/>
            <a:r>
              <a:rPr lang="vi-VN" sz="1400" dirty="0">
                <a:solidFill>
                  <a:srgbClr val="C00000"/>
                </a:solidFill>
                <a:latin typeface="SVN-HC Cubano" panose="00000500000000000000" pitchFamily="50" charset="0"/>
              </a:rPr>
              <a:t>biến </a:t>
            </a:r>
            <a:r>
              <a:rPr lang="en-US" sz="1400" dirty="0" err="1">
                <a:solidFill>
                  <a:srgbClr val="C00000"/>
                </a:solidFill>
                <a:latin typeface="SVN-HC Cubano" panose="00000500000000000000" pitchFamily="50" charset="0"/>
              </a:rPr>
              <a:t>i</a:t>
            </a:r>
            <a:r>
              <a:rPr lang="vi-VN" sz="1400" dirty="0">
                <a:solidFill>
                  <a:srgbClr val="C00000"/>
                </a:solidFill>
                <a:latin typeface="SVN-HC Cubano" panose="00000500000000000000" pitchFamily="50" charset="0"/>
              </a:rPr>
              <a:t>s_male không mang lạ</a:t>
            </a:r>
            <a:r>
              <a:rPr lang="en-US" sz="1400" dirty="0" err="1">
                <a:solidFill>
                  <a:srgbClr val="C00000"/>
                </a:solidFill>
                <a:latin typeface="SVN-HC Cubano" panose="00000500000000000000" pitchFamily="50" charset="0"/>
              </a:rPr>
              <a:t>i</a:t>
            </a:r>
            <a:r>
              <a:rPr lang="vi-VN" sz="1400" dirty="0">
                <a:solidFill>
                  <a:srgbClr val="C00000"/>
                </a:solidFill>
                <a:latin typeface="SVN-HC Cubano" panose="00000500000000000000" pitchFamily="50" charset="0"/>
              </a:rPr>
              <a:t> bất kỳ giá trị thông t</a:t>
            </a:r>
            <a:r>
              <a:rPr lang="en-US" sz="1400" dirty="0" err="1">
                <a:solidFill>
                  <a:srgbClr val="C00000"/>
                </a:solidFill>
                <a:latin typeface="SVN-HC Cubano" panose="00000500000000000000" pitchFamily="50" charset="0"/>
              </a:rPr>
              <a:t>i</a:t>
            </a:r>
            <a:r>
              <a:rPr lang="vi-VN" sz="1400" dirty="0">
                <a:solidFill>
                  <a:srgbClr val="C00000"/>
                </a:solidFill>
                <a:latin typeface="SVN-HC Cubano" panose="00000500000000000000" pitchFamily="50" charset="0"/>
              </a:rPr>
              <a:t>n nào, hay việc loạ</a:t>
            </a:r>
            <a:r>
              <a:rPr lang="en-US" sz="1400" dirty="0" err="1">
                <a:solidFill>
                  <a:srgbClr val="C00000"/>
                </a:solidFill>
                <a:latin typeface="SVN-HC Cubano" panose="00000500000000000000" pitchFamily="50" charset="0"/>
              </a:rPr>
              <a:t>i</a:t>
            </a:r>
            <a:r>
              <a:rPr lang="vi-VN" sz="1400" dirty="0">
                <a:solidFill>
                  <a:srgbClr val="C00000"/>
                </a:solidFill>
                <a:latin typeface="SVN-HC Cubano" panose="00000500000000000000" pitchFamily="50" charset="0"/>
              </a:rPr>
              <a:t> bỏ biến </a:t>
            </a:r>
          </a:p>
          <a:p>
            <a:pPr algn="ctr"/>
            <a:r>
              <a:rPr lang="vi-VN" sz="1400" dirty="0">
                <a:solidFill>
                  <a:srgbClr val="C00000"/>
                </a:solidFill>
                <a:latin typeface="SVN-HC Cubano" panose="00000500000000000000" pitchFamily="50" charset="0"/>
              </a:rPr>
              <a:t>không làm ảnh hưởng đến bất cứ biến nào trong bộ dữ liệu.</a:t>
            </a:r>
            <a:endParaRPr lang="en-GB" sz="1400" dirty="0">
              <a:solidFill>
                <a:srgbClr val="C00000"/>
              </a:solidFill>
              <a:latin typeface="SVN-HC Cubano" panose="00000500000000000000" pitchFamily="50" charset="0"/>
            </a:endParaRPr>
          </a:p>
        </p:txBody>
      </p:sp>
      <p:grpSp>
        <p:nvGrpSpPr>
          <p:cNvPr id="38" name="Group 37">
            <a:extLst>
              <a:ext uri="{FF2B5EF4-FFF2-40B4-BE49-F238E27FC236}">
                <a16:creationId xmlns:a16="http://schemas.microsoft.com/office/drawing/2014/main" id="{463898A4-85DE-FA6C-1838-6F477E089052}"/>
              </a:ext>
            </a:extLst>
          </p:cNvPr>
          <p:cNvGrpSpPr/>
          <p:nvPr/>
        </p:nvGrpSpPr>
        <p:grpSpPr>
          <a:xfrm>
            <a:off x="4059936" y="3787015"/>
            <a:ext cx="2171256" cy="1668906"/>
            <a:chOff x="4059936" y="3787015"/>
            <a:chExt cx="2171256" cy="1668906"/>
          </a:xfrm>
        </p:grpSpPr>
        <p:sp>
          <p:nvSpPr>
            <p:cNvPr id="23" name="Rectangle 22">
              <a:extLst>
                <a:ext uri="{FF2B5EF4-FFF2-40B4-BE49-F238E27FC236}">
                  <a16:creationId xmlns:a16="http://schemas.microsoft.com/office/drawing/2014/main" id="{3F844411-1234-81D0-5BF9-1ECE5751D960}"/>
                </a:ext>
              </a:extLst>
            </p:cNvPr>
            <p:cNvSpPr/>
            <p:nvPr/>
          </p:nvSpPr>
          <p:spPr>
            <a:xfrm>
              <a:off x="4108414" y="3890915"/>
              <a:ext cx="2074300" cy="1461106"/>
            </a:xfrm>
            <a:prstGeom prst="rect">
              <a:avLst/>
            </a:prstGeom>
          </p:spPr>
          <p:txBody>
            <a:bodyPr wrap="square">
              <a:spAutoFit/>
            </a:bodyPr>
            <a:lstStyle/>
            <a:p>
              <a:pPr marR="0" lvl="0" algn="just">
                <a:lnSpc>
                  <a:spcPct val="107000"/>
                </a:lnSpc>
                <a:spcBef>
                  <a:spcPts val="0"/>
                </a:spcBef>
                <a:spcAft>
                  <a:spcPts val="800"/>
                </a:spcAft>
              </a:pPr>
              <a:r>
                <a:rPr lang="en-US" sz="1200" dirty="0">
                  <a:latin typeface="Segoe UI Variable Display Light" pitchFamily="2" charset="0"/>
                  <a:ea typeface="DengXian"/>
                  <a:cs typeface="Times New Roman" panose="02020603050405020304" pitchFamily="18" charset="0"/>
                </a:rPr>
                <a:t>Khi </a:t>
              </a:r>
              <a:r>
                <a:rPr lang="en-US" sz="1200" dirty="0" err="1">
                  <a:latin typeface="Segoe UI Variable Display Light" pitchFamily="2" charset="0"/>
                  <a:ea typeface="DengXian"/>
                  <a:cs typeface="Times New Roman" panose="02020603050405020304" pitchFamily="18" charset="0"/>
                </a:rPr>
                <a:t>nhìn</a:t>
              </a:r>
              <a:r>
                <a:rPr lang="en-US" sz="1200" dirty="0">
                  <a:latin typeface="Segoe UI Variable Display Light" pitchFamily="2" charset="0"/>
                  <a:ea typeface="DengXian"/>
                  <a:cs typeface="Times New Roman" panose="02020603050405020304" pitchFamily="18" charset="0"/>
                </a:rPr>
                <a:t> </a:t>
              </a:r>
              <a:r>
                <a:rPr lang="en-US" sz="1200" dirty="0" err="1">
                  <a:latin typeface="Segoe UI Variable Display Light" pitchFamily="2" charset="0"/>
                  <a:ea typeface="DengXian"/>
                  <a:cs typeface="Times New Roman" panose="02020603050405020304" pitchFamily="18" charset="0"/>
                </a:rPr>
                <a:t>theo</a:t>
              </a:r>
              <a:r>
                <a:rPr lang="en-US" sz="1200" dirty="0">
                  <a:latin typeface="Segoe UI Variable Display Light" pitchFamily="2" charset="0"/>
                  <a:ea typeface="DengXian"/>
                  <a:cs typeface="Times New Roman" panose="02020603050405020304" pitchFamily="18" charset="0"/>
                </a:rPr>
                <a:t> </a:t>
              </a:r>
              <a:r>
                <a:rPr lang="en-US" sz="1200" dirty="0" err="1">
                  <a:latin typeface="Segoe UI Variable Display Light" pitchFamily="2" charset="0"/>
                  <a:ea typeface="DengXian"/>
                  <a:cs typeface="Times New Roman" panose="02020603050405020304" pitchFamily="18" charset="0"/>
                </a:rPr>
                <a:t>khuynh</a:t>
              </a:r>
              <a:r>
                <a:rPr lang="en-US" sz="1200" dirty="0">
                  <a:latin typeface="Segoe UI Variable Display Light" pitchFamily="2" charset="0"/>
                  <a:ea typeface="DengXian"/>
                  <a:cs typeface="Times New Roman" panose="02020603050405020304" pitchFamily="18" charset="0"/>
                </a:rPr>
                <a:t> </a:t>
              </a:r>
              <a:r>
                <a:rPr lang="en-US" sz="1200" dirty="0" err="1">
                  <a:latin typeface="Segoe UI Variable Display Light" pitchFamily="2" charset="0"/>
                  <a:ea typeface="DengXian"/>
                  <a:cs typeface="Times New Roman" panose="02020603050405020304" pitchFamily="18" charset="0"/>
                </a:rPr>
                <a:t>hướng</a:t>
              </a:r>
              <a:r>
                <a:rPr lang="en-US" sz="1200" dirty="0">
                  <a:latin typeface="Segoe UI Variable Display Light" pitchFamily="2" charset="0"/>
                  <a:ea typeface="DengXian"/>
                  <a:cs typeface="Times New Roman" panose="02020603050405020304" pitchFamily="18" charset="0"/>
                </a:rPr>
                <a:t> </a:t>
              </a:r>
              <a:r>
                <a:rPr lang="en-US" sz="1200" dirty="0" err="1">
                  <a:latin typeface="Segoe UI Variable Display Light" pitchFamily="2" charset="0"/>
                  <a:ea typeface="DengXian"/>
                  <a:cs typeface="Times New Roman" panose="02020603050405020304" pitchFamily="18" charset="0"/>
                </a:rPr>
                <a:t>độ</a:t>
              </a:r>
              <a:r>
                <a:rPr lang="en-US" sz="1200" dirty="0">
                  <a:latin typeface="Segoe UI Variable Display Light" pitchFamily="2" charset="0"/>
                  <a:ea typeface="DengXian"/>
                  <a:cs typeface="Times New Roman" panose="02020603050405020304" pitchFamily="18" charset="0"/>
                </a:rPr>
                <a:t> </a:t>
              </a:r>
              <a:r>
                <a:rPr lang="en-US" sz="1200" dirty="0" err="1">
                  <a:latin typeface="Segoe UI Variable Display Light" pitchFamily="2" charset="0"/>
                  <a:ea typeface="DengXian"/>
                  <a:cs typeface="Times New Roman" panose="02020603050405020304" pitchFamily="18" charset="0"/>
                </a:rPr>
                <a:t>tuổi</a:t>
              </a:r>
              <a:r>
                <a:rPr lang="vi-VN" sz="1200" dirty="0">
                  <a:latin typeface="Segoe UI Variable Display Light" pitchFamily="2" charset="0"/>
                  <a:ea typeface="DengXian"/>
                  <a:cs typeface="Times New Roman" panose="02020603050405020304" pitchFamily="18" charset="0"/>
                </a:rPr>
                <a:t> trên</a:t>
              </a:r>
              <a:r>
                <a:rPr lang="en-US" sz="1200" dirty="0">
                  <a:latin typeface="Segoe UI Variable Display Light" pitchFamily="2" charset="0"/>
                  <a:ea typeface="DengXian"/>
                  <a:cs typeface="Times New Roman" panose="02020603050405020304" pitchFamily="18" charset="0"/>
                </a:rPr>
                <a:t>,</a:t>
              </a:r>
              <a:r>
                <a:rPr lang="vi-VN" sz="1200" dirty="0">
                  <a:latin typeface="Segoe UI Variable Display Light" pitchFamily="2" charset="0"/>
                  <a:ea typeface="DengXian"/>
                  <a:cs typeface="Times New Roman" panose="02020603050405020304" pitchFamily="18" charset="0"/>
                </a:rPr>
                <a:t> nhóm xác định được rằng nhóm KH</a:t>
              </a:r>
              <a:r>
                <a:rPr lang="en-US" sz="1200" dirty="0">
                  <a:latin typeface="Segoe UI Variable Display Light" pitchFamily="2" charset="0"/>
                  <a:ea typeface="DengXian"/>
                  <a:cs typeface="Times New Roman" panose="02020603050405020304" pitchFamily="18" charset="0"/>
                </a:rPr>
                <a:t> </a:t>
              </a:r>
              <a:r>
                <a:rPr lang="en-US" sz="1200" dirty="0" err="1">
                  <a:latin typeface="Segoe UI Variable Display Light" pitchFamily="2" charset="0"/>
                  <a:ea typeface="DengXian"/>
                  <a:cs typeface="Times New Roman" panose="02020603050405020304" pitchFamily="18" charset="0"/>
                </a:rPr>
                <a:t>càng</a:t>
              </a:r>
              <a:r>
                <a:rPr lang="en-US" sz="1200" dirty="0">
                  <a:latin typeface="Segoe UI Variable Display Light" pitchFamily="2" charset="0"/>
                  <a:ea typeface="DengXian"/>
                  <a:cs typeface="Times New Roman" panose="02020603050405020304" pitchFamily="18" charset="0"/>
                </a:rPr>
                <a:t> </a:t>
              </a:r>
              <a:r>
                <a:rPr lang="en-US" sz="1200" dirty="0" err="1">
                  <a:latin typeface="Segoe UI Variable Display Light" pitchFamily="2" charset="0"/>
                  <a:ea typeface="DengXian"/>
                  <a:cs typeface="Times New Roman" panose="02020603050405020304" pitchFamily="18" charset="0"/>
                </a:rPr>
                <a:t>lớn</a:t>
              </a:r>
              <a:r>
                <a:rPr lang="en-US" sz="1200" dirty="0">
                  <a:latin typeface="Segoe UI Variable Display Light" pitchFamily="2" charset="0"/>
                  <a:ea typeface="DengXian"/>
                  <a:cs typeface="Times New Roman" panose="02020603050405020304" pitchFamily="18" charset="0"/>
                </a:rPr>
                <a:t> </a:t>
              </a:r>
              <a:r>
                <a:rPr lang="en-US" sz="1200" dirty="0" err="1">
                  <a:latin typeface="Segoe UI Variable Display Light" pitchFamily="2" charset="0"/>
                  <a:ea typeface="DengXian"/>
                  <a:cs typeface="Times New Roman" panose="02020603050405020304" pitchFamily="18" charset="0"/>
                </a:rPr>
                <a:t>tuổi</a:t>
              </a:r>
              <a:r>
                <a:rPr lang="en-US" sz="1200" dirty="0">
                  <a:latin typeface="Segoe UI Variable Display Light" pitchFamily="2" charset="0"/>
                  <a:ea typeface="DengXian"/>
                  <a:cs typeface="Times New Roman" panose="02020603050405020304" pitchFamily="18" charset="0"/>
                </a:rPr>
                <a:t> </a:t>
              </a:r>
              <a:r>
                <a:rPr lang="en-US" sz="1200" dirty="0" err="1">
                  <a:latin typeface="Segoe UI Variable Display Light" pitchFamily="2" charset="0"/>
                  <a:ea typeface="DengXian"/>
                  <a:cs typeface="Times New Roman" panose="02020603050405020304" pitchFamily="18" charset="0"/>
                </a:rPr>
                <a:t>thì</a:t>
              </a:r>
              <a:r>
                <a:rPr lang="en-US" sz="1200" dirty="0">
                  <a:latin typeface="Segoe UI Variable Display Light" pitchFamily="2" charset="0"/>
                  <a:ea typeface="DengXian"/>
                  <a:cs typeface="Times New Roman" panose="02020603050405020304" pitchFamily="18" charset="0"/>
                </a:rPr>
                <a:t> </a:t>
              </a:r>
              <a:r>
                <a:rPr lang="en-US" sz="1200" dirty="0" err="1">
                  <a:latin typeface="Segoe UI Variable Display Light" pitchFamily="2" charset="0"/>
                  <a:ea typeface="DengXian"/>
                  <a:cs typeface="Times New Roman" panose="02020603050405020304" pitchFamily="18" charset="0"/>
                </a:rPr>
                <a:t>có</a:t>
              </a:r>
              <a:r>
                <a:rPr lang="en-US" sz="1200" dirty="0">
                  <a:latin typeface="Segoe UI Variable Display Light" pitchFamily="2" charset="0"/>
                  <a:ea typeface="DengXian"/>
                  <a:cs typeface="Times New Roman" panose="02020603050405020304" pitchFamily="18" charset="0"/>
                </a:rPr>
                <a:t> xu </a:t>
              </a:r>
              <a:r>
                <a:rPr lang="en-US" sz="1200" dirty="0" err="1">
                  <a:latin typeface="Segoe UI Variable Display Light" pitchFamily="2" charset="0"/>
                  <a:ea typeface="DengXian"/>
                  <a:cs typeface="Times New Roman" panose="02020603050405020304" pitchFamily="18" charset="0"/>
                </a:rPr>
                <a:t>hướng</a:t>
              </a:r>
              <a:r>
                <a:rPr lang="en-US" sz="1200" dirty="0">
                  <a:latin typeface="Segoe UI Variable Display Light" pitchFamily="2" charset="0"/>
                  <a:ea typeface="DengXian"/>
                  <a:cs typeface="Times New Roman" panose="02020603050405020304" pitchFamily="18" charset="0"/>
                </a:rPr>
                <a:t> </a:t>
              </a:r>
              <a:r>
                <a:rPr lang="en-US" sz="1200" dirty="0" err="1">
                  <a:latin typeface="Segoe UI Variable Display Light" pitchFamily="2" charset="0"/>
                  <a:ea typeface="DengXian"/>
                  <a:cs typeface="Times New Roman" panose="02020603050405020304" pitchFamily="18" charset="0"/>
                </a:rPr>
                <a:t>trả</a:t>
              </a:r>
              <a:r>
                <a:rPr lang="en-US" sz="1200" dirty="0">
                  <a:latin typeface="Segoe UI Variable Display Light" pitchFamily="2" charset="0"/>
                  <a:ea typeface="DengXian"/>
                  <a:cs typeface="Times New Roman" panose="02020603050405020304" pitchFamily="18" charset="0"/>
                </a:rPr>
                <a:t> </a:t>
              </a:r>
              <a:r>
                <a:rPr lang="en-US" sz="1200" dirty="0" err="1">
                  <a:latin typeface="Segoe UI Variable Display Light" pitchFamily="2" charset="0"/>
                  <a:ea typeface="DengXian"/>
                  <a:cs typeface="Times New Roman" panose="02020603050405020304" pitchFamily="18" charset="0"/>
                </a:rPr>
                <a:t>tiền</a:t>
              </a:r>
              <a:r>
                <a:rPr lang="en-US" sz="1200" dirty="0">
                  <a:latin typeface="Segoe UI Variable Display Light" pitchFamily="2" charset="0"/>
                  <a:ea typeface="DengXian"/>
                  <a:cs typeface="Times New Roman" panose="02020603050405020304" pitchFamily="18" charset="0"/>
                </a:rPr>
                <a:t> </a:t>
              </a:r>
              <a:r>
                <a:rPr lang="en-US" sz="1200" dirty="0" err="1">
                  <a:latin typeface="Segoe UI Variable Display Light" pitchFamily="2" charset="0"/>
                  <a:ea typeface="DengXian"/>
                  <a:cs typeface="Times New Roman" panose="02020603050405020304" pitchFamily="18" charset="0"/>
                </a:rPr>
                <a:t>bảo</a:t>
              </a:r>
              <a:r>
                <a:rPr lang="en-US" sz="1200" dirty="0">
                  <a:latin typeface="Segoe UI Variable Display Light" pitchFamily="2" charset="0"/>
                  <a:ea typeface="DengXian"/>
                  <a:cs typeface="Times New Roman" panose="02020603050405020304" pitchFamily="18" charset="0"/>
                </a:rPr>
                <a:t> </a:t>
              </a:r>
              <a:r>
                <a:rPr lang="en-US" sz="1200" dirty="0" err="1">
                  <a:latin typeface="Segoe UI Variable Display Light" pitchFamily="2" charset="0"/>
                  <a:ea typeface="DengXian"/>
                  <a:cs typeface="Times New Roman" panose="02020603050405020304" pitchFamily="18" charset="0"/>
                </a:rPr>
                <a:t>hiểm</a:t>
              </a:r>
              <a:r>
                <a:rPr lang="en-US" sz="1200" dirty="0">
                  <a:latin typeface="Segoe UI Variable Display Light" pitchFamily="2" charset="0"/>
                  <a:ea typeface="DengXian"/>
                  <a:cs typeface="Times New Roman" panose="02020603050405020304" pitchFamily="18" charset="0"/>
                </a:rPr>
                <a:t> </a:t>
              </a:r>
              <a:r>
                <a:rPr lang="en-US" sz="1200" dirty="0" err="1">
                  <a:latin typeface="Segoe UI Variable Display Light" pitchFamily="2" charset="0"/>
                  <a:ea typeface="DengXian"/>
                  <a:cs typeface="Times New Roman" panose="02020603050405020304" pitchFamily="18" charset="0"/>
                </a:rPr>
                <a:t>càng</a:t>
              </a:r>
              <a:r>
                <a:rPr lang="en-US" sz="1200" dirty="0">
                  <a:latin typeface="Segoe UI Variable Display Light" pitchFamily="2" charset="0"/>
                  <a:ea typeface="DengXian"/>
                  <a:cs typeface="Times New Roman" panose="02020603050405020304" pitchFamily="18" charset="0"/>
                </a:rPr>
                <a:t> </a:t>
              </a:r>
              <a:r>
                <a:rPr lang="en-US" sz="1200" dirty="0" err="1">
                  <a:latin typeface="Segoe UI Variable Display Light" pitchFamily="2" charset="0"/>
                  <a:ea typeface="DengXian"/>
                  <a:cs typeface="Times New Roman" panose="02020603050405020304" pitchFamily="18" charset="0"/>
                </a:rPr>
                <a:t>nhiều</a:t>
              </a:r>
              <a:r>
                <a:rPr lang="en-US" sz="1200" dirty="0">
                  <a:latin typeface="Segoe UI Variable Display Light" pitchFamily="2" charset="0"/>
                  <a:ea typeface="DengXian"/>
                  <a:cs typeface="Times New Roman" panose="02020603050405020304" pitchFamily="18" charset="0"/>
                </a:rPr>
                <a:t> </a:t>
              </a:r>
              <a:r>
                <a:rPr lang="en-US" sz="1200" dirty="0" err="1">
                  <a:latin typeface="Segoe UI Variable Display Light" pitchFamily="2" charset="0"/>
                  <a:ea typeface="DengXian"/>
                  <a:cs typeface="Times New Roman" panose="02020603050405020304" pitchFamily="18" charset="0"/>
                </a:rPr>
                <a:t>hơn</a:t>
              </a:r>
              <a:r>
                <a:rPr lang="en-US" sz="1200" dirty="0">
                  <a:latin typeface="Segoe UI Variable Display Light" pitchFamily="2" charset="0"/>
                  <a:ea typeface="DengXian"/>
                  <a:cs typeface="Times New Roman" panose="02020603050405020304" pitchFamily="18" charset="0"/>
                </a:rPr>
                <a:t>, </a:t>
              </a:r>
              <a:r>
                <a:rPr lang="en-US" sz="1200" dirty="0" err="1">
                  <a:latin typeface="Segoe UI Variable Display Light" pitchFamily="2" charset="0"/>
                  <a:ea typeface="DengXian"/>
                  <a:cs typeface="Times New Roman" panose="02020603050405020304" pitchFamily="18" charset="0"/>
                </a:rPr>
                <a:t>bất</a:t>
              </a:r>
              <a:r>
                <a:rPr lang="en-US" sz="1200" dirty="0">
                  <a:latin typeface="Segoe UI Variable Display Light" pitchFamily="2" charset="0"/>
                  <a:ea typeface="DengXian"/>
                  <a:cs typeface="Times New Roman" panose="02020603050405020304" pitchFamily="18" charset="0"/>
                </a:rPr>
                <a:t> </a:t>
              </a:r>
              <a:r>
                <a:rPr lang="en-US" sz="1200" dirty="0" err="1">
                  <a:latin typeface="Segoe UI Variable Display Light" pitchFamily="2" charset="0"/>
                  <a:ea typeface="DengXian"/>
                  <a:cs typeface="Times New Roman" panose="02020603050405020304" pitchFamily="18" charset="0"/>
                </a:rPr>
                <a:t>chấp</a:t>
              </a:r>
              <a:r>
                <a:rPr lang="en-US" sz="1200" dirty="0">
                  <a:latin typeface="Segoe UI Variable Display Light" pitchFamily="2" charset="0"/>
                  <a:ea typeface="DengXian"/>
                  <a:cs typeface="Times New Roman" panose="02020603050405020304" pitchFamily="18" charset="0"/>
                </a:rPr>
                <a:t> </a:t>
              </a:r>
              <a:r>
                <a:rPr lang="en-US" sz="1200" dirty="0" err="1">
                  <a:latin typeface="Segoe UI Variable Display Light" pitchFamily="2" charset="0"/>
                  <a:ea typeface="DengXian"/>
                  <a:cs typeface="Times New Roman" panose="02020603050405020304" pitchFamily="18" charset="0"/>
                </a:rPr>
                <a:t>cho</a:t>
              </a:r>
              <a:r>
                <a:rPr lang="en-US" sz="1200" dirty="0">
                  <a:latin typeface="Segoe UI Variable Display Light" pitchFamily="2" charset="0"/>
                  <a:ea typeface="DengXian"/>
                  <a:cs typeface="Times New Roman" panose="02020603050405020304" pitchFamily="18" charset="0"/>
                </a:rPr>
                <a:t> </a:t>
              </a:r>
              <a:r>
                <a:rPr lang="en-US" sz="1200" dirty="0" err="1">
                  <a:latin typeface="Segoe UI Variable Display Light" pitchFamily="2" charset="0"/>
                  <a:ea typeface="DengXian"/>
                  <a:cs typeface="Times New Roman" panose="02020603050405020304" pitchFamily="18" charset="0"/>
                </a:rPr>
                <a:t>việc</a:t>
              </a:r>
              <a:r>
                <a:rPr lang="en-US" sz="1200" dirty="0">
                  <a:latin typeface="Segoe UI Variable Display Light" pitchFamily="2" charset="0"/>
                  <a:ea typeface="DengXian"/>
                  <a:cs typeface="Times New Roman" panose="02020603050405020304" pitchFamily="18" charset="0"/>
                </a:rPr>
                <a:t> </a:t>
              </a:r>
              <a:r>
                <a:rPr lang="en-US" sz="1200" dirty="0" err="1">
                  <a:latin typeface="Segoe UI Variable Display Light" pitchFamily="2" charset="0"/>
                  <a:ea typeface="DengXian"/>
                  <a:cs typeface="Times New Roman" panose="02020603050405020304" pitchFamily="18" charset="0"/>
                </a:rPr>
                <a:t>người</a:t>
              </a:r>
              <a:r>
                <a:rPr lang="en-US" sz="1200" dirty="0">
                  <a:latin typeface="Segoe UI Variable Display Light" pitchFamily="2" charset="0"/>
                  <a:ea typeface="DengXian"/>
                  <a:cs typeface="Times New Roman" panose="02020603050405020304" pitchFamily="18" charset="0"/>
                </a:rPr>
                <a:t> </a:t>
              </a:r>
              <a:r>
                <a:rPr lang="en-US" sz="1200" dirty="0" err="1">
                  <a:latin typeface="Segoe UI Variable Display Light" pitchFamily="2" charset="0"/>
                  <a:ea typeface="DengXian"/>
                  <a:cs typeface="Times New Roman" panose="02020603050405020304" pitchFamily="18" charset="0"/>
                </a:rPr>
                <a:t>đó</a:t>
              </a:r>
              <a:r>
                <a:rPr lang="en-US" sz="1200" dirty="0">
                  <a:latin typeface="Segoe UI Variable Display Light" pitchFamily="2" charset="0"/>
                  <a:ea typeface="DengXian"/>
                  <a:cs typeface="Times New Roman" panose="02020603050405020304" pitchFamily="18" charset="0"/>
                </a:rPr>
                <a:t> </a:t>
              </a:r>
              <a:r>
                <a:rPr lang="en-US" sz="1200" dirty="0" err="1">
                  <a:latin typeface="Segoe UI Variable Display Light" pitchFamily="2" charset="0"/>
                  <a:ea typeface="DengXian"/>
                  <a:cs typeface="Times New Roman" panose="02020603050405020304" pitchFamily="18" charset="0"/>
                </a:rPr>
                <a:t>có</a:t>
              </a:r>
              <a:r>
                <a:rPr lang="en-US" sz="1200" dirty="0">
                  <a:latin typeface="Segoe UI Variable Display Light" pitchFamily="2" charset="0"/>
                  <a:ea typeface="DengXian"/>
                  <a:cs typeface="Times New Roman" panose="02020603050405020304" pitchFamily="18" charset="0"/>
                </a:rPr>
                <a:t> </a:t>
              </a:r>
              <a:r>
                <a:rPr lang="en-US" sz="1200" dirty="0" err="1">
                  <a:latin typeface="Segoe UI Variable Display Light" pitchFamily="2" charset="0"/>
                  <a:ea typeface="DengXian"/>
                  <a:cs typeface="Times New Roman" panose="02020603050405020304" pitchFamily="18" charset="0"/>
                </a:rPr>
                <a:t>hút</a:t>
              </a:r>
              <a:r>
                <a:rPr lang="en-US" sz="1200" dirty="0">
                  <a:latin typeface="Segoe UI Variable Display Light" pitchFamily="2" charset="0"/>
                  <a:ea typeface="DengXian"/>
                  <a:cs typeface="Times New Roman" panose="02020603050405020304" pitchFamily="18" charset="0"/>
                </a:rPr>
                <a:t> </a:t>
              </a:r>
              <a:r>
                <a:rPr lang="en-US" sz="1200" dirty="0" err="1">
                  <a:latin typeface="Segoe UI Variable Display Light" pitchFamily="2" charset="0"/>
                  <a:ea typeface="DengXian"/>
                  <a:cs typeface="Times New Roman" panose="02020603050405020304" pitchFamily="18" charset="0"/>
                </a:rPr>
                <a:t>thuốc</a:t>
              </a:r>
              <a:r>
                <a:rPr lang="en-US" sz="1200" dirty="0">
                  <a:latin typeface="Segoe UI Variable Display Light" pitchFamily="2" charset="0"/>
                  <a:ea typeface="DengXian"/>
                  <a:cs typeface="Times New Roman" panose="02020603050405020304" pitchFamily="18" charset="0"/>
                </a:rPr>
                <a:t> hay </a:t>
              </a:r>
              <a:r>
                <a:rPr lang="en-US" sz="1200" dirty="0" err="1">
                  <a:latin typeface="Segoe UI Variable Display Light" pitchFamily="2" charset="0"/>
                  <a:ea typeface="DengXian"/>
                  <a:cs typeface="Times New Roman" panose="02020603050405020304" pitchFamily="18" charset="0"/>
                </a:rPr>
                <a:t>không</a:t>
              </a:r>
              <a:r>
                <a:rPr lang="en-US" sz="1200" dirty="0">
                  <a:latin typeface="Segoe UI Variable Display Light" pitchFamily="2" charset="0"/>
                  <a:ea typeface="DengXian"/>
                  <a:cs typeface="Times New Roman" panose="02020603050405020304" pitchFamily="18" charset="0"/>
                </a:rPr>
                <a:t>.</a:t>
              </a:r>
              <a:endParaRPr lang="en-GB" sz="1200" dirty="0">
                <a:effectLst/>
                <a:latin typeface="Segoe UI Variable Display Light" pitchFamily="2" charset="0"/>
                <a:ea typeface="Calibri" panose="020F0502020204030204" pitchFamily="34" charset="0"/>
                <a:cs typeface="Times New Roman" panose="02020603050405020304" pitchFamily="18" charset="0"/>
              </a:endParaRPr>
            </a:p>
          </p:txBody>
        </p:sp>
        <p:sp>
          <p:nvSpPr>
            <p:cNvPr id="37" name="Rectangle 36">
              <a:extLst>
                <a:ext uri="{FF2B5EF4-FFF2-40B4-BE49-F238E27FC236}">
                  <a16:creationId xmlns:a16="http://schemas.microsoft.com/office/drawing/2014/main" id="{8D69A4F2-81E3-7A09-2430-30E2A759F394}"/>
                </a:ext>
              </a:extLst>
            </p:cNvPr>
            <p:cNvSpPr/>
            <p:nvPr/>
          </p:nvSpPr>
          <p:spPr>
            <a:xfrm>
              <a:off x="4059936" y="3787015"/>
              <a:ext cx="2171256" cy="1668906"/>
            </a:xfrm>
            <a:prstGeom prst="rect">
              <a:avLst/>
            </a:prstGeom>
            <a:noFill/>
            <a:ln>
              <a:solidFill>
                <a:schemeClr val="bg1"/>
              </a:solidFill>
            </a:ln>
            <a:effectLst>
              <a:outerShdw blurRad="50800" dist="38100" dir="2700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2" name="Group 41">
            <a:extLst>
              <a:ext uri="{FF2B5EF4-FFF2-40B4-BE49-F238E27FC236}">
                <a16:creationId xmlns:a16="http://schemas.microsoft.com/office/drawing/2014/main" id="{07AECD83-C316-8812-EA9D-93E70C7B5A3B}"/>
              </a:ext>
            </a:extLst>
          </p:cNvPr>
          <p:cNvGrpSpPr/>
          <p:nvPr/>
        </p:nvGrpSpPr>
        <p:grpSpPr>
          <a:xfrm>
            <a:off x="9465499" y="3809833"/>
            <a:ext cx="2171256" cy="1576103"/>
            <a:chOff x="9047479" y="4514560"/>
            <a:chExt cx="2171256" cy="1576103"/>
          </a:xfrm>
        </p:grpSpPr>
        <p:sp>
          <p:nvSpPr>
            <p:cNvPr id="40" name="Rectangle 39">
              <a:extLst>
                <a:ext uri="{FF2B5EF4-FFF2-40B4-BE49-F238E27FC236}">
                  <a16:creationId xmlns:a16="http://schemas.microsoft.com/office/drawing/2014/main" id="{F00055B8-5ECB-6BE6-6BAC-E42B6B42EB1A}"/>
                </a:ext>
              </a:extLst>
            </p:cNvPr>
            <p:cNvSpPr/>
            <p:nvPr/>
          </p:nvSpPr>
          <p:spPr>
            <a:xfrm>
              <a:off x="9095957" y="4618460"/>
              <a:ext cx="2074300" cy="1384995"/>
            </a:xfrm>
            <a:prstGeom prst="rect">
              <a:avLst/>
            </a:prstGeom>
          </p:spPr>
          <p:txBody>
            <a:bodyPr wrap="square">
              <a:spAutoFit/>
            </a:bodyPr>
            <a:lstStyle/>
            <a:p>
              <a:pPr algn="just"/>
              <a:r>
                <a:rPr lang="vi-VN" sz="1200" dirty="0">
                  <a:latin typeface="Segoe UI Variable Display Light" pitchFamily="2" charset="0"/>
                  <a:ea typeface="Calibri" panose="020F0502020204030204" pitchFamily="34" charset="0"/>
                </a:rPr>
                <a:t>S</a:t>
              </a:r>
              <a:r>
                <a:rPr lang="en-US" sz="1200" dirty="0">
                  <a:latin typeface="Segoe UI Variable Display Light" pitchFamily="2" charset="0"/>
                  <a:ea typeface="Calibri" panose="020F0502020204030204" pitchFamily="34" charset="0"/>
                </a:rPr>
                <a:t>ố </a:t>
              </a:r>
              <a:r>
                <a:rPr lang="en-US" sz="1200" dirty="0" err="1">
                  <a:latin typeface="Segoe UI Variable Display Light" pitchFamily="2" charset="0"/>
                  <a:ea typeface="Calibri" panose="020F0502020204030204" pitchFamily="34" charset="0"/>
                </a:rPr>
                <a:t>lượng</a:t>
              </a:r>
              <a:r>
                <a:rPr lang="en-US" sz="1200" dirty="0">
                  <a:latin typeface="Segoe UI Variable Display Light" pitchFamily="2" charset="0"/>
                  <a:ea typeface="Calibri" panose="020F0502020204030204" pitchFamily="34" charset="0"/>
                </a:rPr>
                <a:t> </a:t>
              </a:r>
              <a:r>
                <a:rPr lang="en-US" sz="1200" dirty="0" err="1">
                  <a:latin typeface="Segoe UI Variable Display Light" pitchFamily="2" charset="0"/>
                  <a:ea typeface="Calibri" panose="020F0502020204030204" pitchFamily="34" charset="0"/>
                </a:rPr>
                <a:t>nữ</a:t>
              </a:r>
              <a:r>
                <a:rPr lang="en-US" sz="1200" dirty="0">
                  <a:latin typeface="Segoe UI Variable Display Light" pitchFamily="2" charset="0"/>
                  <a:ea typeface="Calibri" panose="020F0502020204030204" pitchFamily="34" charset="0"/>
                </a:rPr>
                <a:t> </a:t>
              </a:r>
              <a:r>
                <a:rPr lang="en-US" sz="1200" dirty="0" err="1">
                  <a:latin typeface="Segoe UI Variable Display Light" pitchFamily="2" charset="0"/>
                  <a:ea typeface="Calibri" panose="020F0502020204030204" pitchFamily="34" charset="0"/>
                </a:rPr>
                <a:t>giới</a:t>
              </a:r>
              <a:r>
                <a:rPr lang="en-US" sz="1200" dirty="0">
                  <a:latin typeface="Segoe UI Variable Display Light" pitchFamily="2" charset="0"/>
                  <a:ea typeface="Calibri" panose="020F0502020204030204" pitchFamily="34" charset="0"/>
                </a:rPr>
                <a:t> </a:t>
              </a:r>
              <a:r>
                <a:rPr lang="en-US" sz="1200" dirty="0" err="1">
                  <a:latin typeface="Segoe UI Variable Display Light" pitchFamily="2" charset="0"/>
                  <a:ea typeface="Calibri" panose="020F0502020204030204" pitchFamily="34" charset="0"/>
                </a:rPr>
                <a:t>không</a:t>
              </a:r>
              <a:r>
                <a:rPr lang="en-US" sz="1200" dirty="0">
                  <a:latin typeface="Segoe UI Variable Display Light" pitchFamily="2" charset="0"/>
                  <a:ea typeface="Calibri" panose="020F0502020204030204" pitchFamily="34" charset="0"/>
                </a:rPr>
                <a:t> </a:t>
              </a:r>
              <a:r>
                <a:rPr lang="en-US" sz="1200" dirty="0" err="1">
                  <a:latin typeface="Segoe UI Variable Display Light" pitchFamily="2" charset="0"/>
                  <a:ea typeface="Calibri" panose="020F0502020204030204" pitchFamily="34" charset="0"/>
                </a:rPr>
                <a:t>có</a:t>
              </a:r>
              <a:r>
                <a:rPr lang="en-US" sz="1200" dirty="0">
                  <a:latin typeface="Segoe UI Variable Display Light" pitchFamily="2" charset="0"/>
                  <a:ea typeface="Calibri" panose="020F0502020204030204" pitchFamily="34" charset="0"/>
                </a:rPr>
                <a:t> </a:t>
              </a:r>
              <a:r>
                <a:rPr lang="vi-VN" sz="1200" dirty="0">
                  <a:latin typeface="Segoe UI Variable Display Light" pitchFamily="2" charset="0"/>
                  <a:ea typeface="Calibri" panose="020F0502020204030204" pitchFamily="34" charset="0"/>
                </a:rPr>
                <a:t>thói quen</a:t>
              </a:r>
              <a:r>
                <a:rPr lang="en-US" sz="1200" dirty="0">
                  <a:latin typeface="Segoe UI Variable Display Light" pitchFamily="2" charset="0"/>
                  <a:ea typeface="Calibri" panose="020F0502020204030204" pitchFamily="34" charset="0"/>
                </a:rPr>
                <a:t> </a:t>
              </a:r>
              <a:r>
                <a:rPr lang="en-US" sz="1200" dirty="0" err="1">
                  <a:latin typeface="Segoe UI Variable Display Light" pitchFamily="2" charset="0"/>
                  <a:ea typeface="Calibri" panose="020F0502020204030204" pitchFamily="34" charset="0"/>
                </a:rPr>
                <a:t>hút</a:t>
              </a:r>
              <a:r>
                <a:rPr lang="en-US" sz="1200" dirty="0">
                  <a:latin typeface="Segoe UI Variable Display Light" pitchFamily="2" charset="0"/>
                  <a:ea typeface="Calibri" panose="020F0502020204030204" pitchFamily="34" charset="0"/>
                </a:rPr>
                <a:t> </a:t>
              </a:r>
              <a:r>
                <a:rPr lang="en-US" sz="1200" dirty="0" err="1">
                  <a:latin typeface="Segoe UI Variable Display Light" pitchFamily="2" charset="0"/>
                  <a:ea typeface="Calibri" panose="020F0502020204030204" pitchFamily="34" charset="0"/>
                </a:rPr>
                <a:t>thuốc</a:t>
              </a:r>
              <a:r>
                <a:rPr lang="en-US" sz="1200" dirty="0">
                  <a:latin typeface="Segoe UI Variable Display Light" pitchFamily="2" charset="0"/>
                  <a:ea typeface="Calibri" panose="020F0502020204030204" pitchFamily="34" charset="0"/>
                </a:rPr>
                <a:t> </a:t>
              </a:r>
              <a:r>
                <a:rPr lang="en-US" sz="1200" dirty="0" err="1">
                  <a:latin typeface="Segoe UI Variable Display Light" pitchFamily="2" charset="0"/>
                  <a:ea typeface="Calibri" panose="020F0502020204030204" pitchFamily="34" charset="0"/>
                </a:rPr>
                <a:t>là</a:t>
              </a:r>
              <a:r>
                <a:rPr lang="en-US" sz="1200" dirty="0">
                  <a:latin typeface="Segoe UI Variable Display Light" pitchFamily="2" charset="0"/>
                  <a:ea typeface="Calibri" panose="020F0502020204030204" pitchFamily="34" charset="0"/>
                </a:rPr>
                <a:t> 474, </a:t>
              </a:r>
              <a:r>
                <a:rPr lang="vi-VN" sz="1200" dirty="0">
                  <a:latin typeface="Segoe UI Variable Display Light" pitchFamily="2" charset="0"/>
                  <a:ea typeface="Calibri" panose="020F0502020204030204" pitchFamily="34" charset="0"/>
                </a:rPr>
                <a:t>có tính tương đồng </a:t>
              </a:r>
              <a:r>
                <a:rPr lang="en-US" sz="1200" dirty="0" err="1">
                  <a:latin typeface="Segoe UI Variable Display Light" pitchFamily="2" charset="0"/>
                  <a:ea typeface="Calibri" panose="020F0502020204030204" pitchFamily="34" charset="0"/>
                </a:rPr>
                <a:t>với</a:t>
              </a:r>
              <a:r>
                <a:rPr lang="en-US" sz="1200" dirty="0">
                  <a:latin typeface="Segoe UI Variable Display Light" pitchFamily="2" charset="0"/>
                  <a:ea typeface="Calibri" panose="020F0502020204030204" pitchFamily="34" charset="0"/>
                </a:rPr>
                <a:t> 3 </a:t>
              </a:r>
              <a:r>
                <a:rPr lang="en-US" sz="1200" dirty="0" err="1">
                  <a:latin typeface="Segoe UI Variable Display Light" pitchFamily="2" charset="0"/>
                  <a:ea typeface="Calibri" panose="020F0502020204030204" pitchFamily="34" charset="0"/>
                </a:rPr>
                <a:t>nhóm</a:t>
              </a:r>
              <a:r>
                <a:rPr lang="en-US" sz="1200" dirty="0">
                  <a:latin typeface="Segoe UI Variable Display Light" pitchFamily="2" charset="0"/>
                  <a:ea typeface="Calibri" panose="020F0502020204030204" pitchFamily="34" charset="0"/>
                </a:rPr>
                <a:t> </a:t>
              </a:r>
              <a:r>
                <a:rPr lang="en-US" sz="1200" dirty="0" err="1">
                  <a:latin typeface="Segoe UI Variable Display Light" pitchFamily="2" charset="0"/>
                  <a:ea typeface="Calibri" panose="020F0502020204030204" pitchFamily="34" charset="0"/>
                </a:rPr>
                <a:t>còn</a:t>
              </a:r>
              <a:r>
                <a:rPr lang="en-US" sz="1200" dirty="0">
                  <a:latin typeface="Segoe UI Variable Display Light" pitchFamily="2" charset="0"/>
                  <a:ea typeface="Calibri" panose="020F0502020204030204" pitchFamily="34" charset="0"/>
                </a:rPr>
                <a:t> </a:t>
              </a:r>
              <a:r>
                <a:rPr lang="en-US" sz="1200" dirty="0" err="1">
                  <a:latin typeface="Segoe UI Variable Display Light" pitchFamily="2" charset="0"/>
                  <a:ea typeface="Calibri" panose="020F0502020204030204" pitchFamily="34" charset="0"/>
                </a:rPr>
                <a:t>lại</a:t>
              </a:r>
              <a:r>
                <a:rPr lang="en-US" sz="1200" dirty="0">
                  <a:latin typeface="Segoe UI Variable Display Light" pitchFamily="2" charset="0"/>
                  <a:ea typeface="Calibri" panose="020F0502020204030204" pitchFamily="34" charset="0"/>
                </a:rPr>
                <a:t>.</a:t>
              </a:r>
              <a:r>
                <a:rPr lang="vi-VN" sz="1200" dirty="0">
                  <a:latin typeface="Segoe UI Variable Display Light" pitchFamily="2" charset="0"/>
                  <a:ea typeface="Calibri" panose="020F0502020204030204" pitchFamily="34" charset="0"/>
                </a:rPr>
                <a:t> Hay có thế nói, không có sự khác biệt về giới tính trong thói quen hút thuốc của KH.</a:t>
              </a:r>
              <a:endParaRPr lang="en-GB" sz="1200" dirty="0">
                <a:latin typeface="Segoe UI Variable Display Light" pitchFamily="2" charset="0"/>
              </a:endParaRPr>
            </a:p>
          </p:txBody>
        </p:sp>
        <p:sp>
          <p:nvSpPr>
            <p:cNvPr id="41" name="Rectangle 40">
              <a:extLst>
                <a:ext uri="{FF2B5EF4-FFF2-40B4-BE49-F238E27FC236}">
                  <a16:creationId xmlns:a16="http://schemas.microsoft.com/office/drawing/2014/main" id="{425C7813-9499-8FD3-0428-42CF0E8A4FA9}"/>
                </a:ext>
              </a:extLst>
            </p:cNvPr>
            <p:cNvSpPr/>
            <p:nvPr/>
          </p:nvSpPr>
          <p:spPr>
            <a:xfrm>
              <a:off x="9047479" y="4514560"/>
              <a:ext cx="2171256" cy="1576103"/>
            </a:xfrm>
            <a:prstGeom prst="rect">
              <a:avLst/>
            </a:prstGeom>
            <a:noFill/>
            <a:ln>
              <a:solidFill>
                <a:schemeClr val="bg1"/>
              </a:solidFill>
            </a:ln>
            <a:effectLst>
              <a:outerShdw blurRad="50800" dist="38100" dir="2700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7640743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06A49C0-7AD5-69BA-4794-8DE5A3E17A50}"/>
              </a:ext>
            </a:extLst>
          </p:cNvPr>
          <p:cNvSpPr/>
          <p:nvPr/>
        </p:nvSpPr>
        <p:spPr>
          <a:xfrm>
            <a:off x="1" y="0"/>
            <a:ext cx="12191999" cy="548640"/>
          </a:xfrm>
          <a:prstGeom prst="rect">
            <a:avLst/>
          </a:prstGeom>
          <a:solidFill>
            <a:srgbClr val="87C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p:cNvSpPr/>
          <p:nvPr/>
        </p:nvSpPr>
        <p:spPr>
          <a:xfrm>
            <a:off x="0" y="6778452"/>
            <a:ext cx="4059936" cy="91440"/>
          </a:xfrm>
          <a:prstGeom prst="rect">
            <a:avLst/>
          </a:prstGeom>
          <a:solidFill>
            <a:srgbClr val="87C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4062984" y="6778452"/>
            <a:ext cx="4062984" cy="91440"/>
          </a:xfrm>
          <a:prstGeom prst="rect">
            <a:avLst/>
          </a:prstGeom>
          <a:solidFill>
            <a:srgbClr val="5DB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8125968" y="6778452"/>
            <a:ext cx="4066032" cy="91440"/>
          </a:xfrm>
          <a:prstGeom prst="rect">
            <a:avLst/>
          </a:prstGeom>
          <a:solidFill>
            <a:srgbClr val="3190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3689586" y="91715"/>
            <a:ext cx="4672620" cy="430887"/>
          </a:xfrm>
          <a:prstGeom prst="rect">
            <a:avLst/>
          </a:prstGeom>
          <a:noFill/>
        </p:spPr>
        <p:txBody>
          <a:bodyPr wrap="square" rtlCol="0">
            <a:spAutoFit/>
          </a:bodyPr>
          <a:lstStyle/>
          <a:p>
            <a:pPr algn="ctr"/>
            <a:r>
              <a:rPr lang="en-US" sz="2200" dirty="0">
                <a:solidFill>
                  <a:schemeClr val="bg1"/>
                </a:solidFill>
                <a:latin typeface="SVN-HC Cubano" panose="00000500000000000000" pitchFamily="50" charset="0"/>
                <a:ea typeface="Segoe UI Black" panose="020B0A02040204020203" pitchFamily="34" charset="0"/>
              </a:rPr>
              <a:t>KIỂM ĐỊNH THỐNG KÊ</a:t>
            </a:r>
            <a:endParaRPr lang="en-GB" sz="2200" dirty="0">
              <a:solidFill>
                <a:schemeClr val="bg1"/>
              </a:solidFill>
              <a:latin typeface="SVN-HC Cubano" panose="00000500000000000000" pitchFamily="50" charset="0"/>
              <a:ea typeface="Segoe UI Black" panose="020B0A02040204020203" pitchFamily="34" charset="0"/>
            </a:endParaRPr>
          </a:p>
        </p:txBody>
      </p:sp>
      <p:sp>
        <p:nvSpPr>
          <p:cNvPr id="27" name="TextBox 26"/>
          <p:cNvSpPr txBox="1"/>
          <p:nvPr/>
        </p:nvSpPr>
        <p:spPr>
          <a:xfrm>
            <a:off x="0" y="572919"/>
            <a:ext cx="12192000" cy="400110"/>
          </a:xfrm>
          <a:prstGeom prst="rect">
            <a:avLst/>
          </a:prstGeom>
          <a:noFill/>
        </p:spPr>
        <p:txBody>
          <a:bodyPr wrap="square" rtlCol="0">
            <a:spAutoFit/>
          </a:bodyPr>
          <a:lstStyle/>
          <a:p>
            <a:pPr algn="ctr"/>
            <a:r>
              <a:rPr lang="en-US" sz="2000" u="sng" dirty="0">
                <a:latin typeface="SVN-HC Cubano" panose="00000500000000000000" pitchFamily="50" charset="0"/>
              </a:rPr>
              <a:t>THÓI QUEN VÀ LỐI SỐNG</a:t>
            </a:r>
            <a:endParaRPr lang="en-GB" sz="2000" u="sng" dirty="0"/>
          </a:p>
        </p:txBody>
      </p:sp>
      <p:sp>
        <p:nvSpPr>
          <p:cNvPr id="15" name="Rectangle 14">
            <a:extLst>
              <a:ext uri="{FF2B5EF4-FFF2-40B4-BE49-F238E27FC236}">
                <a16:creationId xmlns:a16="http://schemas.microsoft.com/office/drawing/2014/main" id="{00BC10A6-5C74-931F-CC1E-DAFCB260AE75}"/>
              </a:ext>
            </a:extLst>
          </p:cNvPr>
          <p:cNvSpPr/>
          <p:nvPr/>
        </p:nvSpPr>
        <p:spPr>
          <a:xfrm>
            <a:off x="0" y="6778452"/>
            <a:ext cx="4059936" cy="91440"/>
          </a:xfrm>
          <a:prstGeom prst="rect">
            <a:avLst/>
          </a:prstGeom>
          <a:solidFill>
            <a:srgbClr val="A4D7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13AA881E-423F-061E-1244-20D0430DCB11}"/>
              </a:ext>
            </a:extLst>
          </p:cNvPr>
          <p:cNvSpPr/>
          <p:nvPr/>
        </p:nvSpPr>
        <p:spPr>
          <a:xfrm>
            <a:off x="4062984" y="6778452"/>
            <a:ext cx="4062984" cy="91440"/>
          </a:xfrm>
          <a:prstGeom prst="rect">
            <a:avLst/>
          </a:prstGeom>
          <a:solidFill>
            <a:srgbClr val="5DB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5F46EAFF-ED56-78A0-966B-BD0EFD5EA5DD}"/>
              </a:ext>
            </a:extLst>
          </p:cNvPr>
          <p:cNvSpPr/>
          <p:nvPr/>
        </p:nvSpPr>
        <p:spPr>
          <a:xfrm>
            <a:off x="8125968" y="6778452"/>
            <a:ext cx="4066032" cy="91440"/>
          </a:xfrm>
          <a:prstGeom prst="rect">
            <a:avLst/>
          </a:prstGeom>
          <a:solidFill>
            <a:srgbClr val="3190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id="{63F80867-0065-7896-0617-6CF21F2ECE41}"/>
              </a:ext>
            </a:extLst>
          </p:cNvPr>
          <p:cNvSpPr txBox="1"/>
          <p:nvPr/>
        </p:nvSpPr>
        <p:spPr>
          <a:xfrm>
            <a:off x="346386" y="1116884"/>
            <a:ext cx="6160527" cy="738664"/>
          </a:xfrm>
          <a:prstGeom prst="rect">
            <a:avLst/>
          </a:prstGeom>
          <a:noFill/>
        </p:spPr>
        <p:txBody>
          <a:bodyPr wrap="square" rtlCol="0">
            <a:spAutoFit/>
          </a:bodyPr>
          <a:lstStyle/>
          <a:p>
            <a:pPr algn="ctr"/>
            <a:r>
              <a:rPr lang="en-GB" sz="1400" dirty="0">
                <a:solidFill>
                  <a:srgbClr val="C00000"/>
                </a:solidFill>
                <a:latin typeface="SVN-HC Cubano" panose="00000500000000000000" pitchFamily="50" charset="0"/>
              </a:rPr>
              <a:t>KIỂM ĐỊNH </a:t>
            </a:r>
            <a:r>
              <a:rPr lang="vi-VN" sz="1400" dirty="0">
                <a:solidFill>
                  <a:srgbClr val="C00000"/>
                </a:solidFill>
                <a:latin typeface="SVN-HC Cubano" panose="00000500000000000000" pitchFamily="50" charset="0"/>
              </a:rPr>
              <a:t>6</a:t>
            </a:r>
            <a:r>
              <a:rPr lang="en-GB" sz="1400" dirty="0">
                <a:solidFill>
                  <a:srgbClr val="C00000"/>
                </a:solidFill>
                <a:latin typeface="SVN-HC Cubano" panose="00000500000000000000" pitchFamily="50" charset="0"/>
              </a:rPr>
              <a:t>: </a:t>
            </a:r>
            <a:r>
              <a:rPr lang="vi-VN" sz="1400" dirty="0">
                <a:latin typeface="SVN-HC Cubano" panose="00000500000000000000" pitchFamily="50" charset="0"/>
              </a:rPr>
              <a:t>Số lượng KH có thóI quen hút thuộc ở độ tuổI vị thành niên (từ 18 tuổI đến 29 tuổI) sử dụng BHYT bằng nhóm KH ở độ tuổI trung niên (từ 30 tuổI đến 49 tuổI) , ĐỘ TIN CẬY 95%</a:t>
            </a:r>
            <a:endParaRPr lang="en-GB" sz="1600" dirty="0"/>
          </a:p>
        </p:txBody>
      </p:sp>
      <p:sp>
        <p:nvSpPr>
          <p:cNvPr id="22" name="TextBox 21">
            <a:extLst>
              <a:ext uri="{FF2B5EF4-FFF2-40B4-BE49-F238E27FC236}">
                <a16:creationId xmlns:a16="http://schemas.microsoft.com/office/drawing/2014/main" id="{7A4AB102-E8DC-3905-01B6-AAAE695B5008}"/>
              </a:ext>
            </a:extLst>
          </p:cNvPr>
          <p:cNvSpPr txBox="1"/>
          <p:nvPr/>
        </p:nvSpPr>
        <p:spPr>
          <a:xfrm>
            <a:off x="6796049" y="1041241"/>
            <a:ext cx="4794445" cy="523220"/>
          </a:xfrm>
          <a:prstGeom prst="rect">
            <a:avLst/>
          </a:prstGeom>
          <a:noFill/>
        </p:spPr>
        <p:txBody>
          <a:bodyPr wrap="square" rtlCol="0">
            <a:spAutoFit/>
          </a:bodyPr>
          <a:lstStyle/>
          <a:p>
            <a:pPr algn="ctr"/>
            <a:r>
              <a:rPr lang="en-GB" sz="1400" dirty="0">
                <a:solidFill>
                  <a:srgbClr val="C00000"/>
                </a:solidFill>
                <a:latin typeface="SVN-HC Cubano" panose="00000500000000000000" pitchFamily="50" charset="0"/>
              </a:rPr>
              <a:t>KIỂM ĐỊNH </a:t>
            </a:r>
            <a:r>
              <a:rPr lang="vi-VN" sz="1400" dirty="0">
                <a:solidFill>
                  <a:srgbClr val="C00000"/>
                </a:solidFill>
                <a:latin typeface="SVN-HC Cubano" panose="00000500000000000000" pitchFamily="50" charset="0"/>
              </a:rPr>
              <a:t>7</a:t>
            </a:r>
            <a:r>
              <a:rPr lang="en-GB" sz="1400" dirty="0">
                <a:solidFill>
                  <a:srgbClr val="C00000"/>
                </a:solidFill>
                <a:latin typeface="SVN-HC Cubano" panose="00000500000000000000" pitchFamily="50" charset="0"/>
              </a:rPr>
              <a:t>: </a:t>
            </a:r>
            <a:r>
              <a:rPr lang="vi-VN" sz="1400" dirty="0">
                <a:latin typeface="SVN-HC Cubano" panose="00000500000000000000" pitchFamily="50" charset="0"/>
              </a:rPr>
              <a:t>Yếu tố hôn nhân gIa đình có làm ảnh hưởng đến việc chI trả cho BHYT hay không?, ĐỘ TIN CẬY 95%</a:t>
            </a:r>
            <a:endParaRPr lang="en-GB" sz="1400" dirty="0"/>
          </a:p>
        </p:txBody>
      </p:sp>
      <p:pic>
        <p:nvPicPr>
          <p:cNvPr id="23" name="Picture 22">
            <a:extLst>
              <a:ext uri="{FF2B5EF4-FFF2-40B4-BE49-F238E27FC236}">
                <a16:creationId xmlns:a16="http://schemas.microsoft.com/office/drawing/2014/main" id="{7E02EB17-6267-069A-7277-85413F84BE51}"/>
              </a:ext>
            </a:extLst>
          </p:cNvPr>
          <p:cNvPicPr>
            <a:picLocks noChangeAspect="1"/>
          </p:cNvPicPr>
          <p:nvPr/>
        </p:nvPicPr>
        <p:blipFill>
          <a:blip r:embed="rId2"/>
          <a:stretch>
            <a:fillRect/>
          </a:stretch>
        </p:blipFill>
        <p:spPr>
          <a:xfrm>
            <a:off x="545076" y="1824570"/>
            <a:ext cx="5419724" cy="963614"/>
          </a:xfrm>
          <a:prstGeom prst="rect">
            <a:avLst/>
          </a:prstGeom>
        </p:spPr>
      </p:pic>
      <p:pic>
        <p:nvPicPr>
          <p:cNvPr id="24" name="Picture 23">
            <a:extLst>
              <a:ext uri="{FF2B5EF4-FFF2-40B4-BE49-F238E27FC236}">
                <a16:creationId xmlns:a16="http://schemas.microsoft.com/office/drawing/2014/main" id="{1C60B617-899A-61C1-1C3B-60590BE1BFB2}"/>
              </a:ext>
            </a:extLst>
          </p:cNvPr>
          <p:cNvPicPr>
            <a:picLocks noChangeAspect="1"/>
          </p:cNvPicPr>
          <p:nvPr/>
        </p:nvPicPr>
        <p:blipFill rotWithShape="1">
          <a:blip r:embed="rId3"/>
          <a:srcRect l="23416" r="23629" b="18806"/>
          <a:stretch/>
        </p:blipFill>
        <p:spPr>
          <a:xfrm>
            <a:off x="7324373" y="1630056"/>
            <a:ext cx="3636190" cy="484632"/>
          </a:xfrm>
          <a:prstGeom prst="rect">
            <a:avLst/>
          </a:prstGeom>
        </p:spPr>
      </p:pic>
      <p:pic>
        <p:nvPicPr>
          <p:cNvPr id="25" name="Picture 24">
            <a:extLst>
              <a:ext uri="{FF2B5EF4-FFF2-40B4-BE49-F238E27FC236}">
                <a16:creationId xmlns:a16="http://schemas.microsoft.com/office/drawing/2014/main" id="{18F9C45A-4647-E6A3-06A8-C9B4401FDE56}"/>
              </a:ext>
            </a:extLst>
          </p:cNvPr>
          <p:cNvPicPr/>
          <p:nvPr/>
        </p:nvPicPr>
        <p:blipFill>
          <a:blip r:embed="rId4"/>
          <a:stretch>
            <a:fillRect/>
          </a:stretch>
        </p:blipFill>
        <p:spPr>
          <a:xfrm>
            <a:off x="346386" y="2788184"/>
            <a:ext cx="5973134" cy="325975"/>
          </a:xfrm>
          <a:prstGeom prst="rect">
            <a:avLst/>
          </a:prstGeom>
        </p:spPr>
      </p:pic>
      <p:pic>
        <p:nvPicPr>
          <p:cNvPr id="26" name="Picture 25" descr="A graph with green and red squares&#10;&#10;Description automatically generated">
            <a:extLst>
              <a:ext uri="{FF2B5EF4-FFF2-40B4-BE49-F238E27FC236}">
                <a16:creationId xmlns:a16="http://schemas.microsoft.com/office/drawing/2014/main" id="{F2689EAF-D458-8C9C-BE53-4CFEE0BCA5E4}"/>
              </a:ext>
            </a:extLst>
          </p:cNvPr>
          <p:cNvPicPr/>
          <p:nvPr/>
        </p:nvPicPr>
        <p:blipFill rotWithShape="1">
          <a:blip r:embed="rId5"/>
          <a:srcRect t="6149"/>
          <a:stretch/>
        </p:blipFill>
        <p:spPr bwMode="auto">
          <a:xfrm>
            <a:off x="346386" y="3311340"/>
            <a:ext cx="5667340" cy="3081158"/>
          </a:xfrm>
          <a:prstGeom prst="rect">
            <a:avLst/>
          </a:prstGeom>
          <a:ln>
            <a:noFill/>
          </a:ln>
          <a:extLst>
            <a:ext uri="{53640926-AAD7-44D8-BBD7-CCE9431645EC}">
              <a14:shadowObscured xmlns:a14="http://schemas.microsoft.com/office/drawing/2010/main"/>
            </a:ext>
          </a:extLst>
        </p:spPr>
      </p:pic>
      <p:pic>
        <p:nvPicPr>
          <p:cNvPr id="30" name="Picture 29">
            <a:extLst>
              <a:ext uri="{FF2B5EF4-FFF2-40B4-BE49-F238E27FC236}">
                <a16:creationId xmlns:a16="http://schemas.microsoft.com/office/drawing/2014/main" id="{AFB70FD6-92B3-069E-1815-162FFA392D5C}"/>
              </a:ext>
            </a:extLst>
          </p:cNvPr>
          <p:cNvPicPr/>
          <p:nvPr/>
        </p:nvPicPr>
        <p:blipFill>
          <a:blip r:embed="rId6"/>
          <a:stretch>
            <a:fillRect/>
          </a:stretch>
        </p:blipFill>
        <p:spPr>
          <a:xfrm>
            <a:off x="7162856" y="2170554"/>
            <a:ext cx="3959225" cy="365125"/>
          </a:xfrm>
          <a:prstGeom prst="rect">
            <a:avLst/>
          </a:prstGeom>
        </p:spPr>
      </p:pic>
      <p:grpSp>
        <p:nvGrpSpPr>
          <p:cNvPr id="38" name="Group 37">
            <a:extLst>
              <a:ext uri="{FF2B5EF4-FFF2-40B4-BE49-F238E27FC236}">
                <a16:creationId xmlns:a16="http://schemas.microsoft.com/office/drawing/2014/main" id="{C1EAB3C5-D36A-B84C-FAF8-2AE1BF96F75C}"/>
              </a:ext>
            </a:extLst>
          </p:cNvPr>
          <p:cNvGrpSpPr/>
          <p:nvPr/>
        </p:nvGrpSpPr>
        <p:grpSpPr>
          <a:xfrm>
            <a:off x="6745247" y="5352587"/>
            <a:ext cx="4794445" cy="1082855"/>
            <a:chOff x="6327638" y="5245170"/>
            <a:chExt cx="4794445" cy="1082855"/>
          </a:xfrm>
        </p:grpSpPr>
        <p:sp>
          <p:nvSpPr>
            <p:cNvPr id="31" name="Rectangle 30">
              <a:extLst>
                <a:ext uri="{FF2B5EF4-FFF2-40B4-BE49-F238E27FC236}">
                  <a16:creationId xmlns:a16="http://schemas.microsoft.com/office/drawing/2014/main" id="{04574902-5F72-6CEE-3D78-92FC860E5A8F}"/>
                </a:ext>
              </a:extLst>
            </p:cNvPr>
            <p:cNvSpPr/>
            <p:nvPr/>
          </p:nvSpPr>
          <p:spPr>
            <a:xfrm>
              <a:off x="6327638" y="5245170"/>
              <a:ext cx="4794445" cy="1082855"/>
            </a:xfrm>
            <a:prstGeom prst="rect">
              <a:avLst/>
            </a:prstGeom>
            <a:noFill/>
            <a:ln>
              <a:solidFill>
                <a:schemeClr val="bg1"/>
              </a:solidFill>
            </a:ln>
            <a:effectLst>
              <a:outerShdw blurRad="50800" dist="38100" dir="2700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7574CD5F-F939-AAC4-D838-B7ED369D1903}"/>
                </a:ext>
              </a:extLst>
            </p:cNvPr>
            <p:cNvSpPr/>
            <p:nvPr/>
          </p:nvSpPr>
          <p:spPr>
            <a:xfrm>
              <a:off x="6378440" y="5330974"/>
              <a:ext cx="4743643" cy="954107"/>
            </a:xfrm>
            <a:prstGeom prst="rect">
              <a:avLst/>
            </a:prstGeom>
          </p:spPr>
          <p:txBody>
            <a:bodyPr wrap="square">
              <a:spAutoFit/>
            </a:bodyPr>
            <a:lstStyle/>
            <a:p>
              <a:pPr algn="just" rtl="0" fontAlgn="base">
                <a:spcBef>
                  <a:spcPts val="0"/>
                </a:spcBef>
                <a:spcAft>
                  <a:spcPts val="0"/>
                </a:spcAft>
              </a:pPr>
              <a:r>
                <a:rPr lang="en-US" sz="1400" b="1" i="0" u="none" strike="noStrike" dirty="0">
                  <a:solidFill>
                    <a:srgbClr val="000000"/>
                  </a:solidFill>
                  <a:effectLst/>
                  <a:latin typeface="Segoe UI Variable Display Light" pitchFamily="2" charset="0"/>
                </a:rPr>
                <a:t>Quy </a:t>
              </a:r>
              <a:r>
                <a:rPr lang="vi-VN" sz="1400" b="1" i="0" u="none" strike="noStrike" dirty="0">
                  <a:solidFill>
                    <a:srgbClr val="000000"/>
                  </a:solidFill>
                  <a:effectLst/>
                  <a:latin typeface="Segoe UI Variable Display Light" pitchFamily="2" charset="0"/>
                </a:rPr>
                <a:t>luật</a:t>
              </a:r>
              <a:r>
                <a:rPr lang="en-US" sz="1400" b="0" i="0" u="none" strike="noStrike" dirty="0">
                  <a:solidFill>
                    <a:srgbClr val="000000"/>
                  </a:solidFill>
                  <a:effectLst/>
                  <a:latin typeface="Segoe UI Variable Display Light" pitchFamily="2" charset="0"/>
                </a:rPr>
                <a:t>:</a:t>
              </a:r>
              <a:r>
                <a:rPr lang="vi-VN" sz="1400" b="0" i="0" u="none" strike="noStrike" dirty="0">
                  <a:solidFill>
                    <a:srgbClr val="000000"/>
                  </a:solidFill>
                  <a:effectLst/>
                  <a:latin typeface="Segoe UI Variable Display Light" pitchFamily="2" charset="0"/>
                </a:rPr>
                <a:t> khi con người càng lớn tuổi dần và có nhiều mối quan tâm hơn thì họ có khả năng chi trả BHYT cao hơn.</a:t>
              </a:r>
              <a:endParaRPr lang="en-US" sz="1400" b="0" i="0" u="none" strike="noStrike" dirty="0">
                <a:solidFill>
                  <a:srgbClr val="000000"/>
                </a:solidFill>
                <a:effectLst/>
                <a:latin typeface="Segoe UI Variable Display Light" pitchFamily="2" charset="0"/>
              </a:endParaRPr>
            </a:p>
            <a:p>
              <a:pPr algn="just" rtl="0" fontAlgn="base">
                <a:spcBef>
                  <a:spcPts val="0"/>
                </a:spcBef>
                <a:spcAft>
                  <a:spcPts val="0"/>
                </a:spcAft>
              </a:pPr>
              <a:r>
                <a:rPr lang="en-US" sz="1400" b="1" i="0" u="none" strike="noStrike" dirty="0">
                  <a:solidFill>
                    <a:srgbClr val="000000"/>
                  </a:solidFill>
                  <a:effectLst/>
                  <a:latin typeface="Segoe UI Variable Display Light" pitchFamily="2" charset="0"/>
                </a:rPr>
                <a:t>G</a:t>
              </a:r>
              <a:r>
                <a:rPr lang="vi-VN" sz="1400" b="1" i="0" u="none" strike="noStrike" dirty="0">
                  <a:solidFill>
                    <a:srgbClr val="000000"/>
                  </a:solidFill>
                  <a:effectLst/>
                  <a:latin typeface="Segoe UI Variable Display Light" pitchFamily="2" charset="0"/>
                </a:rPr>
                <a:t>iải pháp</a:t>
              </a:r>
              <a:r>
                <a:rPr lang="vi-VN" sz="1400" b="0" i="0" u="none" strike="noStrike" dirty="0">
                  <a:solidFill>
                    <a:srgbClr val="000000"/>
                  </a:solidFill>
                  <a:effectLst/>
                  <a:latin typeface="Segoe UI Variable Display Light" pitchFamily="2" charset="0"/>
                </a:rPr>
                <a:t> cho các công ty bảo hiểm</a:t>
              </a:r>
              <a:r>
                <a:rPr lang="en-US" sz="1400" b="0" i="0" u="none" strike="noStrike" dirty="0">
                  <a:solidFill>
                    <a:srgbClr val="000000"/>
                  </a:solidFill>
                  <a:effectLst/>
                  <a:latin typeface="Segoe UI Variable Display Light" pitchFamily="2" charset="0"/>
                </a:rPr>
                <a:t>:</a:t>
              </a:r>
              <a:r>
                <a:rPr lang="vi-VN" sz="1400" b="0" i="0" u="none" strike="noStrike" dirty="0">
                  <a:solidFill>
                    <a:srgbClr val="000000"/>
                  </a:solidFill>
                  <a:effectLst/>
                  <a:latin typeface="Segoe UI Variable Display Light" pitchFamily="2" charset="0"/>
                </a:rPr>
                <a:t> tập trung vào nhóm người có xu hướng lớn tuổi hơn và đã có gia đình</a:t>
              </a:r>
              <a:r>
                <a:rPr lang="en-US" sz="1400" b="0" i="0" u="none" strike="noStrike" dirty="0">
                  <a:solidFill>
                    <a:srgbClr val="000000"/>
                  </a:solidFill>
                  <a:effectLst/>
                  <a:latin typeface="Segoe UI Variable Display Light" pitchFamily="2" charset="0"/>
                </a:rPr>
                <a:t>.</a:t>
              </a:r>
              <a:endParaRPr lang="en-GB" sz="1400" dirty="0">
                <a:latin typeface="Segoe UI Variable Display Light" pitchFamily="2" charset="0"/>
              </a:endParaRPr>
            </a:p>
          </p:txBody>
        </p:sp>
      </p:grpSp>
      <p:pic>
        <p:nvPicPr>
          <p:cNvPr id="34" name="Picture 33" descr="A graph with blue and green lines&#10;&#10;Description automatically generated">
            <a:extLst>
              <a:ext uri="{FF2B5EF4-FFF2-40B4-BE49-F238E27FC236}">
                <a16:creationId xmlns:a16="http://schemas.microsoft.com/office/drawing/2014/main" id="{AC153EF2-0CF8-6C7D-85EA-5711AC9BC271}"/>
              </a:ext>
            </a:extLst>
          </p:cNvPr>
          <p:cNvPicPr/>
          <p:nvPr/>
        </p:nvPicPr>
        <p:blipFill rotWithShape="1">
          <a:blip r:embed="rId7"/>
          <a:srcRect l="2028" t="2028" b="1"/>
          <a:stretch/>
        </p:blipFill>
        <p:spPr>
          <a:xfrm>
            <a:off x="7658993" y="2608905"/>
            <a:ext cx="2897169" cy="2689481"/>
          </a:xfrm>
          <a:prstGeom prst="rect">
            <a:avLst/>
          </a:prstGeom>
          <a:noFill/>
          <a:ln>
            <a:noFill/>
          </a:ln>
        </p:spPr>
      </p:pic>
    </p:spTree>
    <p:extLst>
      <p:ext uri="{BB962C8B-B14F-4D97-AF65-F5344CB8AC3E}">
        <p14:creationId xmlns:p14="http://schemas.microsoft.com/office/powerpoint/2010/main" val="21073120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778452"/>
            <a:ext cx="4059936" cy="91440"/>
          </a:xfrm>
          <a:prstGeom prst="rect">
            <a:avLst/>
          </a:prstGeom>
          <a:solidFill>
            <a:srgbClr val="87C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4062984" y="6778452"/>
            <a:ext cx="4062984" cy="91440"/>
          </a:xfrm>
          <a:prstGeom prst="rect">
            <a:avLst/>
          </a:prstGeom>
          <a:solidFill>
            <a:srgbClr val="5DB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8125968" y="6778452"/>
            <a:ext cx="4066032" cy="91440"/>
          </a:xfrm>
          <a:prstGeom prst="rect">
            <a:avLst/>
          </a:prstGeom>
          <a:solidFill>
            <a:srgbClr val="3190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1" y="0"/>
            <a:ext cx="12191999" cy="548640"/>
          </a:xfrm>
          <a:prstGeom prst="rect">
            <a:avLst/>
          </a:prstGeom>
          <a:solidFill>
            <a:srgbClr val="A4D7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3759690" y="91440"/>
            <a:ext cx="4672620" cy="430887"/>
          </a:xfrm>
          <a:prstGeom prst="rect">
            <a:avLst/>
          </a:prstGeom>
          <a:noFill/>
        </p:spPr>
        <p:txBody>
          <a:bodyPr wrap="square" rtlCol="0">
            <a:spAutoFit/>
          </a:bodyPr>
          <a:lstStyle/>
          <a:p>
            <a:pPr algn="ctr"/>
            <a:r>
              <a:rPr lang="vi-VN" sz="2200" smtClean="0">
                <a:solidFill>
                  <a:schemeClr val="bg1"/>
                </a:solidFill>
                <a:latin typeface="SVN-HC Cubano" panose="00000500000000000000" pitchFamily="50" charset="0"/>
                <a:ea typeface="Segoe UI Black" panose="020B0A02040204020203" pitchFamily="34" charset="0"/>
              </a:rPr>
              <a:t>BIỂU DIỄN TRỰC QUAN</a:t>
            </a:r>
            <a:endParaRPr lang="en-GB" sz="2200">
              <a:solidFill>
                <a:schemeClr val="bg1"/>
              </a:solidFill>
              <a:latin typeface="SVN-HC Cubano" panose="00000500000000000000" pitchFamily="50" charset="0"/>
              <a:ea typeface="Segoe UI Black" panose="020B0A02040204020203" pitchFamily="34" charset="0"/>
            </a:endParaRPr>
          </a:p>
        </p:txBody>
      </p:sp>
      <p:sp>
        <p:nvSpPr>
          <p:cNvPr id="27" name="TextBox 26"/>
          <p:cNvSpPr txBox="1"/>
          <p:nvPr/>
        </p:nvSpPr>
        <p:spPr>
          <a:xfrm>
            <a:off x="0" y="724702"/>
            <a:ext cx="12192000" cy="400110"/>
          </a:xfrm>
          <a:prstGeom prst="rect">
            <a:avLst/>
          </a:prstGeom>
          <a:noFill/>
        </p:spPr>
        <p:txBody>
          <a:bodyPr wrap="square" rtlCol="0">
            <a:spAutoFit/>
          </a:bodyPr>
          <a:lstStyle/>
          <a:p>
            <a:pPr algn="ctr"/>
            <a:r>
              <a:rPr lang="vi-VN" sz="2000" u="sng" smtClean="0">
                <a:latin typeface="SVN-HC Cubano" panose="00000500000000000000" pitchFamily="50" charset="0"/>
              </a:rPr>
              <a:t>PHÂN TÍCH </a:t>
            </a:r>
            <a:r>
              <a:rPr lang="en-GB" sz="2000" u="sng" smtClean="0">
                <a:latin typeface="SVN-HC Cubano" panose="00000500000000000000" pitchFamily="50" charset="0"/>
              </a:rPr>
              <a:t>CHUỖI</a:t>
            </a:r>
            <a:r>
              <a:rPr lang="vi-VN" sz="2000" u="sng" smtClean="0">
                <a:latin typeface="SVN-HC Cubano" panose="00000500000000000000" pitchFamily="50" charset="0"/>
              </a:rPr>
              <a:t> THỜI GIAN</a:t>
            </a:r>
            <a:endParaRPr lang="en-GB" sz="2000" u="sng"/>
          </a:p>
        </p:txBody>
      </p:sp>
      <p:pic>
        <p:nvPicPr>
          <p:cNvPr id="33" name="Picture 32" descr="A graph with a line going up&#10;&#10;Description automatically generated"/>
          <p:cNvPicPr/>
          <p:nvPr/>
        </p:nvPicPr>
        <p:blipFill>
          <a:blip r:embed="rId2">
            <a:extLst>
              <a:ext uri="{28A0092B-C50C-407E-A947-70E740481C1C}">
                <a14:useLocalDpi xmlns:a14="http://schemas.microsoft.com/office/drawing/2010/main" val="0"/>
              </a:ext>
            </a:extLst>
          </a:blip>
          <a:srcRect/>
          <a:stretch>
            <a:fillRect/>
          </a:stretch>
        </p:blipFill>
        <p:spPr bwMode="auto">
          <a:xfrm>
            <a:off x="7510462" y="1629767"/>
            <a:ext cx="3962400" cy="2769235"/>
          </a:xfrm>
          <a:prstGeom prst="rect">
            <a:avLst/>
          </a:prstGeom>
          <a:noFill/>
          <a:ln>
            <a:noFill/>
          </a:ln>
        </p:spPr>
      </p:pic>
      <p:sp>
        <p:nvSpPr>
          <p:cNvPr id="51" name="Rectangle 50"/>
          <p:cNvSpPr/>
          <p:nvPr/>
        </p:nvSpPr>
        <p:spPr>
          <a:xfrm>
            <a:off x="7510462" y="4399001"/>
            <a:ext cx="3962400" cy="1874495"/>
          </a:xfrm>
          <a:prstGeom prst="rect">
            <a:avLst/>
          </a:prstGeom>
          <a:noFill/>
          <a:ln>
            <a:solidFill>
              <a:schemeClr val="bg1"/>
            </a:solidFill>
          </a:ln>
          <a:effectLst>
            <a:outerShdw blurRad="50800" dist="38100" dir="2700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7629648" y="4536029"/>
            <a:ext cx="3724029" cy="1600438"/>
          </a:xfrm>
          <a:prstGeom prst="rect">
            <a:avLst/>
          </a:prstGeom>
        </p:spPr>
        <p:txBody>
          <a:bodyPr wrap="square">
            <a:spAutoFit/>
          </a:bodyPr>
          <a:lstStyle/>
          <a:p>
            <a:pPr algn="just"/>
            <a:r>
              <a:rPr lang="vi-VN" sz="1400" smtClean="0">
                <a:solidFill>
                  <a:srgbClr val="000000"/>
                </a:solidFill>
                <a:latin typeface="Segoe UI Variable Display Light" pitchFamily="2" charset="0"/>
                <a:ea typeface="Times New Roman" panose="02020603050405020304" pitchFamily="18" charset="0"/>
              </a:rPr>
              <a:t>Xu h</a:t>
            </a:r>
            <a:r>
              <a:rPr lang="en-US" sz="1400" smtClean="0">
                <a:solidFill>
                  <a:srgbClr val="000000"/>
                </a:solidFill>
                <a:latin typeface="Segoe UI Variable Display Light" pitchFamily="2" charset="0"/>
                <a:ea typeface="Times New Roman" panose="02020603050405020304" pitchFamily="18" charset="0"/>
              </a:rPr>
              <a:t>ướng </a:t>
            </a:r>
            <a:r>
              <a:rPr lang="en-US" sz="1400">
                <a:solidFill>
                  <a:srgbClr val="000000"/>
                </a:solidFill>
                <a:latin typeface="Segoe UI Variable Display Light" pitchFamily="2" charset="0"/>
                <a:ea typeface="Times New Roman" panose="02020603050405020304" pitchFamily="18" charset="0"/>
              </a:rPr>
              <a:t>tăng trưởng của số lượng KH tham gia BHYT đã và đang diễn ra một cách tích cực. Đặc biệt, với sự gia tăng mạnh mẽ trong nhóm Độ tuổi Thanh niên và Trung niên, cùng với sự điều chỉnh hợp lý của chính phủ đối với nhóm người Cao tuổi, nhóm có thể kỳ vọng sự gia tăng mạnh về số lượng KH tham gia BHYT trong tương lai. </a:t>
            </a:r>
            <a:endParaRPr lang="en-GB" sz="1400">
              <a:latin typeface="Segoe UI Variable Display Light" pitchFamily="2" charset="0"/>
            </a:endParaRPr>
          </a:p>
        </p:txBody>
      </p:sp>
      <p:pic>
        <p:nvPicPr>
          <p:cNvPr id="20" name="Picture 19"/>
          <p:cNvPicPr>
            <a:picLocks noChangeAspect="1"/>
          </p:cNvPicPr>
          <p:nvPr/>
        </p:nvPicPr>
        <p:blipFill>
          <a:blip r:embed="rId3"/>
          <a:stretch>
            <a:fillRect/>
          </a:stretch>
        </p:blipFill>
        <p:spPr>
          <a:xfrm>
            <a:off x="0" y="1629767"/>
            <a:ext cx="7186455" cy="4643729"/>
          </a:xfrm>
          <a:prstGeom prst="rect">
            <a:avLst/>
          </a:prstGeom>
        </p:spPr>
      </p:pic>
    </p:spTree>
    <p:extLst>
      <p:ext uri="{BB962C8B-B14F-4D97-AF65-F5344CB8AC3E}">
        <p14:creationId xmlns:p14="http://schemas.microsoft.com/office/powerpoint/2010/main" val="2932248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778452"/>
            <a:ext cx="4059936" cy="91440"/>
          </a:xfrm>
          <a:prstGeom prst="rect">
            <a:avLst/>
          </a:prstGeom>
          <a:solidFill>
            <a:srgbClr val="87C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4062984" y="6778452"/>
            <a:ext cx="4062984" cy="91440"/>
          </a:xfrm>
          <a:prstGeom prst="rect">
            <a:avLst/>
          </a:prstGeom>
          <a:solidFill>
            <a:srgbClr val="5DB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8125968" y="6778452"/>
            <a:ext cx="4066032" cy="91440"/>
          </a:xfrm>
          <a:prstGeom prst="rect">
            <a:avLst/>
          </a:prstGeom>
          <a:solidFill>
            <a:srgbClr val="3190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1" y="0"/>
            <a:ext cx="12191999" cy="548640"/>
          </a:xfrm>
          <a:prstGeom prst="rect">
            <a:avLst/>
          </a:prstGeom>
          <a:solidFill>
            <a:srgbClr val="A4D7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3759690" y="91440"/>
            <a:ext cx="4672620" cy="430887"/>
          </a:xfrm>
          <a:prstGeom prst="rect">
            <a:avLst/>
          </a:prstGeom>
          <a:noFill/>
        </p:spPr>
        <p:txBody>
          <a:bodyPr wrap="square" rtlCol="0">
            <a:spAutoFit/>
          </a:bodyPr>
          <a:lstStyle/>
          <a:p>
            <a:pPr algn="ctr"/>
            <a:r>
              <a:rPr lang="vi-VN" sz="2200" smtClean="0">
                <a:solidFill>
                  <a:schemeClr val="bg1"/>
                </a:solidFill>
                <a:latin typeface="SVN-HC Cubano" panose="00000500000000000000" pitchFamily="50" charset="0"/>
                <a:ea typeface="Segoe UI Black" panose="020B0A02040204020203" pitchFamily="34" charset="0"/>
              </a:rPr>
              <a:t>BIỂU DIỄN TRỰC QUAN</a:t>
            </a:r>
            <a:endParaRPr lang="en-GB" sz="2200">
              <a:solidFill>
                <a:schemeClr val="bg1"/>
              </a:solidFill>
              <a:latin typeface="SVN-HC Cubano" panose="00000500000000000000" pitchFamily="50" charset="0"/>
              <a:ea typeface="Segoe UI Black" panose="020B0A02040204020203" pitchFamily="34" charset="0"/>
            </a:endParaRPr>
          </a:p>
        </p:txBody>
      </p:sp>
      <p:sp>
        <p:nvSpPr>
          <p:cNvPr id="27" name="TextBox 26"/>
          <p:cNvSpPr txBox="1"/>
          <p:nvPr/>
        </p:nvSpPr>
        <p:spPr>
          <a:xfrm>
            <a:off x="0" y="724702"/>
            <a:ext cx="12192000" cy="400110"/>
          </a:xfrm>
          <a:prstGeom prst="rect">
            <a:avLst/>
          </a:prstGeom>
          <a:noFill/>
        </p:spPr>
        <p:txBody>
          <a:bodyPr wrap="square" rtlCol="0">
            <a:spAutoFit/>
          </a:bodyPr>
          <a:lstStyle/>
          <a:p>
            <a:pPr algn="ctr"/>
            <a:r>
              <a:rPr lang="vi-VN" sz="2000" u="sng" smtClean="0">
                <a:latin typeface="SVN-HC Cubano" panose="00000500000000000000" pitchFamily="50" charset="0"/>
              </a:rPr>
              <a:t>PHÂN TÍCH KHU VỰC/ MẬT ĐỘ</a:t>
            </a:r>
            <a:endParaRPr lang="en-GB" sz="2000" u="sng"/>
          </a:p>
        </p:txBody>
      </p:sp>
      <p:grpSp>
        <p:nvGrpSpPr>
          <p:cNvPr id="35" name="Group 34"/>
          <p:cNvGrpSpPr/>
          <p:nvPr/>
        </p:nvGrpSpPr>
        <p:grpSpPr>
          <a:xfrm>
            <a:off x="1822992" y="1502649"/>
            <a:ext cx="8542967" cy="2284200"/>
            <a:chOff x="1666309" y="1073014"/>
            <a:chExt cx="8542967" cy="2284200"/>
          </a:xfrm>
        </p:grpSpPr>
        <p:pic>
          <p:nvPicPr>
            <p:cNvPr id="10" name="Picture 9"/>
            <p:cNvPicPr>
              <a:picLocks noChangeAspect="1"/>
            </p:cNvPicPr>
            <p:nvPr/>
          </p:nvPicPr>
          <p:blipFill>
            <a:blip r:embed="rId2"/>
            <a:stretch>
              <a:fillRect/>
            </a:stretch>
          </p:blipFill>
          <p:spPr>
            <a:xfrm>
              <a:off x="1666309" y="1090272"/>
              <a:ext cx="4114800" cy="2245919"/>
            </a:xfrm>
            <a:prstGeom prst="rect">
              <a:avLst/>
            </a:prstGeom>
          </p:spPr>
        </p:pic>
        <p:pic>
          <p:nvPicPr>
            <p:cNvPr id="36" name="Picture 35"/>
            <p:cNvPicPr>
              <a:picLocks noChangeAspect="1"/>
            </p:cNvPicPr>
            <p:nvPr/>
          </p:nvPicPr>
          <p:blipFill>
            <a:blip r:embed="rId3"/>
            <a:stretch>
              <a:fillRect/>
            </a:stretch>
          </p:blipFill>
          <p:spPr>
            <a:xfrm>
              <a:off x="6094476" y="1073014"/>
              <a:ext cx="4114800" cy="2284200"/>
            </a:xfrm>
            <a:prstGeom prst="rect">
              <a:avLst/>
            </a:prstGeom>
          </p:spPr>
        </p:pic>
      </p:grpSp>
      <p:grpSp>
        <p:nvGrpSpPr>
          <p:cNvPr id="38" name="Group 37"/>
          <p:cNvGrpSpPr/>
          <p:nvPr/>
        </p:nvGrpSpPr>
        <p:grpSpPr>
          <a:xfrm>
            <a:off x="437335" y="4164686"/>
            <a:ext cx="11314282" cy="2235930"/>
            <a:chOff x="402336" y="3452220"/>
            <a:chExt cx="11314282" cy="2235930"/>
          </a:xfrm>
        </p:grpSpPr>
        <p:pic>
          <p:nvPicPr>
            <p:cNvPr id="25" name="Picture 24"/>
            <p:cNvPicPr>
              <a:picLocks noChangeAspect="1"/>
            </p:cNvPicPr>
            <p:nvPr/>
          </p:nvPicPr>
          <p:blipFill>
            <a:blip r:embed="rId4"/>
            <a:stretch>
              <a:fillRect/>
            </a:stretch>
          </p:blipFill>
          <p:spPr>
            <a:xfrm>
              <a:off x="4230677" y="3452220"/>
              <a:ext cx="3657600" cy="2235930"/>
            </a:xfrm>
            <a:prstGeom prst="rect">
              <a:avLst/>
            </a:prstGeom>
          </p:spPr>
        </p:pic>
        <p:pic>
          <p:nvPicPr>
            <p:cNvPr id="31" name="Picture 30"/>
            <p:cNvPicPr>
              <a:picLocks noChangeAspect="1"/>
            </p:cNvPicPr>
            <p:nvPr/>
          </p:nvPicPr>
          <p:blipFill>
            <a:blip r:embed="rId5"/>
            <a:stretch>
              <a:fillRect/>
            </a:stretch>
          </p:blipFill>
          <p:spPr>
            <a:xfrm>
              <a:off x="402336" y="3452220"/>
              <a:ext cx="3657600" cy="2209210"/>
            </a:xfrm>
            <a:prstGeom prst="rect">
              <a:avLst/>
            </a:prstGeom>
          </p:spPr>
        </p:pic>
        <p:pic>
          <p:nvPicPr>
            <p:cNvPr id="37" name="Picture 36"/>
            <p:cNvPicPr>
              <a:picLocks noChangeAspect="1"/>
            </p:cNvPicPr>
            <p:nvPr/>
          </p:nvPicPr>
          <p:blipFill>
            <a:blip r:embed="rId6"/>
            <a:stretch>
              <a:fillRect/>
            </a:stretch>
          </p:blipFill>
          <p:spPr>
            <a:xfrm>
              <a:off x="8059018" y="3452220"/>
              <a:ext cx="3657600" cy="1927834"/>
            </a:xfrm>
            <a:prstGeom prst="rect">
              <a:avLst/>
            </a:prstGeom>
          </p:spPr>
        </p:pic>
      </p:grpSp>
    </p:spTree>
    <p:extLst>
      <p:ext uri="{BB962C8B-B14F-4D97-AF65-F5344CB8AC3E}">
        <p14:creationId xmlns:p14="http://schemas.microsoft.com/office/powerpoint/2010/main" val="12973896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778452"/>
            <a:ext cx="4059936" cy="91440"/>
          </a:xfrm>
          <a:prstGeom prst="rect">
            <a:avLst/>
          </a:prstGeom>
          <a:solidFill>
            <a:srgbClr val="87C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4062984" y="6778452"/>
            <a:ext cx="4062984" cy="91440"/>
          </a:xfrm>
          <a:prstGeom prst="rect">
            <a:avLst/>
          </a:prstGeom>
          <a:solidFill>
            <a:srgbClr val="5DB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8125968" y="6778452"/>
            <a:ext cx="4066032" cy="91440"/>
          </a:xfrm>
          <a:prstGeom prst="rect">
            <a:avLst/>
          </a:prstGeom>
          <a:solidFill>
            <a:srgbClr val="3190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1" y="0"/>
            <a:ext cx="12191999" cy="548640"/>
          </a:xfrm>
          <a:prstGeom prst="rect">
            <a:avLst/>
          </a:prstGeom>
          <a:solidFill>
            <a:srgbClr val="A4D7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3759690" y="91440"/>
            <a:ext cx="4672620" cy="430887"/>
          </a:xfrm>
          <a:prstGeom prst="rect">
            <a:avLst/>
          </a:prstGeom>
          <a:noFill/>
        </p:spPr>
        <p:txBody>
          <a:bodyPr wrap="square" rtlCol="0">
            <a:spAutoFit/>
          </a:bodyPr>
          <a:lstStyle/>
          <a:p>
            <a:pPr algn="ctr"/>
            <a:r>
              <a:rPr lang="vi-VN" sz="2200" smtClean="0">
                <a:solidFill>
                  <a:schemeClr val="bg1"/>
                </a:solidFill>
                <a:latin typeface="SVN-HC Cubano" panose="00000500000000000000" pitchFamily="50" charset="0"/>
                <a:ea typeface="Segoe UI Black" panose="020B0A02040204020203" pitchFamily="34" charset="0"/>
              </a:rPr>
              <a:t>BIỂU DIỄN TRỰC QUAN</a:t>
            </a:r>
            <a:endParaRPr lang="en-GB" sz="2200">
              <a:solidFill>
                <a:schemeClr val="bg1"/>
              </a:solidFill>
              <a:latin typeface="SVN-HC Cubano" panose="00000500000000000000" pitchFamily="50" charset="0"/>
              <a:ea typeface="Segoe UI Black" panose="020B0A02040204020203" pitchFamily="34" charset="0"/>
            </a:endParaRPr>
          </a:p>
        </p:txBody>
      </p:sp>
      <p:sp>
        <p:nvSpPr>
          <p:cNvPr id="27" name="TextBox 26"/>
          <p:cNvSpPr txBox="1"/>
          <p:nvPr/>
        </p:nvSpPr>
        <p:spPr>
          <a:xfrm>
            <a:off x="0" y="724702"/>
            <a:ext cx="12192000" cy="400110"/>
          </a:xfrm>
          <a:prstGeom prst="rect">
            <a:avLst/>
          </a:prstGeom>
          <a:noFill/>
        </p:spPr>
        <p:txBody>
          <a:bodyPr wrap="square" rtlCol="0">
            <a:spAutoFit/>
          </a:bodyPr>
          <a:lstStyle/>
          <a:p>
            <a:pPr algn="ctr"/>
            <a:r>
              <a:rPr lang="vi-VN" sz="2000" u="sng" smtClean="0">
                <a:latin typeface="SVN-HC Cubano" panose="00000500000000000000" pitchFamily="50" charset="0"/>
              </a:rPr>
              <a:t>PHÂN TÍCH KHU VỰC/ MẬT ĐỘ</a:t>
            </a:r>
            <a:endParaRPr lang="en-GB" sz="2000" u="sng"/>
          </a:p>
        </p:txBody>
      </p:sp>
      <p:grpSp>
        <p:nvGrpSpPr>
          <p:cNvPr id="12" name="Group 11"/>
          <p:cNvGrpSpPr/>
          <p:nvPr/>
        </p:nvGrpSpPr>
        <p:grpSpPr>
          <a:xfrm>
            <a:off x="242732" y="1079184"/>
            <a:ext cx="7749124" cy="5594242"/>
            <a:chOff x="242732" y="1079184"/>
            <a:chExt cx="7749124" cy="5594242"/>
          </a:xfrm>
        </p:grpSpPr>
        <p:pic>
          <p:nvPicPr>
            <p:cNvPr id="3" name="Picture 2"/>
            <p:cNvPicPr>
              <a:picLocks noChangeAspect="1"/>
            </p:cNvPicPr>
            <p:nvPr/>
          </p:nvPicPr>
          <p:blipFill>
            <a:blip r:embed="rId2"/>
            <a:stretch>
              <a:fillRect/>
            </a:stretch>
          </p:blipFill>
          <p:spPr>
            <a:xfrm>
              <a:off x="4059936" y="1352970"/>
              <a:ext cx="3931920" cy="5046671"/>
            </a:xfrm>
            <a:prstGeom prst="rect">
              <a:avLst/>
            </a:prstGeom>
          </p:spPr>
        </p:pic>
        <p:grpSp>
          <p:nvGrpSpPr>
            <p:cNvPr id="11" name="Group 10"/>
            <p:cNvGrpSpPr/>
            <p:nvPr/>
          </p:nvGrpSpPr>
          <p:grpSpPr>
            <a:xfrm>
              <a:off x="242732" y="1079184"/>
              <a:ext cx="3657600" cy="5594242"/>
              <a:chOff x="242732" y="1079184"/>
              <a:chExt cx="3657600" cy="5594242"/>
            </a:xfrm>
          </p:grpSpPr>
          <p:pic>
            <p:nvPicPr>
              <p:cNvPr id="2" name="Picture 1"/>
              <p:cNvPicPr>
                <a:picLocks noChangeAspect="1"/>
              </p:cNvPicPr>
              <p:nvPr/>
            </p:nvPicPr>
            <p:blipFill>
              <a:blip r:embed="rId3"/>
              <a:stretch>
                <a:fillRect/>
              </a:stretch>
            </p:blipFill>
            <p:spPr>
              <a:xfrm>
                <a:off x="242732" y="3895004"/>
                <a:ext cx="3657600" cy="2778422"/>
              </a:xfrm>
              <a:prstGeom prst="rect">
                <a:avLst/>
              </a:prstGeom>
            </p:spPr>
          </p:pic>
          <p:pic>
            <p:nvPicPr>
              <p:cNvPr id="8" name="Picture 7"/>
              <p:cNvPicPr>
                <a:picLocks noChangeAspect="1"/>
              </p:cNvPicPr>
              <p:nvPr/>
            </p:nvPicPr>
            <p:blipFill>
              <a:blip r:embed="rId4"/>
              <a:stretch>
                <a:fillRect/>
              </a:stretch>
            </p:blipFill>
            <p:spPr>
              <a:xfrm>
                <a:off x="242732" y="1079184"/>
                <a:ext cx="3657600" cy="2710794"/>
              </a:xfrm>
              <a:prstGeom prst="rect">
                <a:avLst/>
              </a:prstGeom>
            </p:spPr>
          </p:pic>
        </p:grpSp>
      </p:grpSp>
      <p:sp>
        <p:nvSpPr>
          <p:cNvPr id="13" name="Rectangle 12"/>
          <p:cNvSpPr/>
          <p:nvPr/>
        </p:nvSpPr>
        <p:spPr>
          <a:xfrm flipH="1">
            <a:off x="8316177" y="1682610"/>
            <a:ext cx="3473362" cy="4074513"/>
          </a:xfrm>
          <a:prstGeom prst="rect">
            <a:avLst/>
          </a:prstGeom>
        </p:spPr>
        <p:txBody>
          <a:bodyPr wrap="square">
            <a:spAutoFit/>
          </a:bodyPr>
          <a:lstStyle/>
          <a:p>
            <a:pPr marR="0" lvl="0" algn="just" fontAlgn="base">
              <a:lnSpc>
                <a:spcPct val="107000"/>
              </a:lnSpc>
              <a:spcBef>
                <a:spcPts val="0"/>
              </a:spcBef>
              <a:spcAft>
                <a:spcPts val="0"/>
              </a:spcAft>
            </a:pPr>
            <a:r>
              <a:rPr lang="en-US" sz="1400">
                <a:solidFill>
                  <a:srgbClr val="000000"/>
                </a:solidFill>
                <a:latin typeface="Segoe UI Variable Display Light" pitchFamily="2" charset="0"/>
                <a:ea typeface="Times New Roman" panose="02020603050405020304" pitchFamily="18" charset="0"/>
                <a:cs typeface="Times New Roman" panose="02020603050405020304" pitchFamily="18" charset="0"/>
              </a:rPr>
              <a:t>Mật độ dân số ảnh hưởng đến khả năng tiếp cận và chi phí bảo hiểm ở Hoa Kỳ. Các khu vực có mật độ dân số cao thường có nhiều lựa chọn bảo hiểm hơn và chi phí thấp hơn so với các khu vực có mật độ dân số thấp</a:t>
            </a:r>
            <a:r>
              <a:rPr lang="en-US" sz="1400" smtClean="0">
                <a:solidFill>
                  <a:srgbClr val="000000"/>
                </a:solidFill>
                <a:latin typeface="Segoe UI Variable Display Light" pitchFamily="2" charset="0"/>
                <a:ea typeface="Times New Roman" panose="02020603050405020304" pitchFamily="18" charset="0"/>
                <a:cs typeface="Times New Roman" panose="02020603050405020304" pitchFamily="18" charset="0"/>
              </a:rPr>
              <a:t>.</a:t>
            </a:r>
            <a:endParaRPr lang="vi-VN" sz="1400" smtClean="0">
              <a:solidFill>
                <a:srgbClr val="000000"/>
              </a:solidFill>
              <a:latin typeface="Segoe UI Variable Display Light" pitchFamily="2" charset="0"/>
              <a:ea typeface="Times New Roman" panose="02020603050405020304" pitchFamily="18" charset="0"/>
              <a:cs typeface="Times New Roman" panose="02020603050405020304" pitchFamily="18" charset="0"/>
            </a:endParaRPr>
          </a:p>
          <a:p>
            <a:pPr marR="0" lvl="0" algn="just" fontAlgn="base">
              <a:lnSpc>
                <a:spcPts val="600"/>
              </a:lnSpc>
              <a:spcBef>
                <a:spcPts val="0"/>
              </a:spcBef>
              <a:spcAft>
                <a:spcPts val="0"/>
              </a:spcAft>
            </a:pPr>
            <a:endParaRPr lang="en-GB" sz="1400" smtClean="0">
              <a:effectLst/>
              <a:latin typeface="Segoe UI Variable Display Light" pitchFamily="2" charset="0"/>
              <a:ea typeface="Calibri" panose="020F0502020204030204" pitchFamily="34" charset="0"/>
              <a:cs typeface="Times New Roman" panose="02020603050405020304" pitchFamily="18" charset="0"/>
            </a:endParaRPr>
          </a:p>
          <a:p>
            <a:pPr marR="0" lvl="0" algn="just" fontAlgn="base">
              <a:lnSpc>
                <a:spcPct val="107000"/>
              </a:lnSpc>
              <a:spcBef>
                <a:spcPts val="0"/>
              </a:spcBef>
              <a:spcAft>
                <a:spcPts val="0"/>
              </a:spcAft>
            </a:pPr>
            <a:r>
              <a:rPr lang="en-US" sz="1400">
                <a:solidFill>
                  <a:srgbClr val="000000"/>
                </a:solidFill>
                <a:latin typeface="Segoe UI Variable Display Light" pitchFamily="2" charset="0"/>
                <a:ea typeface="Times New Roman" panose="02020603050405020304" pitchFamily="18" charset="0"/>
                <a:cs typeface="Times New Roman" panose="02020603050405020304" pitchFamily="18" charset="0"/>
              </a:rPr>
              <a:t>Các khu vực có mật độ dân số cao thường có nhiều lựa chọn bảo hiểm hơn. Điều này là do các khu vực này có nhiều người mua bảo hiểm tiềm năng, điều này khiến các công ty bảo hiểm có động lực cung cấp nhiều lựa chọn hơn</a:t>
            </a:r>
            <a:r>
              <a:rPr lang="en-US" sz="1400" smtClean="0">
                <a:solidFill>
                  <a:srgbClr val="000000"/>
                </a:solidFill>
                <a:latin typeface="Segoe UI Variable Display Light" pitchFamily="2" charset="0"/>
                <a:ea typeface="Times New Roman" panose="02020603050405020304" pitchFamily="18" charset="0"/>
                <a:cs typeface="Times New Roman" panose="02020603050405020304" pitchFamily="18" charset="0"/>
              </a:rPr>
              <a:t>.</a:t>
            </a:r>
            <a:endParaRPr lang="vi-VN" sz="1400" smtClean="0">
              <a:solidFill>
                <a:srgbClr val="000000"/>
              </a:solidFill>
              <a:latin typeface="Segoe UI Variable Display Light" pitchFamily="2" charset="0"/>
              <a:ea typeface="Times New Roman" panose="02020603050405020304" pitchFamily="18" charset="0"/>
              <a:cs typeface="Times New Roman" panose="02020603050405020304" pitchFamily="18" charset="0"/>
            </a:endParaRPr>
          </a:p>
          <a:p>
            <a:pPr marR="0" lvl="0" algn="just" fontAlgn="base">
              <a:lnSpc>
                <a:spcPts val="600"/>
              </a:lnSpc>
              <a:spcBef>
                <a:spcPts val="0"/>
              </a:spcBef>
              <a:spcAft>
                <a:spcPts val="0"/>
              </a:spcAft>
            </a:pPr>
            <a:endParaRPr lang="en-GB" sz="1400" smtClean="0">
              <a:effectLst/>
              <a:latin typeface="Segoe UI Variable Display Light" pitchFamily="2" charset="0"/>
              <a:ea typeface="Calibri" panose="020F0502020204030204" pitchFamily="34" charset="0"/>
              <a:cs typeface="Times New Roman" panose="02020603050405020304" pitchFamily="18" charset="0"/>
            </a:endParaRPr>
          </a:p>
          <a:p>
            <a:r>
              <a:rPr lang="en-US" sz="1400">
                <a:solidFill>
                  <a:srgbClr val="000000"/>
                </a:solidFill>
                <a:latin typeface="Segoe UI Variable Display Light" pitchFamily="2" charset="0"/>
                <a:ea typeface="Calibri" panose="020F0502020204030204" pitchFamily="34" charset="0"/>
                <a:cs typeface="Times New Roman" panose="02020603050405020304" pitchFamily="18" charset="0"/>
              </a:rPr>
              <a:t>Ngoài ra, các khu vực có mật độ dân số cao thường có nhiều nguồn lực hơn để hỗ trợ những người không có bảo hiểm. Điều này có thể bao gồm các chương trình Medicaid và Medicare, cũng như các chương trình trợ cấp của tiểu bang và địa </a:t>
            </a:r>
            <a:r>
              <a:rPr lang="en-US" sz="1400" smtClean="0">
                <a:solidFill>
                  <a:srgbClr val="000000"/>
                </a:solidFill>
                <a:latin typeface="Segoe UI Variable Display Light" pitchFamily="2" charset="0"/>
                <a:ea typeface="Calibri" panose="020F0502020204030204" pitchFamily="34" charset="0"/>
                <a:cs typeface="Times New Roman" panose="02020603050405020304" pitchFamily="18" charset="0"/>
              </a:rPr>
              <a:t>phương</a:t>
            </a:r>
            <a:endParaRPr lang="en-GB" sz="1400">
              <a:latin typeface="Segoe UI Variable Display Light" pitchFamily="2" charset="0"/>
            </a:endParaRPr>
          </a:p>
        </p:txBody>
      </p:sp>
      <p:sp>
        <p:nvSpPr>
          <p:cNvPr id="28" name="Rectangle 27"/>
          <p:cNvSpPr/>
          <p:nvPr/>
        </p:nvSpPr>
        <p:spPr>
          <a:xfrm>
            <a:off x="8151460" y="1371442"/>
            <a:ext cx="3802796" cy="4696849"/>
          </a:xfrm>
          <a:prstGeom prst="rect">
            <a:avLst/>
          </a:prstGeom>
          <a:noFill/>
          <a:ln>
            <a:solidFill>
              <a:schemeClr val="bg1"/>
            </a:solidFill>
          </a:ln>
          <a:effectLst>
            <a:outerShdw blurRad="50800" dist="38100" dir="2700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588526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778452"/>
            <a:ext cx="4059936" cy="91440"/>
          </a:xfrm>
          <a:prstGeom prst="rect">
            <a:avLst/>
          </a:prstGeom>
          <a:solidFill>
            <a:srgbClr val="87C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4062984" y="6778452"/>
            <a:ext cx="4062984" cy="91440"/>
          </a:xfrm>
          <a:prstGeom prst="rect">
            <a:avLst/>
          </a:prstGeom>
          <a:solidFill>
            <a:srgbClr val="5DB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8125968" y="6778452"/>
            <a:ext cx="4066032" cy="91440"/>
          </a:xfrm>
          <a:prstGeom prst="rect">
            <a:avLst/>
          </a:prstGeom>
          <a:solidFill>
            <a:srgbClr val="3190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1" y="0"/>
            <a:ext cx="12191999" cy="548640"/>
          </a:xfrm>
          <a:prstGeom prst="rect">
            <a:avLst/>
          </a:prstGeom>
          <a:solidFill>
            <a:srgbClr val="A4D7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3759690" y="91440"/>
            <a:ext cx="4672620" cy="430887"/>
          </a:xfrm>
          <a:prstGeom prst="rect">
            <a:avLst/>
          </a:prstGeom>
          <a:noFill/>
        </p:spPr>
        <p:txBody>
          <a:bodyPr wrap="square" rtlCol="0">
            <a:spAutoFit/>
          </a:bodyPr>
          <a:lstStyle/>
          <a:p>
            <a:pPr algn="ctr"/>
            <a:r>
              <a:rPr lang="vi-VN" sz="2200" smtClean="0">
                <a:solidFill>
                  <a:schemeClr val="bg1"/>
                </a:solidFill>
                <a:latin typeface="SVN-HC Cubano" panose="00000500000000000000" pitchFamily="50" charset="0"/>
                <a:ea typeface="Segoe UI Black" panose="020B0A02040204020203" pitchFamily="34" charset="0"/>
              </a:rPr>
              <a:t>BIỂU DIỄN TRỰC QUAN</a:t>
            </a:r>
            <a:endParaRPr lang="en-GB" sz="2200">
              <a:solidFill>
                <a:schemeClr val="bg1"/>
              </a:solidFill>
              <a:latin typeface="SVN-HC Cubano" panose="00000500000000000000" pitchFamily="50" charset="0"/>
              <a:ea typeface="Segoe UI Black" panose="020B0A02040204020203" pitchFamily="34" charset="0"/>
            </a:endParaRPr>
          </a:p>
        </p:txBody>
      </p:sp>
      <p:sp>
        <p:nvSpPr>
          <p:cNvPr id="27" name="TextBox 26"/>
          <p:cNvSpPr txBox="1"/>
          <p:nvPr/>
        </p:nvSpPr>
        <p:spPr>
          <a:xfrm>
            <a:off x="0" y="724702"/>
            <a:ext cx="12192000" cy="400110"/>
          </a:xfrm>
          <a:prstGeom prst="rect">
            <a:avLst/>
          </a:prstGeom>
          <a:noFill/>
        </p:spPr>
        <p:txBody>
          <a:bodyPr wrap="square" rtlCol="0">
            <a:spAutoFit/>
          </a:bodyPr>
          <a:lstStyle/>
          <a:p>
            <a:pPr algn="ctr"/>
            <a:r>
              <a:rPr lang="vi-VN" sz="2000" u="sng" smtClean="0">
                <a:latin typeface="SVN-HC Cubano" panose="00000500000000000000" pitchFamily="50" charset="0"/>
              </a:rPr>
              <a:t>PHÂN TÍCH SỨC KHỎE &amp; GIA ĐÌNH</a:t>
            </a:r>
            <a:endParaRPr lang="en-GB" sz="2000" u="sng"/>
          </a:p>
        </p:txBody>
      </p:sp>
      <p:grpSp>
        <p:nvGrpSpPr>
          <p:cNvPr id="24" name="Group 23"/>
          <p:cNvGrpSpPr/>
          <p:nvPr/>
        </p:nvGrpSpPr>
        <p:grpSpPr>
          <a:xfrm>
            <a:off x="237706" y="1592917"/>
            <a:ext cx="7644459" cy="4717429"/>
            <a:chOff x="50355" y="1890822"/>
            <a:chExt cx="7644459" cy="4717429"/>
          </a:xfrm>
        </p:grpSpPr>
        <p:pic>
          <p:nvPicPr>
            <p:cNvPr id="17" name="Picture 16"/>
            <p:cNvPicPr/>
            <p:nvPr/>
          </p:nvPicPr>
          <p:blipFill>
            <a:blip r:embed="rId2"/>
            <a:stretch>
              <a:fillRect/>
            </a:stretch>
          </p:blipFill>
          <p:spPr>
            <a:xfrm>
              <a:off x="853608" y="1890822"/>
              <a:ext cx="6037953" cy="1538819"/>
            </a:xfrm>
            <a:prstGeom prst="rect">
              <a:avLst/>
            </a:prstGeom>
          </p:spPr>
        </p:pic>
        <p:grpSp>
          <p:nvGrpSpPr>
            <p:cNvPr id="20" name="Group 19"/>
            <p:cNvGrpSpPr/>
            <p:nvPr/>
          </p:nvGrpSpPr>
          <p:grpSpPr>
            <a:xfrm>
              <a:off x="50355" y="3828234"/>
              <a:ext cx="7644459" cy="2780017"/>
              <a:chOff x="50355" y="3828234"/>
              <a:chExt cx="7644459" cy="2780017"/>
            </a:xfrm>
          </p:grpSpPr>
          <p:pic>
            <p:nvPicPr>
              <p:cNvPr id="15" name="Picture 14" descr="A chart of different colored dots&#10;&#10;Description automatically generated"/>
              <p:cNvPicPr/>
              <p:nvPr/>
            </p:nvPicPr>
            <p:blipFill rotWithShape="1">
              <a:blip r:embed="rId3">
                <a:extLst>
                  <a:ext uri="{28A0092B-C50C-407E-A947-70E740481C1C}">
                    <a14:useLocalDpi xmlns:a14="http://schemas.microsoft.com/office/drawing/2010/main" val="0"/>
                  </a:ext>
                </a:extLst>
              </a:blip>
              <a:srcRect t="7139"/>
              <a:stretch/>
            </p:blipFill>
            <p:spPr bwMode="auto">
              <a:xfrm>
                <a:off x="50355" y="4284151"/>
                <a:ext cx="3959225" cy="2324100"/>
              </a:xfrm>
              <a:prstGeom prst="rect">
                <a:avLst/>
              </a:prstGeom>
              <a:noFill/>
              <a:ln>
                <a:noFill/>
              </a:ln>
              <a:extLst>
                <a:ext uri="{53640926-AAD7-44D8-BBD7-CCE9431645EC}">
                  <a14:shadowObscured xmlns:a14="http://schemas.microsoft.com/office/drawing/2010/main"/>
                </a:ext>
              </a:extLst>
            </p:spPr>
          </p:pic>
          <p:pic>
            <p:nvPicPr>
              <p:cNvPr id="19" name="Picture 18"/>
              <p:cNvPicPr>
                <a:picLocks noChangeAspect="1"/>
              </p:cNvPicPr>
              <p:nvPr/>
            </p:nvPicPr>
            <p:blipFill>
              <a:blip r:embed="rId4"/>
              <a:stretch>
                <a:fillRect/>
              </a:stretch>
            </p:blipFill>
            <p:spPr>
              <a:xfrm>
                <a:off x="4494137" y="3828234"/>
                <a:ext cx="3200677" cy="2780017"/>
              </a:xfrm>
              <a:prstGeom prst="rect">
                <a:avLst/>
              </a:prstGeom>
            </p:spPr>
          </p:pic>
        </p:grpSp>
      </p:grpSp>
      <p:sp>
        <p:nvSpPr>
          <p:cNvPr id="30" name="Rectangle 29"/>
          <p:cNvSpPr/>
          <p:nvPr/>
        </p:nvSpPr>
        <p:spPr>
          <a:xfrm>
            <a:off x="8151460" y="1629860"/>
            <a:ext cx="3802796" cy="4371132"/>
          </a:xfrm>
          <a:prstGeom prst="rect">
            <a:avLst/>
          </a:prstGeom>
          <a:noFill/>
          <a:ln>
            <a:solidFill>
              <a:schemeClr val="bg1"/>
            </a:solidFill>
          </a:ln>
          <a:effectLst>
            <a:outerShdw blurRad="50800" dist="38100" dir="2700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7" name="Group 36"/>
          <p:cNvGrpSpPr/>
          <p:nvPr/>
        </p:nvGrpSpPr>
        <p:grpSpPr>
          <a:xfrm>
            <a:off x="8187759" y="1927802"/>
            <a:ext cx="3730198" cy="3775248"/>
            <a:chOff x="8224058" y="1763890"/>
            <a:chExt cx="3730198" cy="3775248"/>
          </a:xfrm>
        </p:grpSpPr>
        <p:sp>
          <p:nvSpPr>
            <p:cNvPr id="26" name="Rectangle 25"/>
            <p:cNvSpPr/>
            <p:nvPr/>
          </p:nvSpPr>
          <p:spPr>
            <a:xfrm>
              <a:off x="8224058" y="1763890"/>
              <a:ext cx="3657600" cy="487569"/>
            </a:xfrm>
            <a:prstGeom prst="rect">
              <a:avLst/>
            </a:prstGeom>
          </p:spPr>
          <p:txBody>
            <a:bodyPr wrap="square">
              <a:spAutoFit/>
            </a:bodyPr>
            <a:lstStyle/>
            <a:p>
              <a:pPr marL="342900" marR="0" lvl="0" indent="-342900" fontAlgn="base">
                <a:lnSpc>
                  <a:spcPct val="107000"/>
                </a:lnSpc>
                <a:spcBef>
                  <a:spcPts val="0"/>
                </a:spcBef>
                <a:spcAft>
                  <a:spcPts val="0"/>
                </a:spcAft>
                <a:buFont typeface="Wingdings 3" panose="05040102010807070707" pitchFamily="18" charset="2"/>
                <a:buChar char="&quot;"/>
              </a:pPr>
              <a:r>
                <a:rPr lang="en-US" sz="1200" b="1">
                  <a:solidFill>
                    <a:srgbClr val="C00000"/>
                  </a:solidFill>
                  <a:latin typeface="SVN-HC Cubano" panose="00000500000000000000" pitchFamily="50" charset="0"/>
                  <a:ea typeface="Times New Roman" panose="02020603050405020304" pitchFamily="18" charset="0"/>
                </a:rPr>
                <a:t>Quản lý </a:t>
              </a:r>
              <a:r>
                <a:rPr lang="en-US" sz="1200" b="1" smtClean="0">
                  <a:solidFill>
                    <a:srgbClr val="C00000"/>
                  </a:solidFill>
                  <a:latin typeface="SVN-HC Cubano" panose="00000500000000000000" pitchFamily="50" charset="0"/>
                  <a:ea typeface="Times New Roman" panose="02020603050405020304" pitchFamily="18" charset="0"/>
                </a:rPr>
                <a:t>chI </a:t>
              </a:r>
              <a:r>
                <a:rPr lang="en-US" sz="1200" b="1">
                  <a:solidFill>
                    <a:srgbClr val="C00000"/>
                  </a:solidFill>
                  <a:latin typeface="SVN-HC Cubano" panose="00000500000000000000" pitchFamily="50" charset="0"/>
                  <a:ea typeface="Times New Roman" panose="02020603050405020304" pitchFamily="18" charset="0"/>
                </a:rPr>
                <a:t>phí và chăm sóc y tế đặc biệt cho nhóm </a:t>
              </a:r>
              <a:r>
                <a:rPr lang="en-US" sz="1200" b="1" smtClean="0">
                  <a:solidFill>
                    <a:srgbClr val="C00000"/>
                  </a:solidFill>
                  <a:latin typeface="SVN-HC Cubano" panose="00000500000000000000" pitchFamily="50" charset="0"/>
                  <a:ea typeface="Times New Roman" panose="02020603050405020304" pitchFamily="18" charset="0"/>
                </a:rPr>
                <a:t>tuổI </a:t>
              </a:r>
              <a:r>
                <a:rPr lang="en-US" sz="1200" b="1">
                  <a:solidFill>
                    <a:srgbClr val="C00000"/>
                  </a:solidFill>
                  <a:latin typeface="SVN-HC Cubano" panose="00000500000000000000" pitchFamily="50" charset="0"/>
                  <a:ea typeface="Times New Roman" panose="02020603050405020304" pitchFamily="18" charset="0"/>
                </a:rPr>
                <a:t>25-45 và </a:t>
              </a:r>
              <a:r>
                <a:rPr lang="en-US" sz="1200" b="1" smtClean="0">
                  <a:solidFill>
                    <a:srgbClr val="C00000"/>
                  </a:solidFill>
                  <a:latin typeface="SVN-HC Cubano" panose="00000500000000000000" pitchFamily="50" charset="0"/>
                  <a:ea typeface="Times New Roman" panose="02020603050405020304" pitchFamily="18" charset="0"/>
                </a:rPr>
                <a:t>BMI 25-45</a:t>
              </a:r>
              <a:r>
                <a:rPr lang="vi-VN" sz="1200" b="1">
                  <a:solidFill>
                    <a:srgbClr val="C00000"/>
                  </a:solidFill>
                  <a:latin typeface="SVN-HC Cubano" panose="00000500000000000000" pitchFamily="50" charset="0"/>
                  <a:ea typeface="Times New Roman" panose="02020603050405020304" pitchFamily="18" charset="0"/>
                </a:rPr>
                <a:t>.</a:t>
              </a:r>
              <a:endParaRPr lang="vi-VN" sz="1200" b="1" smtClean="0">
                <a:solidFill>
                  <a:srgbClr val="C00000"/>
                </a:solidFill>
                <a:latin typeface="SVN-HC Cubano" panose="00000500000000000000" pitchFamily="50" charset="0"/>
                <a:ea typeface="Times New Roman" panose="02020603050405020304" pitchFamily="18" charset="0"/>
              </a:endParaRPr>
            </a:p>
          </p:txBody>
        </p:sp>
        <p:sp>
          <p:nvSpPr>
            <p:cNvPr id="32" name="Rectangle 31"/>
            <p:cNvSpPr/>
            <p:nvPr/>
          </p:nvSpPr>
          <p:spPr>
            <a:xfrm>
              <a:off x="8224058" y="2438898"/>
              <a:ext cx="3657600" cy="685188"/>
            </a:xfrm>
            <a:prstGeom prst="rect">
              <a:avLst/>
            </a:prstGeom>
          </p:spPr>
          <p:txBody>
            <a:bodyPr>
              <a:spAutoFit/>
            </a:bodyPr>
            <a:lstStyle/>
            <a:p>
              <a:pPr marL="342900" marR="0" lvl="0" indent="-342900" fontAlgn="base">
                <a:lnSpc>
                  <a:spcPct val="107000"/>
                </a:lnSpc>
                <a:spcBef>
                  <a:spcPts val="0"/>
                </a:spcBef>
                <a:spcAft>
                  <a:spcPts val="0"/>
                </a:spcAft>
                <a:buFont typeface="Wingdings 3" panose="05040102010807070707" pitchFamily="18" charset="2"/>
                <a:buChar char="&quot;"/>
              </a:pPr>
              <a:r>
                <a:rPr lang="vi-VN" sz="1200" b="1" smtClean="0">
                  <a:solidFill>
                    <a:srgbClr val="C00000"/>
                  </a:solidFill>
                  <a:latin typeface="SVN-HC Cubano" panose="00000500000000000000" pitchFamily="50" charset="0"/>
                  <a:ea typeface="Times New Roman" panose="02020603050405020304" pitchFamily="18" charset="0"/>
                </a:rPr>
                <a:t>Tăng cường chiến lược thúc đẩy bảo hiểm và quản lý chi phí cho nhóm KH có thói quen hút thuốc.</a:t>
              </a:r>
            </a:p>
          </p:txBody>
        </p:sp>
        <p:sp>
          <p:nvSpPr>
            <p:cNvPr id="35" name="Rectangle 34"/>
            <p:cNvSpPr/>
            <p:nvPr/>
          </p:nvSpPr>
          <p:spPr>
            <a:xfrm>
              <a:off x="8224058" y="3311525"/>
              <a:ext cx="3657600" cy="289951"/>
            </a:xfrm>
            <a:prstGeom prst="rect">
              <a:avLst/>
            </a:prstGeom>
          </p:spPr>
          <p:txBody>
            <a:bodyPr>
              <a:spAutoFit/>
            </a:bodyPr>
            <a:lstStyle/>
            <a:p>
              <a:pPr marL="342900" marR="0" lvl="0" indent="-342900" fontAlgn="base">
                <a:lnSpc>
                  <a:spcPct val="107000"/>
                </a:lnSpc>
                <a:spcBef>
                  <a:spcPts val="0"/>
                </a:spcBef>
                <a:spcAft>
                  <a:spcPts val="0"/>
                </a:spcAft>
                <a:buFont typeface="Wingdings 3" panose="05040102010807070707" pitchFamily="18" charset="2"/>
                <a:buChar char="&quot;"/>
              </a:pPr>
              <a:r>
                <a:rPr lang="vi-VN" sz="1200" b="1" smtClean="0">
                  <a:solidFill>
                    <a:srgbClr val="C00000"/>
                  </a:solidFill>
                  <a:latin typeface="SVN-HC Cubano" panose="00000500000000000000" pitchFamily="50" charset="0"/>
                  <a:ea typeface="Times New Roman" panose="02020603050405020304" pitchFamily="18" charset="0"/>
                </a:rPr>
                <a:t>Tập trung nhóm đối tượng:</a:t>
              </a:r>
            </a:p>
          </p:txBody>
        </p:sp>
        <p:sp>
          <p:nvSpPr>
            <p:cNvPr id="36" name="Rectangle 35"/>
            <p:cNvSpPr/>
            <p:nvPr/>
          </p:nvSpPr>
          <p:spPr>
            <a:xfrm>
              <a:off x="8224058" y="3788915"/>
              <a:ext cx="3730198" cy="1750223"/>
            </a:xfrm>
            <a:prstGeom prst="rect">
              <a:avLst/>
            </a:prstGeom>
          </p:spPr>
          <p:txBody>
            <a:bodyPr wrap="square">
              <a:spAutoFit/>
            </a:bodyPr>
            <a:lstStyle/>
            <a:p>
              <a:pPr marR="0" lvl="0" algn="just">
                <a:lnSpc>
                  <a:spcPct val="107000"/>
                </a:lnSpc>
                <a:spcBef>
                  <a:spcPts val="0"/>
                </a:spcBef>
                <a:spcAft>
                  <a:spcPts val="0"/>
                </a:spcAft>
              </a:pPr>
              <a:r>
                <a:rPr lang="vi-VN" sz="1200">
                  <a:solidFill>
                    <a:srgbClr val="000000"/>
                  </a:solidFill>
                  <a:latin typeface="Segoe UI Variable Display Light" pitchFamily="2" charset="0"/>
                  <a:ea typeface="Times New Roman" panose="02020603050405020304" pitchFamily="18" charset="0"/>
                </a:rPr>
                <a:t>Tăng cường dịch vụ tư vấn và hỗ trợ cho KH, giúp họ hiểu rõ hơn về lợi ích của việc sử dụng BHYT. Thực hiện ở</a:t>
              </a:r>
              <a:r>
                <a:rPr lang="en-US" sz="1200">
                  <a:solidFill>
                    <a:srgbClr val="000000"/>
                  </a:solidFill>
                  <a:latin typeface="Segoe UI Variable Display Light" pitchFamily="2" charset="0"/>
                  <a:ea typeface="Times New Roman" panose="02020603050405020304" pitchFamily="18" charset="0"/>
                </a:rPr>
                <a:t> nhóm</a:t>
              </a:r>
              <a:r>
                <a:rPr lang="vi-VN" sz="1200">
                  <a:solidFill>
                    <a:srgbClr val="000000"/>
                  </a:solidFill>
                  <a:latin typeface="Segoe UI Variable Display Light" pitchFamily="2" charset="0"/>
                  <a:ea typeface="Times New Roman" panose="02020603050405020304" pitchFamily="18" charset="0"/>
                </a:rPr>
                <a:t> KH có</a:t>
              </a:r>
              <a:r>
                <a:rPr lang="en-US" sz="1200">
                  <a:solidFill>
                    <a:srgbClr val="000000"/>
                  </a:solidFill>
                  <a:latin typeface="Segoe UI Variable Display Light" pitchFamily="2" charset="0"/>
                  <a:ea typeface="Times New Roman" panose="02020603050405020304" pitchFamily="18" charset="0"/>
                </a:rPr>
                <a:t> tuổi từ 26-35 và 36 trở đi, đặc biệt là những người đã kết hôn, vì họ có nhu cầu về BHYT cao hơn</a:t>
              </a:r>
              <a:r>
                <a:rPr lang="en-US" sz="1200" smtClean="0">
                  <a:solidFill>
                    <a:srgbClr val="000000"/>
                  </a:solidFill>
                  <a:latin typeface="Segoe UI Variable Display Light" pitchFamily="2" charset="0"/>
                  <a:ea typeface="Times New Roman" panose="02020603050405020304" pitchFamily="18" charset="0"/>
                </a:rPr>
                <a:t>.</a:t>
              </a:r>
              <a:endParaRPr lang="vi-VN" sz="1200" smtClean="0">
                <a:solidFill>
                  <a:srgbClr val="000000"/>
                </a:solidFill>
                <a:latin typeface="Segoe UI Variable Display Light" pitchFamily="2" charset="0"/>
                <a:ea typeface="Times New Roman" panose="02020603050405020304" pitchFamily="18" charset="0"/>
              </a:endParaRPr>
            </a:p>
            <a:p>
              <a:pPr marR="0" lvl="0" algn="just">
                <a:lnSpc>
                  <a:spcPts val="600"/>
                </a:lnSpc>
                <a:spcBef>
                  <a:spcPts val="0"/>
                </a:spcBef>
                <a:spcAft>
                  <a:spcPts val="0"/>
                </a:spcAft>
              </a:pPr>
              <a:endParaRPr lang="en-GB" sz="1200">
                <a:latin typeface="Segoe UI Variable Display Light" pitchFamily="2" charset="0"/>
                <a:ea typeface="Times New Roman" panose="02020603050405020304" pitchFamily="18" charset="0"/>
              </a:endParaRPr>
            </a:p>
            <a:p>
              <a:pPr marR="0" lvl="0" algn="just">
                <a:lnSpc>
                  <a:spcPct val="107000"/>
                </a:lnSpc>
                <a:spcBef>
                  <a:spcPts val="0"/>
                </a:spcBef>
                <a:spcAft>
                  <a:spcPts val="1200"/>
                </a:spcAft>
              </a:pPr>
              <a:r>
                <a:rPr lang="vi-VN" sz="1200">
                  <a:latin typeface="Segoe UI Variable Display Light" pitchFamily="2" charset="0"/>
                  <a:ea typeface="Times New Roman" panose="02020603050405020304" pitchFamily="18" charset="0"/>
                </a:rPr>
                <a:t>Đối với chính phủ từng bang, cần đưa ra các </a:t>
              </a:r>
              <a:r>
                <a:rPr lang="en-US" sz="1200">
                  <a:latin typeface="Segoe UI Variable Display Light" pitchFamily="2" charset="0"/>
                  <a:ea typeface="Times New Roman" panose="02020603050405020304" pitchFamily="18" charset="0"/>
                </a:rPr>
                <a:t>chương trình</a:t>
              </a:r>
              <a:r>
                <a:rPr lang="vi-VN" sz="1200">
                  <a:latin typeface="Segoe UI Variable Display Light" pitchFamily="2" charset="0"/>
                  <a:ea typeface="Times New Roman" panose="02020603050405020304" pitchFamily="18" charset="0"/>
                </a:rPr>
                <a:t> nhân đạo: </a:t>
              </a:r>
              <a:r>
                <a:rPr lang="en-US" sz="1200">
                  <a:latin typeface="Segoe UI Variable Display Light" pitchFamily="2" charset="0"/>
                  <a:ea typeface="Times New Roman" panose="02020603050405020304" pitchFamily="18" charset="0"/>
                </a:rPr>
                <a:t>ưu đãi</a:t>
              </a:r>
              <a:r>
                <a:rPr lang="vi-VN" sz="1200">
                  <a:latin typeface="Segoe UI Variable Display Light" pitchFamily="2" charset="0"/>
                  <a:ea typeface="Times New Roman" panose="02020603050405020304" pitchFamily="18" charset="0"/>
                </a:rPr>
                <a:t> hoặc tạo cơ hội</a:t>
              </a:r>
              <a:r>
                <a:rPr lang="en-US" sz="1200">
                  <a:latin typeface="Segoe UI Variable Display Light" pitchFamily="2" charset="0"/>
                  <a:ea typeface="Times New Roman" panose="02020603050405020304" pitchFamily="18" charset="0"/>
                </a:rPr>
                <a:t> dành riêng cho </a:t>
              </a:r>
              <a:r>
                <a:rPr lang="vi-VN" sz="1200">
                  <a:latin typeface="Segoe UI Variable Display Light" pitchFamily="2" charset="0"/>
                  <a:ea typeface="Times New Roman" panose="02020603050405020304" pitchFamily="18" charset="0"/>
                </a:rPr>
                <a:t>đối tượng KH kết hôn sớm</a:t>
              </a:r>
              <a:r>
                <a:rPr lang="en-US" sz="1200">
                  <a:latin typeface="Segoe UI Variable Display Light" pitchFamily="2" charset="0"/>
                  <a:ea typeface="Times New Roman" panose="02020603050405020304" pitchFamily="18" charset="0"/>
                </a:rPr>
                <a:t> ở độ tuổi </a:t>
              </a:r>
              <a:r>
                <a:rPr lang="vi-VN" sz="1200">
                  <a:latin typeface="Segoe UI Variable Display Light" pitchFamily="2" charset="0"/>
                  <a:ea typeface="Times New Roman" panose="02020603050405020304" pitchFamily="18" charset="0"/>
                </a:rPr>
                <a:t>dưới</a:t>
              </a:r>
              <a:r>
                <a:rPr lang="en-US" sz="1200">
                  <a:latin typeface="Segoe UI Variable Display Light" pitchFamily="2" charset="0"/>
                  <a:ea typeface="Times New Roman" panose="02020603050405020304" pitchFamily="18" charset="0"/>
                </a:rPr>
                <a:t> 26 trở đi để thu hút họ sử dụng BHYT</a:t>
              </a:r>
              <a:r>
                <a:rPr lang="vi-VN" sz="1200">
                  <a:latin typeface="Segoe UI Variable Display Light" pitchFamily="2" charset="0"/>
                  <a:ea typeface="Times New Roman" panose="02020603050405020304" pitchFamily="18" charset="0"/>
                </a:rPr>
                <a:t>.</a:t>
              </a:r>
              <a:endParaRPr lang="en-GB" sz="1200"/>
            </a:p>
          </p:txBody>
        </p:sp>
      </p:grpSp>
    </p:spTree>
    <p:extLst>
      <p:ext uri="{BB962C8B-B14F-4D97-AF65-F5344CB8AC3E}">
        <p14:creationId xmlns:p14="http://schemas.microsoft.com/office/powerpoint/2010/main" val="32037723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778452"/>
            <a:ext cx="4059936" cy="91440"/>
          </a:xfrm>
          <a:prstGeom prst="rect">
            <a:avLst/>
          </a:prstGeom>
          <a:solidFill>
            <a:srgbClr val="87C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4062984" y="6778452"/>
            <a:ext cx="4062984" cy="91440"/>
          </a:xfrm>
          <a:prstGeom prst="rect">
            <a:avLst/>
          </a:prstGeom>
          <a:solidFill>
            <a:srgbClr val="5DB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8125968" y="6778452"/>
            <a:ext cx="4066032" cy="91440"/>
          </a:xfrm>
          <a:prstGeom prst="rect">
            <a:avLst/>
          </a:prstGeom>
          <a:solidFill>
            <a:srgbClr val="3190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1" y="0"/>
            <a:ext cx="12191999" cy="548640"/>
          </a:xfrm>
          <a:prstGeom prst="rect">
            <a:avLst/>
          </a:prstGeom>
          <a:solidFill>
            <a:srgbClr val="A4D7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3759690" y="91440"/>
            <a:ext cx="4672620" cy="430887"/>
          </a:xfrm>
          <a:prstGeom prst="rect">
            <a:avLst/>
          </a:prstGeom>
          <a:noFill/>
        </p:spPr>
        <p:txBody>
          <a:bodyPr wrap="square" rtlCol="0">
            <a:spAutoFit/>
          </a:bodyPr>
          <a:lstStyle/>
          <a:p>
            <a:pPr algn="ctr"/>
            <a:r>
              <a:rPr lang="vi-VN" sz="2200" smtClean="0">
                <a:solidFill>
                  <a:schemeClr val="bg1"/>
                </a:solidFill>
                <a:latin typeface="SVN-HC Cubano" panose="00000500000000000000" pitchFamily="50" charset="0"/>
                <a:ea typeface="Segoe UI Black" panose="020B0A02040204020203" pitchFamily="34" charset="0"/>
              </a:rPr>
              <a:t>BIỂU DIỄN TRỰC QUAN</a:t>
            </a:r>
            <a:endParaRPr lang="en-GB" sz="2200">
              <a:solidFill>
                <a:schemeClr val="bg1"/>
              </a:solidFill>
              <a:latin typeface="SVN-HC Cubano" panose="00000500000000000000" pitchFamily="50" charset="0"/>
              <a:ea typeface="Segoe UI Black" panose="020B0A02040204020203" pitchFamily="34" charset="0"/>
            </a:endParaRPr>
          </a:p>
        </p:txBody>
      </p:sp>
      <p:sp>
        <p:nvSpPr>
          <p:cNvPr id="27" name="TextBox 26"/>
          <p:cNvSpPr txBox="1"/>
          <p:nvPr/>
        </p:nvSpPr>
        <p:spPr>
          <a:xfrm>
            <a:off x="0" y="724702"/>
            <a:ext cx="12192000" cy="400110"/>
          </a:xfrm>
          <a:prstGeom prst="rect">
            <a:avLst/>
          </a:prstGeom>
          <a:noFill/>
        </p:spPr>
        <p:txBody>
          <a:bodyPr wrap="square" rtlCol="0">
            <a:spAutoFit/>
          </a:bodyPr>
          <a:lstStyle/>
          <a:p>
            <a:pPr algn="ctr"/>
            <a:r>
              <a:rPr lang="vi-VN" sz="2000" u="sng" smtClean="0">
                <a:latin typeface="SVN-HC Cubano" panose="00000500000000000000" pitchFamily="50" charset="0"/>
              </a:rPr>
              <a:t>PHÂN TÍCH TỔNG HỢP</a:t>
            </a:r>
            <a:endParaRPr lang="en-GB" sz="2000" u="sng"/>
          </a:p>
        </p:txBody>
      </p:sp>
      <p:pic>
        <p:nvPicPr>
          <p:cNvPr id="2" name="Picture 1"/>
          <p:cNvPicPr>
            <a:picLocks noChangeAspect="1"/>
          </p:cNvPicPr>
          <p:nvPr/>
        </p:nvPicPr>
        <p:blipFill>
          <a:blip r:embed="rId2"/>
          <a:stretch>
            <a:fillRect/>
          </a:stretch>
        </p:blipFill>
        <p:spPr>
          <a:xfrm>
            <a:off x="1349820" y="1124812"/>
            <a:ext cx="9489312" cy="2320756"/>
          </a:xfrm>
          <a:prstGeom prst="rect">
            <a:avLst/>
          </a:prstGeom>
        </p:spPr>
      </p:pic>
      <p:sp>
        <p:nvSpPr>
          <p:cNvPr id="3" name="Rectangle 2"/>
          <p:cNvSpPr/>
          <p:nvPr/>
        </p:nvSpPr>
        <p:spPr>
          <a:xfrm>
            <a:off x="1349820" y="3445568"/>
            <a:ext cx="9489312" cy="738664"/>
          </a:xfrm>
          <a:prstGeom prst="rect">
            <a:avLst/>
          </a:prstGeom>
        </p:spPr>
        <p:txBody>
          <a:bodyPr wrap="square">
            <a:spAutoFit/>
          </a:bodyPr>
          <a:lstStyle/>
          <a:p>
            <a:r>
              <a:rPr lang="en-US" sz="1400">
                <a:solidFill>
                  <a:srgbClr val="000000"/>
                </a:solidFill>
                <a:latin typeface="Segoe UI Variable Display Light" pitchFamily="2" charset="0"/>
                <a:ea typeface="Times New Roman" panose="02020603050405020304" pitchFamily="18" charset="0"/>
              </a:rPr>
              <a:t>Dựa trên xu hướng hiện tại, nhóm có thể dự đoán rằng tỷ lệ KH vẫn đang đi làm khi tham gia BHYT sẽ tiếp tục tăng trong tương lai, đặc biệt là trong nhóm KH đã kết hôn và KH ở khu vực phía Tây. Tuy nhiên, cần có thêm nghiên cứu để xác nhận và hiểu rõ hơn về những xu hướng này.</a:t>
            </a:r>
            <a:endParaRPr lang="en-GB" sz="1400">
              <a:latin typeface="Segoe UI Variable Display Light" pitchFamily="2" charset="0"/>
            </a:endParaRPr>
          </a:p>
        </p:txBody>
      </p:sp>
      <p:sp>
        <p:nvSpPr>
          <p:cNvPr id="28" name="TextBox 27"/>
          <p:cNvSpPr txBox="1"/>
          <p:nvPr/>
        </p:nvSpPr>
        <p:spPr>
          <a:xfrm>
            <a:off x="3045713" y="4184232"/>
            <a:ext cx="6097525" cy="523220"/>
          </a:xfrm>
          <a:prstGeom prst="rect">
            <a:avLst/>
          </a:prstGeom>
          <a:noFill/>
        </p:spPr>
        <p:txBody>
          <a:bodyPr wrap="square" rtlCol="0">
            <a:spAutoFit/>
          </a:bodyPr>
          <a:lstStyle/>
          <a:p>
            <a:pPr algn="ctr"/>
            <a:r>
              <a:rPr lang="en-GB" sz="1400" smtClean="0">
                <a:solidFill>
                  <a:srgbClr val="C00000"/>
                </a:solidFill>
                <a:latin typeface="SVN-HC Cubano" panose="00000500000000000000" pitchFamily="50" charset="0"/>
              </a:rPr>
              <a:t>KIỂM ĐỊNH: </a:t>
            </a:r>
            <a:r>
              <a:rPr lang="vi-VN" sz="1400" smtClean="0">
                <a:latin typeface="SVN-HC Cubano" panose="00000500000000000000" pitchFamily="50" charset="0"/>
              </a:rPr>
              <a:t>Có sự khác biệt về chi phí BHYT giữa nhóm có việc làm và không có việc làm, ĐỘ TIN CẬY 95%</a:t>
            </a:r>
            <a:endParaRPr lang="en-GB" sz="1600"/>
          </a:p>
        </p:txBody>
      </p:sp>
      <p:pic>
        <p:nvPicPr>
          <p:cNvPr id="12" name="Picture 11"/>
          <p:cNvPicPr>
            <a:picLocks noChangeAspect="1"/>
          </p:cNvPicPr>
          <p:nvPr/>
        </p:nvPicPr>
        <p:blipFill rotWithShape="1">
          <a:blip r:embed="rId3"/>
          <a:srcRect l="15107" r="4498" b="8281"/>
          <a:stretch/>
        </p:blipFill>
        <p:spPr>
          <a:xfrm>
            <a:off x="4297757" y="4707452"/>
            <a:ext cx="3593436" cy="662584"/>
          </a:xfrm>
          <a:prstGeom prst="rect">
            <a:avLst/>
          </a:prstGeom>
        </p:spPr>
      </p:pic>
      <p:grpSp>
        <p:nvGrpSpPr>
          <p:cNvPr id="14" name="Group 13"/>
          <p:cNvGrpSpPr/>
          <p:nvPr/>
        </p:nvGrpSpPr>
        <p:grpSpPr>
          <a:xfrm>
            <a:off x="1349820" y="5680149"/>
            <a:ext cx="5436288" cy="788189"/>
            <a:chOff x="1435541" y="5516568"/>
            <a:chExt cx="5436288" cy="788189"/>
          </a:xfrm>
        </p:grpSpPr>
        <p:pic>
          <p:nvPicPr>
            <p:cNvPr id="31" name="Picture 30"/>
            <p:cNvPicPr/>
            <p:nvPr/>
          </p:nvPicPr>
          <p:blipFill rotWithShape="1">
            <a:blip r:embed="rId4">
              <a:extLst>
                <a:ext uri="{28A0092B-C50C-407E-A947-70E740481C1C}">
                  <a14:useLocalDpi xmlns:a14="http://schemas.microsoft.com/office/drawing/2010/main" val="0"/>
                </a:ext>
              </a:extLst>
            </a:blip>
            <a:srcRect r="58806"/>
            <a:stretch/>
          </p:blipFill>
          <p:spPr bwMode="auto">
            <a:xfrm>
              <a:off x="1435541" y="5516568"/>
              <a:ext cx="3837500" cy="562817"/>
            </a:xfrm>
            <a:prstGeom prst="rect">
              <a:avLst/>
            </a:prstGeom>
            <a:noFill/>
            <a:ln>
              <a:noFill/>
            </a:ln>
          </p:spPr>
        </p:pic>
        <p:pic>
          <p:nvPicPr>
            <p:cNvPr id="13" name="Picture 12"/>
            <p:cNvPicPr>
              <a:picLocks noChangeAspect="1"/>
            </p:cNvPicPr>
            <p:nvPr/>
          </p:nvPicPr>
          <p:blipFill rotWithShape="1">
            <a:blip r:embed="rId5"/>
            <a:srcRect l="41401" t="60247"/>
            <a:stretch/>
          </p:blipFill>
          <p:spPr>
            <a:xfrm>
              <a:off x="1435541" y="6079385"/>
              <a:ext cx="5436288" cy="225372"/>
            </a:xfrm>
            <a:prstGeom prst="rect">
              <a:avLst/>
            </a:prstGeom>
          </p:spPr>
        </p:pic>
      </p:grpSp>
      <p:pic>
        <p:nvPicPr>
          <p:cNvPr id="38" name="Picture 37" descr="A diagram of a graph&#10;&#10;Description automatically generated"/>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78799" y="4873418"/>
            <a:ext cx="2660333" cy="1594920"/>
          </a:xfrm>
          <a:prstGeom prst="rect">
            <a:avLst/>
          </a:prstGeom>
          <a:noFill/>
          <a:ln>
            <a:noFill/>
          </a:ln>
        </p:spPr>
      </p:pic>
    </p:spTree>
    <p:extLst>
      <p:ext uri="{BB962C8B-B14F-4D97-AF65-F5344CB8AC3E}">
        <p14:creationId xmlns:p14="http://schemas.microsoft.com/office/powerpoint/2010/main" val="25190147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0" y="6778452"/>
            <a:ext cx="4059936" cy="91440"/>
          </a:xfrm>
          <a:prstGeom prst="rect">
            <a:avLst/>
          </a:prstGeom>
          <a:solidFill>
            <a:srgbClr val="A4D7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4062984" y="6778452"/>
            <a:ext cx="4062984" cy="91440"/>
          </a:xfrm>
          <a:prstGeom prst="rect">
            <a:avLst/>
          </a:prstGeom>
          <a:solidFill>
            <a:srgbClr val="87C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125968" y="6778452"/>
            <a:ext cx="4066032" cy="91440"/>
          </a:xfrm>
          <a:prstGeom prst="rect">
            <a:avLst/>
          </a:prstGeom>
          <a:solidFill>
            <a:srgbClr val="5DB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1" y="0"/>
            <a:ext cx="12191999" cy="548640"/>
          </a:xfrm>
          <a:prstGeom prst="rect">
            <a:avLst/>
          </a:prstGeom>
          <a:solidFill>
            <a:srgbClr val="3190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4119880" y="91440"/>
            <a:ext cx="3952240" cy="365760"/>
          </a:xfrm>
          <a:prstGeom prst="rect">
            <a:avLst/>
          </a:prstGeom>
          <a:noFill/>
        </p:spPr>
        <p:txBody>
          <a:bodyPr wrap="square" rtlCol="0">
            <a:spAutoFit/>
          </a:bodyPr>
          <a:lstStyle/>
          <a:p>
            <a:pPr algn="ctr"/>
            <a:r>
              <a:rPr lang="en-GB" sz="2200" smtClean="0">
                <a:solidFill>
                  <a:schemeClr val="bg1"/>
                </a:solidFill>
                <a:latin typeface="SVN-HC Cubano" panose="00000500000000000000" pitchFamily="50" charset="0"/>
                <a:ea typeface="Segoe UI Black" panose="020B0A02040204020203" pitchFamily="34" charset="0"/>
              </a:rPr>
              <a:t>TỔNG QUAN VỀ BỘ DỮ LIỆU</a:t>
            </a:r>
            <a:endParaRPr lang="en-GB" sz="2200">
              <a:solidFill>
                <a:schemeClr val="bg1"/>
              </a:solidFill>
              <a:latin typeface="SVN-HC Cubano" panose="00000500000000000000" pitchFamily="50" charset="0"/>
              <a:ea typeface="Segoe UI Black" panose="020B0A02040204020203" pitchFamily="34" charset="0"/>
            </a:endParaRPr>
          </a:p>
        </p:txBody>
      </p:sp>
      <p:grpSp>
        <p:nvGrpSpPr>
          <p:cNvPr id="80" name="Group 79"/>
          <p:cNvGrpSpPr/>
          <p:nvPr/>
        </p:nvGrpSpPr>
        <p:grpSpPr>
          <a:xfrm>
            <a:off x="645160" y="720261"/>
            <a:ext cx="10901680" cy="5886569"/>
            <a:chOff x="645160" y="791485"/>
            <a:chExt cx="10901680" cy="5886569"/>
          </a:xfrm>
        </p:grpSpPr>
        <p:sp>
          <p:nvSpPr>
            <p:cNvPr id="21" name="TextBox 20"/>
            <p:cNvSpPr txBox="1"/>
            <p:nvPr/>
          </p:nvSpPr>
          <p:spPr>
            <a:xfrm>
              <a:off x="5209540" y="791485"/>
              <a:ext cx="1772920" cy="430887"/>
            </a:xfrm>
            <a:prstGeom prst="rect">
              <a:avLst/>
            </a:prstGeom>
            <a:noFill/>
          </p:spPr>
          <p:txBody>
            <a:bodyPr wrap="square" rtlCol="0">
              <a:spAutoFit/>
            </a:bodyPr>
            <a:lstStyle/>
            <a:p>
              <a:pPr algn="ctr"/>
              <a:r>
                <a:rPr lang="en-GB" sz="2200" u="sng" smtClean="0">
                  <a:latin typeface="SVN-HC Cubano" panose="00000500000000000000" pitchFamily="50" charset="0"/>
                  <a:ea typeface="Segoe UI Black" panose="020B0A02040204020203" pitchFamily="34" charset="0"/>
                </a:rPr>
                <a:t>THUỘC TÍNH</a:t>
              </a:r>
              <a:endParaRPr lang="en-GB" sz="2200" u="sng">
                <a:latin typeface="SVN-HC Cubano" panose="00000500000000000000" pitchFamily="50" charset="0"/>
                <a:ea typeface="Segoe UI Black" panose="020B0A02040204020203" pitchFamily="34" charset="0"/>
              </a:endParaRPr>
            </a:p>
          </p:txBody>
        </p:sp>
        <p:sp>
          <p:nvSpPr>
            <p:cNvPr id="52" name="TextBox 51"/>
            <p:cNvSpPr txBox="1"/>
            <p:nvPr/>
          </p:nvSpPr>
          <p:spPr>
            <a:xfrm>
              <a:off x="4442342" y="3206760"/>
              <a:ext cx="3307316" cy="430887"/>
            </a:xfrm>
            <a:prstGeom prst="rect">
              <a:avLst/>
            </a:prstGeom>
            <a:noFill/>
          </p:spPr>
          <p:txBody>
            <a:bodyPr wrap="none" rtlCol="0">
              <a:spAutoFit/>
            </a:bodyPr>
            <a:lstStyle/>
            <a:p>
              <a:r>
                <a:rPr lang="en-GB" sz="2200" u="sng" smtClean="0">
                  <a:latin typeface="SVN-HC Cubano" panose="00000500000000000000" pitchFamily="50" charset="0"/>
                </a:rPr>
                <a:t>HẠN CHẾ CỦA BỘ DỮ LIỆU</a:t>
              </a:r>
              <a:endParaRPr lang="en-GB" sz="2200" u="sng">
                <a:latin typeface="SVN-HC Cubano" panose="00000500000000000000" pitchFamily="50" charset="0"/>
              </a:endParaRPr>
            </a:p>
          </p:txBody>
        </p:sp>
        <p:pic>
          <p:nvPicPr>
            <p:cNvPr id="61" name="Picture 60" descr="A screenshot of a graph&#10;&#10;Description automatically generated"/>
            <p:cNvPicPr/>
            <p:nvPr/>
          </p:nvPicPr>
          <p:blipFill>
            <a:blip r:embed="rId2">
              <a:extLst>
                <a:ext uri="{28A0092B-C50C-407E-A947-70E740481C1C}">
                  <a14:useLocalDpi xmlns:a14="http://schemas.microsoft.com/office/drawing/2010/main" val="0"/>
                </a:ext>
              </a:extLst>
            </a:blip>
            <a:srcRect/>
            <a:stretch>
              <a:fillRect/>
            </a:stretch>
          </p:blipFill>
          <p:spPr bwMode="auto">
            <a:xfrm>
              <a:off x="667279" y="3458957"/>
              <a:ext cx="3256884" cy="2911710"/>
            </a:xfrm>
            <a:prstGeom prst="rect">
              <a:avLst/>
            </a:prstGeom>
            <a:noFill/>
            <a:ln>
              <a:noFill/>
            </a:ln>
          </p:spPr>
        </p:pic>
        <p:sp>
          <p:nvSpPr>
            <p:cNvPr id="62" name="TextBox 61"/>
            <p:cNvSpPr txBox="1"/>
            <p:nvPr/>
          </p:nvSpPr>
          <p:spPr>
            <a:xfrm>
              <a:off x="4358640" y="3736029"/>
              <a:ext cx="3474720" cy="646331"/>
            </a:xfrm>
            <a:prstGeom prst="rect">
              <a:avLst/>
            </a:prstGeom>
            <a:noFill/>
          </p:spPr>
          <p:txBody>
            <a:bodyPr wrap="square" rtlCol="0">
              <a:spAutoFit/>
            </a:bodyPr>
            <a:lstStyle/>
            <a:p>
              <a:pPr algn="just"/>
              <a:r>
                <a:rPr lang="en-GB" sz="1200" smtClean="0">
                  <a:latin typeface="Segoe UI Variable Display Light" pitchFamily="2" charset="0"/>
                </a:rPr>
                <a:t>Các biến số có trong bộ dữ liệu ban đầu có độ tương quan cực kỳ thấp với biến mục tiêu, hay thậm chí với các biến số khác</a:t>
              </a:r>
            </a:p>
          </p:txBody>
        </p:sp>
        <p:sp>
          <p:nvSpPr>
            <p:cNvPr id="66" name="TextBox 65"/>
            <p:cNvSpPr txBox="1"/>
            <p:nvPr/>
          </p:nvSpPr>
          <p:spPr>
            <a:xfrm>
              <a:off x="4358640" y="4480742"/>
              <a:ext cx="3474720" cy="830997"/>
            </a:xfrm>
            <a:prstGeom prst="rect">
              <a:avLst/>
            </a:prstGeom>
            <a:noFill/>
          </p:spPr>
          <p:txBody>
            <a:bodyPr wrap="square" rtlCol="0">
              <a:spAutoFit/>
            </a:bodyPr>
            <a:lstStyle/>
            <a:p>
              <a:pPr algn="just"/>
              <a:r>
                <a:rPr lang="en-GB" sz="1200" smtClean="0">
                  <a:latin typeface="Segoe UI Variable Display Light" pitchFamily="2" charset="0"/>
                </a:rPr>
                <a:t>Các biến </a:t>
              </a:r>
              <a:r>
                <a:rPr lang="vi-VN" sz="1200" smtClean="0">
                  <a:latin typeface="Segoe UI Variable Display Light" pitchFamily="2" charset="0"/>
                </a:rPr>
                <a:t>phân loại đều có số lượng biến gần như là đồng đều nhau, nghĩa là không có một lớp nào nổi trội hơn các lớp khác, điều này có thể gây khó khăn trong việc đánh giá và nắm bắt thông tin.</a:t>
              </a:r>
              <a:endParaRPr lang="en-GB" sz="1200" smtClean="0">
                <a:latin typeface="Segoe UI Variable Display Light" pitchFamily="2" charset="0"/>
              </a:endParaRPr>
            </a:p>
          </p:txBody>
        </p:sp>
        <p:sp>
          <p:nvSpPr>
            <p:cNvPr id="69" name="TextBox 68"/>
            <p:cNvSpPr txBox="1"/>
            <p:nvPr/>
          </p:nvSpPr>
          <p:spPr>
            <a:xfrm>
              <a:off x="4095514" y="5410121"/>
              <a:ext cx="4000973" cy="646331"/>
            </a:xfrm>
            <a:prstGeom prst="rect">
              <a:avLst/>
            </a:prstGeom>
            <a:noFill/>
          </p:spPr>
          <p:txBody>
            <a:bodyPr wrap="square" rtlCol="0">
              <a:spAutoFit/>
            </a:bodyPr>
            <a:lstStyle/>
            <a:p>
              <a:pPr marL="285750"/>
              <a:r>
                <a:rPr lang="vi-VN" sz="1200" smtClean="0">
                  <a:latin typeface="SVN-HC Cubano" panose="00000500000000000000" pitchFamily="50" charset="0"/>
                  <a:ea typeface="Segoe UI Black" panose="020B0A02040204020203" pitchFamily="34" charset="0"/>
                </a:rPr>
                <a:t>KHÓ NHẬN BIẾT SỰ KHÁC BIỆT</a:t>
              </a:r>
            </a:p>
            <a:p>
              <a:pPr marL="285750"/>
              <a:r>
                <a:rPr lang="vi-VN" sz="1200" smtClean="0">
                  <a:latin typeface="SVN-HC Cubano" panose="00000500000000000000" pitchFamily="50" charset="0"/>
                  <a:ea typeface="Segoe UI Black" panose="020B0A02040204020203" pitchFamily="34" charset="0"/>
                </a:rPr>
                <a:t>ẢNH HƯỞNG ĐẾN ĐỘ TIN CẬY CỦA BIỂU ĐỒ</a:t>
              </a:r>
            </a:p>
            <a:p>
              <a:pPr marL="285750"/>
              <a:r>
                <a:rPr lang="vi-VN" sz="1200" smtClean="0">
                  <a:latin typeface="SVN-HC Cubano" panose="00000500000000000000" pitchFamily="50" charset="0"/>
                  <a:ea typeface="Segoe UI Black" panose="020B0A02040204020203" pitchFamily="34" charset="0"/>
                </a:rPr>
                <a:t>KHÓ SO SÁNH GIỮA CÁC LỚP</a:t>
              </a:r>
            </a:p>
          </p:txBody>
        </p:sp>
        <p:grpSp>
          <p:nvGrpSpPr>
            <p:cNvPr id="57" name="Group 56"/>
            <p:cNvGrpSpPr/>
            <p:nvPr/>
          </p:nvGrpSpPr>
          <p:grpSpPr>
            <a:xfrm>
              <a:off x="8004711" y="3290484"/>
              <a:ext cx="3259651" cy="3248656"/>
              <a:chOff x="8437004" y="3335177"/>
              <a:chExt cx="3259651" cy="3248656"/>
            </a:xfrm>
          </p:grpSpPr>
          <p:pic>
            <p:nvPicPr>
              <p:cNvPr id="56" name="Picture 55"/>
              <p:cNvPicPr>
                <a:picLocks noChangeAspect="1"/>
              </p:cNvPicPr>
              <p:nvPr/>
            </p:nvPicPr>
            <p:blipFill>
              <a:blip r:embed="rId3"/>
              <a:stretch>
                <a:fillRect/>
              </a:stretch>
            </p:blipFill>
            <p:spPr>
              <a:xfrm>
                <a:off x="9726452" y="4755033"/>
                <a:ext cx="1970203" cy="1828800"/>
              </a:xfrm>
              <a:prstGeom prst="rect">
                <a:avLst/>
              </a:prstGeom>
            </p:spPr>
          </p:pic>
          <p:pic>
            <p:nvPicPr>
              <p:cNvPr id="55" name="Picture 54"/>
              <p:cNvPicPr>
                <a:picLocks noChangeAspect="1"/>
              </p:cNvPicPr>
              <p:nvPr/>
            </p:nvPicPr>
            <p:blipFill>
              <a:blip r:embed="rId4"/>
              <a:stretch>
                <a:fillRect/>
              </a:stretch>
            </p:blipFill>
            <p:spPr>
              <a:xfrm>
                <a:off x="8437004" y="3335177"/>
                <a:ext cx="1782648" cy="1828800"/>
              </a:xfrm>
              <a:prstGeom prst="rect">
                <a:avLst/>
              </a:prstGeom>
            </p:spPr>
          </p:pic>
        </p:grpSp>
        <p:sp>
          <p:nvSpPr>
            <p:cNvPr id="63" name="Rectangle 62"/>
            <p:cNvSpPr/>
            <p:nvPr/>
          </p:nvSpPr>
          <p:spPr>
            <a:xfrm>
              <a:off x="4095514" y="6154834"/>
              <a:ext cx="4000973" cy="523220"/>
            </a:xfrm>
            <a:prstGeom prst="rect">
              <a:avLst/>
            </a:prstGeom>
          </p:spPr>
          <p:txBody>
            <a:bodyPr wrap="square">
              <a:spAutoFit/>
            </a:bodyPr>
            <a:lstStyle/>
            <a:p>
              <a:pPr marL="285750" indent="-285750">
                <a:buFont typeface="Wingdings 3" panose="05040102010807070707" pitchFamily="18" charset="2"/>
                <a:buChar char="¦"/>
              </a:pPr>
              <a:r>
                <a:rPr lang="vi-VN" sz="1400">
                  <a:solidFill>
                    <a:srgbClr val="C00000"/>
                  </a:solidFill>
                  <a:latin typeface="SVN-HC Cubano" panose="00000500000000000000" pitchFamily="50" charset="0"/>
                  <a:ea typeface="Segoe UI Black" panose="020B0A02040204020203" pitchFamily="34" charset="0"/>
                </a:rPr>
                <a:t>KHÔNG ĐỦ THÔNG </a:t>
              </a:r>
              <a:r>
                <a:rPr lang="vi-VN" sz="1400" smtClean="0">
                  <a:solidFill>
                    <a:srgbClr val="C00000"/>
                  </a:solidFill>
                  <a:latin typeface="SVN-HC Cubano" panose="00000500000000000000" pitchFamily="50" charset="0"/>
                  <a:ea typeface="Segoe UI Black" panose="020B0A02040204020203" pitchFamily="34" charset="0"/>
                </a:rPr>
                <a:t>TIN </a:t>
              </a:r>
              <a:r>
                <a:rPr lang="vi-VN" sz="1400">
                  <a:solidFill>
                    <a:srgbClr val="C00000"/>
                  </a:solidFill>
                  <a:latin typeface="SVN-HC Cubano" panose="00000500000000000000" pitchFamily="50" charset="0"/>
                  <a:ea typeface="Segoe UI Black" panose="020B0A02040204020203" pitchFamily="34" charset="0"/>
                </a:rPr>
                <a:t>ĐỂ ĐƯA RA NHẬN ĐỊNH HAY KẾT LUẬN </a:t>
              </a:r>
              <a:r>
                <a:rPr lang="vi-VN" sz="1400" smtClean="0">
                  <a:solidFill>
                    <a:srgbClr val="C00000"/>
                  </a:solidFill>
                  <a:latin typeface="SVN-HC Cubano" panose="00000500000000000000" pitchFamily="50" charset="0"/>
                  <a:ea typeface="Segoe UI Black" panose="020B0A02040204020203" pitchFamily="34" charset="0"/>
                </a:rPr>
                <a:t>ĐỐI VỚI </a:t>
              </a:r>
              <a:r>
                <a:rPr lang="vi-VN" sz="1400">
                  <a:solidFill>
                    <a:srgbClr val="C00000"/>
                  </a:solidFill>
                  <a:latin typeface="SVN-HC Cubano" panose="00000500000000000000" pitchFamily="50" charset="0"/>
                  <a:ea typeface="Segoe UI Black" panose="020B0A02040204020203" pitchFamily="34" charset="0"/>
                </a:rPr>
                <a:t>BIẾN MỤC TIÊU</a:t>
              </a:r>
            </a:p>
          </p:txBody>
        </p:sp>
        <p:grpSp>
          <p:nvGrpSpPr>
            <p:cNvPr id="78" name="Group 77"/>
            <p:cNvGrpSpPr/>
            <p:nvPr/>
          </p:nvGrpSpPr>
          <p:grpSpPr>
            <a:xfrm>
              <a:off x="645160" y="1222372"/>
              <a:ext cx="10901680" cy="1828800"/>
              <a:chOff x="645160" y="1222372"/>
              <a:chExt cx="10901680" cy="1828800"/>
            </a:xfrm>
          </p:grpSpPr>
          <p:sp>
            <p:nvSpPr>
              <p:cNvPr id="50" name="Rectangle 49"/>
              <p:cNvSpPr/>
              <p:nvPr/>
            </p:nvSpPr>
            <p:spPr>
              <a:xfrm>
                <a:off x="645160" y="1222372"/>
                <a:ext cx="10901680" cy="1828800"/>
              </a:xfrm>
              <a:prstGeom prst="rect">
                <a:avLst/>
              </a:prstGeom>
              <a:noFill/>
              <a:ln>
                <a:solidFill>
                  <a:schemeClr val="bg1"/>
                </a:solidFill>
              </a:ln>
              <a:effectLst>
                <a:outerShdw blurRad="50800" dist="38100" dir="2700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5" name="Group 74"/>
              <p:cNvGrpSpPr/>
              <p:nvPr/>
            </p:nvGrpSpPr>
            <p:grpSpPr>
              <a:xfrm>
                <a:off x="979802" y="1378820"/>
                <a:ext cx="10232397" cy="1515904"/>
                <a:chOff x="999799" y="1374782"/>
                <a:chExt cx="10232397" cy="1515904"/>
              </a:xfrm>
            </p:grpSpPr>
            <p:grpSp>
              <p:nvGrpSpPr>
                <p:cNvPr id="74" name="Group 73"/>
                <p:cNvGrpSpPr/>
                <p:nvPr/>
              </p:nvGrpSpPr>
              <p:grpSpPr>
                <a:xfrm>
                  <a:off x="999799" y="1374782"/>
                  <a:ext cx="741875" cy="1300461"/>
                  <a:chOff x="1437104" y="1379681"/>
                  <a:chExt cx="741875" cy="1300461"/>
                </a:xfrm>
              </p:grpSpPr>
              <p:pic>
                <p:nvPicPr>
                  <p:cNvPr id="2050" name="Picture 2" descr="18+, age, requirement icon - Download on Iconfinder"/>
                  <p:cNvPicPr>
                    <a:picLocks noChangeAspect="1" noChangeArrowheads="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37104" y="1379681"/>
                    <a:ext cx="731520" cy="731520"/>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p:cNvGrpSpPr/>
                  <p:nvPr/>
                </p:nvGrpSpPr>
                <p:grpSpPr>
                  <a:xfrm>
                    <a:off x="1440785" y="2111201"/>
                    <a:ext cx="738194" cy="568941"/>
                    <a:chOff x="2556574" y="1750973"/>
                    <a:chExt cx="738194" cy="568941"/>
                  </a:xfrm>
                </p:grpSpPr>
                <p:sp>
                  <p:nvSpPr>
                    <p:cNvPr id="30" name="TextBox 29"/>
                    <p:cNvSpPr txBox="1"/>
                    <p:nvPr/>
                  </p:nvSpPr>
                  <p:spPr>
                    <a:xfrm>
                      <a:off x="2564034" y="2012137"/>
                      <a:ext cx="723275" cy="307777"/>
                    </a:xfrm>
                    <a:prstGeom prst="rect">
                      <a:avLst/>
                    </a:prstGeom>
                    <a:noFill/>
                  </p:spPr>
                  <p:txBody>
                    <a:bodyPr wrap="none" rtlCol="0">
                      <a:spAutoFit/>
                    </a:bodyPr>
                    <a:lstStyle/>
                    <a:p>
                      <a:pPr algn="ctr"/>
                      <a:r>
                        <a:rPr lang="en-GB" sz="1400" smtClean="0">
                          <a:latin typeface="Segoe UI Variable Display Light" pitchFamily="2" charset="0"/>
                        </a:rPr>
                        <a:t>Độ tuổi</a:t>
                      </a:r>
                      <a:endParaRPr lang="en-GB" sz="1400">
                        <a:latin typeface="Segoe UI Variable Display Light" pitchFamily="2" charset="0"/>
                      </a:endParaRPr>
                    </a:p>
                  </p:txBody>
                </p:sp>
                <p:sp>
                  <p:nvSpPr>
                    <p:cNvPr id="37" name="TextBox 36"/>
                    <p:cNvSpPr txBox="1"/>
                    <p:nvPr/>
                  </p:nvSpPr>
                  <p:spPr>
                    <a:xfrm>
                      <a:off x="2556574" y="1750973"/>
                      <a:ext cx="738194" cy="307777"/>
                    </a:xfrm>
                    <a:prstGeom prst="rect">
                      <a:avLst/>
                    </a:prstGeom>
                    <a:noFill/>
                  </p:spPr>
                  <p:txBody>
                    <a:bodyPr wrap="square" rtlCol="0">
                      <a:spAutoFit/>
                    </a:bodyPr>
                    <a:lstStyle/>
                    <a:p>
                      <a:pPr algn="ctr"/>
                      <a:r>
                        <a:rPr lang="en-GB" sz="1400" smtClean="0">
                          <a:latin typeface="SVN-HC Cubano" panose="00000500000000000000" pitchFamily="50" charset="0"/>
                          <a:ea typeface="Segoe UI Black" panose="020B0A02040204020203" pitchFamily="34" charset="0"/>
                        </a:rPr>
                        <a:t>age</a:t>
                      </a:r>
                      <a:endParaRPr lang="en-GB" sz="1400">
                        <a:latin typeface="SVN-HC Cubano" panose="00000500000000000000" pitchFamily="50" charset="0"/>
                        <a:ea typeface="Segoe UI Black" panose="020B0A02040204020203" pitchFamily="34" charset="0"/>
                      </a:endParaRPr>
                    </a:p>
                  </p:txBody>
                </p:sp>
              </p:grpSp>
            </p:grpSp>
            <p:grpSp>
              <p:nvGrpSpPr>
                <p:cNvPr id="73" name="Group 72"/>
                <p:cNvGrpSpPr/>
                <p:nvPr/>
              </p:nvGrpSpPr>
              <p:grpSpPr>
                <a:xfrm>
                  <a:off x="2178620" y="1374782"/>
                  <a:ext cx="784189" cy="1300461"/>
                  <a:chOff x="2718670" y="1379681"/>
                  <a:chExt cx="784189" cy="1300461"/>
                </a:xfrm>
              </p:grpSpPr>
              <p:pic>
                <p:nvPicPr>
                  <p:cNvPr id="2052" name="Picture 4" descr="Gender, sex icon - Download on Iconfinder on Iconfinder"/>
                  <p:cNvPicPr>
                    <a:picLocks noChangeAspect="1" noChangeArrowheads="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2094" y="1379681"/>
                    <a:ext cx="731520" cy="731520"/>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p:cNvGrpSpPr/>
                  <p:nvPr/>
                </p:nvGrpSpPr>
                <p:grpSpPr>
                  <a:xfrm>
                    <a:off x="2718670" y="2111201"/>
                    <a:ext cx="784189" cy="568941"/>
                    <a:chOff x="4126340" y="1750973"/>
                    <a:chExt cx="784189" cy="568941"/>
                  </a:xfrm>
                </p:grpSpPr>
                <p:sp>
                  <p:nvSpPr>
                    <p:cNvPr id="8" name="TextBox 7"/>
                    <p:cNvSpPr txBox="1"/>
                    <p:nvPr/>
                  </p:nvSpPr>
                  <p:spPr>
                    <a:xfrm>
                      <a:off x="4126340" y="2012137"/>
                      <a:ext cx="784189" cy="307777"/>
                    </a:xfrm>
                    <a:prstGeom prst="rect">
                      <a:avLst/>
                    </a:prstGeom>
                    <a:noFill/>
                  </p:spPr>
                  <p:txBody>
                    <a:bodyPr wrap="none" rtlCol="0">
                      <a:spAutoFit/>
                    </a:bodyPr>
                    <a:lstStyle/>
                    <a:p>
                      <a:pPr algn="ctr"/>
                      <a:r>
                        <a:rPr lang="en-GB" sz="1400" smtClean="0">
                          <a:latin typeface="Segoe UI Variable Display Light" pitchFamily="2" charset="0"/>
                        </a:rPr>
                        <a:t>Giới tính</a:t>
                      </a:r>
                      <a:endParaRPr lang="en-GB" sz="1400">
                        <a:latin typeface="Segoe UI Variable Display Light" pitchFamily="2" charset="0"/>
                      </a:endParaRPr>
                    </a:p>
                  </p:txBody>
                </p:sp>
                <p:sp>
                  <p:nvSpPr>
                    <p:cNvPr id="39" name="TextBox 38"/>
                    <p:cNvSpPr txBox="1"/>
                    <p:nvPr/>
                  </p:nvSpPr>
                  <p:spPr>
                    <a:xfrm>
                      <a:off x="4149337" y="1750973"/>
                      <a:ext cx="738194" cy="307777"/>
                    </a:xfrm>
                    <a:prstGeom prst="rect">
                      <a:avLst/>
                    </a:prstGeom>
                    <a:noFill/>
                  </p:spPr>
                  <p:txBody>
                    <a:bodyPr wrap="square" rtlCol="0">
                      <a:spAutoFit/>
                    </a:bodyPr>
                    <a:lstStyle/>
                    <a:p>
                      <a:pPr algn="ctr"/>
                      <a:r>
                        <a:rPr lang="en-GB" sz="1400" smtClean="0">
                          <a:latin typeface="SVN-HC Cubano" panose="00000500000000000000" pitchFamily="50" charset="0"/>
                          <a:ea typeface="Segoe UI Black" panose="020B0A02040204020203" pitchFamily="34" charset="0"/>
                        </a:rPr>
                        <a:t>Sex</a:t>
                      </a:r>
                      <a:endParaRPr lang="en-GB" sz="1400">
                        <a:latin typeface="SVN-HC Cubano" panose="00000500000000000000" pitchFamily="50" charset="0"/>
                        <a:ea typeface="Segoe UI Black" panose="020B0A02040204020203" pitchFamily="34" charset="0"/>
                      </a:endParaRPr>
                    </a:p>
                  </p:txBody>
                </p:sp>
              </p:grpSp>
            </p:grpSp>
            <p:grpSp>
              <p:nvGrpSpPr>
                <p:cNvPr id="72" name="Group 71"/>
                <p:cNvGrpSpPr/>
                <p:nvPr/>
              </p:nvGrpSpPr>
              <p:grpSpPr>
                <a:xfrm>
                  <a:off x="3399755" y="1374782"/>
                  <a:ext cx="960519" cy="1300461"/>
                  <a:chOff x="4042550" y="1379681"/>
                  <a:chExt cx="960519" cy="1300461"/>
                </a:xfrm>
              </p:grpSpPr>
              <p:pic>
                <p:nvPicPr>
                  <p:cNvPr id="2054" name="Picture 6" descr="Bmi, calculator, body mass index icon - Download on Iconfinder"/>
                  <p:cNvPicPr>
                    <a:picLocks noChangeAspect="1" noChangeArrowheads="1"/>
                  </p:cNvPicPr>
                  <p:nvPr/>
                </p:nvPicPr>
                <p:blipFill>
                  <a:blip r:embed="rId7"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57049" y="1379681"/>
                    <a:ext cx="731520" cy="731520"/>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p:cNvGrpSpPr/>
                  <p:nvPr/>
                </p:nvGrpSpPr>
                <p:grpSpPr>
                  <a:xfrm>
                    <a:off x="4042550" y="2111201"/>
                    <a:ext cx="960519" cy="568941"/>
                    <a:chOff x="5630938" y="1750973"/>
                    <a:chExt cx="960519" cy="568941"/>
                  </a:xfrm>
                </p:grpSpPr>
                <p:sp>
                  <p:nvSpPr>
                    <p:cNvPr id="31" name="TextBox 30"/>
                    <p:cNvSpPr txBox="1"/>
                    <p:nvPr/>
                  </p:nvSpPr>
                  <p:spPr>
                    <a:xfrm>
                      <a:off x="5630938" y="2012137"/>
                      <a:ext cx="960519" cy="307777"/>
                    </a:xfrm>
                    <a:prstGeom prst="rect">
                      <a:avLst/>
                    </a:prstGeom>
                    <a:noFill/>
                  </p:spPr>
                  <p:txBody>
                    <a:bodyPr wrap="none" rtlCol="0">
                      <a:spAutoFit/>
                    </a:bodyPr>
                    <a:lstStyle/>
                    <a:p>
                      <a:pPr algn="ctr"/>
                      <a:r>
                        <a:rPr lang="en-GB" sz="1400" smtClean="0">
                          <a:latin typeface="Segoe UI Variable Display Light" pitchFamily="2" charset="0"/>
                        </a:rPr>
                        <a:t>Chỉ số BMI</a:t>
                      </a:r>
                      <a:endParaRPr lang="en-GB" sz="1400">
                        <a:latin typeface="Segoe UI Variable Display Light" pitchFamily="2" charset="0"/>
                      </a:endParaRPr>
                    </a:p>
                  </p:txBody>
                </p:sp>
                <p:sp>
                  <p:nvSpPr>
                    <p:cNvPr id="40" name="TextBox 39"/>
                    <p:cNvSpPr txBox="1"/>
                    <p:nvPr/>
                  </p:nvSpPr>
                  <p:spPr>
                    <a:xfrm>
                      <a:off x="5742100" y="1750973"/>
                      <a:ext cx="738194" cy="307777"/>
                    </a:xfrm>
                    <a:prstGeom prst="rect">
                      <a:avLst/>
                    </a:prstGeom>
                    <a:noFill/>
                  </p:spPr>
                  <p:txBody>
                    <a:bodyPr wrap="square" rtlCol="0">
                      <a:spAutoFit/>
                    </a:bodyPr>
                    <a:lstStyle/>
                    <a:p>
                      <a:pPr algn="ctr"/>
                      <a:r>
                        <a:rPr lang="en-GB" sz="1400" smtClean="0">
                          <a:latin typeface="SVN-HC Cubano" panose="00000500000000000000" pitchFamily="50" charset="0"/>
                          <a:ea typeface="Segoe UI Black" panose="020B0A02040204020203" pitchFamily="34" charset="0"/>
                        </a:rPr>
                        <a:t>bmI</a:t>
                      </a:r>
                      <a:endParaRPr lang="en-GB" sz="1400">
                        <a:latin typeface="SVN-HC Cubano" panose="00000500000000000000" pitchFamily="50" charset="0"/>
                        <a:ea typeface="Segoe UI Black" panose="020B0A02040204020203" pitchFamily="34" charset="0"/>
                      </a:endParaRPr>
                    </a:p>
                  </p:txBody>
                </p:sp>
              </p:grpSp>
            </p:grpSp>
            <p:grpSp>
              <p:nvGrpSpPr>
                <p:cNvPr id="71" name="Group 70"/>
                <p:cNvGrpSpPr/>
                <p:nvPr/>
              </p:nvGrpSpPr>
              <p:grpSpPr>
                <a:xfrm>
                  <a:off x="6225550" y="1374782"/>
                  <a:ext cx="1398140" cy="1510580"/>
                  <a:chOff x="5542760" y="1385005"/>
                  <a:chExt cx="1398140" cy="1510580"/>
                </a:xfrm>
              </p:grpSpPr>
              <p:pic>
                <p:nvPicPr>
                  <p:cNvPr id="2056" name="Picture 8" descr="Child, family, father, mother icon - Download on Iconfinder"/>
                  <p:cNvPicPr>
                    <a:picLocks noChangeAspect="1" noChangeArrowheads="1"/>
                  </p:cNvPicPr>
                  <p:nvPr/>
                </p:nvPicPr>
                <p:blipFill>
                  <a:blip r:embed="rId8"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76070" y="1385005"/>
                    <a:ext cx="731520" cy="731520"/>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p:cNvGrpSpPr/>
                  <p:nvPr/>
                </p:nvGrpSpPr>
                <p:grpSpPr>
                  <a:xfrm>
                    <a:off x="5542760" y="2111201"/>
                    <a:ext cx="1398140" cy="784384"/>
                    <a:chOff x="7004891" y="1750973"/>
                    <a:chExt cx="1398140" cy="784384"/>
                  </a:xfrm>
                </p:grpSpPr>
                <p:sp>
                  <p:nvSpPr>
                    <p:cNvPr id="32" name="TextBox 31"/>
                    <p:cNvSpPr txBox="1"/>
                    <p:nvPr/>
                  </p:nvSpPr>
                  <p:spPr>
                    <a:xfrm>
                      <a:off x="7004891" y="2012137"/>
                      <a:ext cx="1398140" cy="523220"/>
                    </a:xfrm>
                    <a:prstGeom prst="rect">
                      <a:avLst/>
                    </a:prstGeom>
                    <a:noFill/>
                  </p:spPr>
                  <p:txBody>
                    <a:bodyPr wrap="none" rtlCol="0">
                      <a:spAutoFit/>
                    </a:bodyPr>
                    <a:lstStyle/>
                    <a:p>
                      <a:pPr algn="ctr"/>
                      <a:r>
                        <a:rPr lang="en-GB" sz="1400" smtClean="0">
                          <a:latin typeface="Segoe UI Variable Display Light" pitchFamily="2" charset="0"/>
                        </a:rPr>
                        <a:t>Số lượng con cái</a:t>
                      </a:r>
                    </a:p>
                    <a:p>
                      <a:pPr algn="ctr"/>
                      <a:r>
                        <a:rPr lang="en-GB" sz="1400" smtClean="0">
                          <a:latin typeface="Segoe UI Variable Display Light" pitchFamily="2" charset="0"/>
                        </a:rPr>
                        <a:t>Trong gia đình</a:t>
                      </a:r>
                      <a:endParaRPr lang="en-GB" sz="1400">
                        <a:latin typeface="Segoe UI Variable Display Light" pitchFamily="2" charset="0"/>
                      </a:endParaRPr>
                    </a:p>
                  </p:txBody>
                </p:sp>
                <p:sp>
                  <p:nvSpPr>
                    <p:cNvPr id="41" name="TextBox 40"/>
                    <p:cNvSpPr txBox="1"/>
                    <p:nvPr/>
                  </p:nvSpPr>
                  <p:spPr>
                    <a:xfrm>
                      <a:off x="7208269" y="1750973"/>
                      <a:ext cx="991384" cy="307777"/>
                    </a:xfrm>
                    <a:prstGeom prst="rect">
                      <a:avLst/>
                    </a:prstGeom>
                    <a:noFill/>
                  </p:spPr>
                  <p:txBody>
                    <a:bodyPr wrap="square" rtlCol="0">
                      <a:spAutoFit/>
                    </a:bodyPr>
                    <a:lstStyle/>
                    <a:p>
                      <a:pPr algn="ctr"/>
                      <a:r>
                        <a:rPr lang="en-GB" sz="1400" smtClean="0">
                          <a:latin typeface="SVN-HC Cubano" panose="00000500000000000000" pitchFamily="50" charset="0"/>
                          <a:ea typeface="Segoe UI Black" panose="020B0A02040204020203" pitchFamily="34" charset="0"/>
                        </a:rPr>
                        <a:t>CHILDREN</a:t>
                      </a:r>
                      <a:endParaRPr lang="en-GB" sz="1400">
                        <a:latin typeface="SVN-HC Cubano" panose="00000500000000000000" pitchFamily="50" charset="0"/>
                        <a:ea typeface="Segoe UI Black" panose="020B0A02040204020203" pitchFamily="34" charset="0"/>
                      </a:endParaRPr>
                    </a:p>
                  </p:txBody>
                </p:sp>
              </p:grpSp>
            </p:grpSp>
            <p:grpSp>
              <p:nvGrpSpPr>
                <p:cNvPr id="70" name="Group 69"/>
                <p:cNvGrpSpPr/>
                <p:nvPr/>
              </p:nvGrpSpPr>
              <p:grpSpPr>
                <a:xfrm>
                  <a:off x="8060636" y="1374782"/>
                  <a:ext cx="772216" cy="1302182"/>
                  <a:chOff x="7480591" y="1377960"/>
                  <a:chExt cx="772216" cy="1302182"/>
                </a:xfrm>
              </p:grpSpPr>
              <p:grpSp>
                <p:nvGrpSpPr>
                  <p:cNvPr id="5" name="Group 4"/>
                  <p:cNvGrpSpPr/>
                  <p:nvPr/>
                </p:nvGrpSpPr>
                <p:grpSpPr>
                  <a:xfrm>
                    <a:off x="7506191" y="1377960"/>
                    <a:ext cx="731520" cy="731520"/>
                    <a:chOff x="4946261" y="2683606"/>
                    <a:chExt cx="914400" cy="914400"/>
                  </a:xfrm>
                </p:grpSpPr>
                <p:pic>
                  <p:nvPicPr>
                    <p:cNvPr id="2058" name="Picture 10" descr="4th of july, holiday, independence day, land, map, memorial, usa icon - Download on Iconfinder"/>
                    <p:cNvPicPr>
                      <a:picLocks noChangeAspect="1" noChangeArrowheads="1"/>
                    </p:cNvPicPr>
                    <p:nvPr/>
                  </p:nvPicPr>
                  <p:blipFill>
                    <a:blip r:embed="rId9"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46261" y="2683606"/>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Base, coordinates, location, pin icon - Download on Iconfinder"/>
                    <p:cNvPicPr>
                      <a:picLocks noChangeAspect="1" noChangeArrowheads="1"/>
                    </p:cNvPicPr>
                    <p:nvPr/>
                  </p:nvPicPr>
                  <p:blipFill>
                    <a:blip r:embed="rId10"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01310" y="2912206"/>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Group 28"/>
                  <p:cNvGrpSpPr/>
                  <p:nvPr/>
                </p:nvGrpSpPr>
                <p:grpSpPr>
                  <a:xfrm>
                    <a:off x="7480591" y="2111201"/>
                    <a:ext cx="772216" cy="568941"/>
                    <a:chOff x="8906633" y="1750973"/>
                    <a:chExt cx="772216" cy="568941"/>
                  </a:xfrm>
                </p:grpSpPr>
                <p:sp>
                  <p:nvSpPr>
                    <p:cNvPr id="33" name="TextBox 32"/>
                    <p:cNvSpPr txBox="1"/>
                    <p:nvPr/>
                  </p:nvSpPr>
                  <p:spPr>
                    <a:xfrm>
                      <a:off x="8915074" y="2012137"/>
                      <a:ext cx="755335" cy="307777"/>
                    </a:xfrm>
                    <a:prstGeom prst="rect">
                      <a:avLst/>
                    </a:prstGeom>
                    <a:noFill/>
                  </p:spPr>
                  <p:txBody>
                    <a:bodyPr wrap="none" rtlCol="0">
                      <a:spAutoFit/>
                    </a:bodyPr>
                    <a:lstStyle/>
                    <a:p>
                      <a:pPr algn="ctr"/>
                      <a:r>
                        <a:rPr lang="en-GB" sz="1400" smtClean="0">
                          <a:latin typeface="Segoe UI Variable Display Light" pitchFamily="2" charset="0"/>
                        </a:rPr>
                        <a:t>Khu vực</a:t>
                      </a:r>
                      <a:endParaRPr lang="en-GB" sz="1400">
                        <a:latin typeface="Segoe UI Variable Display Light" pitchFamily="2" charset="0"/>
                      </a:endParaRPr>
                    </a:p>
                  </p:txBody>
                </p:sp>
                <p:sp>
                  <p:nvSpPr>
                    <p:cNvPr id="42" name="TextBox 41"/>
                    <p:cNvSpPr txBox="1"/>
                    <p:nvPr/>
                  </p:nvSpPr>
                  <p:spPr>
                    <a:xfrm>
                      <a:off x="8906633" y="1750973"/>
                      <a:ext cx="772216" cy="307777"/>
                    </a:xfrm>
                    <a:prstGeom prst="rect">
                      <a:avLst/>
                    </a:prstGeom>
                    <a:noFill/>
                  </p:spPr>
                  <p:txBody>
                    <a:bodyPr wrap="square" rtlCol="0">
                      <a:spAutoFit/>
                    </a:bodyPr>
                    <a:lstStyle/>
                    <a:p>
                      <a:pPr algn="ctr"/>
                      <a:r>
                        <a:rPr lang="en-GB" sz="1400" smtClean="0">
                          <a:latin typeface="SVN-HC Cubano" panose="00000500000000000000" pitchFamily="50" charset="0"/>
                          <a:ea typeface="Segoe UI Black" panose="020B0A02040204020203" pitchFamily="34" charset="0"/>
                        </a:rPr>
                        <a:t>REGION</a:t>
                      </a:r>
                      <a:endParaRPr lang="en-GB" sz="1400">
                        <a:latin typeface="SVN-HC Cubano" panose="00000500000000000000" pitchFamily="50" charset="0"/>
                        <a:ea typeface="Segoe UI Black" panose="020B0A02040204020203" pitchFamily="34" charset="0"/>
                      </a:endParaRPr>
                    </a:p>
                  </p:txBody>
                </p:sp>
              </p:grpSp>
            </p:grpSp>
            <p:grpSp>
              <p:nvGrpSpPr>
                <p:cNvPr id="68" name="Group 67"/>
                <p:cNvGrpSpPr/>
                <p:nvPr/>
              </p:nvGrpSpPr>
              <p:grpSpPr>
                <a:xfrm>
                  <a:off x="9269799" y="1374782"/>
                  <a:ext cx="1962397" cy="1510580"/>
                  <a:chOff x="8792500" y="1385005"/>
                  <a:chExt cx="1962397" cy="1510580"/>
                </a:xfrm>
              </p:grpSpPr>
              <p:pic>
                <p:nvPicPr>
                  <p:cNvPr id="2062" name="Picture 14" descr="Bill, fee, health insurance, hospital, medical, medical fee, treatment fee icon - Download on Iconfinder"/>
                  <p:cNvPicPr>
                    <a:picLocks noChangeAspect="1" noChangeArrowheads="1"/>
                  </p:cNvPicPr>
                  <p:nvPr/>
                </p:nvPicPr>
                <p:blipFill>
                  <a:blip r:embed="rId11"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407938" y="1385005"/>
                    <a:ext cx="731520" cy="731520"/>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8792500" y="2372365"/>
                    <a:ext cx="1962397" cy="523220"/>
                  </a:xfrm>
                  <a:prstGeom prst="rect">
                    <a:avLst/>
                  </a:prstGeom>
                  <a:noFill/>
                </p:spPr>
                <p:txBody>
                  <a:bodyPr wrap="none" rtlCol="0">
                    <a:spAutoFit/>
                  </a:bodyPr>
                  <a:lstStyle/>
                  <a:p>
                    <a:pPr algn="ctr"/>
                    <a:r>
                      <a:rPr lang="en-GB" sz="1400" smtClean="0">
                        <a:solidFill>
                          <a:srgbClr val="C00000"/>
                        </a:solidFill>
                        <a:latin typeface="Segoe UI Variable Display Light" pitchFamily="2" charset="0"/>
                      </a:rPr>
                      <a:t>Tổng chi phí mà BHYT</a:t>
                    </a:r>
                  </a:p>
                  <a:p>
                    <a:pPr algn="ctr"/>
                    <a:r>
                      <a:rPr lang="en-GB" sz="1400" smtClean="0">
                        <a:solidFill>
                          <a:srgbClr val="C00000"/>
                        </a:solidFill>
                        <a:latin typeface="Segoe UI Variable Display Light" pitchFamily="2" charset="0"/>
                      </a:rPr>
                      <a:t>Chi trả cho Y tế cá nhân </a:t>
                    </a:r>
                    <a:endParaRPr lang="en-GB" sz="1400">
                      <a:solidFill>
                        <a:srgbClr val="C00000"/>
                      </a:solidFill>
                      <a:latin typeface="Segoe UI Variable Display Light" pitchFamily="2" charset="0"/>
                    </a:endParaRPr>
                  </a:p>
                </p:txBody>
              </p:sp>
              <p:sp>
                <p:nvSpPr>
                  <p:cNvPr id="43" name="TextBox 42"/>
                  <p:cNvSpPr txBox="1"/>
                  <p:nvPr/>
                </p:nvSpPr>
                <p:spPr>
                  <a:xfrm>
                    <a:off x="9324697" y="2111201"/>
                    <a:ext cx="898003" cy="307777"/>
                  </a:xfrm>
                  <a:prstGeom prst="rect">
                    <a:avLst/>
                  </a:prstGeom>
                  <a:noFill/>
                </p:spPr>
                <p:txBody>
                  <a:bodyPr wrap="square" rtlCol="0">
                    <a:spAutoFit/>
                  </a:bodyPr>
                  <a:lstStyle/>
                  <a:p>
                    <a:pPr algn="ctr"/>
                    <a:r>
                      <a:rPr lang="en-GB" sz="1400" smtClean="0">
                        <a:solidFill>
                          <a:srgbClr val="C00000"/>
                        </a:solidFill>
                        <a:latin typeface="SVN-HC Cubano" panose="00000500000000000000" pitchFamily="50" charset="0"/>
                        <a:ea typeface="Segoe UI Black" panose="020B0A02040204020203" pitchFamily="34" charset="0"/>
                      </a:rPr>
                      <a:t>CHARGES</a:t>
                    </a:r>
                    <a:endParaRPr lang="en-GB" sz="1400">
                      <a:solidFill>
                        <a:srgbClr val="C00000"/>
                      </a:solidFill>
                      <a:latin typeface="SVN-HC Cubano" panose="00000500000000000000" pitchFamily="50" charset="0"/>
                      <a:ea typeface="Segoe UI Black" panose="020B0A02040204020203" pitchFamily="34" charset="0"/>
                    </a:endParaRPr>
                  </a:p>
                </p:txBody>
              </p:sp>
              <p:pic>
                <p:nvPicPr>
                  <p:cNvPr id="54" name="Picture 53"/>
                  <p:cNvPicPr>
                    <a:picLocks noChangeAspect="1"/>
                  </p:cNvPicPr>
                  <p:nvPr/>
                </p:nvPicPr>
                <p:blipFill>
                  <a:blip r:embed="rId12"/>
                  <a:stretch>
                    <a:fillRect/>
                  </a:stretch>
                </p:blipFill>
                <p:spPr>
                  <a:xfrm>
                    <a:off x="10262994" y="2152797"/>
                    <a:ext cx="451608" cy="224584"/>
                  </a:xfrm>
                  <a:prstGeom prst="rect">
                    <a:avLst/>
                  </a:prstGeom>
                </p:spPr>
              </p:pic>
            </p:grpSp>
            <p:grpSp>
              <p:nvGrpSpPr>
                <p:cNvPr id="67" name="Group 66"/>
                <p:cNvGrpSpPr/>
                <p:nvPr/>
              </p:nvGrpSpPr>
              <p:grpSpPr>
                <a:xfrm>
                  <a:off x="4797220" y="1374782"/>
                  <a:ext cx="991384" cy="1515904"/>
                  <a:chOff x="8333313" y="-704521"/>
                  <a:chExt cx="991384" cy="1515904"/>
                </a:xfrm>
              </p:grpSpPr>
              <p:pic>
                <p:nvPicPr>
                  <p:cNvPr id="2064" name="Picture 16" descr="Cigarette, nicotine, smoking icon - Download on Iconfinder"/>
                  <p:cNvPicPr>
                    <a:picLocks noChangeAspect="1" noChangeArrowheads="1"/>
                  </p:cNvPicPr>
                  <p:nvPr/>
                </p:nvPicPr>
                <p:blipFill>
                  <a:blip r:embed="rId13"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63245" y="-704521"/>
                    <a:ext cx="731520" cy="731520"/>
                  </a:xfrm>
                  <a:prstGeom prst="rect">
                    <a:avLst/>
                  </a:prstGeom>
                  <a:noFill/>
                  <a:extLst>
                    <a:ext uri="{909E8E84-426E-40DD-AFC4-6F175D3DCCD1}">
                      <a14:hiddenFill xmlns:a14="http://schemas.microsoft.com/office/drawing/2010/main">
                        <a:solidFill>
                          <a:srgbClr val="FFFFFF"/>
                        </a:solidFill>
                      </a14:hiddenFill>
                    </a:ext>
                  </a:extLst>
                </p:spPr>
              </p:pic>
              <p:grpSp>
                <p:nvGrpSpPr>
                  <p:cNvPr id="65" name="Group 64"/>
                  <p:cNvGrpSpPr/>
                  <p:nvPr/>
                </p:nvGrpSpPr>
                <p:grpSpPr>
                  <a:xfrm>
                    <a:off x="8333313" y="26999"/>
                    <a:ext cx="991384" cy="784384"/>
                    <a:chOff x="7095191" y="-1071459"/>
                    <a:chExt cx="991384" cy="784384"/>
                  </a:xfrm>
                </p:grpSpPr>
                <p:sp>
                  <p:nvSpPr>
                    <p:cNvPr id="76" name="TextBox 75"/>
                    <p:cNvSpPr txBox="1"/>
                    <p:nvPr/>
                  </p:nvSpPr>
                  <p:spPr>
                    <a:xfrm>
                      <a:off x="7114632" y="-810295"/>
                      <a:ext cx="952505" cy="523220"/>
                    </a:xfrm>
                    <a:prstGeom prst="rect">
                      <a:avLst/>
                    </a:prstGeom>
                    <a:noFill/>
                  </p:spPr>
                  <p:txBody>
                    <a:bodyPr wrap="none" rtlCol="0">
                      <a:spAutoFit/>
                    </a:bodyPr>
                    <a:lstStyle/>
                    <a:p>
                      <a:pPr algn="ctr"/>
                      <a:r>
                        <a:rPr lang="vi-VN" sz="1400" smtClean="0">
                          <a:latin typeface="Segoe UI Variable Display Light" pitchFamily="2" charset="0"/>
                        </a:rPr>
                        <a:t>Thói quen </a:t>
                      </a:r>
                    </a:p>
                    <a:p>
                      <a:pPr algn="ctr"/>
                      <a:r>
                        <a:rPr lang="vi-VN" sz="1400">
                          <a:latin typeface="Segoe UI Variable Display Light" pitchFamily="2" charset="0"/>
                        </a:rPr>
                        <a:t>H</a:t>
                      </a:r>
                      <a:r>
                        <a:rPr lang="vi-VN" sz="1400" smtClean="0">
                          <a:latin typeface="Segoe UI Variable Display Light" pitchFamily="2" charset="0"/>
                        </a:rPr>
                        <a:t>út thuốc</a:t>
                      </a:r>
                      <a:endParaRPr lang="en-GB" sz="1400">
                        <a:latin typeface="Segoe UI Variable Display Light" pitchFamily="2" charset="0"/>
                      </a:endParaRPr>
                    </a:p>
                  </p:txBody>
                </p:sp>
                <p:sp>
                  <p:nvSpPr>
                    <p:cNvPr id="77" name="TextBox 76"/>
                    <p:cNvSpPr txBox="1"/>
                    <p:nvPr/>
                  </p:nvSpPr>
                  <p:spPr>
                    <a:xfrm>
                      <a:off x="7095191" y="-1071459"/>
                      <a:ext cx="991384" cy="307777"/>
                    </a:xfrm>
                    <a:prstGeom prst="rect">
                      <a:avLst/>
                    </a:prstGeom>
                    <a:noFill/>
                  </p:spPr>
                  <p:txBody>
                    <a:bodyPr wrap="square" rtlCol="0">
                      <a:spAutoFit/>
                    </a:bodyPr>
                    <a:lstStyle/>
                    <a:p>
                      <a:pPr algn="ctr"/>
                      <a:r>
                        <a:rPr lang="vi-VN" sz="1400" smtClean="0">
                          <a:latin typeface="SVN-HC Cubano" panose="00000500000000000000" pitchFamily="50" charset="0"/>
                          <a:ea typeface="Segoe UI Black" panose="020B0A02040204020203" pitchFamily="34" charset="0"/>
                        </a:rPr>
                        <a:t>SMOKER</a:t>
                      </a:r>
                      <a:endParaRPr lang="en-GB" sz="1400">
                        <a:latin typeface="SVN-HC Cubano" panose="00000500000000000000" pitchFamily="50" charset="0"/>
                        <a:ea typeface="Segoe UI Black" panose="020B0A02040204020203" pitchFamily="34" charset="0"/>
                      </a:endParaRPr>
                    </a:p>
                  </p:txBody>
                </p:sp>
              </p:grpSp>
            </p:grpSp>
          </p:grpSp>
        </p:grpSp>
      </p:grpSp>
    </p:spTree>
    <p:extLst>
      <p:ext uri="{BB962C8B-B14F-4D97-AF65-F5344CB8AC3E}">
        <p14:creationId xmlns:p14="http://schemas.microsoft.com/office/powerpoint/2010/main" val="27881213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rcRect t="7796" b="7796"/>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7" name="Rectangle 6"/>
          <p:cNvSpPr/>
          <p:nvPr/>
        </p:nvSpPr>
        <p:spPr>
          <a:xfrm>
            <a:off x="0" y="0"/>
            <a:ext cx="12192000" cy="6858000"/>
          </a:xfrm>
          <a:prstGeom prst="rect">
            <a:avLst/>
          </a:pr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344996" y="2743200"/>
            <a:ext cx="11501564" cy="13716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977900" y="3154680"/>
            <a:ext cx="10236200" cy="548640"/>
          </a:xfrm>
          <a:prstGeom prst="rect">
            <a:avLst/>
          </a:prstGeom>
          <a:noFill/>
        </p:spPr>
        <p:txBody>
          <a:bodyPr wrap="square" rtlCol="0">
            <a:spAutoFit/>
          </a:bodyPr>
          <a:lstStyle/>
          <a:p>
            <a:pPr algn="ctr"/>
            <a:r>
              <a:rPr lang="vi-VN" sz="3600" smtClean="0">
                <a:latin typeface="SVN-HC Cubano" panose="00000500000000000000" pitchFamily="50" charset="0"/>
                <a:ea typeface="Segoe UI Black" panose="020B0A02040204020203" pitchFamily="34" charset="0"/>
              </a:rPr>
              <a:t>XIN CHÂN THÀNH CẢM ƠN!</a:t>
            </a:r>
            <a:endParaRPr lang="en-GB" sz="3600">
              <a:latin typeface="SVN-HC Cubano" panose="00000500000000000000" pitchFamily="50" charset="0"/>
              <a:ea typeface="Segoe UI Black" panose="020B0A02040204020203" pitchFamily="34" charset="0"/>
            </a:endParaRPr>
          </a:p>
        </p:txBody>
      </p:sp>
      <p:pic>
        <p:nvPicPr>
          <p:cNvPr id="1026" name="Picture 2" descr="University of Economics Ho Chi Minh City"/>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9912" b="89794" l="4698" r="92254">
                        <a14:foregroundMark x1="6857" y1="17370" x2="6857" y2="17370"/>
                        <a14:foregroundMark x1="56254" y1="15015" x2="56254" y2="15015"/>
                        <a14:foregroundMark x1="73206" y1="31796" x2="73206" y2="31796"/>
                        <a14:foregroundMark x1="92317" y1="35132" x2="92317" y2="35132"/>
                        <a14:foregroundMark x1="11048" y1="80471" x2="11048" y2="80471"/>
                        <a14:foregroundMark x1="4698" y1="77134" x2="4698" y2="77134"/>
                        <a14:foregroundMark x1="16889" y1="77527" x2="16889" y2="77527"/>
                        <a14:foregroundMark x1="27556" y1="79195" x2="27556" y2="79195"/>
                        <a14:foregroundMark x1="32317" y1="78508" x2="32317" y2="78508"/>
                        <a14:foregroundMark x1="37968" y1="75761" x2="37968" y2="75761"/>
                        <a14:foregroundMark x1="43429" y1="80864" x2="43429" y2="80864"/>
                        <a14:foregroundMark x1="52952" y1="80864" x2="52952" y2="80864"/>
                        <a14:foregroundMark x1="34730" y1="88224" x2="34730" y2="88224"/>
                        <a14:foregroundMark x1="7746" y1="88518" x2="7746" y2="88518"/>
                        <a14:foregroundMark x1="57079" y1="76840" x2="57079" y2="76840"/>
                        <a14:foregroundMark x1="57333" y1="88224" x2="57333" y2="88224"/>
                        <a14:foregroundMark x1="66857" y1="83219" x2="66857" y2="83219"/>
                        <a14:foregroundMark x1="61460" y1="75761" x2="61460" y2="75761"/>
                        <a14:foregroundMark x1="71873" y1="75466" x2="71873" y2="75466"/>
                        <a14:foregroundMark x1="79048" y1="78508" x2="79048" y2="78508"/>
                        <a14:foregroundMark x1="89460" y1="79490" x2="89460" y2="79490"/>
                      </a14:backgroundRemoval>
                    </a14:imgEffect>
                  </a14:imgLayer>
                </a14:imgProps>
              </a:ext>
              <a:ext uri="{28A0092B-C50C-407E-A947-70E740481C1C}">
                <a14:useLocalDpi xmlns:a14="http://schemas.microsoft.com/office/drawing/2010/main" val="0"/>
              </a:ext>
            </a:extLst>
          </a:blip>
          <a:srcRect/>
          <a:stretch>
            <a:fillRect/>
          </a:stretch>
        </p:blipFill>
        <p:spPr bwMode="auto">
          <a:xfrm>
            <a:off x="344996" y="218980"/>
            <a:ext cx="1358265" cy="8787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894320" y="6254487"/>
            <a:ext cx="3952240" cy="430887"/>
          </a:xfrm>
          <a:prstGeom prst="rect">
            <a:avLst/>
          </a:prstGeom>
          <a:noFill/>
        </p:spPr>
        <p:txBody>
          <a:bodyPr wrap="square" rtlCol="0">
            <a:spAutoFit/>
          </a:bodyPr>
          <a:lstStyle/>
          <a:p>
            <a:pPr algn="ctr"/>
            <a:r>
              <a:rPr lang="en-GB" sz="2200" smtClean="0">
                <a:latin typeface="SVN-HC Cubano" panose="00000500000000000000" pitchFamily="50" charset="0"/>
                <a:ea typeface="Segoe UI Black" panose="020B0A02040204020203" pitchFamily="34" charset="0"/>
              </a:rPr>
              <a:t>BIỂU DIỄN TRỰC QUAN DỮ LIỆU</a:t>
            </a:r>
            <a:endParaRPr lang="en-GB" sz="2200">
              <a:latin typeface="SVN-HC Cubano" panose="00000500000000000000" pitchFamily="50" charset="0"/>
              <a:ea typeface="Segoe UI Black" panose="020B0A02040204020203" pitchFamily="34" charset="0"/>
            </a:endParaRPr>
          </a:p>
        </p:txBody>
      </p:sp>
      <p:sp>
        <p:nvSpPr>
          <p:cNvPr id="16" name="TextBox 15"/>
          <p:cNvSpPr txBox="1"/>
          <p:nvPr/>
        </p:nvSpPr>
        <p:spPr>
          <a:xfrm>
            <a:off x="7040880" y="442925"/>
            <a:ext cx="4805680" cy="430887"/>
          </a:xfrm>
          <a:prstGeom prst="rect">
            <a:avLst/>
          </a:prstGeom>
          <a:noFill/>
        </p:spPr>
        <p:txBody>
          <a:bodyPr wrap="square" rtlCol="0">
            <a:spAutoFit/>
          </a:bodyPr>
          <a:lstStyle/>
          <a:p>
            <a:pPr algn="ctr"/>
            <a:r>
              <a:rPr lang="en-GB" sz="2200" smtClean="0">
                <a:latin typeface="SVN-HC Cubano" panose="00000500000000000000" pitchFamily="50" charset="0"/>
                <a:ea typeface="Segoe UI Black" panose="020B0A02040204020203" pitchFamily="34" charset="0"/>
              </a:rPr>
              <a:t>BÁO CÁO ĐỀ ÁN KẾT THÚC HỌC PHẦN</a:t>
            </a:r>
            <a:endParaRPr lang="en-GB" sz="2200">
              <a:latin typeface="SVN-HC Cubano" panose="00000500000000000000" pitchFamily="50" charset="0"/>
              <a:ea typeface="Segoe UI Black" panose="020B0A02040204020203" pitchFamily="34" charset="0"/>
            </a:endParaRPr>
          </a:p>
        </p:txBody>
      </p:sp>
    </p:spTree>
    <p:extLst>
      <p:ext uri="{BB962C8B-B14F-4D97-AF65-F5344CB8AC3E}">
        <p14:creationId xmlns:p14="http://schemas.microsoft.com/office/powerpoint/2010/main" val="3606227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0" y="6778452"/>
            <a:ext cx="4059936" cy="91440"/>
          </a:xfrm>
          <a:prstGeom prst="rect">
            <a:avLst/>
          </a:prstGeom>
          <a:solidFill>
            <a:srgbClr val="A4D7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4062984" y="6778452"/>
            <a:ext cx="4062984" cy="91440"/>
          </a:xfrm>
          <a:prstGeom prst="rect">
            <a:avLst/>
          </a:prstGeom>
          <a:solidFill>
            <a:srgbClr val="87C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125968" y="6778452"/>
            <a:ext cx="4066032" cy="91440"/>
          </a:xfrm>
          <a:prstGeom prst="rect">
            <a:avLst/>
          </a:prstGeom>
          <a:solidFill>
            <a:srgbClr val="5DB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1" y="0"/>
            <a:ext cx="12191999" cy="548640"/>
          </a:xfrm>
          <a:prstGeom prst="rect">
            <a:avLst/>
          </a:prstGeom>
          <a:solidFill>
            <a:srgbClr val="3190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3759690" y="91440"/>
            <a:ext cx="4672620" cy="365760"/>
          </a:xfrm>
          <a:prstGeom prst="rect">
            <a:avLst/>
          </a:prstGeom>
          <a:noFill/>
        </p:spPr>
        <p:txBody>
          <a:bodyPr wrap="square" rtlCol="0">
            <a:spAutoFit/>
          </a:bodyPr>
          <a:lstStyle/>
          <a:p>
            <a:pPr algn="ctr"/>
            <a:r>
              <a:rPr lang="vi-VN" sz="2200" smtClean="0">
                <a:solidFill>
                  <a:schemeClr val="bg1"/>
                </a:solidFill>
                <a:latin typeface="SVN-HC Cubano" panose="00000500000000000000" pitchFamily="50" charset="0"/>
                <a:ea typeface="Segoe UI Black" panose="020B0A02040204020203" pitchFamily="34" charset="0"/>
              </a:rPr>
              <a:t>THAY ĐỔI Ý NGHĨA CỦA BỘ DỮ LIỆU</a:t>
            </a:r>
            <a:endParaRPr lang="en-GB" sz="2200">
              <a:solidFill>
                <a:schemeClr val="bg1"/>
              </a:solidFill>
              <a:latin typeface="SVN-HC Cubano" panose="00000500000000000000" pitchFamily="50" charset="0"/>
              <a:ea typeface="Segoe UI Black" panose="020B0A02040204020203" pitchFamily="34" charset="0"/>
            </a:endParaRPr>
          </a:p>
        </p:txBody>
      </p:sp>
      <p:grpSp>
        <p:nvGrpSpPr>
          <p:cNvPr id="127" name="Group 126"/>
          <p:cNvGrpSpPr/>
          <p:nvPr/>
        </p:nvGrpSpPr>
        <p:grpSpPr>
          <a:xfrm>
            <a:off x="2082042" y="720588"/>
            <a:ext cx="8159186" cy="2289669"/>
            <a:chOff x="2082042" y="720588"/>
            <a:chExt cx="8159186" cy="2289669"/>
          </a:xfrm>
        </p:grpSpPr>
        <p:sp>
          <p:nvSpPr>
            <p:cNvPr id="50" name="Rectangle 49"/>
            <p:cNvSpPr/>
            <p:nvPr/>
          </p:nvSpPr>
          <p:spPr>
            <a:xfrm>
              <a:off x="2082042" y="1181457"/>
              <a:ext cx="8159186" cy="1828800"/>
            </a:xfrm>
            <a:prstGeom prst="rect">
              <a:avLst/>
            </a:prstGeom>
            <a:noFill/>
            <a:ln>
              <a:solidFill>
                <a:schemeClr val="bg1"/>
              </a:solidFill>
            </a:ln>
            <a:effectLst>
              <a:outerShdw blurRad="50800" dist="38100" dir="2700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 name="Group 14"/>
            <p:cNvGrpSpPr/>
            <p:nvPr/>
          </p:nvGrpSpPr>
          <p:grpSpPr>
            <a:xfrm>
              <a:off x="2901152" y="720588"/>
              <a:ext cx="6520966" cy="2185707"/>
              <a:chOff x="2315831" y="761503"/>
              <a:chExt cx="6520966" cy="2185707"/>
            </a:xfrm>
          </p:grpSpPr>
          <p:grpSp>
            <p:nvGrpSpPr>
              <p:cNvPr id="13" name="Group 12"/>
              <p:cNvGrpSpPr/>
              <p:nvPr/>
            </p:nvGrpSpPr>
            <p:grpSpPr>
              <a:xfrm>
                <a:off x="2315831" y="761503"/>
                <a:ext cx="2349445" cy="2183045"/>
                <a:chOff x="2315831" y="761503"/>
                <a:chExt cx="2349445" cy="2183045"/>
              </a:xfrm>
            </p:grpSpPr>
            <p:sp>
              <p:nvSpPr>
                <p:cNvPr id="21" name="TextBox 20"/>
                <p:cNvSpPr txBox="1"/>
                <p:nvPr/>
              </p:nvSpPr>
              <p:spPr>
                <a:xfrm>
                  <a:off x="2315831" y="761503"/>
                  <a:ext cx="2349445" cy="430887"/>
                </a:xfrm>
                <a:prstGeom prst="rect">
                  <a:avLst/>
                </a:prstGeom>
                <a:noFill/>
              </p:spPr>
              <p:txBody>
                <a:bodyPr wrap="square" rtlCol="0">
                  <a:spAutoFit/>
                </a:bodyPr>
                <a:lstStyle/>
                <a:p>
                  <a:pPr algn="ctr"/>
                  <a:r>
                    <a:rPr lang="vi-VN" sz="2200" u="sng" smtClean="0">
                      <a:latin typeface="SVN-HC Cubano" panose="00000500000000000000" pitchFamily="50" charset="0"/>
                      <a:ea typeface="Segoe UI Black" panose="020B0A02040204020203" pitchFamily="34" charset="0"/>
                    </a:rPr>
                    <a:t>Ý NGHĨA BAN ĐẦU</a:t>
                  </a:r>
                  <a:endParaRPr lang="en-GB" sz="2200" u="sng">
                    <a:latin typeface="SVN-HC Cubano" panose="00000500000000000000" pitchFamily="50" charset="0"/>
                    <a:ea typeface="Segoe UI Black" panose="020B0A02040204020203" pitchFamily="34" charset="0"/>
                  </a:endParaRPr>
                </a:p>
              </p:txBody>
            </p:sp>
            <p:grpSp>
              <p:nvGrpSpPr>
                <p:cNvPr id="6" name="Group 5"/>
                <p:cNvGrpSpPr/>
                <p:nvPr/>
              </p:nvGrpSpPr>
              <p:grpSpPr>
                <a:xfrm>
                  <a:off x="2509356" y="1433968"/>
                  <a:ext cx="1962397" cy="1510580"/>
                  <a:chOff x="1402465" y="1381482"/>
                  <a:chExt cx="1962397" cy="1510580"/>
                </a:xfrm>
              </p:grpSpPr>
              <p:pic>
                <p:nvPicPr>
                  <p:cNvPr id="2062" name="Picture 14" descr="Bill, fee, health insurance, hospital, medical, medical fee, treatment fee icon - Download on Iconfinder"/>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17903" y="1381482"/>
                    <a:ext cx="731520" cy="731520"/>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1402465" y="2368842"/>
                    <a:ext cx="1962397" cy="523220"/>
                  </a:xfrm>
                  <a:prstGeom prst="rect">
                    <a:avLst/>
                  </a:prstGeom>
                  <a:noFill/>
                </p:spPr>
                <p:txBody>
                  <a:bodyPr wrap="none" rtlCol="0">
                    <a:spAutoFit/>
                  </a:bodyPr>
                  <a:lstStyle/>
                  <a:p>
                    <a:pPr algn="ctr"/>
                    <a:r>
                      <a:rPr lang="en-GB" sz="1400" smtClean="0">
                        <a:solidFill>
                          <a:srgbClr val="C00000"/>
                        </a:solidFill>
                        <a:latin typeface="Segoe UI Variable Display Light" pitchFamily="2" charset="0"/>
                      </a:rPr>
                      <a:t>Tổng chi phí mà BHYT</a:t>
                    </a:r>
                  </a:p>
                  <a:p>
                    <a:pPr algn="ctr"/>
                    <a:r>
                      <a:rPr lang="en-GB" sz="1400" smtClean="0">
                        <a:solidFill>
                          <a:srgbClr val="C00000"/>
                        </a:solidFill>
                        <a:latin typeface="Segoe UI Variable Display Light" pitchFamily="2" charset="0"/>
                      </a:rPr>
                      <a:t>Chi trả cho Y tế cá nhân </a:t>
                    </a:r>
                    <a:endParaRPr lang="en-GB" sz="1400">
                      <a:solidFill>
                        <a:srgbClr val="C00000"/>
                      </a:solidFill>
                      <a:latin typeface="Segoe UI Variable Display Light" pitchFamily="2" charset="0"/>
                    </a:endParaRPr>
                  </a:p>
                </p:txBody>
              </p:sp>
              <p:sp>
                <p:nvSpPr>
                  <p:cNvPr id="43" name="TextBox 42"/>
                  <p:cNvSpPr txBox="1"/>
                  <p:nvPr/>
                </p:nvSpPr>
                <p:spPr>
                  <a:xfrm>
                    <a:off x="1934662" y="2107678"/>
                    <a:ext cx="898003" cy="307777"/>
                  </a:xfrm>
                  <a:prstGeom prst="rect">
                    <a:avLst/>
                  </a:prstGeom>
                  <a:noFill/>
                </p:spPr>
                <p:txBody>
                  <a:bodyPr wrap="square" rtlCol="0">
                    <a:spAutoFit/>
                  </a:bodyPr>
                  <a:lstStyle/>
                  <a:p>
                    <a:pPr algn="ctr"/>
                    <a:r>
                      <a:rPr lang="en-GB" sz="1400" smtClean="0">
                        <a:solidFill>
                          <a:srgbClr val="C00000"/>
                        </a:solidFill>
                        <a:latin typeface="SVN-HC Cubano" panose="00000500000000000000" pitchFamily="50" charset="0"/>
                        <a:ea typeface="Segoe UI Black" panose="020B0A02040204020203" pitchFamily="34" charset="0"/>
                      </a:rPr>
                      <a:t>CHARGES</a:t>
                    </a:r>
                    <a:endParaRPr lang="en-GB" sz="1400">
                      <a:solidFill>
                        <a:srgbClr val="C00000"/>
                      </a:solidFill>
                      <a:latin typeface="SVN-HC Cubano" panose="00000500000000000000" pitchFamily="50" charset="0"/>
                      <a:ea typeface="Segoe UI Black" panose="020B0A02040204020203" pitchFamily="34" charset="0"/>
                    </a:endParaRPr>
                  </a:p>
                </p:txBody>
              </p:sp>
              <p:pic>
                <p:nvPicPr>
                  <p:cNvPr id="54" name="Picture 53"/>
                  <p:cNvPicPr>
                    <a:picLocks noChangeAspect="1"/>
                  </p:cNvPicPr>
                  <p:nvPr/>
                </p:nvPicPr>
                <p:blipFill>
                  <a:blip r:embed="rId3"/>
                  <a:stretch>
                    <a:fillRect/>
                  </a:stretch>
                </p:blipFill>
                <p:spPr>
                  <a:xfrm>
                    <a:off x="2872959" y="2149274"/>
                    <a:ext cx="451608" cy="224584"/>
                  </a:xfrm>
                  <a:prstGeom prst="rect">
                    <a:avLst/>
                  </a:prstGeom>
                </p:spPr>
              </p:pic>
            </p:grpSp>
          </p:grpSp>
          <p:grpSp>
            <p:nvGrpSpPr>
              <p:cNvPr id="12" name="Group 11"/>
              <p:cNvGrpSpPr/>
              <p:nvPr/>
            </p:nvGrpSpPr>
            <p:grpSpPr>
              <a:xfrm>
                <a:off x="5849795" y="761503"/>
                <a:ext cx="2987002" cy="2185707"/>
                <a:chOff x="5849795" y="761503"/>
                <a:chExt cx="2987002" cy="2185707"/>
              </a:xfrm>
            </p:grpSpPr>
            <p:grpSp>
              <p:nvGrpSpPr>
                <p:cNvPr id="4" name="Group 3"/>
                <p:cNvGrpSpPr/>
                <p:nvPr/>
              </p:nvGrpSpPr>
              <p:grpSpPr>
                <a:xfrm>
                  <a:off x="5987798" y="1431306"/>
                  <a:ext cx="2710999" cy="1515904"/>
                  <a:chOff x="3487119" y="1376158"/>
                  <a:chExt cx="2710999" cy="1515904"/>
                </a:xfrm>
              </p:grpSpPr>
              <p:sp>
                <p:nvSpPr>
                  <p:cNvPr id="49" name="TextBox 48"/>
                  <p:cNvSpPr txBox="1"/>
                  <p:nvPr/>
                </p:nvSpPr>
                <p:spPr>
                  <a:xfrm>
                    <a:off x="3487119" y="2368842"/>
                    <a:ext cx="2710999" cy="523220"/>
                  </a:xfrm>
                  <a:prstGeom prst="rect">
                    <a:avLst/>
                  </a:prstGeom>
                  <a:noFill/>
                </p:spPr>
                <p:txBody>
                  <a:bodyPr wrap="none" rtlCol="0">
                    <a:spAutoFit/>
                  </a:bodyPr>
                  <a:lstStyle/>
                  <a:p>
                    <a:pPr algn="ctr"/>
                    <a:r>
                      <a:rPr lang="en-GB" sz="1400" smtClean="0">
                        <a:solidFill>
                          <a:srgbClr val="C00000"/>
                        </a:solidFill>
                        <a:latin typeface="Segoe UI Variable Display Light" pitchFamily="2" charset="0"/>
                      </a:rPr>
                      <a:t>Tổng chi phí mà </a:t>
                    </a:r>
                    <a:r>
                      <a:rPr lang="vi-VN" sz="1400" smtClean="0">
                        <a:solidFill>
                          <a:srgbClr val="C00000"/>
                        </a:solidFill>
                        <a:latin typeface="Segoe UI Variable Display Light" pitchFamily="2" charset="0"/>
                      </a:rPr>
                      <a:t>Người dân Hoa Kỳ</a:t>
                    </a:r>
                    <a:endParaRPr lang="en-GB" sz="1400" smtClean="0">
                      <a:solidFill>
                        <a:srgbClr val="C00000"/>
                      </a:solidFill>
                      <a:latin typeface="Segoe UI Variable Display Light" pitchFamily="2" charset="0"/>
                    </a:endParaRPr>
                  </a:p>
                  <a:p>
                    <a:pPr algn="ctr"/>
                    <a:r>
                      <a:rPr lang="en-GB" sz="1400" smtClean="0">
                        <a:solidFill>
                          <a:srgbClr val="C00000"/>
                        </a:solidFill>
                        <a:latin typeface="Segoe UI Variable Display Light" pitchFamily="2" charset="0"/>
                      </a:rPr>
                      <a:t>Chi trả cho </a:t>
                    </a:r>
                    <a:r>
                      <a:rPr lang="vi-VN" sz="1400" smtClean="0">
                        <a:solidFill>
                          <a:srgbClr val="C00000"/>
                        </a:solidFill>
                        <a:latin typeface="Segoe UI Variable Display Light" pitchFamily="2" charset="0"/>
                      </a:rPr>
                      <a:t>BHYT</a:t>
                    </a:r>
                    <a:endParaRPr lang="en-GB" sz="1400">
                      <a:solidFill>
                        <a:srgbClr val="C00000"/>
                      </a:solidFill>
                      <a:latin typeface="Segoe UI Variable Display Light" pitchFamily="2" charset="0"/>
                    </a:endParaRPr>
                  </a:p>
                </p:txBody>
              </p:sp>
              <p:sp>
                <p:nvSpPr>
                  <p:cNvPr id="51" name="TextBox 50"/>
                  <p:cNvSpPr txBox="1"/>
                  <p:nvPr/>
                </p:nvSpPr>
                <p:spPr>
                  <a:xfrm>
                    <a:off x="4393616" y="2107678"/>
                    <a:ext cx="898003" cy="307777"/>
                  </a:xfrm>
                  <a:prstGeom prst="rect">
                    <a:avLst/>
                  </a:prstGeom>
                  <a:noFill/>
                </p:spPr>
                <p:txBody>
                  <a:bodyPr wrap="square" rtlCol="0">
                    <a:spAutoFit/>
                  </a:bodyPr>
                  <a:lstStyle/>
                  <a:p>
                    <a:pPr algn="ctr"/>
                    <a:r>
                      <a:rPr lang="en-GB" sz="1400" smtClean="0">
                        <a:solidFill>
                          <a:srgbClr val="C00000"/>
                        </a:solidFill>
                        <a:latin typeface="SVN-HC Cubano" panose="00000500000000000000" pitchFamily="50" charset="0"/>
                        <a:ea typeface="Segoe UI Black" panose="020B0A02040204020203" pitchFamily="34" charset="0"/>
                      </a:rPr>
                      <a:t>CHARGES</a:t>
                    </a:r>
                    <a:endParaRPr lang="en-GB" sz="1400">
                      <a:solidFill>
                        <a:srgbClr val="C00000"/>
                      </a:solidFill>
                      <a:latin typeface="SVN-HC Cubano" panose="00000500000000000000" pitchFamily="50" charset="0"/>
                      <a:ea typeface="Segoe UI Black" panose="020B0A02040204020203" pitchFamily="34" charset="0"/>
                    </a:endParaRPr>
                  </a:p>
                </p:txBody>
              </p:sp>
              <p:pic>
                <p:nvPicPr>
                  <p:cNvPr id="53" name="Picture 52"/>
                  <p:cNvPicPr>
                    <a:picLocks noChangeAspect="1"/>
                  </p:cNvPicPr>
                  <p:nvPr/>
                </p:nvPicPr>
                <p:blipFill>
                  <a:blip r:embed="rId3"/>
                  <a:stretch>
                    <a:fillRect/>
                  </a:stretch>
                </p:blipFill>
                <p:spPr>
                  <a:xfrm>
                    <a:off x="5331913" y="2149274"/>
                    <a:ext cx="451608" cy="224584"/>
                  </a:xfrm>
                  <a:prstGeom prst="rect">
                    <a:avLst/>
                  </a:prstGeom>
                </p:spPr>
              </p:pic>
              <p:pic>
                <p:nvPicPr>
                  <p:cNvPr id="3074" name="Picture 2" descr="Bill, fee, healthcare, medical icon - Download on Iconfinder"/>
                  <p:cNvPicPr>
                    <a:picLocks noChangeAspect="1" noChangeArrowheads="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76857" y="1376158"/>
                    <a:ext cx="731520" cy="731520"/>
                  </a:xfrm>
                  <a:prstGeom prst="rect">
                    <a:avLst/>
                  </a:prstGeom>
                  <a:noFill/>
                  <a:extLst>
                    <a:ext uri="{909E8E84-426E-40DD-AFC4-6F175D3DCCD1}">
                      <a14:hiddenFill xmlns:a14="http://schemas.microsoft.com/office/drawing/2010/main">
                        <a:solidFill>
                          <a:srgbClr val="FFFFFF"/>
                        </a:solidFill>
                      </a14:hiddenFill>
                    </a:ext>
                  </a:extLst>
                </p:spPr>
              </p:pic>
            </p:grpSp>
            <p:sp>
              <p:nvSpPr>
                <p:cNvPr id="58" name="TextBox 57"/>
                <p:cNvSpPr txBox="1"/>
                <p:nvPr/>
              </p:nvSpPr>
              <p:spPr>
                <a:xfrm>
                  <a:off x="5849795" y="761503"/>
                  <a:ext cx="2987002" cy="430887"/>
                </a:xfrm>
                <a:prstGeom prst="rect">
                  <a:avLst/>
                </a:prstGeom>
                <a:noFill/>
              </p:spPr>
              <p:txBody>
                <a:bodyPr wrap="square" rtlCol="0">
                  <a:spAutoFit/>
                </a:bodyPr>
                <a:lstStyle/>
                <a:p>
                  <a:pPr algn="ctr"/>
                  <a:r>
                    <a:rPr lang="vi-VN" sz="2200" u="sng" smtClean="0">
                      <a:latin typeface="SVN-HC Cubano" panose="00000500000000000000" pitchFamily="50" charset="0"/>
                      <a:ea typeface="Segoe UI Black" panose="020B0A02040204020203" pitchFamily="34" charset="0"/>
                    </a:rPr>
                    <a:t>Ý NGHĨA SAU THAY ĐỔI</a:t>
                  </a:r>
                  <a:endParaRPr lang="en-GB" sz="2200" u="sng">
                    <a:latin typeface="SVN-HC Cubano" panose="00000500000000000000" pitchFamily="50" charset="0"/>
                    <a:ea typeface="Segoe UI Black" panose="020B0A02040204020203" pitchFamily="34" charset="0"/>
                  </a:endParaRPr>
                </a:p>
              </p:txBody>
            </p:sp>
          </p:grpSp>
        </p:grpSp>
      </p:grpSp>
      <p:grpSp>
        <p:nvGrpSpPr>
          <p:cNvPr id="128" name="Group 127"/>
          <p:cNvGrpSpPr/>
          <p:nvPr/>
        </p:nvGrpSpPr>
        <p:grpSpPr>
          <a:xfrm>
            <a:off x="1999734" y="3521944"/>
            <a:ext cx="8192532" cy="2744821"/>
            <a:chOff x="1999734" y="3540437"/>
            <a:chExt cx="8192532" cy="2744821"/>
          </a:xfrm>
        </p:grpSpPr>
        <p:sp>
          <p:nvSpPr>
            <p:cNvPr id="64" name="TextBox 63"/>
            <p:cNvSpPr txBox="1"/>
            <p:nvPr/>
          </p:nvSpPr>
          <p:spPr>
            <a:xfrm>
              <a:off x="3646451" y="3540437"/>
              <a:ext cx="4899098" cy="430887"/>
            </a:xfrm>
            <a:prstGeom prst="rect">
              <a:avLst/>
            </a:prstGeom>
            <a:noFill/>
          </p:spPr>
          <p:txBody>
            <a:bodyPr wrap="none" rtlCol="0">
              <a:spAutoFit/>
            </a:bodyPr>
            <a:lstStyle/>
            <a:p>
              <a:pPr algn="ctr"/>
              <a:r>
                <a:rPr lang="vi-VN" sz="2200" u="sng" smtClean="0">
                  <a:latin typeface="SVN-HC Cubano" panose="00000500000000000000" pitchFamily="50" charset="0"/>
                </a:rPr>
                <a:t>BỔ SUNG THUỘC TÍNH CHO BỘ DỮ LIỆU</a:t>
              </a:r>
              <a:endParaRPr lang="en-GB" sz="2200" u="sng">
                <a:latin typeface="SVN-HC Cubano" panose="00000500000000000000" pitchFamily="50" charset="0"/>
              </a:endParaRPr>
            </a:p>
          </p:txBody>
        </p:sp>
        <p:grpSp>
          <p:nvGrpSpPr>
            <p:cNvPr id="125" name="Group 124"/>
            <p:cNvGrpSpPr/>
            <p:nvPr/>
          </p:nvGrpSpPr>
          <p:grpSpPr>
            <a:xfrm>
              <a:off x="1999734" y="4208315"/>
              <a:ext cx="8192532" cy="2076943"/>
              <a:chOff x="1999733" y="3940048"/>
              <a:chExt cx="8192532" cy="2076943"/>
            </a:xfrm>
          </p:grpSpPr>
          <p:grpSp>
            <p:nvGrpSpPr>
              <p:cNvPr id="124" name="Group 123"/>
              <p:cNvGrpSpPr/>
              <p:nvPr/>
            </p:nvGrpSpPr>
            <p:grpSpPr>
              <a:xfrm>
                <a:off x="1999733" y="3944026"/>
                <a:ext cx="3114053" cy="2067355"/>
                <a:chOff x="1999733" y="3944026"/>
                <a:chExt cx="3114053" cy="2067355"/>
              </a:xfrm>
            </p:grpSpPr>
            <p:sp>
              <p:nvSpPr>
                <p:cNvPr id="65" name="TextBox 64"/>
                <p:cNvSpPr txBox="1"/>
                <p:nvPr/>
              </p:nvSpPr>
              <p:spPr>
                <a:xfrm>
                  <a:off x="2413760" y="3944026"/>
                  <a:ext cx="2286000" cy="365760"/>
                </a:xfrm>
                <a:prstGeom prst="rect">
                  <a:avLst/>
                </a:prstGeom>
                <a:noFill/>
              </p:spPr>
              <p:txBody>
                <a:bodyPr wrap="square" rtlCol="0">
                  <a:spAutoFit/>
                </a:bodyPr>
                <a:lstStyle/>
                <a:p>
                  <a:pPr algn="ctr"/>
                  <a:r>
                    <a:rPr lang="vi-VN" sz="2000" smtClean="0">
                      <a:solidFill>
                        <a:schemeClr val="accent1">
                          <a:lumMod val="50000"/>
                        </a:schemeClr>
                      </a:solidFill>
                      <a:latin typeface="SVN-HC Cubano" panose="00000500000000000000" pitchFamily="50" charset="0"/>
                      <a:ea typeface="Segoe UI Black" panose="020B0A02040204020203" pitchFamily="34" charset="0"/>
                    </a:rPr>
                    <a:t>YẾU TỐ XÃ HỘI</a:t>
                  </a:r>
                  <a:endParaRPr lang="en-GB" sz="2000">
                    <a:solidFill>
                      <a:schemeClr val="accent1">
                        <a:lumMod val="50000"/>
                      </a:schemeClr>
                    </a:solidFill>
                    <a:latin typeface="SVN-HC Cubano" panose="00000500000000000000" pitchFamily="50" charset="0"/>
                    <a:ea typeface="Segoe UI Black" panose="020B0A02040204020203" pitchFamily="34" charset="0"/>
                  </a:endParaRPr>
                </a:p>
              </p:txBody>
            </p:sp>
            <p:grpSp>
              <p:nvGrpSpPr>
                <p:cNvPr id="119" name="Group 118"/>
                <p:cNvGrpSpPr/>
                <p:nvPr/>
              </p:nvGrpSpPr>
              <p:grpSpPr>
                <a:xfrm>
                  <a:off x="1999733" y="4596105"/>
                  <a:ext cx="3114053" cy="1415276"/>
                  <a:chOff x="2016407" y="5134272"/>
                  <a:chExt cx="3114053" cy="1415276"/>
                </a:xfrm>
              </p:grpSpPr>
              <p:sp>
                <p:nvSpPr>
                  <p:cNvPr id="90" name="TextBox 89"/>
                  <p:cNvSpPr txBox="1"/>
                  <p:nvPr/>
                </p:nvSpPr>
                <p:spPr>
                  <a:xfrm>
                    <a:off x="2016407" y="6029755"/>
                    <a:ext cx="902811" cy="307777"/>
                  </a:xfrm>
                  <a:prstGeom prst="rect">
                    <a:avLst/>
                  </a:prstGeom>
                  <a:noFill/>
                </p:spPr>
                <p:txBody>
                  <a:bodyPr wrap="none" rtlCol="0">
                    <a:spAutoFit/>
                  </a:bodyPr>
                  <a:lstStyle/>
                  <a:p>
                    <a:pPr algn="ctr"/>
                    <a:r>
                      <a:rPr lang="vi-VN" sz="1400" smtClean="0">
                        <a:latin typeface="Segoe UI Variable Display Light" pitchFamily="2" charset="0"/>
                      </a:rPr>
                      <a:t>Tiểu bang</a:t>
                    </a:r>
                    <a:endParaRPr lang="en-GB" sz="1400">
                      <a:latin typeface="Segoe UI Variable Display Light" pitchFamily="2" charset="0"/>
                    </a:endParaRPr>
                  </a:p>
                </p:txBody>
              </p:sp>
              <p:sp>
                <p:nvSpPr>
                  <p:cNvPr id="91" name="TextBox 90"/>
                  <p:cNvSpPr txBox="1"/>
                  <p:nvPr/>
                </p:nvSpPr>
                <p:spPr>
                  <a:xfrm>
                    <a:off x="2098715" y="5768591"/>
                    <a:ext cx="738194" cy="307777"/>
                  </a:xfrm>
                  <a:prstGeom prst="rect">
                    <a:avLst/>
                  </a:prstGeom>
                  <a:noFill/>
                </p:spPr>
                <p:txBody>
                  <a:bodyPr wrap="square" rtlCol="0">
                    <a:spAutoFit/>
                  </a:bodyPr>
                  <a:lstStyle/>
                  <a:p>
                    <a:pPr algn="ctr"/>
                    <a:r>
                      <a:rPr lang="vi-VN" sz="1400" smtClean="0">
                        <a:latin typeface="SVN-HC Cubano" panose="00000500000000000000" pitchFamily="50" charset="0"/>
                        <a:ea typeface="Segoe UI Black" panose="020B0A02040204020203" pitchFamily="34" charset="0"/>
                      </a:rPr>
                      <a:t>STATE</a:t>
                    </a:r>
                    <a:endParaRPr lang="en-GB" sz="1400">
                      <a:latin typeface="SVN-HC Cubano" panose="00000500000000000000" pitchFamily="50" charset="0"/>
                      <a:ea typeface="Segoe UI Black" panose="020B0A02040204020203" pitchFamily="34" charset="0"/>
                    </a:endParaRPr>
                  </a:p>
                </p:txBody>
              </p:sp>
              <p:pic>
                <p:nvPicPr>
                  <p:cNvPr id="3076" name="Picture 4" descr="Engagement, love, married, ring, rings, valentine, wedding icon - Download on Iconfinder"/>
                  <p:cNvPicPr>
                    <a:picLocks noChangeAspect="1" noChangeArrowheads="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3242712" y="5134272"/>
                    <a:ext cx="640080" cy="64008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merica, country, flag, map, state, united states, usa icon - Download on Iconfinder"/>
                  <p:cNvPicPr>
                    <a:picLocks noChangeAspect="1" noChangeArrowheads="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2147772" y="5134272"/>
                    <a:ext cx="640080" cy="640080"/>
                  </a:xfrm>
                  <a:prstGeom prst="rect">
                    <a:avLst/>
                  </a:prstGeom>
                  <a:noFill/>
                  <a:extLst>
                    <a:ext uri="{909E8E84-426E-40DD-AFC4-6F175D3DCCD1}">
                      <a14:hiddenFill xmlns:a14="http://schemas.microsoft.com/office/drawing/2010/main">
                        <a:solidFill>
                          <a:srgbClr val="FFFFFF"/>
                        </a:solidFill>
                      </a14:hiddenFill>
                    </a:ext>
                  </a:extLst>
                </p:spPr>
              </p:pic>
              <p:sp>
                <p:nvSpPr>
                  <p:cNvPr id="92" name="TextBox 91"/>
                  <p:cNvSpPr txBox="1"/>
                  <p:nvPr/>
                </p:nvSpPr>
                <p:spPr>
                  <a:xfrm>
                    <a:off x="3104935" y="6026328"/>
                    <a:ext cx="915635" cy="523220"/>
                  </a:xfrm>
                  <a:prstGeom prst="rect">
                    <a:avLst/>
                  </a:prstGeom>
                  <a:noFill/>
                </p:spPr>
                <p:txBody>
                  <a:bodyPr wrap="none" rtlCol="0">
                    <a:spAutoFit/>
                  </a:bodyPr>
                  <a:lstStyle/>
                  <a:p>
                    <a:pPr algn="ctr"/>
                    <a:r>
                      <a:rPr lang="vi-VN" sz="1400" smtClean="0">
                        <a:latin typeface="Segoe UI Variable Display Light" pitchFamily="2" charset="0"/>
                      </a:rPr>
                      <a:t>Tình trạng</a:t>
                    </a:r>
                  </a:p>
                  <a:p>
                    <a:pPr algn="ctr"/>
                    <a:r>
                      <a:rPr lang="vi-VN" sz="1400" smtClean="0">
                        <a:latin typeface="Segoe UI Variable Display Light" pitchFamily="2" charset="0"/>
                      </a:rPr>
                      <a:t>Hôn nhân</a:t>
                    </a:r>
                    <a:endParaRPr lang="en-GB" sz="1400">
                      <a:latin typeface="Segoe UI Variable Display Light" pitchFamily="2" charset="0"/>
                    </a:endParaRPr>
                  </a:p>
                </p:txBody>
              </p:sp>
              <p:sp>
                <p:nvSpPr>
                  <p:cNvPr id="93" name="TextBox 92"/>
                  <p:cNvSpPr txBox="1"/>
                  <p:nvPr/>
                </p:nvSpPr>
                <p:spPr>
                  <a:xfrm>
                    <a:off x="3100666" y="5774715"/>
                    <a:ext cx="924173" cy="307777"/>
                  </a:xfrm>
                  <a:prstGeom prst="rect">
                    <a:avLst/>
                  </a:prstGeom>
                  <a:noFill/>
                </p:spPr>
                <p:txBody>
                  <a:bodyPr wrap="square" rtlCol="0">
                    <a:spAutoFit/>
                  </a:bodyPr>
                  <a:lstStyle/>
                  <a:p>
                    <a:pPr algn="ctr"/>
                    <a:r>
                      <a:rPr lang="vi-VN" sz="1400" smtClean="0">
                        <a:latin typeface="SVN-HC Cubano" panose="00000500000000000000" pitchFamily="50" charset="0"/>
                        <a:ea typeface="Segoe UI Black" panose="020B0A02040204020203" pitchFamily="34" charset="0"/>
                      </a:rPr>
                      <a:t>MARRIED</a:t>
                    </a:r>
                    <a:endParaRPr lang="en-GB" sz="1400">
                      <a:latin typeface="SVN-HC Cubano" panose="00000500000000000000" pitchFamily="50" charset="0"/>
                      <a:ea typeface="Segoe UI Black" panose="020B0A02040204020203" pitchFamily="34" charset="0"/>
                    </a:endParaRPr>
                  </a:p>
                </p:txBody>
              </p:sp>
              <p:pic>
                <p:nvPicPr>
                  <p:cNvPr id="3080" name="Picture 8" descr="Self, employed, freelance, freelancer, person icon - Download on Iconfinder"/>
                  <p:cNvPicPr>
                    <a:picLocks noChangeAspect="1" noChangeArrowheads="1"/>
                  </p:cNvPicPr>
                  <p:nvPr/>
                </p:nvPicPr>
                <p:blipFill>
                  <a:blip r:embed="rId7"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46809" y="5134272"/>
                    <a:ext cx="640080" cy="640080"/>
                  </a:xfrm>
                  <a:prstGeom prst="rect">
                    <a:avLst/>
                  </a:prstGeom>
                  <a:noFill/>
                  <a:extLst>
                    <a:ext uri="{909E8E84-426E-40DD-AFC4-6F175D3DCCD1}">
                      <a14:hiddenFill xmlns:a14="http://schemas.microsoft.com/office/drawing/2010/main">
                        <a:solidFill>
                          <a:srgbClr val="FFFFFF"/>
                        </a:solidFill>
                      </a14:hiddenFill>
                    </a:ext>
                  </a:extLst>
                </p:spPr>
              </p:pic>
              <p:sp>
                <p:nvSpPr>
                  <p:cNvPr id="94" name="TextBox 93"/>
                  <p:cNvSpPr txBox="1"/>
                  <p:nvPr/>
                </p:nvSpPr>
                <p:spPr>
                  <a:xfrm>
                    <a:off x="4206287" y="5774093"/>
                    <a:ext cx="924173" cy="307777"/>
                  </a:xfrm>
                  <a:prstGeom prst="rect">
                    <a:avLst/>
                  </a:prstGeom>
                  <a:noFill/>
                </p:spPr>
                <p:txBody>
                  <a:bodyPr wrap="square" rtlCol="0">
                    <a:spAutoFit/>
                  </a:bodyPr>
                  <a:lstStyle/>
                  <a:p>
                    <a:pPr algn="ctr"/>
                    <a:r>
                      <a:rPr lang="vi-VN" sz="1400" smtClean="0">
                        <a:latin typeface="SVN-HC Cubano" panose="00000500000000000000" pitchFamily="50" charset="0"/>
                        <a:ea typeface="Segoe UI Black" panose="020B0A02040204020203" pitchFamily="34" charset="0"/>
                      </a:rPr>
                      <a:t>EMPLOY</a:t>
                    </a:r>
                    <a:endParaRPr lang="en-GB" sz="1400">
                      <a:latin typeface="SVN-HC Cubano" panose="00000500000000000000" pitchFamily="50" charset="0"/>
                      <a:ea typeface="Segoe UI Black" panose="020B0A02040204020203" pitchFamily="34" charset="0"/>
                    </a:endParaRPr>
                  </a:p>
                </p:txBody>
              </p:sp>
              <p:sp>
                <p:nvSpPr>
                  <p:cNvPr id="95" name="TextBox 94"/>
                  <p:cNvSpPr txBox="1"/>
                  <p:nvPr/>
                </p:nvSpPr>
                <p:spPr>
                  <a:xfrm>
                    <a:off x="4210556" y="6026328"/>
                    <a:ext cx="915635" cy="523220"/>
                  </a:xfrm>
                  <a:prstGeom prst="rect">
                    <a:avLst/>
                  </a:prstGeom>
                  <a:noFill/>
                </p:spPr>
                <p:txBody>
                  <a:bodyPr wrap="none" rtlCol="0">
                    <a:spAutoFit/>
                  </a:bodyPr>
                  <a:lstStyle/>
                  <a:p>
                    <a:pPr algn="ctr"/>
                    <a:r>
                      <a:rPr lang="vi-VN" sz="1400" smtClean="0">
                        <a:latin typeface="Segoe UI Variable Display Light" pitchFamily="2" charset="0"/>
                      </a:rPr>
                      <a:t>Tình trạng</a:t>
                    </a:r>
                  </a:p>
                  <a:p>
                    <a:pPr algn="ctr"/>
                    <a:r>
                      <a:rPr lang="vi-VN" sz="1400" smtClean="0">
                        <a:latin typeface="Segoe UI Variable Display Light" pitchFamily="2" charset="0"/>
                      </a:rPr>
                      <a:t>Việc làm</a:t>
                    </a:r>
                    <a:endParaRPr lang="en-GB" sz="1400">
                      <a:latin typeface="Segoe UI Variable Display Light" pitchFamily="2" charset="0"/>
                    </a:endParaRPr>
                  </a:p>
                </p:txBody>
              </p:sp>
            </p:grpSp>
          </p:grpSp>
          <p:grpSp>
            <p:nvGrpSpPr>
              <p:cNvPr id="123" name="Group 122"/>
              <p:cNvGrpSpPr/>
              <p:nvPr/>
            </p:nvGrpSpPr>
            <p:grpSpPr>
              <a:xfrm>
                <a:off x="5878102" y="3940048"/>
                <a:ext cx="4314163" cy="2076943"/>
                <a:chOff x="5878102" y="3940048"/>
                <a:chExt cx="4314163" cy="2076943"/>
              </a:xfrm>
            </p:grpSpPr>
            <p:sp>
              <p:nvSpPr>
                <p:cNvPr id="67" name="TextBox 66"/>
                <p:cNvSpPr txBox="1"/>
                <p:nvPr/>
              </p:nvSpPr>
              <p:spPr>
                <a:xfrm>
                  <a:off x="6892184" y="3940048"/>
                  <a:ext cx="2286000" cy="365760"/>
                </a:xfrm>
                <a:prstGeom prst="rect">
                  <a:avLst/>
                </a:prstGeom>
                <a:noFill/>
              </p:spPr>
              <p:txBody>
                <a:bodyPr wrap="square" rtlCol="0">
                  <a:spAutoFit/>
                </a:bodyPr>
                <a:lstStyle/>
                <a:p>
                  <a:pPr algn="ctr"/>
                  <a:r>
                    <a:rPr lang="vi-VN" sz="2000" smtClean="0">
                      <a:solidFill>
                        <a:schemeClr val="accent1">
                          <a:lumMod val="50000"/>
                        </a:schemeClr>
                      </a:solidFill>
                      <a:latin typeface="SVN-HC Cubano" panose="00000500000000000000" pitchFamily="50" charset="0"/>
                      <a:ea typeface="Segoe UI Black" panose="020B0A02040204020203" pitchFamily="34" charset="0"/>
                    </a:rPr>
                    <a:t>YẾU TỐ SỨC KHỎE</a:t>
                  </a:r>
                  <a:endParaRPr lang="en-GB" sz="2000">
                    <a:solidFill>
                      <a:schemeClr val="accent1">
                        <a:lumMod val="50000"/>
                      </a:schemeClr>
                    </a:solidFill>
                    <a:latin typeface="SVN-HC Cubano" panose="00000500000000000000" pitchFamily="50" charset="0"/>
                    <a:ea typeface="Segoe UI Black" panose="020B0A02040204020203" pitchFamily="34" charset="0"/>
                  </a:endParaRPr>
                </a:p>
              </p:txBody>
            </p:sp>
            <p:grpSp>
              <p:nvGrpSpPr>
                <p:cNvPr id="101" name="Group 100"/>
                <p:cNvGrpSpPr/>
                <p:nvPr/>
              </p:nvGrpSpPr>
              <p:grpSpPr>
                <a:xfrm>
                  <a:off x="5878102" y="4596105"/>
                  <a:ext cx="4314163" cy="1420886"/>
                  <a:chOff x="6812382" y="5175910"/>
                  <a:chExt cx="4314163" cy="1420886"/>
                </a:xfrm>
              </p:grpSpPr>
              <p:grpSp>
                <p:nvGrpSpPr>
                  <p:cNvPr id="96" name="Group 95"/>
                  <p:cNvGrpSpPr/>
                  <p:nvPr/>
                </p:nvGrpSpPr>
                <p:grpSpPr>
                  <a:xfrm>
                    <a:off x="6812382" y="5180702"/>
                    <a:ext cx="2415033" cy="1416094"/>
                    <a:chOff x="5709230" y="5181872"/>
                    <a:chExt cx="2415033" cy="1416094"/>
                  </a:xfrm>
                </p:grpSpPr>
                <p:pic>
                  <p:nvPicPr>
                    <p:cNvPr id="3082" name="Picture 10" descr="Delivery, ecommerce, insurance, safety, secure, shipping, shop icon - Download on Iconfinder"/>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96706" y="5181872"/>
                      <a:ext cx="640080" cy="640080"/>
                    </a:xfrm>
                    <a:prstGeom prst="rect">
                      <a:avLst/>
                    </a:prstGeom>
                    <a:noFill/>
                    <a:extLst>
                      <a:ext uri="{909E8E84-426E-40DD-AFC4-6F175D3DCCD1}">
                        <a14:hiddenFill xmlns:a14="http://schemas.microsoft.com/office/drawing/2010/main">
                          <a:solidFill>
                            <a:srgbClr val="FFFFFF"/>
                          </a:solidFill>
                        </a14:hiddenFill>
                      </a:ext>
                    </a:extLst>
                  </p:spPr>
                </p:pic>
                <p:grpSp>
                  <p:nvGrpSpPr>
                    <p:cNvPr id="89" name="Group 88"/>
                    <p:cNvGrpSpPr/>
                    <p:nvPr/>
                  </p:nvGrpSpPr>
                  <p:grpSpPr>
                    <a:xfrm>
                      <a:off x="5709230" y="5824170"/>
                      <a:ext cx="2415033" cy="773796"/>
                      <a:chOff x="5709230" y="5824170"/>
                      <a:chExt cx="2415033" cy="773796"/>
                    </a:xfrm>
                  </p:grpSpPr>
                  <p:sp>
                    <p:nvSpPr>
                      <p:cNvPr id="108" name="TextBox 107"/>
                      <p:cNvSpPr txBox="1"/>
                      <p:nvPr/>
                    </p:nvSpPr>
                    <p:spPr>
                      <a:xfrm>
                        <a:off x="5709230" y="5824170"/>
                        <a:ext cx="2415033" cy="307777"/>
                      </a:xfrm>
                      <a:prstGeom prst="rect">
                        <a:avLst/>
                      </a:prstGeom>
                      <a:noFill/>
                    </p:spPr>
                    <p:txBody>
                      <a:bodyPr wrap="square" rtlCol="0">
                        <a:spAutoFit/>
                      </a:bodyPr>
                      <a:lstStyle/>
                      <a:p>
                        <a:pPr algn="ctr"/>
                        <a:r>
                          <a:rPr lang="vi-VN" sz="1400" smtClean="0">
                            <a:latin typeface="SVN-HC Cubano" panose="00000500000000000000" pitchFamily="50" charset="0"/>
                            <a:ea typeface="Segoe UI Black" panose="020B0A02040204020203" pitchFamily="34" charset="0"/>
                          </a:rPr>
                          <a:t>MOST_RECENT_INSUR_PUR</a:t>
                        </a:r>
                        <a:endParaRPr lang="en-GB" sz="1400">
                          <a:latin typeface="SVN-HC Cubano" panose="00000500000000000000" pitchFamily="50" charset="0"/>
                          <a:ea typeface="Segoe UI Black" panose="020B0A02040204020203" pitchFamily="34" charset="0"/>
                        </a:endParaRPr>
                      </a:p>
                    </p:txBody>
                  </p:sp>
                  <p:sp>
                    <p:nvSpPr>
                      <p:cNvPr id="109" name="TextBox 108"/>
                      <p:cNvSpPr txBox="1"/>
                      <p:nvPr/>
                    </p:nvSpPr>
                    <p:spPr>
                      <a:xfrm>
                        <a:off x="6109474" y="6074746"/>
                        <a:ext cx="1614545" cy="523220"/>
                      </a:xfrm>
                      <a:prstGeom prst="rect">
                        <a:avLst/>
                      </a:prstGeom>
                      <a:noFill/>
                    </p:spPr>
                    <p:txBody>
                      <a:bodyPr wrap="none" rtlCol="0">
                        <a:spAutoFit/>
                      </a:bodyPr>
                      <a:lstStyle/>
                      <a:p>
                        <a:pPr algn="ctr"/>
                        <a:r>
                          <a:rPr lang="vi-VN" sz="1400" smtClean="0">
                            <a:latin typeface="Segoe UI Variable Display Light" pitchFamily="2" charset="0"/>
                          </a:rPr>
                          <a:t>Thời điểm </a:t>
                        </a:r>
                      </a:p>
                      <a:p>
                        <a:pPr algn="ctr"/>
                        <a:r>
                          <a:rPr lang="vi-VN" sz="1400">
                            <a:latin typeface="Segoe UI Variable Display Light" pitchFamily="2" charset="0"/>
                          </a:rPr>
                          <a:t>M</a:t>
                        </a:r>
                        <a:r>
                          <a:rPr lang="vi-VN" sz="1400" smtClean="0">
                            <a:latin typeface="Segoe UI Variable Display Light" pitchFamily="2" charset="0"/>
                          </a:rPr>
                          <a:t>ua BHYT gần nhất</a:t>
                        </a:r>
                        <a:endParaRPr lang="en-GB" sz="1400">
                          <a:latin typeface="Segoe UI Variable Display Light" pitchFamily="2" charset="0"/>
                        </a:endParaRPr>
                      </a:p>
                    </p:txBody>
                  </p:sp>
                </p:grpSp>
              </p:grpSp>
              <p:grpSp>
                <p:nvGrpSpPr>
                  <p:cNvPr id="99" name="Group 98"/>
                  <p:cNvGrpSpPr/>
                  <p:nvPr/>
                </p:nvGrpSpPr>
                <p:grpSpPr>
                  <a:xfrm>
                    <a:off x="9489793" y="5175910"/>
                    <a:ext cx="1636752" cy="1420886"/>
                    <a:chOff x="8512900" y="5176262"/>
                    <a:chExt cx="1636752" cy="1420886"/>
                  </a:xfrm>
                </p:grpSpPr>
                <p:pic>
                  <p:nvPicPr>
                    <p:cNvPr id="3086" name="Picture 14" descr="Application, contract, document, form, insurance, policy, proctection icon - Download on Iconfinder"/>
                    <p:cNvPicPr>
                      <a:picLocks noChangeAspect="1" noChangeArrowheads="1"/>
                    </p:cNvPicPr>
                    <p:nvPr/>
                  </p:nvPicPr>
                  <p:blipFill>
                    <a:blip r:embed="rId9"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14837" y="5176262"/>
                      <a:ext cx="640080" cy="640080"/>
                    </a:xfrm>
                    <a:prstGeom prst="rect">
                      <a:avLst/>
                    </a:prstGeom>
                    <a:noFill/>
                    <a:extLst>
                      <a:ext uri="{909E8E84-426E-40DD-AFC4-6F175D3DCCD1}">
                        <a14:hiddenFill xmlns:a14="http://schemas.microsoft.com/office/drawing/2010/main">
                          <a:solidFill>
                            <a:srgbClr val="FFFFFF"/>
                          </a:solidFill>
                        </a14:hiddenFill>
                      </a:ext>
                    </a:extLst>
                  </p:spPr>
                </p:pic>
                <p:grpSp>
                  <p:nvGrpSpPr>
                    <p:cNvPr id="98" name="Group 97"/>
                    <p:cNvGrpSpPr/>
                    <p:nvPr/>
                  </p:nvGrpSpPr>
                  <p:grpSpPr>
                    <a:xfrm>
                      <a:off x="8512900" y="5824169"/>
                      <a:ext cx="1636752" cy="772979"/>
                      <a:chOff x="8512900" y="5824169"/>
                      <a:chExt cx="1636752" cy="772979"/>
                    </a:xfrm>
                  </p:grpSpPr>
                  <p:sp>
                    <p:nvSpPr>
                      <p:cNvPr id="114" name="TextBox 113"/>
                      <p:cNvSpPr txBox="1"/>
                      <p:nvPr/>
                    </p:nvSpPr>
                    <p:spPr>
                      <a:xfrm>
                        <a:off x="8512900" y="5824169"/>
                        <a:ext cx="1636752" cy="307777"/>
                      </a:xfrm>
                      <a:prstGeom prst="rect">
                        <a:avLst/>
                      </a:prstGeom>
                      <a:noFill/>
                    </p:spPr>
                    <p:txBody>
                      <a:bodyPr wrap="square" rtlCol="0">
                        <a:spAutoFit/>
                      </a:bodyPr>
                      <a:lstStyle/>
                      <a:p>
                        <a:pPr algn="ctr"/>
                        <a:r>
                          <a:rPr lang="vi-VN" sz="1400" smtClean="0">
                            <a:latin typeface="SVN-HC Cubano" panose="00000500000000000000" pitchFamily="50" charset="0"/>
                            <a:ea typeface="Segoe UI Black" panose="020B0A02040204020203" pitchFamily="34" charset="0"/>
                          </a:rPr>
                          <a:t>INSUR_RENEWALS</a:t>
                        </a:r>
                        <a:endParaRPr lang="en-GB" sz="1400">
                          <a:latin typeface="SVN-HC Cubano" panose="00000500000000000000" pitchFamily="50" charset="0"/>
                          <a:ea typeface="Segoe UI Black" panose="020B0A02040204020203" pitchFamily="34" charset="0"/>
                        </a:endParaRPr>
                      </a:p>
                    </p:txBody>
                  </p:sp>
                  <p:sp>
                    <p:nvSpPr>
                      <p:cNvPr id="115" name="TextBox 114"/>
                      <p:cNvSpPr txBox="1"/>
                      <p:nvPr/>
                    </p:nvSpPr>
                    <p:spPr>
                      <a:xfrm>
                        <a:off x="8715156" y="6073928"/>
                        <a:ext cx="1239442" cy="523220"/>
                      </a:xfrm>
                      <a:prstGeom prst="rect">
                        <a:avLst/>
                      </a:prstGeom>
                      <a:noFill/>
                    </p:spPr>
                    <p:txBody>
                      <a:bodyPr wrap="none" rtlCol="0">
                        <a:spAutoFit/>
                      </a:bodyPr>
                      <a:lstStyle/>
                      <a:p>
                        <a:pPr algn="ctr"/>
                        <a:r>
                          <a:rPr lang="vi-VN" sz="1400" smtClean="0">
                            <a:latin typeface="Segoe UI Variable Display Light" pitchFamily="2" charset="0"/>
                          </a:rPr>
                          <a:t>Số lần</a:t>
                        </a:r>
                      </a:p>
                      <a:p>
                        <a:pPr algn="ctr"/>
                        <a:r>
                          <a:rPr lang="vi-VN" sz="1400" smtClean="0">
                            <a:latin typeface="Segoe UI Variable Display Light" pitchFamily="2" charset="0"/>
                          </a:rPr>
                          <a:t>Làm mới BHYT</a:t>
                        </a:r>
                        <a:endParaRPr lang="en-GB" sz="1400">
                          <a:latin typeface="Segoe UI Variable Display Light" pitchFamily="2" charset="0"/>
                        </a:endParaRPr>
                      </a:p>
                    </p:txBody>
                  </p:sp>
                </p:grpSp>
              </p:grpSp>
            </p:grpSp>
          </p:grpSp>
        </p:grpSp>
      </p:grpSp>
    </p:spTree>
    <p:extLst>
      <p:ext uri="{BB962C8B-B14F-4D97-AF65-F5344CB8AC3E}">
        <p14:creationId xmlns:p14="http://schemas.microsoft.com/office/powerpoint/2010/main" val="3815972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0" y="6778452"/>
            <a:ext cx="4059936" cy="91440"/>
          </a:xfrm>
          <a:prstGeom prst="rect">
            <a:avLst/>
          </a:prstGeom>
          <a:solidFill>
            <a:srgbClr val="A4D7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4062984" y="6778452"/>
            <a:ext cx="4062984" cy="91440"/>
          </a:xfrm>
          <a:prstGeom prst="rect">
            <a:avLst/>
          </a:prstGeom>
          <a:solidFill>
            <a:srgbClr val="87C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125968" y="6778452"/>
            <a:ext cx="4066032" cy="91440"/>
          </a:xfrm>
          <a:prstGeom prst="rect">
            <a:avLst/>
          </a:prstGeom>
          <a:solidFill>
            <a:srgbClr val="5DB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1" y="0"/>
            <a:ext cx="12191999" cy="548640"/>
          </a:xfrm>
          <a:prstGeom prst="rect">
            <a:avLst/>
          </a:prstGeom>
          <a:solidFill>
            <a:srgbClr val="3190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3759690" y="91440"/>
            <a:ext cx="4672620" cy="365760"/>
          </a:xfrm>
          <a:prstGeom prst="rect">
            <a:avLst/>
          </a:prstGeom>
          <a:noFill/>
        </p:spPr>
        <p:txBody>
          <a:bodyPr wrap="square" rtlCol="0">
            <a:spAutoFit/>
          </a:bodyPr>
          <a:lstStyle/>
          <a:p>
            <a:pPr algn="ctr"/>
            <a:r>
              <a:rPr lang="vi-VN" sz="2200" smtClean="0">
                <a:solidFill>
                  <a:schemeClr val="bg1"/>
                </a:solidFill>
                <a:latin typeface="SVN-HC Cubano" panose="00000500000000000000" pitchFamily="50" charset="0"/>
                <a:ea typeface="Segoe UI Black" panose="020B0A02040204020203" pitchFamily="34" charset="0"/>
              </a:rPr>
              <a:t>KIỂM TRA HIỆU QUẢ THAY ĐỔI BIẾN</a:t>
            </a:r>
            <a:endParaRPr lang="en-GB" sz="2200">
              <a:solidFill>
                <a:schemeClr val="bg1"/>
              </a:solidFill>
              <a:latin typeface="SVN-HC Cubano" panose="00000500000000000000" pitchFamily="50" charset="0"/>
              <a:ea typeface="Segoe UI Black" panose="020B0A02040204020203" pitchFamily="34" charset="0"/>
            </a:endParaRPr>
          </a:p>
        </p:txBody>
      </p:sp>
      <p:grpSp>
        <p:nvGrpSpPr>
          <p:cNvPr id="41" name="Group 40"/>
          <p:cNvGrpSpPr/>
          <p:nvPr/>
        </p:nvGrpSpPr>
        <p:grpSpPr>
          <a:xfrm>
            <a:off x="1250013" y="724702"/>
            <a:ext cx="9691975" cy="5877687"/>
            <a:chOff x="1250013" y="726391"/>
            <a:chExt cx="9691975" cy="5877687"/>
          </a:xfrm>
        </p:grpSpPr>
        <p:sp>
          <p:nvSpPr>
            <p:cNvPr id="60" name="TextBox 59"/>
            <p:cNvSpPr txBox="1"/>
            <p:nvPr/>
          </p:nvSpPr>
          <p:spPr>
            <a:xfrm>
              <a:off x="4921278" y="726391"/>
              <a:ext cx="2349445" cy="430887"/>
            </a:xfrm>
            <a:prstGeom prst="rect">
              <a:avLst/>
            </a:prstGeom>
            <a:noFill/>
          </p:spPr>
          <p:txBody>
            <a:bodyPr wrap="square" rtlCol="0">
              <a:spAutoFit/>
            </a:bodyPr>
            <a:lstStyle/>
            <a:p>
              <a:pPr algn="ctr"/>
              <a:r>
                <a:rPr lang="en-GB" sz="2200" u="sng" smtClean="0">
                  <a:latin typeface="SVN-HC Cubano" panose="00000500000000000000" pitchFamily="50" charset="0"/>
                  <a:ea typeface="Segoe UI Black" panose="020B0A02040204020203" pitchFamily="34" charset="0"/>
                </a:rPr>
                <a:t>MÔ HÌNH HỒI QUY</a:t>
              </a:r>
              <a:endParaRPr lang="en-GB" sz="2200" u="sng">
                <a:latin typeface="SVN-HC Cubano" panose="00000500000000000000" pitchFamily="50" charset="0"/>
                <a:ea typeface="Segoe UI Black" panose="020B0A02040204020203" pitchFamily="34" charset="0"/>
              </a:endParaRPr>
            </a:p>
          </p:txBody>
        </p:sp>
        <p:grpSp>
          <p:nvGrpSpPr>
            <p:cNvPr id="37" name="Group 36"/>
            <p:cNvGrpSpPr/>
            <p:nvPr/>
          </p:nvGrpSpPr>
          <p:grpSpPr>
            <a:xfrm>
              <a:off x="1699555" y="1157278"/>
              <a:ext cx="8789842" cy="3146523"/>
              <a:chOff x="1701079" y="1577629"/>
              <a:chExt cx="8789842" cy="3146523"/>
            </a:xfrm>
          </p:grpSpPr>
          <p:sp>
            <p:nvSpPr>
              <p:cNvPr id="69" name="TextBox 68"/>
              <p:cNvSpPr txBox="1"/>
              <p:nvPr/>
            </p:nvSpPr>
            <p:spPr>
              <a:xfrm>
                <a:off x="2119746" y="4416375"/>
                <a:ext cx="3540558" cy="307777"/>
              </a:xfrm>
              <a:prstGeom prst="rect">
                <a:avLst/>
              </a:prstGeom>
              <a:noFill/>
            </p:spPr>
            <p:txBody>
              <a:bodyPr wrap="square" rtlCol="0">
                <a:spAutoFit/>
              </a:bodyPr>
              <a:lstStyle/>
              <a:p>
                <a:pPr algn="ctr"/>
                <a:r>
                  <a:rPr lang="en-GB" sz="1400" smtClean="0">
                    <a:latin typeface="SVN-HC Cubano" panose="00000500000000000000" pitchFamily="50" charset="0"/>
                  </a:rPr>
                  <a:t>Bộ dữ lIệu ban đầu</a:t>
                </a:r>
                <a:endParaRPr lang="en-GB" sz="1400">
                  <a:latin typeface="SVN-HC Cubano" panose="00000500000000000000" pitchFamily="50" charset="0"/>
                </a:endParaRPr>
              </a:p>
            </p:txBody>
          </p:sp>
          <p:pic>
            <p:nvPicPr>
              <p:cNvPr id="61" name="Picture 60"/>
              <p:cNvPicPr/>
              <p:nvPr/>
            </p:nvPicPr>
            <p:blipFill>
              <a:blip r:embed="rId2"/>
              <a:stretch>
                <a:fillRect/>
              </a:stretch>
            </p:blipFill>
            <p:spPr>
              <a:xfrm>
                <a:off x="1701079" y="1577629"/>
                <a:ext cx="3959225" cy="2794000"/>
              </a:xfrm>
              <a:prstGeom prst="rect">
                <a:avLst/>
              </a:prstGeom>
            </p:spPr>
          </p:pic>
          <p:pic>
            <p:nvPicPr>
              <p:cNvPr id="62" name="Picture 61"/>
              <p:cNvPicPr/>
              <p:nvPr/>
            </p:nvPicPr>
            <p:blipFill>
              <a:blip r:embed="rId3"/>
              <a:stretch>
                <a:fillRect/>
              </a:stretch>
            </p:blipFill>
            <p:spPr>
              <a:xfrm>
                <a:off x="6531696" y="1583027"/>
                <a:ext cx="3959225" cy="2783205"/>
              </a:xfrm>
              <a:prstGeom prst="rect">
                <a:avLst/>
              </a:prstGeom>
            </p:spPr>
          </p:pic>
          <p:sp>
            <p:nvSpPr>
              <p:cNvPr id="70" name="TextBox 69"/>
              <p:cNvSpPr txBox="1"/>
              <p:nvPr/>
            </p:nvSpPr>
            <p:spPr>
              <a:xfrm>
                <a:off x="6978073" y="4413676"/>
                <a:ext cx="3512848" cy="307777"/>
              </a:xfrm>
              <a:prstGeom prst="rect">
                <a:avLst/>
              </a:prstGeom>
              <a:noFill/>
            </p:spPr>
            <p:txBody>
              <a:bodyPr wrap="square" rtlCol="0">
                <a:spAutoFit/>
              </a:bodyPr>
              <a:lstStyle/>
              <a:p>
                <a:pPr algn="ctr"/>
                <a:r>
                  <a:rPr lang="en-GB" sz="1400" smtClean="0">
                    <a:latin typeface="SVN-HC Cubano" panose="00000500000000000000" pitchFamily="50" charset="0"/>
                  </a:rPr>
                  <a:t>Bộ dữ lIệu sau khI thay đổi</a:t>
                </a:r>
                <a:endParaRPr lang="en-GB" sz="1400">
                  <a:latin typeface="SVN-HC Cubano" panose="00000500000000000000" pitchFamily="50" charset="0"/>
                </a:endParaRPr>
              </a:p>
            </p:txBody>
          </p:sp>
        </p:grpSp>
        <p:grpSp>
          <p:nvGrpSpPr>
            <p:cNvPr id="40" name="Group 39"/>
            <p:cNvGrpSpPr/>
            <p:nvPr/>
          </p:nvGrpSpPr>
          <p:grpSpPr>
            <a:xfrm>
              <a:off x="1250013" y="4301102"/>
              <a:ext cx="9691975" cy="2302976"/>
              <a:chOff x="1250013" y="4301102"/>
              <a:chExt cx="9691975" cy="2302976"/>
            </a:xfrm>
          </p:grpSpPr>
          <p:sp>
            <p:nvSpPr>
              <p:cNvPr id="135" name="Rectangle 134"/>
              <p:cNvSpPr/>
              <p:nvPr/>
            </p:nvSpPr>
            <p:spPr>
              <a:xfrm>
                <a:off x="1250013" y="4301102"/>
                <a:ext cx="9691975" cy="2302976"/>
              </a:xfrm>
              <a:prstGeom prst="rect">
                <a:avLst/>
              </a:prstGeom>
              <a:noFill/>
              <a:ln>
                <a:solidFill>
                  <a:schemeClr val="bg1"/>
                </a:solidFill>
              </a:ln>
              <a:effectLst>
                <a:outerShdw blurRad="50800" dist="38100" dir="2700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9" name="Group 38"/>
              <p:cNvGrpSpPr/>
              <p:nvPr/>
            </p:nvGrpSpPr>
            <p:grpSpPr>
              <a:xfrm>
                <a:off x="1448418" y="4457562"/>
                <a:ext cx="9295164" cy="2034300"/>
                <a:chOff x="1446894" y="4475476"/>
                <a:chExt cx="9295164" cy="2034300"/>
              </a:xfrm>
            </p:grpSpPr>
            <p:grpSp>
              <p:nvGrpSpPr>
                <p:cNvPr id="31" name="Group 30"/>
                <p:cNvGrpSpPr/>
                <p:nvPr/>
              </p:nvGrpSpPr>
              <p:grpSpPr>
                <a:xfrm>
                  <a:off x="2837530" y="5204732"/>
                  <a:ext cx="6513893" cy="408435"/>
                  <a:chOff x="2838663" y="5542541"/>
                  <a:chExt cx="6513893" cy="408435"/>
                </a:xfrm>
              </p:grpSpPr>
              <p:sp>
                <p:nvSpPr>
                  <p:cNvPr id="63" name="TextBox 62"/>
                  <p:cNvSpPr txBox="1"/>
                  <p:nvPr/>
                </p:nvSpPr>
                <p:spPr>
                  <a:xfrm>
                    <a:off x="2838663" y="5550866"/>
                    <a:ext cx="1684056" cy="400110"/>
                  </a:xfrm>
                  <a:prstGeom prst="rect">
                    <a:avLst/>
                  </a:prstGeom>
                  <a:noFill/>
                </p:spPr>
                <p:txBody>
                  <a:bodyPr wrap="square" rtlCol="0">
                    <a:spAutoFit/>
                  </a:bodyPr>
                  <a:lstStyle/>
                  <a:p>
                    <a:pPr algn="ctr"/>
                    <a:r>
                      <a:rPr lang="en-GB" sz="2000" smtClean="0">
                        <a:solidFill>
                          <a:schemeClr val="accent1">
                            <a:lumMod val="50000"/>
                          </a:schemeClr>
                        </a:solidFill>
                        <a:latin typeface="SVN-HC Cubano" panose="00000500000000000000" pitchFamily="50" charset="0"/>
                        <a:ea typeface="Segoe UI Black" panose="020B0A02040204020203" pitchFamily="34" charset="0"/>
                      </a:rPr>
                      <a:t>R</a:t>
                    </a:r>
                    <a:r>
                      <a:rPr lang="vi-VN" sz="2000" baseline="30000" smtClean="0">
                        <a:solidFill>
                          <a:schemeClr val="accent1">
                            <a:lumMod val="50000"/>
                          </a:schemeClr>
                        </a:solidFill>
                        <a:latin typeface="SVN-HC Cubano" panose="00000500000000000000" pitchFamily="50" charset="0"/>
                        <a:ea typeface="Segoe UI Black" panose="020B0A02040204020203" pitchFamily="34" charset="0"/>
                      </a:rPr>
                      <a:t>2</a:t>
                    </a:r>
                    <a:r>
                      <a:rPr lang="en-GB" sz="2000" smtClean="0">
                        <a:solidFill>
                          <a:schemeClr val="accent1">
                            <a:lumMod val="50000"/>
                          </a:schemeClr>
                        </a:solidFill>
                        <a:latin typeface="SVN-HC Cubano" panose="00000500000000000000" pitchFamily="50" charset="0"/>
                        <a:ea typeface="Segoe UI Black" panose="020B0A02040204020203" pitchFamily="34" charset="0"/>
                      </a:rPr>
                      <a:t> = 0,7811</a:t>
                    </a:r>
                    <a:endParaRPr lang="en-GB" sz="2000">
                      <a:solidFill>
                        <a:schemeClr val="accent1">
                          <a:lumMod val="50000"/>
                        </a:schemeClr>
                      </a:solidFill>
                      <a:latin typeface="SVN-HC Cubano" panose="00000500000000000000" pitchFamily="50" charset="0"/>
                      <a:ea typeface="Segoe UI Black" panose="020B0A02040204020203" pitchFamily="34" charset="0"/>
                    </a:endParaRPr>
                  </a:p>
                </p:txBody>
              </p:sp>
              <p:sp>
                <p:nvSpPr>
                  <p:cNvPr id="66" name="TextBox 65"/>
                  <p:cNvSpPr txBox="1"/>
                  <p:nvPr/>
                </p:nvSpPr>
                <p:spPr>
                  <a:xfrm>
                    <a:off x="7670060" y="5550866"/>
                    <a:ext cx="1682496" cy="400110"/>
                  </a:xfrm>
                  <a:prstGeom prst="rect">
                    <a:avLst/>
                  </a:prstGeom>
                  <a:noFill/>
                </p:spPr>
                <p:txBody>
                  <a:bodyPr wrap="square" rtlCol="0">
                    <a:spAutoFit/>
                  </a:bodyPr>
                  <a:lstStyle/>
                  <a:p>
                    <a:pPr algn="ctr"/>
                    <a:r>
                      <a:rPr lang="en-GB" sz="2000" smtClean="0">
                        <a:solidFill>
                          <a:schemeClr val="accent1">
                            <a:lumMod val="50000"/>
                          </a:schemeClr>
                        </a:solidFill>
                        <a:latin typeface="SVN-HC Cubano" panose="00000500000000000000" pitchFamily="50" charset="0"/>
                        <a:ea typeface="Segoe UI Black" panose="020B0A02040204020203" pitchFamily="34" charset="0"/>
                      </a:rPr>
                      <a:t>R</a:t>
                    </a:r>
                    <a:r>
                      <a:rPr lang="vi-VN" sz="2000" baseline="30000" smtClean="0">
                        <a:solidFill>
                          <a:schemeClr val="accent1">
                            <a:lumMod val="50000"/>
                          </a:schemeClr>
                        </a:solidFill>
                        <a:latin typeface="SVN-HC Cubano" panose="00000500000000000000" pitchFamily="50" charset="0"/>
                        <a:ea typeface="Segoe UI Black" panose="020B0A02040204020203" pitchFamily="34" charset="0"/>
                      </a:rPr>
                      <a:t>2</a:t>
                    </a:r>
                    <a:r>
                      <a:rPr lang="en-GB" sz="2000" smtClean="0">
                        <a:solidFill>
                          <a:schemeClr val="accent1">
                            <a:lumMod val="50000"/>
                          </a:schemeClr>
                        </a:solidFill>
                        <a:latin typeface="SVN-HC Cubano" panose="00000500000000000000" pitchFamily="50" charset="0"/>
                        <a:ea typeface="Segoe UI Black" panose="020B0A02040204020203" pitchFamily="34" charset="0"/>
                      </a:rPr>
                      <a:t> = 0,9599</a:t>
                    </a:r>
                    <a:endParaRPr lang="en-GB" sz="2000">
                      <a:solidFill>
                        <a:schemeClr val="accent1">
                          <a:lumMod val="50000"/>
                        </a:schemeClr>
                      </a:solidFill>
                      <a:latin typeface="SVN-HC Cubano" panose="00000500000000000000" pitchFamily="50" charset="0"/>
                      <a:ea typeface="Segoe UI Black" panose="020B0A02040204020203" pitchFamily="34" charset="0"/>
                    </a:endParaRPr>
                  </a:p>
                </p:txBody>
              </p:sp>
              <p:sp>
                <p:nvSpPr>
                  <p:cNvPr id="28" name="Right Arrow 27"/>
                  <p:cNvSpPr/>
                  <p:nvPr/>
                </p:nvSpPr>
                <p:spPr>
                  <a:xfrm>
                    <a:off x="5437115" y="5542541"/>
                    <a:ext cx="1317770" cy="382410"/>
                  </a:xfrm>
                  <a:prstGeom prst="rightArrow">
                    <a:avLst/>
                  </a:prstGeom>
                  <a:noFill/>
                  <a:ln>
                    <a:solidFill>
                      <a:srgbClr val="3190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6" name="Rectangle 135"/>
                <p:cNvSpPr/>
                <p:nvPr/>
              </p:nvSpPr>
              <p:spPr>
                <a:xfrm>
                  <a:off x="1446894" y="4475476"/>
                  <a:ext cx="9295164" cy="523220"/>
                </a:xfrm>
                <a:prstGeom prst="rect">
                  <a:avLst/>
                </a:prstGeom>
              </p:spPr>
              <p:txBody>
                <a:bodyPr wrap="square">
                  <a:spAutoFit/>
                </a:bodyPr>
                <a:lstStyle/>
                <a:p>
                  <a:pPr algn="just"/>
                  <a:r>
                    <a:rPr lang="en-GB" sz="1400" smtClean="0">
                      <a:latin typeface="Segoe UI Variable Display Light" pitchFamily="2" charset="0"/>
                    </a:rPr>
                    <a:t>Nhìn từ biểu đồ, bộ dữ liệu mới có sự gia tăng về khả năng giải thích sự biến thiên của biến mục tiêu (</a:t>
                  </a:r>
                  <a:r>
                    <a:rPr lang="en-GB" sz="1400" b="1" smtClean="0">
                      <a:latin typeface="Segoe UI Variable Display Light" pitchFamily="2" charset="0"/>
                    </a:rPr>
                    <a:t>charges</a:t>
                  </a:r>
                  <a:r>
                    <a:rPr lang="en-GB" sz="1400" smtClean="0">
                      <a:latin typeface="Segoe UI Variable Display Light" pitchFamily="2" charset="0"/>
                    </a:rPr>
                    <a:t>), ngoài ra xuất hiện </a:t>
                  </a:r>
                  <a:r>
                    <a:rPr lang="vi-VN" sz="1400" smtClean="0">
                      <a:latin typeface="Segoe UI Variable Display Light" pitchFamily="2" charset="0"/>
                    </a:rPr>
                    <a:t>ít điểm nằm xa đường hoàn hảo hơn với bộ dữ liệu ban đầu, tức sai số nhỏ hơn.</a:t>
                  </a:r>
                </a:p>
              </p:txBody>
            </p:sp>
            <p:sp>
              <p:nvSpPr>
                <p:cNvPr id="137" name="TextBox 136"/>
                <p:cNvSpPr txBox="1"/>
                <p:nvPr/>
              </p:nvSpPr>
              <p:spPr>
                <a:xfrm>
                  <a:off x="1446894" y="5819202"/>
                  <a:ext cx="9295164" cy="690574"/>
                </a:xfrm>
                <a:prstGeom prst="rect">
                  <a:avLst/>
                </a:prstGeom>
                <a:noFill/>
              </p:spPr>
              <p:txBody>
                <a:bodyPr wrap="square" rtlCol="0">
                  <a:spAutoFit/>
                </a:bodyPr>
                <a:lstStyle/>
                <a:p>
                  <a:pPr algn="just">
                    <a:lnSpc>
                      <a:spcPct val="108000"/>
                    </a:lnSpc>
                  </a:pPr>
                  <a:r>
                    <a:rPr lang="en-GB" sz="1200" smtClean="0">
                      <a:latin typeface="SVN-HC Cubano" panose="00000500000000000000" pitchFamily="50" charset="0"/>
                    </a:rPr>
                    <a:t>XÉT Ở NHỮNG ĐIỂM GIÁ TRỊ CAO, CÓ SỰ KHÁC BIỆT LỚN GIỮA GIÁ TRỊ THỰC TẾ VÀ GIÁ TRỊ DỰ ĐOÁN. CHO THẤY, MÔ HÌNH HỒI QUY TUYẾN TÍNH KHÔNG THỂ DỰ ĐOÁN CHÍNH XÁC CHI PHÍ BẢO HIỂM CỦA KHÁCH HÀNG TRÊN DỮ LIỆU KIỂM TRA, DO MÔ HÌNH QUÁ PHỨC TẠP HOẶC KHÔNG PHÙ HỢP VỚI BỘ DỮ LIỆU. CHÍNH VÌ VẬY MÀ </a:t>
                  </a:r>
                  <a:r>
                    <a:rPr lang="en-GB" sz="1200" smtClean="0">
                      <a:solidFill>
                        <a:srgbClr val="C00000"/>
                      </a:solidFill>
                      <a:latin typeface="SVN-HC Cubano" panose="00000500000000000000" pitchFamily="50" charset="0"/>
                    </a:rPr>
                    <a:t>BỘ DỮ LIỆU CÓ NGUY CƠ BỊ OVERFITTING</a:t>
                  </a:r>
                  <a:r>
                    <a:rPr lang="en-GB" sz="1200" smtClean="0">
                      <a:latin typeface="SVN-HC Cubano" panose="00000500000000000000" pitchFamily="50" charset="0"/>
                    </a:rPr>
                    <a:t>. </a:t>
                  </a:r>
                  <a:endParaRPr lang="en-GB" sz="1200">
                    <a:latin typeface="SVN-HC Cubano" panose="00000500000000000000" pitchFamily="50" charset="0"/>
                  </a:endParaRPr>
                </a:p>
              </p:txBody>
            </p:sp>
          </p:grpSp>
        </p:grpSp>
      </p:grpSp>
    </p:spTree>
    <p:extLst>
      <p:ext uri="{BB962C8B-B14F-4D97-AF65-F5344CB8AC3E}">
        <p14:creationId xmlns:p14="http://schemas.microsoft.com/office/powerpoint/2010/main" val="26396343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0" y="6778452"/>
            <a:ext cx="4059936" cy="91440"/>
          </a:xfrm>
          <a:prstGeom prst="rect">
            <a:avLst/>
          </a:prstGeom>
          <a:solidFill>
            <a:srgbClr val="A4D7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4062984" y="6778452"/>
            <a:ext cx="4062984" cy="91440"/>
          </a:xfrm>
          <a:prstGeom prst="rect">
            <a:avLst/>
          </a:prstGeom>
          <a:solidFill>
            <a:srgbClr val="87C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125968" y="6778452"/>
            <a:ext cx="4066032" cy="91440"/>
          </a:xfrm>
          <a:prstGeom prst="rect">
            <a:avLst/>
          </a:prstGeom>
          <a:solidFill>
            <a:srgbClr val="5DB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1" y="0"/>
            <a:ext cx="12191999" cy="548640"/>
          </a:xfrm>
          <a:prstGeom prst="rect">
            <a:avLst/>
          </a:prstGeom>
          <a:solidFill>
            <a:srgbClr val="3190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3759690" y="91440"/>
            <a:ext cx="4672620" cy="365760"/>
          </a:xfrm>
          <a:prstGeom prst="rect">
            <a:avLst/>
          </a:prstGeom>
          <a:noFill/>
        </p:spPr>
        <p:txBody>
          <a:bodyPr wrap="square" rtlCol="0">
            <a:spAutoFit/>
          </a:bodyPr>
          <a:lstStyle/>
          <a:p>
            <a:pPr algn="ctr"/>
            <a:r>
              <a:rPr lang="en-GB" sz="2200" smtClean="0">
                <a:solidFill>
                  <a:schemeClr val="bg1"/>
                </a:solidFill>
                <a:latin typeface="SVN-HC Cubano" panose="00000500000000000000" pitchFamily="50" charset="0"/>
                <a:ea typeface="Segoe UI Black" panose="020B0A02040204020203" pitchFamily="34" charset="0"/>
              </a:rPr>
              <a:t>KIỂM TRA OVERFITTING</a:t>
            </a:r>
            <a:endParaRPr lang="en-GB" sz="2200">
              <a:solidFill>
                <a:schemeClr val="bg1"/>
              </a:solidFill>
              <a:latin typeface="SVN-HC Cubano" panose="00000500000000000000" pitchFamily="50" charset="0"/>
              <a:ea typeface="Segoe UI Black" panose="020B0A02040204020203" pitchFamily="34" charset="0"/>
            </a:endParaRPr>
          </a:p>
        </p:txBody>
      </p:sp>
      <p:grpSp>
        <p:nvGrpSpPr>
          <p:cNvPr id="13" name="Group 12"/>
          <p:cNvGrpSpPr/>
          <p:nvPr/>
        </p:nvGrpSpPr>
        <p:grpSpPr>
          <a:xfrm>
            <a:off x="1417609" y="748708"/>
            <a:ext cx="9356783" cy="3391337"/>
            <a:chOff x="1417608" y="880255"/>
            <a:chExt cx="9356783" cy="3391337"/>
          </a:xfrm>
        </p:grpSpPr>
        <p:pic>
          <p:nvPicPr>
            <p:cNvPr id="24" name="Picture 23" descr="A number of a number&#10;&#10;Description automatically generated with medium confidence"/>
            <p:cNvPicPr/>
            <p:nvPr/>
          </p:nvPicPr>
          <p:blipFill>
            <a:blip r:embed="rId2">
              <a:extLst>
                <a:ext uri="{28A0092B-C50C-407E-A947-70E740481C1C}">
                  <a14:useLocalDpi xmlns:a14="http://schemas.microsoft.com/office/drawing/2010/main" val="0"/>
                </a:ext>
              </a:extLst>
            </a:blip>
            <a:srcRect/>
            <a:stretch>
              <a:fillRect/>
            </a:stretch>
          </p:blipFill>
          <p:spPr bwMode="auto">
            <a:xfrm>
              <a:off x="1417608" y="1368455"/>
              <a:ext cx="5065395" cy="2235835"/>
            </a:xfrm>
            <a:prstGeom prst="rect">
              <a:avLst/>
            </a:prstGeom>
            <a:noFill/>
            <a:ln>
              <a:solidFill>
                <a:srgbClr val="3190C6"/>
              </a:solidFill>
            </a:ln>
          </p:spPr>
        </p:pic>
        <p:sp>
          <p:nvSpPr>
            <p:cNvPr id="27" name="TextBox 26"/>
            <p:cNvSpPr txBox="1"/>
            <p:nvPr/>
          </p:nvSpPr>
          <p:spPr>
            <a:xfrm>
              <a:off x="1417608" y="3963815"/>
              <a:ext cx="5065395" cy="307777"/>
            </a:xfrm>
            <a:prstGeom prst="rect">
              <a:avLst/>
            </a:prstGeom>
            <a:noFill/>
          </p:spPr>
          <p:txBody>
            <a:bodyPr wrap="square" rtlCol="0">
              <a:spAutoFit/>
            </a:bodyPr>
            <a:lstStyle/>
            <a:p>
              <a:pPr algn="ctr"/>
              <a:r>
                <a:rPr lang="en-GB" sz="1400" smtClean="0">
                  <a:latin typeface="SVN-HC Cubano" panose="00000500000000000000" pitchFamily="50" charset="0"/>
                </a:rPr>
                <a:t>BẢNG ĐIỂM SỐ Cross-ValIdatIon</a:t>
              </a:r>
              <a:endParaRPr lang="en-GB" sz="1400">
                <a:latin typeface="SVN-HC Cubano" panose="00000500000000000000" pitchFamily="50" charset="0"/>
              </a:endParaRPr>
            </a:p>
          </p:txBody>
        </p:sp>
        <p:pic>
          <p:nvPicPr>
            <p:cNvPr id="26" name="Picture 25" descr="A graph with red and green lines&#10;&#10;Description automatically generated"/>
            <p:cNvPicPr/>
            <p:nvPr/>
          </p:nvPicPr>
          <p:blipFill>
            <a:blip r:embed="rId3">
              <a:extLst>
                <a:ext uri="{28A0092B-C50C-407E-A947-70E740481C1C}">
                  <a14:useLocalDpi xmlns:a14="http://schemas.microsoft.com/office/drawing/2010/main" val="0"/>
                </a:ext>
              </a:extLst>
            </a:blip>
            <a:srcRect/>
            <a:stretch>
              <a:fillRect/>
            </a:stretch>
          </p:blipFill>
          <p:spPr bwMode="auto">
            <a:xfrm>
              <a:off x="6815166" y="880255"/>
              <a:ext cx="3959225" cy="3083560"/>
            </a:xfrm>
            <a:prstGeom prst="rect">
              <a:avLst/>
            </a:prstGeom>
            <a:noFill/>
            <a:ln>
              <a:noFill/>
            </a:ln>
          </p:spPr>
        </p:pic>
        <p:sp>
          <p:nvSpPr>
            <p:cNvPr id="28" name="TextBox 27"/>
            <p:cNvSpPr txBox="1"/>
            <p:nvPr/>
          </p:nvSpPr>
          <p:spPr>
            <a:xfrm>
              <a:off x="7345679" y="3963815"/>
              <a:ext cx="3360421" cy="307777"/>
            </a:xfrm>
            <a:prstGeom prst="rect">
              <a:avLst/>
            </a:prstGeom>
            <a:noFill/>
          </p:spPr>
          <p:txBody>
            <a:bodyPr wrap="square" rtlCol="0">
              <a:spAutoFit/>
            </a:bodyPr>
            <a:lstStyle/>
            <a:p>
              <a:pPr algn="ctr"/>
              <a:r>
                <a:rPr lang="en-GB" sz="1400" smtClean="0">
                  <a:latin typeface="SVN-HC Cubano" panose="00000500000000000000" pitchFamily="50" charset="0"/>
                </a:rPr>
                <a:t> BIỂU ĐỒ LearnIng Curve</a:t>
              </a:r>
              <a:endParaRPr lang="en-GB" sz="1400">
                <a:latin typeface="SVN-HC Cubano" panose="00000500000000000000" pitchFamily="50" charset="0"/>
              </a:endParaRPr>
            </a:p>
          </p:txBody>
        </p:sp>
      </p:grpSp>
      <p:sp>
        <p:nvSpPr>
          <p:cNvPr id="32" name="Rectangle 31"/>
          <p:cNvSpPr/>
          <p:nvPr/>
        </p:nvSpPr>
        <p:spPr>
          <a:xfrm>
            <a:off x="1250013" y="4340113"/>
            <a:ext cx="9691975" cy="2238271"/>
          </a:xfrm>
          <a:prstGeom prst="rect">
            <a:avLst/>
          </a:prstGeom>
          <a:noFill/>
          <a:ln>
            <a:solidFill>
              <a:schemeClr val="bg1"/>
            </a:solidFill>
          </a:ln>
          <a:effectLst>
            <a:outerShdw blurRad="50800" dist="38100" dir="2700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p:cNvGrpSpPr/>
          <p:nvPr/>
        </p:nvGrpSpPr>
        <p:grpSpPr>
          <a:xfrm>
            <a:off x="1417609" y="4383568"/>
            <a:ext cx="9356783" cy="2151360"/>
            <a:chOff x="1259739" y="4449342"/>
            <a:chExt cx="9356783" cy="2151360"/>
          </a:xfrm>
        </p:grpSpPr>
        <p:sp>
          <p:nvSpPr>
            <p:cNvPr id="31" name="Rectangle 30"/>
            <p:cNvSpPr/>
            <p:nvPr/>
          </p:nvSpPr>
          <p:spPr>
            <a:xfrm>
              <a:off x="1259739" y="4449342"/>
              <a:ext cx="9356783" cy="523220"/>
            </a:xfrm>
            <a:prstGeom prst="rect">
              <a:avLst/>
            </a:prstGeom>
          </p:spPr>
          <p:txBody>
            <a:bodyPr wrap="square">
              <a:spAutoFit/>
            </a:bodyPr>
            <a:lstStyle/>
            <a:p>
              <a:r>
                <a:rPr lang="vi-VN" sz="1400" smtClean="0">
                  <a:latin typeface="Segoe UI Variable Display Light" pitchFamily="2" charset="0"/>
                </a:rPr>
                <a:t>Đường biểu diễn sai số huấn luyện (</a:t>
              </a:r>
              <a:r>
                <a:rPr lang="en-GB" sz="1400" smtClean="0">
                  <a:latin typeface="Segoe UI Variable Display Light" pitchFamily="2" charset="0"/>
                </a:rPr>
                <a:t>T</a:t>
              </a:r>
              <a:r>
                <a:rPr lang="vi-VN" sz="1400" smtClean="0">
                  <a:latin typeface="Segoe UI Variable Display Light" pitchFamily="2" charset="0"/>
                </a:rPr>
                <a:t>raining </a:t>
              </a:r>
              <a:r>
                <a:rPr lang="en-GB" sz="1400" smtClean="0">
                  <a:latin typeface="Segoe UI Variable Display Light" pitchFamily="2" charset="0"/>
                </a:rPr>
                <a:t>E</a:t>
              </a:r>
              <a:r>
                <a:rPr lang="vi-VN" sz="1400" smtClean="0">
                  <a:latin typeface="Segoe UI Variable Display Light" pitchFamily="2" charset="0"/>
                </a:rPr>
                <a:t>rror) và sai số kiểm tra (</a:t>
              </a:r>
              <a:r>
                <a:rPr lang="en-GB" sz="1400" smtClean="0">
                  <a:latin typeface="Segoe UI Variable Display Light" pitchFamily="2" charset="0"/>
                </a:rPr>
                <a:t>V</a:t>
              </a:r>
              <a:r>
                <a:rPr lang="vi-VN" sz="1400" smtClean="0">
                  <a:latin typeface="Segoe UI Variable Display Light" pitchFamily="2" charset="0"/>
                </a:rPr>
                <a:t>alidation </a:t>
              </a:r>
              <a:r>
                <a:rPr lang="en-GB" sz="1400" smtClean="0">
                  <a:latin typeface="Segoe UI Variable Display Light" pitchFamily="2" charset="0"/>
                </a:rPr>
                <a:t>E</a:t>
              </a:r>
              <a:r>
                <a:rPr lang="vi-VN" sz="1400" smtClean="0">
                  <a:latin typeface="Segoe UI Variable Display Light" pitchFamily="2" charset="0"/>
                </a:rPr>
                <a:t>rror) có xu hướng hội tụ khi kích thước tập huấn luyện (Training Size) tăng lên.</a:t>
              </a:r>
            </a:p>
          </p:txBody>
        </p:sp>
        <p:sp>
          <p:nvSpPr>
            <p:cNvPr id="8" name="Rectangle 7"/>
            <p:cNvSpPr/>
            <p:nvPr/>
          </p:nvSpPr>
          <p:spPr>
            <a:xfrm>
              <a:off x="1259739" y="5063869"/>
              <a:ext cx="9356783" cy="307777"/>
            </a:xfrm>
            <a:prstGeom prst="rect">
              <a:avLst/>
            </a:prstGeom>
          </p:spPr>
          <p:txBody>
            <a:bodyPr wrap="square">
              <a:spAutoFit/>
            </a:bodyPr>
            <a:lstStyle/>
            <a:p>
              <a:pPr marL="285750" indent="-285750">
                <a:buFont typeface="Wingdings 3" panose="05040102010807070707" pitchFamily="18" charset="2"/>
                <a:buChar char="&quot;"/>
              </a:pPr>
              <a:r>
                <a:rPr lang="en-GB" sz="1400" b="0" i="0" smtClean="0">
                  <a:solidFill>
                    <a:srgbClr val="C00000"/>
                  </a:solidFill>
                  <a:effectLst/>
                  <a:latin typeface="SVN-HC Cubano" panose="00000500000000000000" pitchFamily="50" charset="0"/>
                </a:rPr>
                <a:t>mô hÌnh có khả năng kháI quát hóa tốt trên cả tập huấn luyện và tập kIểm tra</a:t>
              </a:r>
              <a:endParaRPr lang="en-GB" sz="1400">
                <a:solidFill>
                  <a:srgbClr val="C00000"/>
                </a:solidFill>
                <a:latin typeface="SVN-HC Cubano" panose="00000500000000000000" pitchFamily="50" charset="0"/>
              </a:endParaRPr>
            </a:p>
          </p:txBody>
        </p:sp>
        <p:sp>
          <p:nvSpPr>
            <p:cNvPr id="9" name="Rectangle 8"/>
            <p:cNvSpPr/>
            <p:nvPr/>
          </p:nvSpPr>
          <p:spPr>
            <a:xfrm>
              <a:off x="1259739" y="5462953"/>
              <a:ext cx="9288493" cy="307777"/>
            </a:xfrm>
            <a:prstGeom prst="rect">
              <a:avLst/>
            </a:prstGeom>
          </p:spPr>
          <p:txBody>
            <a:bodyPr wrap="square">
              <a:spAutoFit/>
            </a:bodyPr>
            <a:lstStyle/>
            <a:p>
              <a:r>
                <a:rPr lang="en-GB" sz="1400" b="0" i="0" smtClean="0">
                  <a:solidFill>
                    <a:srgbClr val="111111"/>
                  </a:solidFill>
                  <a:effectLst/>
                  <a:latin typeface="Segoe UI Variable Display Light" pitchFamily="2" charset="0"/>
                </a:rPr>
                <a:t>Sai số huấn luyện và sai số kiểm tra đều ở mức thấp, </a:t>
              </a:r>
              <a:r>
                <a:rPr lang="en-GB" sz="1400" b="1" i="0" smtClean="0">
                  <a:solidFill>
                    <a:srgbClr val="111111"/>
                  </a:solidFill>
                  <a:effectLst/>
                  <a:latin typeface="Segoe UI Variable Display Light" pitchFamily="2" charset="0"/>
                </a:rPr>
                <a:t>khoảng 0,</a:t>
              </a:r>
              <a:r>
                <a:rPr lang="vi-VN" sz="1400" b="1" i="0" smtClean="0">
                  <a:solidFill>
                    <a:srgbClr val="111111"/>
                  </a:solidFill>
                  <a:effectLst/>
                  <a:latin typeface="Segoe UI Variable Display Light" pitchFamily="2" charset="0"/>
                </a:rPr>
                <a:t>0</a:t>
              </a:r>
              <a:r>
                <a:rPr lang="en-GB" sz="1400" b="1" i="0" smtClean="0">
                  <a:solidFill>
                    <a:srgbClr val="111111"/>
                  </a:solidFill>
                  <a:effectLst/>
                  <a:latin typeface="Segoe UI Variable Display Light" pitchFamily="2" charset="0"/>
                </a:rPr>
                <a:t>2</a:t>
              </a:r>
              <a:r>
                <a:rPr lang="en-GB" sz="1400" b="0" i="0" smtClean="0">
                  <a:solidFill>
                    <a:srgbClr val="111111"/>
                  </a:solidFill>
                  <a:effectLst/>
                  <a:latin typeface="Segoe UI Variable Display Light" pitchFamily="2" charset="0"/>
                </a:rPr>
                <a:t>.</a:t>
              </a:r>
              <a:endParaRPr lang="en-GB" sz="1400">
                <a:latin typeface="Segoe UI Variable Display Light" pitchFamily="2" charset="0"/>
              </a:endParaRPr>
            </a:p>
          </p:txBody>
        </p:sp>
        <p:sp>
          <p:nvSpPr>
            <p:cNvPr id="35" name="Rectangle 34"/>
            <p:cNvSpPr/>
            <p:nvPr/>
          </p:nvSpPr>
          <p:spPr>
            <a:xfrm>
              <a:off x="1259739" y="5862038"/>
              <a:ext cx="9356783" cy="738664"/>
            </a:xfrm>
            <a:prstGeom prst="rect">
              <a:avLst/>
            </a:prstGeom>
          </p:spPr>
          <p:txBody>
            <a:bodyPr wrap="square">
              <a:spAutoFit/>
            </a:bodyPr>
            <a:lstStyle/>
            <a:p>
              <a:pPr marL="285750" indent="-285750">
                <a:buFont typeface="Wingdings 3" panose="05040102010807070707" pitchFamily="18" charset="2"/>
                <a:buChar char="&quot;"/>
              </a:pPr>
              <a:r>
                <a:rPr lang="en-GB" sz="1400" b="0" i="0" smtClean="0">
                  <a:solidFill>
                    <a:srgbClr val="C00000"/>
                  </a:solidFill>
                  <a:effectLst/>
                  <a:latin typeface="SVN-HC Cubano" panose="00000500000000000000" pitchFamily="50" charset="0"/>
                </a:rPr>
                <a:t>mô hÌnh có độ chÍnh xác cao, không BỊ thIếu dữ lIệu (underfIttIng) hay quá khớp dữ lIệu (overfIttIng). </a:t>
              </a:r>
            </a:p>
            <a:p>
              <a:pPr marL="285750" indent="-285750">
                <a:buFont typeface="Wingdings 3" panose="05040102010807070707" pitchFamily="18" charset="2"/>
                <a:buChar char="&quot;"/>
              </a:pPr>
              <a:r>
                <a:rPr lang="en-GB" sz="1400" b="0" i="0" smtClean="0">
                  <a:solidFill>
                    <a:srgbClr val="C00000"/>
                  </a:solidFill>
                  <a:effectLst/>
                  <a:latin typeface="SVN-HC Cubano" panose="00000500000000000000" pitchFamily="50" charset="0"/>
                </a:rPr>
                <a:t>CÓ THỂ NÓI, </a:t>
              </a:r>
              <a:r>
                <a:rPr lang="vi-VN" sz="1400" b="0" i="0" smtClean="0">
                  <a:solidFill>
                    <a:srgbClr val="C00000"/>
                  </a:solidFill>
                  <a:effectLst/>
                  <a:latin typeface="SVN-HC Cubano" panose="00000500000000000000" pitchFamily="50" charset="0"/>
                </a:rPr>
                <a:t>mô h</a:t>
              </a:r>
              <a:r>
                <a:rPr lang="en-GB" sz="1400" smtClean="0">
                  <a:solidFill>
                    <a:srgbClr val="C00000"/>
                  </a:solidFill>
                  <a:latin typeface="SVN-HC Cubano" panose="00000500000000000000" pitchFamily="50" charset="0"/>
                </a:rPr>
                <a:t>Ì</a:t>
              </a:r>
              <a:r>
                <a:rPr lang="vi-VN" sz="1400" b="0" i="0" smtClean="0">
                  <a:solidFill>
                    <a:srgbClr val="C00000"/>
                  </a:solidFill>
                  <a:effectLst/>
                  <a:latin typeface="SVN-HC Cubano" panose="00000500000000000000" pitchFamily="50" charset="0"/>
                </a:rPr>
                <a:t>nh có độ nhất quán cao và không B</a:t>
              </a:r>
              <a:r>
                <a:rPr lang="en-GB" sz="1400" smtClean="0">
                  <a:solidFill>
                    <a:srgbClr val="C00000"/>
                  </a:solidFill>
                  <a:latin typeface="SVN-HC Cubano" panose="00000500000000000000" pitchFamily="50" charset="0"/>
                </a:rPr>
                <a:t>Ị</a:t>
              </a:r>
              <a:r>
                <a:rPr lang="vi-VN" sz="1400" b="0" i="0" smtClean="0">
                  <a:solidFill>
                    <a:srgbClr val="C00000"/>
                  </a:solidFill>
                  <a:effectLst/>
                  <a:latin typeface="SVN-HC Cubano" panose="00000500000000000000" pitchFamily="50" charset="0"/>
                </a:rPr>
                <a:t> ảnh hưởng nh</a:t>
              </a:r>
              <a:r>
                <a:rPr lang="en-GB" sz="1400" b="0" i="0" smtClean="0">
                  <a:solidFill>
                    <a:srgbClr val="C00000"/>
                  </a:solidFill>
                  <a:effectLst/>
                  <a:latin typeface="SVN-HC Cubano" panose="00000500000000000000" pitchFamily="50" charset="0"/>
                </a:rPr>
                <a:t>I</a:t>
              </a:r>
              <a:r>
                <a:rPr lang="vi-VN" sz="1400" b="0" i="0" smtClean="0">
                  <a:solidFill>
                    <a:srgbClr val="C00000"/>
                  </a:solidFill>
                  <a:effectLst/>
                  <a:latin typeface="SVN-HC Cubano" panose="00000500000000000000" pitchFamily="50" charset="0"/>
                </a:rPr>
                <a:t>ều bở</a:t>
              </a:r>
              <a:r>
                <a:rPr lang="en-GB" sz="1400" b="0" i="0" smtClean="0">
                  <a:solidFill>
                    <a:srgbClr val="C00000"/>
                  </a:solidFill>
                  <a:effectLst/>
                  <a:latin typeface="SVN-HC Cubano" panose="00000500000000000000" pitchFamily="50" charset="0"/>
                </a:rPr>
                <a:t>I</a:t>
              </a:r>
              <a:r>
                <a:rPr lang="vi-VN" sz="1400" b="0" i="0" smtClean="0">
                  <a:solidFill>
                    <a:srgbClr val="C00000"/>
                  </a:solidFill>
                  <a:effectLst/>
                  <a:latin typeface="SVN-HC Cubano" panose="00000500000000000000" pitchFamily="50" charset="0"/>
                </a:rPr>
                <a:t> các yếu tố nh</a:t>
              </a:r>
              <a:r>
                <a:rPr lang="en-GB" sz="1400" b="0" i="0" smtClean="0">
                  <a:solidFill>
                    <a:srgbClr val="C00000"/>
                  </a:solidFill>
                  <a:effectLst/>
                  <a:latin typeface="SVN-HC Cubano" panose="00000500000000000000" pitchFamily="50" charset="0"/>
                </a:rPr>
                <a:t>I</a:t>
              </a:r>
              <a:r>
                <a:rPr lang="vi-VN" sz="1400" b="0" i="0" smtClean="0">
                  <a:solidFill>
                    <a:srgbClr val="C00000"/>
                  </a:solidFill>
                  <a:effectLst/>
                  <a:latin typeface="SVN-HC Cubano" panose="00000500000000000000" pitchFamily="50" charset="0"/>
                </a:rPr>
                <a:t>ễu hay b</a:t>
              </a:r>
              <a:r>
                <a:rPr lang="en-GB" sz="1400" b="0" i="0" smtClean="0">
                  <a:solidFill>
                    <a:srgbClr val="C00000"/>
                  </a:solidFill>
                  <a:effectLst/>
                  <a:latin typeface="SVN-HC Cubano" panose="00000500000000000000" pitchFamily="50" charset="0"/>
                </a:rPr>
                <a:t>I</a:t>
              </a:r>
              <a:r>
                <a:rPr lang="vi-VN" sz="1400" b="0" i="0" smtClean="0">
                  <a:solidFill>
                    <a:srgbClr val="C00000"/>
                  </a:solidFill>
                  <a:effectLst/>
                  <a:latin typeface="SVN-HC Cubano" panose="00000500000000000000" pitchFamily="50" charset="0"/>
                </a:rPr>
                <a:t>ến động của dữ liệu.</a:t>
              </a:r>
              <a:endParaRPr lang="en-GB" sz="1400">
                <a:solidFill>
                  <a:srgbClr val="C00000"/>
                </a:solidFill>
                <a:latin typeface="SVN-HC Cubano" panose="00000500000000000000" pitchFamily="50" charset="0"/>
              </a:endParaRPr>
            </a:p>
          </p:txBody>
        </p:sp>
      </p:grpSp>
    </p:spTree>
    <p:extLst>
      <p:ext uri="{BB962C8B-B14F-4D97-AF65-F5344CB8AC3E}">
        <p14:creationId xmlns:p14="http://schemas.microsoft.com/office/powerpoint/2010/main" val="3255740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778452"/>
            <a:ext cx="4059936" cy="91440"/>
          </a:xfrm>
          <a:prstGeom prst="rect">
            <a:avLst/>
          </a:prstGeom>
          <a:solidFill>
            <a:srgbClr val="A4D7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4062984" y="6778452"/>
            <a:ext cx="4062984" cy="91440"/>
          </a:xfrm>
          <a:prstGeom prst="rect">
            <a:avLst/>
          </a:prstGeom>
          <a:solidFill>
            <a:srgbClr val="87C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8125968" y="6778452"/>
            <a:ext cx="4066032" cy="91440"/>
          </a:xfrm>
          <a:prstGeom prst="rect">
            <a:avLst/>
          </a:prstGeom>
          <a:solidFill>
            <a:srgbClr val="3190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1" y="0"/>
            <a:ext cx="12191999" cy="548640"/>
          </a:xfrm>
          <a:prstGeom prst="rect">
            <a:avLst/>
          </a:prstGeom>
          <a:solidFill>
            <a:srgbClr val="5DB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3759690" y="91440"/>
            <a:ext cx="4672620" cy="365760"/>
          </a:xfrm>
          <a:prstGeom prst="rect">
            <a:avLst/>
          </a:prstGeom>
          <a:noFill/>
        </p:spPr>
        <p:txBody>
          <a:bodyPr wrap="square" rtlCol="0">
            <a:spAutoFit/>
          </a:bodyPr>
          <a:lstStyle/>
          <a:p>
            <a:pPr algn="ctr"/>
            <a:r>
              <a:rPr lang="en-GB" sz="2200" smtClean="0">
                <a:solidFill>
                  <a:schemeClr val="bg1"/>
                </a:solidFill>
                <a:latin typeface="SVN-HC Cubano" panose="00000500000000000000" pitchFamily="50" charset="0"/>
                <a:ea typeface="Segoe UI Black" panose="020B0A02040204020203" pitchFamily="34" charset="0"/>
              </a:rPr>
              <a:t>TIỀN XỬ LÝ DỮ LIỆU</a:t>
            </a:r>
            <a:endParaRPr lang="en-GB" sz="2200">
              <a:solidFill>
                <a:schemeClr val="bg1"/>
              </a:solidFill>
              <a:latin typeface="SVN-HC Cubano" panose="00000500000000000000" pitchFamily="50" charset="0"/>
              <a:ea typeface="Segoe UI Black" panose="020B0A02040204020203" pitchFamily="34" charset="0"/>
            </a:endParaRPr>
          </a:p>
        </p:txBody>
      </p:sp>
      <p:grpSp>
        <p:nvGrpSpPr>
          <p:cNvPr id="13" name="Group 12"/>
          <p:cNvGrpSpPr/>
          <p:nvPr/>
        </p:nvGrpSpPr>
        <p:grpSpPr>
          <a:xfrm>
            <a:off x="4001466" y="1617372"/>
            <a:ext cx="4189069" cy="2510300"/>
            <a:chOff x="7518545" y="1913833"/>
            <a:chExt cx="3726816" cy="2233295"/>
          </a:xfrm>
        </p:grpSpPr>
        <p:pic>
          <p:nvPicPr>
            <p:cNvPr id="11" name="Picture 10" descr="A screenshot of a computer&#10;&#10;Description automatically generated"/>
            <p:cNvPicPr/>
            <p:nvPr/>
          </p:nvPicPr>
          <p:blipFill rotWithShape="1">
            <a:blip r:embed="rId2">
              <a:extLst>
                <a:ext uri="{28A0092B-C50C-407E-A947-70E740481C1C}">
                  <a14:useLocalDpi xmlns:a14="http://schemas.microsoft.com/office/drawing/2010/main" val="0"/>
                </a:ext>
              </a:extLst>
            </a:blip>
            <a:srcRect t="-244" b="47944"/>
            <a:stretch/>
          </p:blipFill>
          <p:spPr bwMode="auto">
            <a:xfrm>
              <a:off x="7518545" y="1913833"/>
              <a:ext cx="1827530" cy="2233295"/>
            </a:xfrm>
            <a:prstGeom prst="rect">
              <a:avLst/>
            </a:prstGeom>
            <a:noFill/>
            <a:ln>
              <a:noFill/>
            </a:ln>
            <a:extLst>
              <a:ext uri="{53640926-AAD7-44D8-BBD7-CCE9431645EC}">
                <a14:shadowObscured xmlns:a14="http://schemas.microsoft.com/office/drawing/2010/main"/>
              </a:ext>
            </a:extLst>
          </p:spPr>
        </p:pic>
        <p:pic>
          <p:nvPicPr>
            <p:cNvPr id="12" name="Picture 11" descr="A screenshot of a computer&#10;&#10;Description automatically generated"/>
            <p:cNvPicPr/>
            <p:nvPr/>
          </p:nvPicPr>
          <p:blipFill rotWithShape="1">
            <a:blip r:embed="rId2">
              <a:extLst>
                <a:ext uri="{28A0092B-C50C-407E-A947-70E740481C1C}">
                  <a14:useLocalDpi xmlns:a14="http://schemas.microsoft.com/office/drawing/2010/main" val="0"/>
                </a:ext>
              </a:extLst>
            </a:blip>
            <a:srcRect t="51084" b="256"/>
            <a:stretch/>
          </p:blipFill>
          <p:spPr bwMode="auto">
            <a:xfrm>
              <a:off x="9417196" y="2069408"/>
              <a:ext cx="1828165" cy="2077720"/>
            </a:xfrm>
            <a:prstGeom prst="rect">
              <a:avLst/>
            </a:prstGeom>
            <a:noFill/>
            <a:ln>
              <a:noFill/>
            </a:ln>
            <a:extLst>
              <a:ext uri="{53640926-AAD7-44D8-BBD7-CCE9431645EC}">
                <a14:shadowObscured xmlns:a14="http://schemas.microsoft.com/office/drawing/2010/main"/>
              </a:ext>
            </a:extLst>
          </p:spPr>
        </p:pic>
      </p:grpSp>
      <p:sp>
        <p:nvSpPr>
          <p:cNvPr id="16" name="TextBox 15"/>
          <p:cNvSpPr txBox="1"/>
          <p:nvPr/>
        </p:nvSpPr>
        <p:spPr>
          <a:xfrm>
            <a:off x="4437221" y="724701"/>
            <a:ext cx="3317558" cy="430887"/>
          </a:xfrm>
          <a:prstGeom prst="rect">
            <a:avLst/>
          </a:prstGeom>
          <a:noFill/>
        </p:spPr>
        <p:txBody>
          <a:bodyPr wrap="square" rtlCol="0">
            <a:spAutoFit/>
          </a:bodyPr>
          <a:lstStyle/>
          <a:p>
            <a:pPr algn="ctr"/>
            <a:r>
              <a:rPr lang="en-GB" sz="2200" u="sng" smtClean="0">
                <a:latin typeface="SVN-HC Cubano" panose="00000500000000000000" pitchFamily="50" charset="0"/>
                <a:ea typeface="Segoe UI Black" panose="020B0A02040204020203" pitchFamily="34" charset="0"/>
              </a:rPr>
              <a:t>XÓA GIÁ TRỊ BẤT THƯỜNG</a:t>
            </a:r>
            <a:endParaRPr lang="en-GB" sz="2200" u="sng">
              <a:latin typeface="SVN-HC Cubano" panose="00000500000000000000" pitchFamily="50" charset="0"/>
              <a:ea typeface="Segoe UI Black" panose="020B0A02040204020203" pitchFamily="34" charset="0"/>
            </a:endParaRPr>
          </a:p>
        </p:txBody>
      </p:sp>
      <p:grpSp>
        <p:nvGrpSpPr>
          <p:cNvPr id="34" name="Group 33"/>
          <p:cNvGrpSpPr/>
          <p:nvPr/>
        </p:nvGrpSpPr>
        <p:grpSpPr>
          <a:xfrm>
            <a:off x="798855" y="724701"/>
            <a:ext cx="2403755" cy="3404372"/>
            <a:chOff x="798856" y="724701"/>
            <a:chExt cx="2403755" cy="3404372"/>
          </a:xfrm>
        </p:grpSpPr>
        <p:pic>
          <p:nvPicPr>
            <p:cNvPr id="10" name="Picture 9" descr="A black screen with white text&#10;&#10;Description automatically generated"/>
            <p:cNvPicPr/>
            <p:nvPr/>
          </p:nvPicPr>
          <p:blipFill rotWithShape="1">
            <a:blip r:embed="rId3" cstate="print">
              <a:extLst>
                <a:ext uri="{28A0092B-C50C-407E-A947-70E740481C1C}">
                  <a14:useLocalDpi xmlns:a14="http://schemas.microsoft.com/office/drawing/2010/main" val="0"/>
                </a:ext>
              </a:extLst>
            </a:blip>
            <a:srcRect l="-1" r="77090" b="22076"/>
            <a:stretch/>
          </p:blipFill>
          <p:spPr bwMode="auto">
            <a:xfrm>
              <a:off x="977786" y="1615972"/>
              <a:ext cx="2045893" cy="2513101"/>
            </a:xfrm>
            <a:prstGeom prst="rect">
              <a:avLst/>
            </a:prstGeom>
            <a:noFill/>
            <a:ln>
              <a:noFill/>
            </a:ln>
          </p:spPr>
        </p:pic>
        <p:sp>
          <p:nvSpPr>
            <p:cNvPr id="17" name="TextBox 16"/>
            <p:cNvSpPr txBox="1"/>
            <p:nvPr/>
          </p:nvSpPr>
          <p:spPr>
            <a:xfrm>
              <a:off x="798856" y="724701"/>
              <a:ext cx="2403755" cy="430887"/>
            </a:xfrm>
            <a:prstGeom prst="rect">
              <a:avLst/>
            </a:prstGeom>
            <a:noFill/>
          </p:spPr>
          <p:txBody>
            <a:bodyPr wrap="square" rtlCol="0">
              <a:spAutoFit/>
            </a:bodyPr>
            <a:lstStyle/>
            <a:p>
              <a:pPr algn="ctr"/>
              <a:r>
                <a:rPr lang="en-GB" sz="2200" u="sng" smtClean="0">
                  <a:latin typeface="SVN-HC Cubano" panose="00000500000000000000" pitchFamily="50" charset="0"/>
                  <a:ea typeface="Segoe UI Black" panose="020B0A02040204020203" pitchFamily="34" charset="0"/>
                </a:rPr>
                <a:t>XÓA GIÁ TRỊ RỖNG</a:t>
              </a:r>
              <a:endParaRPr lang="en-GB" sz="2200" u="sng">
                <a:latin typeface="SVN-HC Cubano" panose="00000500000000000000" pitchFamily="50" charset="0"/>
                <a:ea typeface="Segoe UI Black" panose="020B0A02040204020203" pitchFamily="34" charset="0"/>
              </a:endParaRPr>
            </a:p>
          </p:txBody>
        </p:sp>
      </p:grpSp>
      <p:grpSp>
        <p:nvGrpSpPr>
          <p:cNvPr id="36" name="Group 35"/>
          <p:cNvGrpSpPr/>
          <p:nvPr/>
        </p:nvGrpSpPr>
        <p:grpSpPr>
          <a:xfrm>
            <a:off x="8376184" y="724701"/>
            <a:ext cx="3630168" cy="3864756"/>
            <a:chOff x="8376183" y="724701"/>
            <a:chExt cx="3630168" cy="3864756"/>
          </a:xfrm>
        </p:grpSpPr>
        <p:grpSp>
          <p:nvGrpSpPr>
            <p:cNvPr id="33" name="Group 32"/>
            <p:cNvGrpSpPr/>
            <p:nvPr/>
          </p:nvGrpSpPr>
          <p:grpSpPr>
            <a:xfrm>
              <a:off x="8376183" y="1155588"/>
              <a:ext cx="3630168" cy="3433869"/>
              <a:chOff x="8432310" y="1155588"/>
              <a:chExt cx="3630168" cy="3433869"/>
            </a:xfrm>
          </p:grpSpPr>
          <p:pic>
            <p:nvPicPr>
              <p:cNvPr id="14" name="Picture 13"/>
              <p:cNvPicPr>
                <a:picLocks noChangeAspect="1"/>
              </p:cNvPicPr>
              <p:nvPr/>
            </p:nvPicPr>
            <p:blipFill>
              <a:blip r:embed="rId4"/>
              <a:stretch>
                <a:fillRect/>
              </a:stretch>
            </p:blipFill>
            <p:spPr>
              <a:xfrm>
                <a:off x="8432310" y="1155588"/>
                <a:ext cx="2297927" cy="1828800"/>
              </a:xfrm>
              <a:prstGeom prst="rect">
                <a:avLst/>
              </a:prstGeom>
            </p:spPr>
          </p:pic>
          <p:pic>
            <p:nvPicPr>
              <p:cNvPr id="32" name="Picture 31"/>
              <p:cNvPicPr/>
              <p:nvPr/>
            </p:nvPicPr>
            <p:blipFill>
              <a:blip r:embed="rId5"/>
              <a:stretch>
                <a:fillRect/>
              </a:stretch>
            </p:blipFill>
            <p:spPr>
              <a:xfrm>
                <a:off x="10043252" y="2757742"/>
                <a:ext cx="2019226" cy="1831715"/>
              </a:xfrm>
              <a:prstGeom prst="rect">
                <a:avLst/>
              </a:prstGeom>
            </p:spPr>
          </p:pic>
        </p:grpSp>
        <p:sp>
          <p:nvSpPr>
            <p:cNvPr id="18" name="TextBox 17"/>
            <p:cNvSpPr txBox="1"/>
            <p:nvPr/>
          </p:nvSpPr>
          <p:spPr>
            <a:xfrm>
              <a:off x="8532488" y="724701"/>
              <a:ext cx="3317558" cy="430887"/>
            </a:xfrm>
            <a:prstGeom prst="rect">
              <a:avLst/>
            </a:prstGeom>
            <a:noFill/>
          </p:spPr>
          <p:txBody>
            <a:bodyPr wrap="square" rtlCol="0">
              <a:spAutoFit/>
            </a:bodyPr>
            <a:lstStyle/>
            <a:p>
              <a:pPr algn="ctr"/>
              <a:r>
                <a:rPr lang="en-GB" sz="2200" u="sng" smtClean="0">
                  <a:latin typeface="SVN-HC Cubano" panose="00000500000000000000" pitchFamily="50" charset="0"/>
                  <a:ea typeface="Segoe UI Black" panose="020B0A02040204020203" pitchFamily="34" charset="0"/>
                </a:rPr>
                <a:t>GOM NHÓM DỮ LIỆU</a:t>
              </a:r>
              <a:endParaRPr lang="en-GB" sz="2200" u="sng">
                <a:latin typeface="SVN-HC Cubano" panose="00000500000000000000" pitchFamily="50" charset="0"/>
                <a:ea typeface="Segoe UI Black" panose="020B0A02040204020203" pitchFamily="34" charset="0"/>
              </a:endParaRPr>
            </a:p>
          </p:txBody>
        </p:sp>
      </p:grpSp>
      <p:sp>
        <p:nvSpPr>
          <p:cNvPr id="27" name="Rectangle 26"/>
          <p:cNvSpPr/>
          <p:nvPr/>
        </p:nvSpPr>
        <p:spPr>
          <a:xfrm>
            <a:off x="185542" y="4992486"/>
            <a:ext cx="3630382" cy="1200329"/>
          </a:xfrm>
          <a:prstGeom prst="rect">
            <a:avLst/>
          </a:prstGeom>
        </p:spPr>
        <p:txBody>
          <a:bodyPr wrap="square">
            <a:spAutoFit/>
          </a:bodyPr>
          <a:lstStyle/>
          <a:p>
            <a:pPr algn="just"/>
            <a:r>
              <a:rPr lang="en-GB" sz="1200" smtClean="0">
                <a:latin typeface="Segoe UI Variable Display Light" pitchFamily="2" charset="0"/>
              </a:rPr>
              <a:t>Giá trị rỗng xuất hiện của yếu ở hai cột </a:t>
            </a:r>
            <a:r>
              <a:rPr lang="en-GB" sz="1200" b="1" smtClean="0">
                <a:latin typeface="Segoe UI Variable Display Light" pitchFamily="2" charset="0"/>
              </a:rPr>
              <a:t>insur_renewals</a:t>
            </a:r>
            <a:r>
              <a:rPr lang="en-GB" sz="1200" smtClean="0">
                <a:latin typeface="Segoe UI Variable Display Light" pitchFamily="2" charset="0"/>
              </a:rPr>
              <a:t> và </a:t>
            </a:r>
            <a:r>
              <a:rPr lang="en-GB" sz="1200" b="1" smtClean="0">
                <a:latin typeface="Segoe UI Variable Display Light" pitchFamily="2" charset="0"/>
              </a:rPr>
              <a:t>charges</a:t>
            </a:r>
            <a:r>
              <a:rPr lang="en-GB" sz="1200" smtClean="0">
                <a:latin typeface="Segoe UI Variable Display Light" pitchFamily="2" charset="0"/>
              </a:rPr>
              <a:t>, để giải thích cho hiện tượng này chính do nhiều bang ở Hoa Kỳ không đưa ra hạn mức BHYT trung bình mà người dân phải đóng mỗi năm. Chính vì sự thiếu hụt thông tin đó mà nhóm không thể điền vào một số ô ở hai cột trên.</a:t>
            </a:r>
            <a:endParaRPr lang="vi-VN" sz="1200" smtClean="0">
              <a:latin typeface="Segoe UI Variable Display Light" pitchFamily="2" charset="0"/>
            </a:endParaRPr>
          </a:p>
        </p:txBody>
      </p:sp>
      <p:sp>
        <p:nvSpPr>
          <p:cNvPr id="28" name="Rectangle 27"/>
          <p:cNvSpPr/>
          <p:nvPr/>
        </p:nvSpPr>
        <p:spPr>
          <a:xfrm>
            <a:off x="4280809" y="4992486"/>
            <a:ext cx="3630382" cy="1384995"/>
          </a:xfrm>
          <a:prstGeom prst="rect">
            <a:avLst/>
          </a:prstGeom>
        </p:spPr>
        <p:txBody>
          <a:bodyPr wrap="square">
            <a:spAutoFit/>
          </a:bodyPr>
          <a:lstStyle/>
          <a:p>
            <a:pPr algn="just"/>
            <a:r>
              <a:rPr lang="en-GB" sz="1200">
                <a:latin typeface="Segoe UI Variable Display Light" pitchFamily="2" charset="0"/>
              </a:rPr>
              <a:t>T</a:t>
            </a:r>
            <a:r>
              <a:rPr lang="vi-VN" sz="1200" smtClean="0">
                <a:latin typeface="Segoe UI Variable Display Light" pitchFamily="2" charset="0"/>
              </a:rPr>
              <a:t>rong quá trình khởi tạo giá trị cho cột này, nhóm đã sử dụng hàm </a:t>
            </a:r>
            <a:r>
              <a:rPr lang="vi-VN" sz="1200" b="1" smtClean="0">
                <a:latin typeface="Segoe UI Variable Display Light" pitchFamily="2" charset="0"/>
              </a:rPr>
              <a:t>RANDBETWEEN()</a:t>
            </a:r>
            <a:r>
              <a:rPr lang="vi-VN" sz="1200" smtClean="0">
                <a:latin typeface="Segoe UI Variable Display Light" pitchFamily="2" charset="0"/>
              </a:rPr>
              <a:t> của Excel, chính vì thế mà không thể tránh khỏi việc xuất hiện của những biến thời gian bất thường như </a:t>
            </a:r>
            <a:r>
              <a:rPr lang="vi-VN" sz="1200" b="1" smtClean="0">
                <a:latin typeface="Segoe UI Variable Display Light" pitchFamily="2" charset="0"/>
              </a:rPr>
              <a:t>Tháng 2 có ngày 30</a:t>
            </a:r>
            <a:r>
              <a:rPr lang="vi-VN" sz="1200" smtClean="0">
                <a:latin typeface="Segoe UI Variable Display Light" pitchFamily="2" charset="0"/>
              </a:rPr>
              <a:t> hay </a:t>
            </a:r>
            <a:r>
              <a:rPr lang="vi-VN" sz="1200" b="1" smtClean="0">
                <a:latin typeface="Segoe UI Variable Display Light" pitchFamily="2" charset="0"/>
              </a:rPr>
              <a:t>Tháng 4 có ngày 31</a:t>
            </a:r>
            <a:r>
              <a:rPr lang="vi-VN" sz="1200" smtClean="0">
                <a:latin typeface="Segoe UI Variable Display Light" pitchFamily="2" charset="0"/>
              </a:rPr>
              <a:t>. Chính vì vậy, nhóm cần thực hiện xóa những dòng dữ liệu không phù hợp như vậy ra khỏi bộ dữ liệu.</a:t>
            </a:r>
          </a:p>
        </p:txBody>
      </p:sp>
      <p:sp>
        <p:nvSpPr>
          <p:cNvPr id="30" name="Rectangle 29"/>
          <p:cNvSpPr/>
          <p:nvPr/>
        </p:nvSpPr>
        <p:spPr>
          <a:xfrm>
            <a:off x="8376184" y="4992486"/>
            <a:ext cx="3630168" cy="1384995"/>
          </a:xfrm>
          <a:prstGeom prst="rect">
            <a:avLst/>
          </a:prstGeom>
        </p:spPr>
        <p:txBody>
          <a:bodyPr wrap="square">
            <a:spAutoFit/>
          </a:bodyPr>
          <a:lstStyle/>
          <a:p>
            <a:pPr algn="just"/>
            <a:r>
              <a:rPr lang="en-GB" sz="1200">
                <a:latin typeface="Segoe UI Variable Display Light" pitchFamily="2" charset="0"/>
              </a:rPr>
              <a:t>S</a:t>
            </a:r>
            <a:r>
              <a:rPr lang="en-GB" sz="1200" smtClean="0">
                <a:latin typeface="Segoe UI Variable Display Light" pitchFamily="2" charset="0"/>
              </a:rPr>
              <a:t>ố liệu chỉ tập trung phần đa vào 5 bang trung tâm của Hoa Kỳ bao gồm: Florida, California, Texas, New York và Illinois, các bang còn lại vì số liệu quá ít khiến cho biểu đồ bị “</a:t>
            </a:r>
            <a:r>
              <a:rPr lang="en-GB" sz="1200" b="1" smtClean="0">
                <a:latin typeface="Segoe UI Variable Display Light" pitchFamily="2" charset="0"/>
              </a:rPr>
              <a:t>đen đặc</a:t>
            </a:r>
            <a:r>
              <a:rPr lang="en-GB" sz="1200" smtClean="0">
                <a:latin typeface="Segoe UI Variable Display Light" pitchFamily="2" charset="0"/>
              </a:rPr>
              <a:t>” lại.</a:t>
            </a:r>
          </a:p>
          <a:p>
            <a:pPr algn="just"/>
            <a:r>
              <a:rPr lang="en-GB" sz="1200" smtClean="0">
                <a:latin typeface="Segoe UI Variable Display Light" pitchFamily="2" charset="0"/>
              </a:rPr>
              <a:t>Để xử lý, nhóm thực hiện gom nhóm các tiểu bang khác ngoài các bang trung tâm thành một cụm và đặt tên cho giá trị là “</a:t>
            </a:r>
            <a:r>
              <a:rPr lang="en-GB" sz="1200" b="1" smtClean="0">
                <a:latin typeface="Segoe UI Variable Display Light" pitchFamily="2" charset="0"/>
              </a:rPr>
              <a:t>Các bang còn lại</a:t>
            </a:r>
            <a:r>
              <a:rPr lang="en-GB" sz="1200" smtClean="0">
                <a:latin typeface="Segoe UI Variable Display Light" pitchFamily="2" charset="0"/>
              </a:rPr>
              <a:t>” </a:t>
            </a:r>
          </a:p>
        </p:txBody>
      </p:sp>
      <p:sp>
        <p:nvSpPr>
          <p:cNvPr id="37" name="Rectangle 36"/>
          <p:cNvSpPr/>
          <p:nvPr/>
        </p:nvSpPr>
        <p:spPr>
          <a:xfrm>
            <a:off x="185542" y="4764328"/>
            <a:ext cx="11820809" cy="1814056"/>
          </a:xfrm>
          <a:prstGeom prst="rect">
            <a:avLst/>
          </a:prstGeom>
          <a:noFill/>
          <a:ln>
            <a:solidFill>
              <a:schemeClr val="bg1"/>
            </a:solidFill>
          </a:ln>
          <a:effectLst>
            <a:outerShdw blurRad="50800" dist="38100" dir="2700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960911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778452"/>
            <a:ext cx="4059936" cy="91440"/>
          </a:xfrm>
          <a:prstGeom prst="rect">
            <a:avLst/>
          </a:prstGeom>
          <a:solidFill>
            <a:srgbClr val="A4D7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4062984" y="6778452"/>
            <a:ext cx="4062984" cy="91440"/>
          </a:xfrm>
          <a:prstGeom prst="rect">
            <a:avLst/>
          </a:prstGeom>
          <a:solidFill>
            <a:srgbClr val="87C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8125968" y="6778452"/>
            <a:ext cx="4066032" cy="91440"/>
          </a:xfrm>
          <a:prstGeom prst="rect">
            <a:avLst/>
          </a:prstGeom>
          <a:solidFill>
            <a:srgbClr val="3190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1" y="0"/>
            <a:ext cx="12191999" cy="548640"/>
          </a:xfrm>
          <a:prstGeom prst="rect">
            <a:avLst/>
          </a:prstGeom>
          <a:solidFill>
            <a:srgbClr val="5DB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3759690" y="91440"/>
            <a:ext cx="4672620" cy="365760"/>
          </a:xfrm>
          <a:prstGeom prst="rect">
            <a:avLst/>
          </a:prstGeom>
          <a:noFill/>
        </p:spPr>
        <p:txBody>
          <a:bodyPr wrap="square" rtlCol="0">
            <a:spAutoFit/>
          </a:bodyPr>
          <a:lstStyle/>
          <a:p>
            <a:pPr algn="ctr"/>
            <a:r>
              <a:rPr lang="en-GB" sz="2200" smtClean="0">
                <a:solidFill>
                  <a:schemeClr val="bg1"/>
                </a:solidFill>
                <a:latin typeface="SVN-HC Cubano" panose="00000500000000000000" pitchFamily="50" charset="0"/>
                <a:ea typeface="Segoe UI Black" panose="020B0A02040204020203" pitchFamily="34" charset="0"/>
              </a:rPr>
              <a:t>GIẢM CHIỀU DỮ LIỆU</a:t>
            </a:r>
            <a:endParaRPr lang="en-GB" sz="2200">
              <a:solidFill>
                <a:schemeClr val="bg1"/>
              </a:solidFill>
              <a:latin typeface="SVN-HC Cubano" panose="00000500000000000000" pitchFamily="50" charset="0"/>
              <a:ea typeface="Segoe UI Black" panose="020B0A02040204020203" pitchFamily="34" charset="0"/>
            </a:endParaRPr>
          </a:p>
        </p:txBody>
      </p:sp>
      <p:grpSp>
        <p:nvGrpSpPr>
          <p:cNvPr id="8" name="Group 7"/>
          <p:cNvGrpSpPr/>
          <p:nvPr/>
        </p:nvGrpSpPr>
        <p:grpSpPr>
          <a:xfrm>
            <a:off x="882341" y="638311"/>
            <a:ext cx="3361577" cy="2541936"/>
            <a:chOff x="275158" y="802641"/>
            <a:chExt cx="3784778" cy="2861950"/>
          </a:xfrm>
        </p:grpSpPr>
        <p:pic>
          <p:nvPicPr>
            <p:cNvPr id="23" name="Picture 22"/>
            <p:cNvPicPr/>
            <p:nvPr/>
          </p:nvPicPr>
          <p:blipFill rotWithShape="1">
            <a:blip r:embed="rId2"/>
            <a:srcRect t="2701"/>
            <a:stretch/>
          </p:blipFill>
          <p:spPr bwMode="auto">
            <a:xfrm>
              <a:off x="275158" y="802641"/>
              <a:ext cx="3784778" cy="2861950"/>
            </a:xfrm>
            <a:prstGeom prst="rect">
              <a:avLst/>
            </a:prstGeom>
            <a:ln>
              <a:noFill/>
            </a:ln>
            <a:extLst>
              <a:ext uri="{53640926-AAD7-44D8-BBD7-CCE9431645EC}">
                <a14:shadowObscured xmlns:a14="http://schemas.microsoft.com/office/drawing/2010/main"/>
              </a:ext>
            </a:extLst>
          </p:spPr>
        </p:pic>
        <p:sp>
          <p:nvSpPr>
            <p:cNvPr id="3" name="Rectangle 2"/>
            <p:cNvSpPr/>
            <p:nvPr/>
          </p:nvSpPr>
          <p:spPr>
            <a:xfrm>
              <a:off x="275158" y="1027188"/>
              <a:ext cx="3784778" cy="3509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275158" y="1814588"/>
              <a:ext cx="3784778" cy="3509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Rectangle 1"/>
          <p:cNvSpPr/>
          <p:nvPr/>
        </p:nvSpPr>
        <p:spPr>
          <a:xfrm>
            <a:off x="4988510" y="1108198"/>
            <a:ext cx="6096000" cy="1169551"/>
          </a:xfrm>
          <a:prstGeom prst="rect">
            <a:avLst/>
          </a:prstGeom>
        </p:spPr>
        <p:txBody>
          <a:bodyPr>
            <a:spAutoFit/>
          </a:bodyPr>
          <a:lstStyle/>
          <a:p>
            <a:pPr algn="just"/>
            <a:r>
              <a:rPr lang="en-GB" sz="1400">
                <a:latin typeface="Segoe UI Variable Display Light" pitchFamily="2" charset="0"/>
                <a:ea typeface="Times New Roman" panose="02020603050405020304" pitchFamily="18" charset="0"/>
              </a:rPr>
              <a:t>N</a:t>
            </a:r>
            <a:r>
              <a:rPr lang="vi-VN" sz="1400" smtClean="0">
                <a:latin typeface="Segoe UI Variable Display Light" pitchFamily="2" charset="0"/>
                <a:ea typeface="Times New Roman" panose="02020603050405020304" pitchFamily="18" charset="0"/>
              </a:rPr>
              <a:t>hìn </a:t>
            </a:r>
            <a:r>
              <a:rPr lang="vi-VN" sz="1400">
                <a:latin typeface="Segoe UI Variable Display Light" pitchFamily="2" charset="0"/>
                <a:ea typeface="Times New Roman" panose="02020603050405020304" pitchFamily="18" charset="0"/>
              </a:rPr>
              <a:t>từ ma trận tương quan, nhóm nhận thấy có một số biến thuộc tính có độ tương quan thấp </a:t>
            </a:r>
            <a:r>
              <a:rPr lang="vi-VN" sz="1400" smtClean="0">
                <a:latin typeface="Segoe UI Variable Display Light" pitchFamily="2" charset="0"/>
                <a:ea typeface="Times New Roman" panose="02020603050405020304" pitchFamily="18" charset="0"/>
              </a:rPr>
              <a:t>với </a:t>
            </a:r>
            <a:r>
              <a:rPr lang="vi-VN" sz="1400">
                <a:latin typeface="Segoe UI Variable Display Light" pitchFamily="2" charset="0"/>
                <a:ea typeface="Times New Roman" panose="02020603050405020304" pitchFamily="18" charset="0"/>
              </a:rPr>
              <a:t>biến mục tiêu mà nhóm nghiên cứu </a:t>
            </a:r>
            <a:endParaRPr lang="en-GB" sz="1400" smtClean="0">
              <a:latin typeface="Segoe UI Variable Display Light" pitchFamily="2" charset="0"/>
              <a:ea typeface="Times New Roman" panose="02020603050405020304" pitchFamily="18" charset="0"/>
            </a:endParaRPr>
          </a:p>
          <a:p>
            <a:pPr algn="just"/>
            <a:r>
              <a:rPr lang="vi-VN" sz="1400" smtClean="0">
                <a:latin typeface="Segoe UI Variable Display Light" pitchFamily="2" charset="0"/>
                <a:ea typeface="Times New Roman" panose="02020603050405020304" pitchFamily="18" charset="0"/>
              </a:rPr>
              <a:t>(</a:t>
            </a:r>
            <a:r>
              <a:rPr lang="vi-VN" sz="1400">
                <a:latin typeface="Segoe UI Variable Display Light" pitchFamily="2" charset="0"/>
                <a:ea typeface="Times New Roman" panose="02020603050405020304" pitchFamily="18" charset="0"/>
              </a:rPr>
              <a:t>Ví dụ: </a:t>
            </a:r>
            <a:r>
              <a:rPr lang="vi-VN" sz="1400" b="1" smtClean="0">
                <a:latin typeface="Segoe UI Variable Display Light" pitchFamily="2" charset="0"/>
                <a:ea typeface="Times New Roman" panose="02020603050405020304" pitchFamily="18" charset="0"/>
              </a:rPr>
              <a:t>is_male</a:t>
            </a:r>
            <a:r>
              <a:rPr lang="vi-VN" sz="1400">
                <a:latin typeface="Segoe UI Variable Display Light" pitchFamily="2" charset="0"/>
                <a:ea typeface="Times New Roman" panose="02020603050405020304" pitchFamily="18" charset="0"/>
              </a:rPr>
              <a:t>, </a:t>
            </a:r>
            <a:r>
              <a:rPr lang="vi-VN" sz="1400" b="1" smtClean="0">
                <a:latin typeface="Segoe UI Variable Display Light" pitchFamily="2" charset="0"/>
                <a:ea typeface="Times New Roman" panose="02020603050405020304" pitchFamily="18" charset="0"/>
              </a:rPr>
              <a:t>bmi </a:t>
            </a:r>
            <a:r>
              <a:rPr lang="vi-VN" sz="1400">
                <a:latin typeface="Segoe UI Variable Display Light" pitchFamily="2" charset="0"/>
                <a:ea typeface="Times New Roman" panose="02020603050405020304" pitchFamily="18" charset="0"/>
              </a:rPr>
              <a:t>hay</a:t>
            </a:r>
            <a:r>
              <a:rPr lang="vi-VN" sz="1400" b="1">
                <a:latin typeface="Segoe UI Variable Display Light" pitchFamily="2" charset="0"/>
                <a:ea typeface="Times New Roman" panose="02020603050405020304" pitchFamily="18" charset="0"/>
              </a:rPr>
              <a:t> </a:t>
            </a:r>
            <a:r>
              <a:rPr lang="vi-VN" sz="1400">
                <a:latin typeface="Segoe UI Variable Display Light" pitchFamily="2" charset="0"/>
                <a:ea typeface="Times New Roman" panose="02020603050405020304" pitchFamily="18" charset="0"/>
              </a:rPr>
              <a:t>thậm chí là biến </a:t>
            </a:r>
            <a:r>
              <a:rPr lang="vi-VN" sz="1400" b="1">
                <a:latin typeface="Segoe UI Variable Display Light" pitchFamily="2" charset="0"/>
                <a:ea typeface="Times New Roman" panose="02020603050405020304" pitchFamily="18" charset="0"/>
              </a:rPr>
              <a:t>smoker</a:t>
            </a:r>
            <a:r>
              <a:rPr lang="vi-VN" sz="1400">
                <a:latin typeface="Segoe UI Variable Display Light" pitchFamily="2" charset="0"/>
                <a:ea typeface="Times New Roman" panose="02020603050405020304" pitchFamily="18" charset="0"/>
              </a:rPr>
              <a:t> chỉ có độ tương quan cao duy nhất </a:t>
            </a:r>
            <a:r>
              <a:rPr lang="vi-VN" sz="1400" smtClean="0">
                <a:latin typeface="Segoe UI Variable Display Light" pitchFamily="2" charset="0"/>
                <a:ea typeface="Times New Roman" panose="02020603050405020304" pitchFamily="18" charset="0"/>
              </a:rPr>
              <a:t>đối với </a:t>
            </a:r>
            <a:r>
              <a:rPr lang="vi-VN" sz="1400">
                <a:latin typeface="Segoe UI Variable Display Light" pitchFamily="2" charset="0"/>
                <a:ea typeface="Times New Roman" panose="02020603050405020304" pitchFamily="18" charset="0"/>
              </a:rPr>
              <a:t>biến mục tiêu là </a:t>
            </a:r>
            <a:r>
              <a:rPr lang="vi-VN" sz="1400" b="1">
                <a:latin typeface="Segoe UI Variable Display Light" pitchFamily="2" charset="0"/>
                <a:ea typeface="Times New Roman" panose="02020603050405020304" pitchFamily="18" charset="0"/>
              </a:rPr>
              <a:t>charges</a:t>
            </a:r>
            <a:r>
              <a:rPr lang="vi-VN" sz="1400">
                <a:latin typeface="Segoe UI Variable Display Light" pitchFamily="2" charset="0"/>
                <a:ea typeface="Times New Roman" panose="02020603050405020304" pitchFamily="18" charset="0"/>
              </a:rPr>
              <a:t>, còn ở các biến khác thì rất thấp hay có thể </a:t>
            </a:r>
            <a:r>
              <a:rPr lang="vi-VN" sz="1400" smtClean="0">
                <a:latin typeface="Segoe UI Variable Display Light" pitchFamily="2" charset="0"/>
                <a:ea typeface="Times New Roman" panose="02020603050405020304" pitchFamily="18" charset="0"/>
              </a:rPr>
              <a:t>nói </a:t>
            </a:r>
            <a:r>
              <a:rPr lang="vi-VN" sz="1400">
                <a:latin typeface="Segoe UI Variable Display Light" pitchFamily="2" charset="0"/>
                <a:ea typeface="Times New Roman" panose="02020603050405020304" pitchFamily="18" charset="0"/>
              </a:rPr>
              <a:t>là độc lập </a:t>
            </a:r>
            <a:r>
              <a:rPr lang="vi-VN" sz="1400" smtClean="0">
                <a:latin typeface="Segoe UI Variable Display Light" pitchFamily="2" charset="0"/>
                <a:ea typeface="Times New Roman" panose="02020603050405020304" pitchFamily="18" charset="0"/>
              </a:rPr>
              <a:t>với </a:t>
            </a:r>
            <a:r>
              <a:rPr lang="vi-VN" sz="1400">
                <a:latin typeface="Segoe UI Variable Display Light" pitchFamily="2" charset="0"/>
                <a:ea typeface="Times New Roman" panose="02020603050405020304" pitchFamily="18" charset="0"/>
              </a:rPr>
              <a:t>nhau).</a:t>
            </a:r>
            <a:endParaRPr lang="en-GB" sz="1400">
              <a:latin typeface="Segoe UI Variable Display Light" pitchFamily="2" charset="0"/>
            </a:endParaRPr>
          </a:p>
        </p:txBody>
      </p:sp>
      <p:sp>
        <p:nvSpPr>
          <p:cNvPr id="29" name="Rectangle 28"/>
          <p:cNvSpPr/>
          <p:nvPr/>
        </p:nvSpPr>
        <p:spPr>
          <a:xfrm>
            <a:off x="4763362" y="949083"/>
            <a:ext cx="6546297" cy="1487780"/>
          </a:xfrm>
          <a:prstGeom prst="rect">
            <a:avLst/>
          </a:prstGeom>
          <a:noFill/>
          <a:ln>
            <a:solidFill>
              <a:schemeClr val="bg1"/>
            </a:solidFill>
          </a:ln>
          <a:effectLst>
            <a:outerShdw blurRad="50800" dist="38100" dir="2700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0" y="3236479"/>
            <a:ext cx="4763361" cy="430887"/>
          </a:xfrm>
          <a:prstGeom prst="rect">
            <a:avLst/>
          </a:prstGeom>
          <a:noFill/>
        </p:spPr>
        <p:txBody>
          <a:bodyPr wrap="square" rtlCol="0">
            <a:spAutoFit/>
          </a:bodyPr>
          <a:lstStyle/>
          <a:p>
            <a:pPr algn="ctr"/>
            <a:r>
              <a:rPr lang="en-GB" sz="2200" u="sng" smtClean="0">
                <a:latin typeface="SVN-HC Cubano" panose="00000500000000000000" pitchFamily="50" charset="0"/>
                <a:ea typeface="Segoe UI Black" panose="020B0A02040204020203" pitchFamily="34" charset="0"/>
              </a:rPr>
              <a:t>SỬ DỤNG PHƯƠNG PHÁP PCA</a:t>
            </a:r>
            <a:endParaRPr lang="en-GB" sz="2200" u="sng">
              <a:latin typeface="SVN-HC Cubano" panose="00000500000000000000" pitchFamily="50" charset="0"/>
              <a:ea typeface="Segoe UI Black" panose="020B0A02040204020203" pitchFamily="34" charset="0"/>
            </a:endParaRPr>
          </a:p>
        </p:txBody>
      </p:sp>
      <p:pic>
        <p:nvPicPr>
          <p:cNvPr id="35" name="Picture 34"/>
          <p:cNvPicPr/>
          <p:nvPr/>
        </p:nvPicPr>
        <p:blipFill>
          <a:blip r:embed="rId3"/>
          <a:stretch>
            <a:fillRect/>
          </a:stretch>
        </p:blipFill>
        <p:spPr>
          <a:xfrm>
            <a:off x="181450" y="3854325"/>
            <a:ext cx="4400461" cy="2242431"/>
          </a:xfrm>
          <a:prstGeom prst="rect">
            <a:avLst/>
          </a:prstGeom>
        </p:spPr>
      </p:pic>
      <p:sp>
        <p:nvSpPr>
          <p:cNvPr id="20" name="Rectangle 19"/>
          <p:cNvSpPr/>
          <p:nvPr/>
        </p:nvSpPr>
        <p:spPr>
          <a:xfrm>
            <a:off x="434109" y="6283715"/>
            <a:ext cx="4147802" cy="307777"/>
          </a:xfrm>
          <a:prstGeom prst="rect">
            <a:avLst/>
          </a:prstGeom>
        </p:spPr>
        <p:txBody>
          <a:bodyPr wrap="square">
            <a:spAutoFit/>
          </a:bodyPr>
          <a:lstStyle/>
          <a:p>
            <a:pPr algn="ctr"/>
            <a:r>
              <a:rPr lang="en-GB" sz="1400" smtClean="0">
                <a:solidFill>
                  <a:srgbClr val="C00000"/>
                </a:solidFill>
                <a:latin typeface="SVN-HC Cubano" panose="00000500000000000000" pitchFamily="50" charset="0"/>
              </a:rPr>
              <a:t>LỰA CHỌN K = 7 </a:t>
            </a:r>
            <a:r>
              <a:rPr lang="en-GB" sz="1400" smtClean="0">
                <a:solidFill>
                  <a:srgbClr val="C00000"/>
                </a:solidFill>
                <a:latin typeface="SVN-HC Cubano" panose="00000500000000000000" pitchFamily="50" charset="0"/>
                <a:sym typeface="Wingdings 3" panose="05040102010807070707" pitchFamily="18" charset="2"/>
              </a:rPr>
              <a:t> LOẠI BỎ 2 BIẾN THUỘC TÍNH</a:t>
            </a:r>
            <a:endParaRPr lang="en-GB" sz="1400"/>
          </a:p>
        </p:txBody>
      </p:sp>
      <p:sp>
        <p:nvSpPr>
          <p:cNvPr id="42" name="TextBox 41"/>
          <p:cNvSpPr txBox="1"/>
          <p:nvPr/>
        </p:nvSpPr>
        <p:spPr>
          <a:xfrm>
            <a:off x="4763362" y="3236479"/>
            <a:ext cx="7428638" cy="430887"/>
          </a:xfrm>
          <a:prstGeom prst="rect">
            <a:avLst/>
          </a:prstGeom>
          <a:noFill/>
        </p:spPr>
        <p:txBody>
          <a:bodyPr wrap="square" rtlCol="0">
            <a:spAutoFit/>
          </a:bodyPr>
          <a:lstStyle/>
          <a:p>
            <a:pPr algn="ctr"/>
            <a:r>
              <a:rPr lang="en-GB" sz="2200" u="sng" smtClean="0">
                <a:latin typeface="SVN-HC Cubano" panose="00000500000000000000" pitchFamily="50" charset="0"/>
                <a:ea typeface="Segoe UI Black" panose="020B0A02040204020203" pitchFamily="34" charset="0"/>
              </a:rPr>
              <a:t>CÂN NHẮC LOẠI BỎ BIẾN </a:t>
            </a:r>
            <a:r>
              <a:rPr lang="en-GB" sz="2200" u="sng" smtClean="0">
                <a:solidFill>
                  <a:srgbClr val="C00000"/>
                </a:solidFill>
                <a:latin typeface="SVN-HC Cubano" panose="00000500000000000000" pitchFamily="50" charset="0"/>
                <a:ea typeface="Segoe UI Black" panose="020B0A02040204020203" pitchFamily="34" charset="0"/>
              </a:rPr>
              <a:t>IS_MALE</a:t>
            </a:r>
            <a:r>
              <a:rPr lang="en-GB" sz="2200" u="sng" smtClean="0">
                <a:latin typeface="SVN-HC Cubano" panose="00000500000000000000" pitchFamily="50" charset="0"/>
                <a:ea typeface="Segoe UI Black" panose="020B0A02040204020203" pitchFamily="34" charset="0"/>
              </a:rPr>
              <a:t> VÀ </a:t>
            </a:r>
            <a:r>
              <a:rPr lang="en-GB" sz="2200" u="sng" smtClean="0">
                <a:solidFill>
                  <a:srgbClr val="C00000"/>
                </a:solidFill>
                <a:latin typeface="SVN-HC Cubano" panose="00000500000000000000" pitchFamily="50" charset="0"/>
                <a:ea typeface="Segoe UI Black" panose="020B0A02040204020203" pitchFamily="34" charset="0"/>
              </a:rPr>
              <a:t>BMI</a:t>
            </a:r>
            <a:endParaRPr lang="en-GB" sz="2200" u="sng">
              <a:solidFill>
                <a:srgbClr val="C00000"/>
              </a:solidFill>
              <a:latin typeface="SVN-HC Cubano" panose="00000500000000000000" pitchFamily="50" charset="0"/>
              <a:ea typeface="Segoe UI Black" panose="020B0A02040204020203" pitchFamily="34" charset="0"/>
            </a:endParaRPr>
          </a:p>
        </p:txBody>
      </p:sp>
      <p:sp>
        <p:nvSpPr>
          <p:cNvPr id="43" name="Rectangle 42"/>
          <p:cNvSpPr/>
          <p:nvPr/>
        </p:nvSpPr>
        <p:spPr>
          <a:xfrm>
            <a:off x="4988509" y="3767371"/>
            <a:ext cx="2082621" cy="307777"/>
          </a:xfrm>
          <a:prstGeom prst="rect">
            <a:avLst/>
          </a:prstGeom>
        </p:spPr>
        <p:txBody>
          <a:bodyPr wrap="none">
            <a:spAutoFit/>
          </a:bodyPr>
          <a:lstStyle/>
          <a:p>
            <a:r>
              <a:rPr lang="en-GB" sz="1400" smtClean="0">
                <a:latin typeface="SVN-HC Cubano" panose="00000500000000000000" pitchFamily="50" charset="0"/>
              </a:rPr>
              <a:t>XÂY DỰNG 2 KIỂM ĐỊNH:</a:t>
            </a:r>
            <a:endParaRPr lang="en-GB" sz="1400"/>
          </a:p>
        </p:txBody>
      </p:sp>
      <p:sp>
        <p:nvSpPr>
          <p:cNvPr id="44" name="Rectangle 43"/>
          <p:cNvSpPr/>
          <p:nvPr/>
        </p:nvSpPr>
        <p:spPr>
          <a:xfrm>
            <a:off x="4988509" y="4175153"/>
            <a:ext cx="6321150" cy="307777"/>
          </a:xfrm>
          <a:prstGeom prst="rect">
            <a:avLst/>
          </a:prstGeom>
        </p:spPr>
        <p:txBody>
          <a:bodyPr wrap="square">
            <a:spAutoFit/>
          </a:bodyPr>
          <a:lstStyle/>
          <a:p>
            <a:r>
              <a:rPr lang="en-GB" sz="1400" smtClean="0">
                <a:solidFill>
                  <a:srgbClr val="C00000"/>
                </a:solidFill>
                <a:latin typeface="SVN-HC Cubano" panose="00000500000000000000" pitchFamily="50" charset="0"/>
              </a:rPr>
              <a:t>KIỂM ĐỊNH 1: </a:t>
            </a:r>
            <a:r>
              <a:rPr lang="en-GB" sz="1400" smtClean="0">
                <a:latin typeface="SVN-HC Cubano" panose="00000500000000000000" pitchFamily="50" charset="0"/>
              </a:rPr>
              <a:t>NAM VÀ NỮ SỬ DỤNG BHYT NHƯ NHAU, VỚI ĐỘ TIN CẬY 95%</a:t>
            </a:r>
            <a:endParaRPr lang="en-GB" sz="1400"/>
          </a:p>
        </p:txBody>
      </p:sp>
      <p:pic>
        <p:nvPicPr>
          <p:cNvPr id="46" name="Picture 45"/>
          <p:cNvPicPr>
            <a:picLocks noChangeAspect="1"/>
          </p:cNvPicPr>
          <p:nvPr/>
        </p:nvPicPr>
        <p:blipFill rotWithShape="1">
          <a:blip r:embed="rId4"/>
          <a:srcRect l="25241" r="24611"/>
          <a:stretch/>
        </p:blipFill>
        <p:spPr>
          <a:xfrm>
            <a:off x="6946595" y="4582934"/>
            <a:ext cx="3062172" cy="548640"/>
          </a:xfrm>
          <a:prstGeom prst="rect">
            <a:avLst/>
          </a:prstGeom>
        </p:spPr>
      </p:pic>
      <p:sp>
        <p:nvSpPr>
          <p:cNvPr id="47" name="Rectangle 46"/>
          <p:cNvSpPr/>
          <p:nvPr/>
        </p:nvSpPr>
        <p:spPr>
          <a:xfrm>
            <a:off x="4988509" y="5369424"/>
            <a:ext cx="6239473" cy="523220"/>
          </a:xfrm>
          <a:prstGeom prst="rect">
            <a:avLst/>
          </a:prstGeom>
        </p:spPr>
        <p:txBody>
          <a:bodyPr wrap="square">
            <a:spAutoFit/>
          </a:bodyPr>
          <a:lstStyle/>
          <a:p>
            <a:r>
              <a:rPr lang="en-GB" sz="1400" smtClean="0">
                <a:solidFill>
                  <a:srgbClr val="C00000"/>
                </a:solidFill>
                <a:latin typeface="SVN-HC Cubano" panose="00000500000000000000" pitchFamily="50" charset="0"/>
              </a:rPr>
              <a:t>KIỂM ĐỊNH 2: </a:t>
            </a:r>
            <a:r>
              <a:rPr lang="en-GB" sz="1400" smtClean="0">
                <a:latin typeface="SVN-HC Cubano" panose="00000500000000000000" pitchFamily="50" charset="0"/>
              </a:rPr>
              <a:t>CHỈ SỐ SỨC KHỎE (BMI) KHÔNG ẢNH HƯỞNG ĐẾN VIỆC LÀM MỚI BHYT, VỚI ĐỘ TIN CẬY 95%</a:t>
            </a:r>
            <a:endParaRPr lang="en-GB" sz="1400"/>
          </a:p>
        </p:txBody>
      </p:sp>
      <p:pic>
        <p:nvPicPr>
          <p:cNvPr id="51" name="Picture 50"/>
          <p:cNvPicPr>
            <a:picLocks noChangeAspect="1"/>
          </p:cNvPicPr>
          <p:nvPr/>
        </p:nvPicPr>
        <p:blipFill rotWithShape="1">
          <a:blip r:embed="rId5"/>
          <a:srcRect l="13232" r="12666"/>
          <a:stretch/>
        </p:blipFill>
        <p:spPr>
          <a:xfrm>
            <a:off x="6235173" y="5992649"/>
            <a:ext cx="4485016" cy="548640"/>
          </a:xfrm>
          <a:prstGeom prst="rect">
            <a:avLst/>
          </a:prstGeom>
        </p:spPr>
      </p:pic>
    </p:spTree>
    <p:extLst>
      <p:ext uri="{BB962C8B-B14F-4D97-AF65-F5344CB8AC3E}">
        <p14:creationId xmlns:p14="http://schemas.microsoft.com/office/powerpoint/2010/main" val="17035055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778452"/>
            <a:ext cx="4059936" cy="91440"/>
          </a:xfrm>
          <a:prstGeom prst="rect">
            <a:avLst/>
          </a:prstGeom>
          <a:solidFill>
            <a:srgbClr val="A4D7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4062984" y="6778452"/>
            <a:ext cx="4062984" cy="91440"/>
          </a:xfrm>
          <a:prstGeom prst="rect">
            <a:avLst/>
          </a:prstGeom>
          <a:solidFill>
            <a:srgbClr val="87C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8125968" y="6778452"/>
            <a:ext cx="4066032" cy="91440"/>
          </a:xfrm>
          <a:prstGeom prst="rect">
            <a:avLst/>
          </a:prstGeom>
          <a:solidFill>
            <a:srgbClr val="3190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1" y="0"/>
            <a:ext cx="12191999" cy="548640"/>
          </a:xfrm>
          <a:prstGeom prst="rect">
            <a:avLst/>
          </a:prstGeom>
          <a:solidFill>
            <a:srgbClr val="5DB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3759690" y="91440"/>
            <a:ext cx="4672620" cy="365760"/>
          </a:xfrm>
          <a:prstGeom prst="rect">
            <a:avLst/>
          </a:prstGeom>
          <a:noFill/>
        </p:spPr>
        <p:txBody>
          <a:bodyPr wrap="square" rtlCol="0">
            <a:spAutoFit/>
          </a:bodyPr>
          <a:lstStyle/>
          <a:p>
            <a:pPr algn="ctr"/>
            <a:r>
              <a:rPr lang="en-GB" sz="2200" smtClean="0">
                <a:solidFill>
                  <a:schemeClr val="bg1"/>
                </a:solidFill>
                <a:latin typeface="SVN-HC Cubano" panose="00000500000000000000" pitchFamily="50" charset="0"/>
                <a:ea typeface="Segoe UI Black" panose="020B0A02040204020203" pitchFamily="34" charset="0"/>
              </a:rPr>
              <a:t>GIẢM CHIỀU DỮ LIỆU</a:t>
            </a:r>
            <a:endParaRPr lang="en-GB" sz="2200">
              <a:solidFill>
                <a:schemeClr val="bg1"/>
              </a:solidFill>
              <a:latin typeface="SVN-HC Cubano" panose="00000500000000000000" pitchFamily="50" charset="0"/>
              <a:ea typeface="Segoe UI Black" panose="020B0A02040204020203" pitchFamily="34" charset="0"/>
            </a:endParaRPr>
          </a:p>
        </p:txBody>
      </p:sp>
      <p:pic>
        <p:nvPicPr>
          <p:cNvPr id="46" name="Picture 45"/>
          <p:cNvPicPr>
            <a:picLocks noChangeAspect="1"/>
          </p:cNvPicPr>
          <p:nvPr/>
        </p:nvPicPr>
        <p:blipFill rotWithShape="1">
          <a:blip r:embed="rId2"/>
          <a:srcRect l="25241" r="24611"/>
          <a:stretch/>
        </p:blipFill>
        <p:spPr>
          <a:xfrm>
            <a:off x="4054552" y="1217540"/>
            <a:ext cx="4082896" cy="731520"/>
          </a:xfrm>
          <a:prstGeom prst="rect">
            <a:avLst/>
          </a:prstGeom>
        </p:spPr>
      </p:pic>
      <p:sp>
        <p:nvSpPr>
          <p:cNvPr id="24" name="TextBox 23"/>
          <p:cNvSpPr txBox="1"/>
          <p:nvPr/>
        </p:nvSpPr>
        <p:spPr>
          <a:xfrm>
            <a:off x="0" y="724702"/>
            <a:ext cx="12192000" cy="461665"/>
          </a:xfrm>
          <a:prstGeom prst="rect">
            <a:avLst/>
          </a:prstGeom>
          <a:noFill/>
        </p:spPr>
        <p:txBody>
          <a:bodyPr wrap="square" rtlCol="0">
            <a:spAutoFit/>
          </a:bodyPr>
          <a:lstStyle/>
          <a:p>
            <a:pPr algn="ctr"/>
            <a:r>
              <a:rPr lang="en-GB" sz="2400" smtClean="0">
                <a:solidFill>
                  <a:srgbClr val="C00000"/>
                </a:solidFill>
                <a:latin typeface="SVN-HC Cubano" panose="00000500000000000000" pitchFamily="50" charset="0"/>
              </a:rPr>
              <a:t>KIỂM ĐỊNH 1: </a:t>
            </a:r>
            <a:r>
              <a:rPr lang="en-GB" sz="2400" smtClean="0">
                <a:latin typeface="SVN-HC Cubano" panose="00000500000000000000" pitchFamily="50" charset="0"/>
              </a:rPr>
              <a:t>NAM VÀ NỮ SỬ DỤNG BHYT NHƯ NHAU, VỚI ĐỘ TIN CẬY 95%</a:t>
            </a:r>
            <a:endParaRPr lang="en-GB" sz="2400"/>
          </a:p>
        </p:txBody>
      </p:sp>
      <p:grpSp>
        <p:nvGrpSpPr>
          <p:cNvPr id="10" name="Group 9"/>
          <p:cNvGrpSpPr/>
          <p:nvPr/>
        </p:nvGrpSpPr>
        <p:grpSpPr>
          <a:xfrm>
            <a:off x="2678833" y="1980233"/>
            <a:ext cx="6831286" cy="640080"/>
            <a:chOff x="2579472" y="2191935"/>
            <a:chExt cx="6831286" cy="640080"/>
          </a:xfrm>
        </p:grpSpPr>
        <p:pic>
          <p:nvPicPr>
            <p:cNvPr id="25" name="Picture 24" descr="A black background with white text&#10;&#10;Description automatically generated"/>
            <p:cNvPicPr/>
            <p:nvPr/>
          </p:nvPicPr>
          <p:blipFill rotWithShape="1">
            <a:blip r:embed="rId3"/>
            <a:srcRect r="19782"/>
            <a:stretch/>
          </p:blipFill>
          <p:spPr>
            <a:xfrm>
              <a:off x="2579472" y="2191935"/>
              <a:ext cx="2341472" cy="640080"/>
            </a:xfrm>
            <a:prstGeom prst="rect">
              <a:avLst/>
            </a:prstGeom>
          </p:spPr>
        </p:pic>
        <p:pic>
          <p:nvPicPr>
            <p:cNvPr id="27" name="Picture 26"/>
            <p:cNvPicPr/>
            <p:nvPr/>
          </p:nvPicPr>
          <p:blipFill rotWithShape="1">
            <a:blip r:embed="rId4"/>
            <a:srcRect r="32996"/>
            <a:stretch/>
          </p:blipFill>
          <p:spPr>
            <a:xfrm>
              <a:off x="4992474" y="2191935"/>
              <a:ext cx="4418284" cy="640080"/>
            </a:xfrm>
            <a:prstGeom prst="rect">
              <a:avLst/>
            </a:prstGeom>
          </p:spPr>
        </p:pic>
      </p:grpSp>
      <p:pic>
        <p:nvPicPr>
          <p:cNvPr id="30" name="Picture 29"/>
          <p:cNvPicPr/>
          <p:nvPr/>
        </p:nvPicPr>
        <p:blipFill rotWithShape="1">
          <a:blip r:embed="rId5"/>
          <a:srcRect r="33921"/>
          <a:stretch/>
        </p:blipFill>
        <p:spPr>
          <a:xfrm>
            <a:off x="2678833" y="2651487"/>
            <a:ext cx="6831286" cy="973287"/>
          </a:xfrm>
          <a:prstGeom prst="rect">
            <a:avLst/>
          </a:prstGeom>
        </p:spPr>
      </p:pic>
      <p:pic>
        <p:nvPicPr>
          <p:cNvPr id="32" name="Picture 31" descr="A comparison of a graph&#10;&#10;Description automatically generated with medium confidence"/>
          <p:cNvPicPr/>
          <p:nvPr/>
        </p:nvPicPr>
        <p:blipFill>
          <a:blip r:embed="rId6"/>
          <a:stretch>
            <a:fillRect/>
          </a:stretch>
        </p:blipFill>
        <p:spPr>
          <a:xfrm>
            <a:off x="279715" y="3731324"/>
            <a:ext cx="6287052" cy="2940578"/>
          </a:xfrm>
          <a:prstGeom prst="rect">
            <a:avLst/>
          </a:prstGeom>
        </p:spPr>
      </p:pic>
      <p:sp>
        <p:nvSpPr>
          <p:cNvPr id="33" name="Rectangle 32"/>
          <p:cNvSpPr/>
          <p:nvPr/>
        </p:nvSpPr>
        <p:spPr>
          <a:xfrm>
            <a:off x="6749976" y="3955408"/>
            <a:ext cx="5162309" cy="2491691"/>
          </a:xfrm>
          <a:prstGeom prst="rect">
            <a:avLst/>
          </a:prstGeom>
          <a:noFill/>
          <a:ln>
            <a:solidFill>
              <a:schemeClr val="bg1"/>
            </a:solidFill>
          </a:ln>
          <a:effectLst>
            <a:outerShdw blurRad="50800" dist="38100" dir="2700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 name="Group 12"/>
          <p:cNvGrpSpPr/>
          <p:nvPr/>
        </p:nvGrpSpPr>
        <p:grpSpPr>
          <a:xfrm>
            <a:off x="6957352" y="4200072"/>
            <a:ext cx="4747556" cy="2002362"/>
            <a:chOff x="6957352" y="4141888"/>
            <a:chExt cx="4747556" cy="2002362"/>
          </a:xfrm>
        </p:grpSpPr>
        <p:sp>
          <p:nvSpPr>
            <p:cNvPr id="12" name="Rectangle 11"/>
            <p:cNvSpPr/>
            <p:nvPr/>
          </p:nvSpPr>
          <p:spPr>
            <a:xfrm>
              <a:off x="6957352" y="4141888"/>
              <a:ext cx="4747556" cy="1077218"/>
            </a:xfrm>
            <a:prstGeom prst="rect">
              <a:avLst/>
            </a:prstGeom>
          </p:spPr>
          <p:txBody>
            <a:bodyPr wrap="square">
              <a:spAutoFit/>
            </a:bodyPr>
            <a:lstStyle/>
            <a:p>
              <a:pPr algn="just"/>
              <a:r>
                <a:rPr lang="en-US" sz="1600" smtClean="0">
                  <a:latin typeface="Segoe UI Variable Display Light" pitchFamily="2" charset="0"/>
                  <a:ea typeface="DengXian"/>
                </a:rPr>
                <a:t>Đối với </a:t>
              </a:r>
              <a:r>
                <a:rPr lang="en-US" sz="1600">
                  <a:latin typeface="Segoe UI Variable Display Light" pitchFamily="2" charset="0"/>
                  <a:ea typeface="DengXian"/>
                </a:rPr>
                <a:t>biểu đồ </a:t>
              </a:r>
              <a:r>
                <a:rPr lang="en-US" sz="1600" smtClean="0">
                  <a:latin typeface="Segoe UI Variable Display Light" pitchFamily="2" charset="0"/>
                  <a:ea typeface="DengXian"/>
                </a:rPr>
                <a:t>Histogram</a:t>
              </a:r>
              <a:r>
                <a:rPr lang="en-US" sz="1600">
                  <a:latin typeface="Segoe UI Variable Display Light" pitchFamily="2" charset="0"/>
                  <a:ea typeface="DengXian"/>
                </a:rPr>
                <a:t>, nhóm thấy được </a:t>
              </a:r>
              <a:r>
                <a:rPr lang="en-US" sz="1600" smtClean="0">
                  <a:latin typeface="Segoe UI Variable Display Light" pitchFamily="2" charset="0"/>
                  <a:ea typeface="DengXian"/>
                </a:rPr>
                <a:t>với </a:t>
              </a:r>
              <a:r>
                <a:rPr lang="en-US" sz="1600">
                  <a:latin typeface="Segoe UI Variable Display Light" pitchFamily="2" charset="0"/>
                  <a:ea typeface="DengXian"/>
                </a:rPr>
                <a:t>số lượng mẫu nam nhiều hơn mẫu là nữ, tổng khoảng tiền nam </a:t>
              </a:r>
              <a:r>
                <a:rPr lang="en-US" sz="1600" smtClean="0">
                  <a:latin typeface="Segoe UI Variable Display Light" pitchFamily="2" charset="0"/>
                  <a:ea typeface="DengXian"/>
                </a:rPr>
                <a:t>giới chi </a:t>
              </a:r>
              <a:r>
                <a:rPr lang="en-US" sz="1600">
                  <a:latin typeface="Segoe UI Variable Display Light" pitchFamily="2" charset="0"/>
                  <a:ea typeface="DengXian"/>
                </a:rPr>
                <a:t>trả cho bảo hiểm cũng chênh lệch hơn nữ </a:t>
              </a:r>
              <a:r>
                <a:rPr lang="en-US" sz="1600" smtClean="0">
                  <a:latin typeface="Segoe UI Variable Display Light" pitchFamily="2" charset="0"/>
                  <a:ea typeface="DengXian"/>
                </a:rPr>
                <a:t>giới </a:t>
              </a:r>
              <a:r>
                <a:rPr lang="vi-VN" sz="1600">
                  <a:latin typeface="Segoe UI Variable Display Light" pitchFamily="2" charset="0"/>
                  <a:ea typeface="DengXian"/>
                </a:rPr>
                <a:t>khá nhỏ.</a:t>
              </a:r>
              <a:endParaRPr lang="en-GB" sz="1600">
                <a:latin typeface="Segoe UI Variable Display Light" pitchFamily="2" charset="0"/>
              </a:endParaRPr>
            </a:p>
          </p:txBody>
        </p:sp>
        <p:sp>
          <p:nvSpPr>
            <p:cNvPr id="34" name="Rectangle 33"/>
            <p:cNvSpPr/>
            <p:nvPr/>
          </p:nvSpPr>
          <p:spPr>
            <a:xfrm>
              <a:off x="6957352" y="5405586"/>
              <a:ext cx="4747556" cy="738664"/>
            </a:xfrm>
            <a:prstGeom prst="rect">
              <a:avLst/>
            </a:prstGeom>
          </p:spPr>
          <p:txBody>
            <a:bodyPr wrap="square">
              <a:spAutoFit/>
            </a:bodyPr>
            <a:lstStyle/>
            <a:p>
              <a:pPr marL="285750" indent="-285750" algn="just">
                <a:buFont typeface="Wingdings 3" panose="05040102010807070707" pitchFamily="18" charset="2"/>
                <a:buChar char="&quot;"/>
              </a:pPr>
              <a:r>
                <a:rPr lang="vi-VN" sz="1400" b="0" i="0" smtClean="0">
                  <a:effectLst/>
                  <a:latin typeface="SVN-HC Cubano" panose="00000500000000000000" pitchFamily="50" charset="0"/>
                </a:rPr>
                <a:t>từ k</a:t>
              </a:r>
              <a:r>
                <a:rPr lang="en-GB" sz="1400" b="0" i="0" smtClean="0">
                  <a:effectLst/>
                  <a:latin typeface="SVN-HC Cubano" panose="00000500000000000000" pitchFamily="50" charset="0"/>
                </a:rPr>
                <a:t>I</a:t>
              </a:r>
              <a:r>
                <a:rPr lang="vi-VN" sz="1400" b="0" i="0" smtClean="0">
                  <a:effectLst/>
                  <a:latin typeface="SVN-HC Cubano" panose="00000500000000000000" pitchFamily="50" charset="0"/>
                </a:rPr>
                <a:t>ểm Đ</a:t>
              </a:r>
              <a:r>
                <a:rPr lang="en-GB" sz="1400">
                  <a:latin typeface="SVN-HC Cubano" panose="00000500000000000000" pitchFamily="50" charset="0"/>
                </a:rPr>
                <a:t>Ị</a:t>
              </a:r>
              <a:r>
                <a:rPr lang="vi-VN" sz="1400" b="0" i="0" smtClean="0">
                  <a:effectLst/>
                  <a:latin typeface="SVN-HC Cubano" panose="00000500000000000000" pitchFamily="50" charset="0"/>
                </a:rPr>
                <a:t>nh và b</a:t>
              </a:r>
              <a:r>
                <a:rPr lang="en-GB" sz="1400" b="0" i="0" smtClean="0">
                  <a:effectLst/>
                  <a:latin typeface="SVN-HC Cubano" panose="00000500000000000000" pitchFamily="50" charset="0"/>
                </a:rPr>
                <a:t>I</a:t>
              </a:r>
              <a:r>
                <a:rPr lang="vi-VN" sz="1400" b="0" i="0" smtClean="0">
                  <a:effectLst/>
                  <a:latin typeface="SVN-HC Cubano" panose="00000500000000000000" pitchFamily="50" charset="0"/>
                </a:rPr>
                <a:t>ểu đồ trực quan, nhóm đã </a:t>
              </a:r>
              <a:r>
                <a:rPr lang="vi-VN" sz="1400" b="0" i="0" smtClean="0">
                  <a:solidFill>
                    <a:srgbClr val="C00000"/>
                  </a:solidFill>
                  <a:effectLst/>
                  <a:latin typeface="SVN-HC Cubano" panose="00000500000000000000" pitchFamily="50" charset="0"/>
                </a:rPr>
                <a:t>có cơ sở để loạ</a:t>
              </a:r>
              <a:r>
                <a:rPr lang="en-GB" sz="1400" b="0" i="0" smtClean="0">
                  <a:solidFill>
                    <a:srgbClr val="C00000"/>
                  </a:solidFill>
                  <a:effectLst/>
                  <a:latin typeface="SVN-HC Cubano" panose="00000500000000000000" pitchFamily="50" charset="0"/>
                </a:rPr>
                <a:t>I</a:t>
              </a:r>
              <a:r>
                <a:rPr lang="vi-VN" sz="1400" b="0" i="0" smtClean="0">
                  <a:solidFill>
                    <a:srgbClr val="C00000"/>
                  </a:solidFill>
                  <a:effectLst/>
                  <a:latin typeface="SVN-HC Cubano" panose="00000500000000000000" pitchFamily="50" charset="0"/>
                </a:rPr>
                <a:t> bỏ b</a:t>
              </a:r>
              <a:r>
                <a:rPr lang="en-GB" sz="1400" b="0" i="0" smtClean="0">
                  <a:solidFill>
                    <a:srgbClr val="C00000"/>
                  </a:solidFill>
                  <a:effectLst/>
                  <a:latin typeface="SVN-HC Cubano" panose="00000500000000000000" pitchFamily="50" charset="0"/>
                </a:rPr>
                <a:t>I</a:t>
              </a:r>
              <a:r>
                <a:rPr lang="vi-VN" sz="1400" b="0" i="0" smtClean="0">
                  <a:solidFill>
                    <a:srgbClr val="C00000"/>
                  </a:solidFill>
                  <a:effectLst/>
                  <a:latin typeface="SVN-HC Cubano" panose="00000500000000000000" pitchFamily="50" charset="0"/>
                </a:rPr>
                <a:t>ến </a:t>
              </a:r>
              <a:r>
                <a:rPr lang="en-GB" sz="1400" b="0" i="0" smtClean="0">
                  <a:solidFill>
                    <a:srgbClr val="C00000"/>
                  </a:solidFill>
                  <a:effectLst/>
                  <a:latin typeface="SVN-HC Cubano" panose="00000500000000000000" pitchFamily="50" charset="0"/>
                </a:rPr>
                <a:t>I</a:t>
              </a:r>
              <a:r>
                <a:rPr lang="vi-VN" sz="1400" b="0" i="0" smtClean="0">
                  <a:solidFill>
                    <a:srgbClr val="C00000"/>
                  </a:solidFill>
                  <a:effectLst/>
                  <a:latin typeface="SVN-HC Cubano" panose="00000500000000000000" pitchFamily="50" charset="0"/>
                </a:rPr>
                <a:t>s_male</a:t>
              </a:r>
              <a:r>
                <a:rPr lang="vi-VN" sz="1400" b="0" i="0" smtClean="0">
                  <a:effectLst/>
                  <a:latin typeface="SVN-HC Cubano" panose="00000500000000000000" pitchFamily="50" charset="0"/>
                </a:rPr>
                <a:t> ra bộ dữ l</a:t>
              </a:r>
              <a:r>
                <a:rPr lang="en-GB" sz="1400" b="0" i="0" smtClean="0">
                  <a:effectLst/>
                  <a:latin typeface="SVN-HC Cubano" panose="00000500000000000000" pitchFamily="50" charset="0"/>
                </a:rPr>
                <a:t>I</a:t>
              </a:r>
              <a:r>
                <a:rPr lang="vi-VN" sz="1400" b="0" i="0" smtClean="0">
                  <a:effectLst/>
                  <a:latin typeface="SVN-HC Cubano" panose="00000500000000000000" pitchFamily="50" charset="0"/>
                </a:rPr>
                <a:t>ệu để t</a:t>
              </a:r>
              <a:r>
                <a:rPr lang="en-GB" sz="1400" b="0" i="0" smtClean="0">
                  <a:effectLst/>
                  <a:latin typeface="SVN-HC Cubano" panose="00000500000000000000" pitchFamily="50" charset="0"/>
                </a:rPr>
                <a:t>I</a:t>
              </a:r>
              <a:r>
                <a:rPr lang="vi-VN" sz="1400" b="0" i="0" smtClean="0">
                  <a:effectLst/>
                  <a:latin typeface="SVN-HC Cubano" panose="00000500000000000000" pitchFamily="50" charset="0"/>
                </a:rPr>
                <a:t>ết k</a:t>
              </a:r>
              <a:r>
                <a:rPr lang="en-GB" sz="1400" b="0" i="0" smtClean="0">
                  <a:effectLst/>
                  <a:latin typeface="SVN-HC Cubano" panose="00000500000000000000" pitchFamily="50" charset="0"/>
                </a:rPr>
                <a:t>I</a:t>
              </a:r>
              <a:r>
                <a:rPr lang="vi-VN" sz="1400" b="0" i="0" smtClean="0">
                  <a:effectLst/>
                  <a:latin typeface="SVN-HC Cubano" panose="00000500000000000000" pitchFamily="50" charset="0"/>
                </a:rPr>
                <a:t>ệm thờ</a:t>
              </a:r>
              <a:r>
                <a:rPr lang="en-GB" sz="1400" b="0" i="0" smtClean="0">
                  <a:effectLst/>
                  <a:latin typeface="SVN-HC Cubano" panose="00000500000000000000" pitchFamily="50" charset="0"/>
                </a:rPr>
                <a:t>I</a:t>
              </a:r>
              <a:r>
                <a:rPr lang="vi-VN" sz="1400" b="0" i="0" smtClean="0">
                  <a:effectLst/>
                  <a:latin typeface="SVN-HC Cubano" panose="00000500000000000000" pitchFamily="50" charset="0"/>
                </a:rPr>
                <a:t> g</a:t>
              </a:r>
              <a:r>
                <a:rPr lang="en-GB" sz="1400" b="0" i="0" smtClean="0">
                  <a:effectLst/>
                  <a:latin typeface="SVN-HC Cubano" panose="00000500000000000000" pitchFamily="50" charset="0"/>
                </a:rPr>
                <a:t>I</a:t>
              </a:r>
              <a:r>
                <a:rPr lang="vi-VN" sz="1400" b="0" i="0" smtClean="0">
                  <a:effectLst/>
                  <a:latin typeface="SVN-HC Cubano" panose="00000500000000000000" pitchFamily="50" charset="0"/>
                </a:rPr>
                <a:t>an ngh</a:t>
              </a:r>
              <a:r>
                <a:rPr lang="en-GB" sz="1400" b="0" i="0" smtClean="0">
                  <a:effectLst/>
                  <a:latin typeface="SVN-HC Cubano" panose="00000500000000000000" pitchFamily="50" charset="0"/>
                </a:rPr>
                <a:t>I</a:t>
              </a:r>
              <a:r>
                <a:rPr lang="vi-VN" sz="1400" b="0" i="0" smtClean="0">
                  <a:effectLst/>
                  <a:latin typeface="SVN-HC Cubano" panose="00000500000000000000" pitchFamily="50" charset="0"/>
                </a:rPr>
                <a:t>ên cứu.</a:t>
              </a:r>
              <a:endParaRPr lang="en-GB" sz="1400">
                <a:latin typeface="SVN-HC Cubano" panose="00000500000000000000" pitchFamily="50" charset="0"/>
              </a:endParaRPr>
            </a:p>
          </p:txBody>
        </p:sp>
      </p:grpSp>
    </p:spTree>
    <p:extLst>
      <p:ext uri="{BB962C8B-B14F-4D97-AF65-F5344CB8AC3E}">
        <p14:creationId xmlns:p14="http://schemas.microsoft.com/office/powerpoint/2010/main" val="2079871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2"/>
          <a:stretch>
            <a:fillRect/>
          </a:stretch>
        </p:blipFill>
        <p:spPr>
          <a:xfrm>
            <a:off x="260074" y="4885208"/>
            <a:ext cx="1828800" cy="1790761"/>
          </a:xfrm>
          <a:prstGeom prst="rect">
            <a:avLst/>
          </a:prstGeom>
        </p:spPr>
      </p:pic>
      <p:sp>
        <p:nvSpPr>
          <p:cNvPr id="4" name="Rectangle 3"/>
          <p:cNvSpPr/>
          <p:nvPr/>
        </p:nvSpPr>
        <p:spPr>
          <a:xfrm>
            <a:off x="0" y="6778452"/>
            <a:ext cx="4059936" cy="91440"/>
          </a:xfrm>
          <a:prstGeom prst="rect">
            <a:avLst/>
          </a:prstGeom>
          <a:solidFill>
            <a:srgbClr val="A4D7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4062984" y="6778452"/>
            <a:ext cx="4062984" cy="91440"/>
          </a:xfrm>
          <a:prstGeom prst="rect">
            <a:avLst/>
          </a:prstGeom>
          <a:solidFill>
            <a:srgbClr val="87C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8125968" y="6778452"/>
            <a:ext cx="4066032" cy="91440"/>
          </a:xfrm>
          <a:prstGeom prst="rect">
            <a:avLst/>
          </a:prstGeom>
          <a:solidFill>
            <a:srgbClr val="3190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1" y="0"/>
            <a:ext cx="12191999" cy="548640"/>
          </a:xfrm>
          <a:prstGeom prst="rect">
            <a:avLst/>
          </a:prstGeom>
          <a:solidFill>
            <a:srgbClr val="5DB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3759690" y="91440"/>
            <a:ext cx="4672620" cy="365760"/>
          </a:xfrm>
          <a:prstGeom prst="rect">
            <a:avLst/>
          </a:prstGeom>
          <a:noFill/>
        </p:spPr>
        <p:txBody>
          <a:bodyPr wrap="square" rtlCol="0">
            <a:spAutoFit/>
          </a:bodyPr>
          <a:lstStyle/>
          <a:p>
            <a:pPr algn="ctr"/>
            <a:r>
              <a:rPr lang="en-GB" sz="2200" smtClean="0">
                <a:solidFill>
                  <a:schemeClr val="bg1"/>
                </a:solidFill>
                <a:latin typeface="SVN-HC Cubano" panose="00000500000000000000" pitchFamily="50" charset="0"/>
                <a:ea typeface="Segoe UI Black" panose="020B0A02040204020203" pitchFamily="34" charset="0"/>
              </a:rPr>
              <a:t>GIẢM CHIỀU DỮ LIỆU</a:t>
            </a:r>
            <a:endParaRPr lang="en-GB" sz="2200">
              <a:solidFill>
                <a:schemeClr val="bg1"/>
              </a:solidFill>
              <a:latin typeface="SVN-HC Cubano" panose="00000500000000000000" pitchFamily="50" charset="0"/>
              <a:ea typeface="Segoe UI Black" panose="020B0A02040204020203" pitchFamily="34" charset="0"/>
            </a:endParaRPr>
          </a:p>
        </p:txBody>
      </p:sp>
      <p:sp>
        <p:nvSpPr>
          <p:cNvPr id="24" name="TextBox 23"/>
          <p:cNvSpPr txBox="1"/>
          <p:nvPr/>
        </p:nvSpPr>
        <p:spPr>
          <a:xfrm>
            <a:off x="0" y="724702"/>
            <a:ext cx="12192000" cy="400110"/>
          </a:xfrm>
          <a:prstGeom prst="rect">
            <a:avLst/>
          </a:prstGeom>
          <a:noFill/>
        </p:spPr>
        <p:txBody>
          <a:bodyPr wrap="square" rtlCol="0">
            <a:spAutoFit/>
          </a:bodyPr>
          <a:lstStyle/>
          <a:p>
            <a:pPr algn="ctr"/>
            <a:r>
              <a:rPr lang="en-GB" sz="2000" smtClean="0">
                <a:solidFill>
                  <a:srgbClr val="C00000"/>
                </a:solidFill>
                <a:latin typeface="SVN-HC Cubano" panose="00000500000000000000" pitchFamily="50" charset="0"/>
              </a:rPr>
              <a:t>KIỂM ĐỊNH 2: </a:t>
            </a:r>
            <a:r>
              <a:rPr lang="en-GB" sz="2000" smtClean="0">
                <a:latin typeface="SVN-HC Cubano" panose="00000500000000000000" pitchFamily="50" charset="0"/>
              </a:rPr>
              <a:t>CHỈ SỐ SỨC KHỎE (BMI) KHÔNG ẢNH HƯỞNG ĐẾN VIỆC LÀM MỚI BHYT, VỚI ĐỘ TIN CẬY 95%</a:t>
            </a:r>
            <a:endParaRPr lang="en-GB" sz="2000"/>
          </a:p>
        </p:txBody>
      </p:sp>
      <p:pic>
        <p:nvPicPr>
          <p:cNvPr id="18" name="Picture 17"/>
          <p:cNvPicPr>
            <a:picLocks noChangeAspect="1"/>
          </p:cNvPicPr>
          <p:nvPr/>
        </p:nvPicPr>
        <p:blipFill rotWithShape="1">
          <a:blip r:embed="rId3"/>
          <a:srcRect l="13232" r="12666"/>
          <a:stretch/>
        </p:blipFill>
        <p:spPr>
          <a:xfrm>
            <a:off x="3105989" y="1213163"/>
            <a:ext cx="5980022" cy="731520"/>
          </a:xfrm>
          <a:prstGeom prst="rect">
            <a:avLst/>
          </a:prstGeom>
        </p:spPr>
      </p:pic>
      <p:grpSp>
        <p:nvGrpSpPr>
          <p:cNvPr id="2" name="Group 1"/>
          <p:cNvGrpSpPr/>
          <p:nvPr/>
        </p:nvGrpSpPr>
        <p:grpSpPr>
          <a:xfrm>
            <a:off x="962581" y="1942186"/>
            <a:ext cx="5065395" cy="1020841"/>
            <a:chOff x="247447" y="1944683"/>
            <a:chExt cx="5065395" cy="1020841"/>
          </a:xfrm>
        </p:grpSpPr>
        <p:pic>
          <p:nvPicPr>
            <p:cNvPr id="19" name="Picture 18"/>
            <p:cNvPicPr/>
            <p:nvPr/>
          </p:nvPicPr>
          <p:blipFill>
            <a:blip r:embed="rId4"/>
            <a:stretch>
              <a:fillRect/>
            </a:stretch>
          </p:blipFill>
          <p:spPr>
            <a:xfrm>
              <a:off x="247447" y="1944683"/>
              <a:ext cx="5065395" cy="398145"/>
            </a:xfrm>
            <a:prstGeom prst="rect">
              <a:avLst/>
            </a:prstGeom>
          </p:spPr>
        </p:pic>
        <p:pic>
          <p:nvPicPr>
            <p:cNvPr id="20" name="Picture 19"/>
            <p:cNvPicPr/>
            <p:nvPr/>
          </p:nvPicPr>
          <p:blipFill>
            <a:blip r:embed="rId5"/>
            <a:stretch>
              <a:fillRect/>
            </a:stretch>
          </p:blipFill>
          <p:spPr>
            <a:xfrm>
              <a:off x="247447" y="2340049"/>
              <a:ext cx="5065395" cy="625475"/>
            </a:xfrm>
            <a:prstGeom prst="rect">
              <a:avLst/>
            </a:prstGeom>
          </p:spPr>
        </p:pic>
      </p:grpSp>
      <p:grpSp>
        <p:nvGrpSpPr>
          <p:cNvPr id="3" name="Group 2"/>
          <p:cNvGrpSpPr/>
          <p:nvPr/>
        </p:nvGrpSpPr>
        <p:grpSpPr>
          <a:xfrm>
            <a:off x="6163643" y="2077236"/>
            <a:ext cx="5065776" cy="750740"/>
            <a:chOff x="5448509" y="1939688"/>
            <a:chExt cx="5065776" cy="750740"/>
          </a:xfrm>
        </p:grpSpPr>
        <p:pic>
          <p:nvPicPr>
            <p:cNvPr id="21" name="Picture 20"/>
            <p:cNvPicPr/>
            <p:nvPr/>
          </p:nvPicPr>
          <p:blipFill rotWithShape="1">
            <a:blip r:embed="rId6"/>
            <a:srcRect r="53776"/>
            <a:stretch/>
          </p:blipFill>
          <p:spPr>
            <a:xfrm>
              <a:off x="5448509" y="1939688"/>
              <a:ext cx="5065776" cy="403139"/>
            </a:xfrm>
            <a:prstGeom prst="rect">
              <a:avLst/>
            </a:prstGeom>
          </p:spPr>
        </p:pic>
        <p:pic>
          <p:nvPicPr>
            <p:cNvPr id="22" name="Picture 21"/>
            <p:cNvPicPr/>
            <p:nvPr/>
          </p:nvPicPr>
          <p:blipFill rotWithShape="1">
            <a:blip r:embed="rId6"/>
            <a:srcRect l="46440"/>
            <a:stretch/>
          </p:blipFill>
          <p:spPr>
            <a:xfrm>
              <a:off x="5448509" y="2342827"/>
              <a:ext cx="5065776" cy="347601"/>
            </a:xfrm>
            <a:prstGeom prst="rect">
              <a:avLst/>
            </a:prstGeom>
          </p:spPr>
        </p:pic>
      </p:grpSp>
      <p:pic>
        <p:nvPicPr>
          <p:cNvPr id="29" name="Picture 28" descr="A graph with blue and green lines&#10;&#10;Description automatically generated"/>
          <p:cNvPicPr/>
          <p:nvPr/>
        </p:nvPicPr>
        <p:blipFill rotWithShape="1">
          <a:blip r:embed="rId7"/>
          <a:srcRect t="7493"/>
          <a:stretch/>
        </p:blipFill>
        <p:spPr bwMode="auto">
          <a:xfrm>
            <a:off x="2206229" y="3181560"/>
            <a:ext cx="4430478" cy="3445454"/>
          </a:xfrm>
          <a:prstGeom prst="rect">
            <a:avLst/>
          </a:prstGeom>
          <a:noFill/>
          <a:ln>
            <a:noFill/>
          </a:ln>
          <a:extLst>
            <a:ext uri="{53640926-AAD7-44D8-BBD7-CCE9431645EC}">
              <a14:shadowObscured xmlns:a14="http://schemas.microsoft.com/office/drawing/2010/main"/>
            </a:ext>
          </a:extLst>
        </p:spPr>
      </p:pic>
      <p:grpSp>
        <p:nvGrpSpPr>
          <p:cNvPr id="16" name="Group 15"/>
          <p:cNvGrpSpPr/>
          <p:nvPr/>
        </p:nvGrpSpPr>
        <p:grpSpPr>
          <a:xfrm>
            <a:off x="6749976" y="3181560"/>
            <a:ext cx="5162309" cy="2848736"/>
            <a:chOff x="6749976" y="3181560"/>
            <a:chExt cx="5162309" cy="2848736"/>
          </a:xfrm>
        </p:grpSpPr>
        <p:sp>
          <p:nvSpPr>
            <p:cNvPr id="33" name="Rectangle 32"/>
            <p:cNvSpPr/>
            <p:nvPr/>
          </p:nvSpPr>
          <p:spPr>
            <a:xfrm>
              <a:off x="6749976" y="3181560"/>
              <a:ext cx="5162309" cy="2848736"/>
            </a:xfrm>
            <a:prstGeom prst="rect">
              <a:avLst/>
            </a:prstGeom>
            <a:noFill/>
            <a:ln>
              <a:solidFill>
                <a:schemeClr val="bg1"/>
              </a:solidFill>
            </a:ln>
            <a:effectLst>
              <a:outerShdw blurRad="50800" dist="38100" dir="2700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 name="Group 14"/>
            <p:cNvGrpSpPr/>
            <p:nvPr/>
          </p:nvGrpSpPr>
          <p:grpSpPr>
            <a:xfrm>
              <a:off x="6867330" y="3389962"/>
              <a:ext cx="4927600" cy="2431932"/>
              <a:chOff x="6867330" y="3315064"/>
              <a:chExt cx="4927600" cy="2431932"/>
            </a:xfrm>
          </p:grpSpPr>
          <p:sp>
            <p:nvSpPr>
              <p:cNvPr id="14" name="Rectangle 13"/>
              <p:cNvSpPr/>
              <p:nvPr/>
            </p:nvSpPr>
            <p:spPr>
              <a:xfrm>
                <a:off x="6867330" y="3315064"/>
                <a:ext cx="4927600" cy="1569660"/>
              </a:xfrm>
              <a:prstGeom prst="rect">
                <a:avLst/>
              </a:prstGeom>
            </p:spPr>
            <p:txBody>
              <a:bodyPr wrap="square">
                <a:spAutoFit/>
              </a:bodyPr>
              <a:lstStyle/>
              <a:p>
                <a:pPr algn="just"/>
                <a:r>
                  <a:rPr lang="en-US" sz="1600">
                    <a:latin typeface="Segoe UI Variable Display Light" pitchFamily="2" charset="0"/>
                    <a:ea typeface="Calibri" panose="020F0502020204030204" pitchFamily="34" charset="0"/>
                  </a:rPr>
                  <a:t>Thông qua biểu đồ phân </a:t>
                </a:r>
                <a:r>
                  <a:rPr lang="en-US" sz="1600" smtClean="0">
                    <a:latin typeface="Segoe UI Variable Display Light" pitchFamily="2" charset="0"/>
                    <a:ea typeface="Calibri" panose="020F0502020204030204" pitchFamily="34" charset="0"/>
                  </a:rPr>
                  <a:t>phối </a:t>
                </a:r>
                <a:r>
                  <a:rPr lang="en-US" sz="1600">
                    <a:latin typeface="Segoe UI Variable Display Light" pitchFamily="2" charset="0"/>
                    <a:ea typeface="Calibri" panose="020F0502020204030204" pitchFamily="34" charset="0"/>
                  </a:rPr>
                  <a:t>của </a:t>
                </a:r>
                <a:r>
                  <a:rPr lang="en-US" sz="1600" smtClean="0">
                    <a:latin typeface="Segoe UI Variable Display Light" pitchFamily="2" charset="0"/>
                    <a:ea typeface="Calibri" panose="020F0502020204030204" pitchFamily="34" charset="0"/>
                  </a:rPr>
                  <a:t>hai </a:t>
                </a:r>
                <a:r>
                  <a:rPr lang="en-US" sz="1600">
                    <a:latin typeface="Segoe UI Variable Display Light" pitchFamily="2" charset="0"/>
                    <a:ea typeface="Calibri" panose="020F0502020204030204" pitchFamily="34" charset="0"/>
                  </a:rPr>
                  <a:t>biến, nhóm thấy được rằng nhóm </a:t>
                </a:r>
                <a:r>
                  <a:rPr lang="en-US" sz="1600" smtClean="0">
                    <a:latin typeface="Segoe UI Variable Display Light" pitchFamily="2" charset="0"/>
                    <a:ea typeface="Calibri" panose="020F0502020204030204" pitchFamily="34" charset="0"/>
                  </a:rPr>
                  <a:t>người </a:t>
                </a:r>
                <a:r>
                  <a:rPr lang="en-US" sz="1600">
                    <a:latin typeface="Segoe UI Variable Display Light" pitchFamily="2" charset="0"/>
                    <a:ea typeface="Calibri" panose="020F0502020204030204" pitchFamily="34" charset="0"/>
                  </a:rPr>
                  <a:t>có chỉ số </a:t>
                </a:r>
                <a:r>
                  <a:rPr lang="en-US" sz="1600" smtClean="0">
                    <a:latin typeface="Segoe UI Variable Display Light" pitchFamily="2" charset="0"/>
                    <a:ea typeface="Calibri" panose="020F0502020204030204" pitchFamily="34" charset="0"/>
                  </a:rPr>
                  <a:t>BMI </a:t>
                </a:r>
                <a:r>
                  <a:rPr lang="en-US" sz="1600">
                    <a:latin typeface="Segoe UI Variable Display Light" pitchFamily="2" charset="0"/>
                    <a:ea typeface="Calibri" panose="020F0502020204030204" pitchFamily="34" charset="0"/>
                  </a:rPr>
                  <a:t>không chuẩn có xu hướng làm </a:t>
                </a:r>
                <a:r>
                  <a:rPr lang="en-US" sz="1600" smtClean="0">
                    <a:latin typeface="Segoe UI Variable Display Light" pitchFamily="2" charset="0"/>
                    <a:ea typeface="Calibri" panose="020F0502020204030204" pitchFamily="34" charset="0"/>
                  </a:rPr>
                  <a:t>mới </a:t>
                </a:r>
                <a:r>
                  <a:rPr lang="en-US" sz="1600">
                    <a:latin typeface="Segoe UI Variable Display Light" pitchFamily="2" charset="0"/>
                    <a:ea typeface="Calibri" panose="020F0502020204030204" pitchFamily="34" charset="0"/>
                  </a:rPr>
                  <a:t>BHYT khá đều ở từng mức độ, trong </a:t>
                </a:r>
                <a:r>
                  <a:rPr lang="en-US" sz="1600" smtClean="0">
                    <a:latin typeface="Segoe UI Variable Display Light" pitchFamily="2" charset="0"/>
                    <a:ea typeface="Calibri" panose="020F0502020204030204" pitchFamily="34" charset="0"/>
                  </a:rPr>
                  <a:t>khi </a:t>
                </a:r>
                <a:r>
                  <a:rPr lang="en-US" sz="1600">
                    <a:latin typeface="Segoe UI Variable Display Light" pitchFamily="2" charset="0"/>
                    <a:ea typeface="Calibri" panose="020F0502020204030204" pitchFamily="34" charset="0"/>
                  </a:rPr>
                  <a:t>đó nhóm </a:t>
                </a:r>
                <a:r>
                  <a:rPr lang="en-US" sz="1600" smtClean="0">
                    <a:latin typeface="Segoe UI Variable Display Light" pitchFamily="2" charset="0"/>
                    <a:ea typeface="Calibri" panose="020F0502020204030204" pitchFamily="34" charset="0"/>
                  </a:rPr>
                  <a:t>người </a:t>
                </a:r>
                <a:r>
                  <a:rPr lang="en-US" sz="1600">
                    <a:latin typeface="Segoe UI Variable Display Light" pitchFamily="2" charset="0"/>
                    <a:ea typeface="Calibri" panose="020F0502020204030204" pitchFamily="34" charset="0"/>
                  </a:rPr>
                  <a:t>có chỉ số </a:t>
                </a:r>
                <a:r>
                  <a:rPr lang="en-US" sz="1600" smtClean="0">
                    <a:latin typeface="Segoe UI Variable Display Light" pitchFamily="2" charset="0"/>
                    <a:ea typeface="Calibri" panose="020F0502020204030204" pitchFamily="34" charset="0"/>
                  </a:rPr>
                  <a:t>BMI </a:t>
                </a:r>
                <a:r>
                  <a:rPr lang="en-US" sz="1600">
                    <a:latin typeface="Segoe UI Variable Display Light" pitchFamily="2" charset="0"/>
                    <a:ea typeface="Calibri" panose="020F0502020204030204" pitchFamily="34" charset="0"/>
                  </a:rPr>
                  <a:t>chuẩn </a:t>
                </a:r>
                <a:r>
                  <a:rPr lang="en-US" sz="1600" smtClean="0">
                    <a:latin typeface="Segoe UI Variable Display Light" pitchFamily="2" charset="0"/>
                    <a:ea typeface="Calibri" panose="020F0502020204030204" pitchFamily="34" charset="0"/>
                  </a:rPr>
                  <a:t>lại </a:t>
                </a:r>
                <a:r>
                  <a:rPr lang="en-US" sz="1600">
                    <a:latin typeface="Segoe UI Variable Display Light" pitchFamily="2" charset="0"/>
                    <a:ea typeface="Calibri" panose="020F0502020204030204" pitchFamily="34" charset="0"/>
                  </a:rPr>
                  <a:t>hầu hết chỉ tập trung làm </a:t>
                </a:r>
                <a:r>
                  <a:rPr lang="en-US" sz="1600" smtClean="0">
                    <a:latin typeface="Segoe UI Variable Display Light" pitchFamily="2" charset="0"/>
                    <a:ea typeface="Calibri" panose="020F0502020204030204" pitchFamily="34" charset="0"/>
                  </a:rPr>
                  <a:t>mới </a:t>
                </a:r>
                <a:r>
                  <a:rPr lang="en-US" sz="1600">
                    <a:latin typeface="Segoe UI Variable Display Light" pitchFamily="2" charset="0"/>
                    <a:ea typeface="Calibri" panose="020F0502020204030204" pitchFamily="34" charset="0"/>
                  </a:rPr>
                  <a:t>bảo hiểm từ 1 đến 10 lần, sau đó họ không còn có xu hướng làm </a:t>
                </a:r>
                <a:r>
                  <a:rPr lang="en-US" sz="1600" smtClean="0">
                    <a:latin typeface="Segoe UI Variable Display Light" pitchFamily="2" charset="0"/>
                    <a:ea typeface="Calibri" panose="020F0502020204030204" pitchFamily="34" charset="0"/>
                  </a:rPr>
                  <a:t>mới </a:t>
                </a:r>
                <a:r>
                  <a:rPr lang="en-US" sz="1600">
                    <a:latin typeface="Segoe UI Variable Display Light" pitchFamily="2" charset="0"/>
                    <a:ea typeface="Calibri" panose="020F0502020204030204" pitchFamily="34" charset="0"/>
                  </a:rPr>
                  <a:t>bảo hiểm thêm nữa.</a:t>
                </a:r>
                <a:endParaRPr lang="en-GB" sz="1600">
                  <a:latin typeface="Segoe UI Variable Display Light" pitchFamily="2" charset="0"/>
                </a:endParaRPr>
              </a:p>
            </p:txBody>
          </p:sp>
          <p:sp>
            <p:nvSpPr>
              <p:cNvPr id="31" name="Rectangle 30"/>
              <p:cNvSpPr/>
              <p:nvPr/>
            </p:nvSpPr>
            <p:spPr>
              <a:xfrm>
                <a:off x="6957352" y="5223776"/>
                <a:ext cx="4747556" cy="523220"/>
              </a:xfrm>
              <a:prstGeom prst="rect">
                <a:avLst/>
              </a:prstGeom>
            </p:spPr>
            <p:txBody>
              <a:bodyPr wrap="square">
                <a:spAutoFit/>
              </a:bodyPr>
              <a:lstStyle/>
              <a:p>
                <a:pPr marL="285750" indent="-285750" algn="just">
                  <a:buFont typeface="Wingdings 3" panose="05040102010807070707" pitchFamily="18" charset="2"/>
                  <a:buChar char="&quot;"/>
                </a:pPr>
                <a:r>
                  <a:rPr lang="vi-VN" sz="1400" b="0" i="0" smtClean="0">
                    <a:effectLst/>
                    <a:latin typeface="SVN-HC Cubano" panose="00000500000000000000" pitchFamily="50" charset="0"/>
                  </a:rPr>
                  <a:t>từ k</a:t>
                </a:r>
                <a:r>
                  <a:rPr lang="en-GB" sz="1400" b="0" i="0" smtClean="0">
                    <a:effectLst/>
                    <a:latin typeface="SVN-HC Cubano" panose="00000500000000000000" pitchFamily="50" charset="0"/>
                  </a:rPr>
                  <a:t>I</a:t>
                </a:r>
                <a:r>
                  <a:rPr lang="vi-VN" sz="1400" b="0" i="0" smtClean="0">
                    <a:effectLst/>
                    <a:latin typeface="SVN-HC Cubano" panose="00000500000000000000" pitchFamily="50" charset="0"/>
                  </a:rPr>
                  <a:t>ểm Đ</a:t>
                </a:r>
                <a:r>
                  <a:rPr lang="en-GB" sz="1400">
                    <a:latin typeface="SVN-HC Cubano" panose="00000500000000000000" pitchFamily="50" charset="0"/>
                  </a:rPr>
                  <a:t>Ị</a:t>
                </a:r>
                <a:r>
                  <a:rPr lang="vi-VN" sz="1400" b="0" i="0" smtClean="0">
                    <a:effectLst/>
                    <a:latin typeface="SVN-HC Cubano" panose="00000500000000000000" pitchFamily="50" charset="0"/>
                  </a:rPr>
                  <a:t>nh và b</a:t>
                </a:r>
                <a:r>
                  <a:rPr lang="en-GB" sz="1400" b="0" i="0" smtClean="0">
                    <a:effectLst/>
                    <a:latin typeface="SVN-HC Cubano" panose="00000500000000000000" pitchFamily="50" charset="0"/>
                  </a:rPr>
                  <a:t>I</a:t>
                </a:r>
                <a:r>
                  <a:rPr lang="vi-VN" sz="1400" b="0" i="0" smtClean="0">
                    <a:effectLst/>
                    <a:latin typeface="SVN-HC Cubano" panose="00000500000000000000" pitchFamily="50" charset="0"/>
                  </a:rPr>
                  <a:t>ểu đồ trực quan, nhóm </a:t>
                </a:r>
                <a:r>
                  <a:rPr lang="en-GB" sz="1400" b="0" i="0" smtClean="0">
                    <a:effectLst/>
                    <a:latin typeface="SVN-HC Cubano" panose="00000500000000000000" pitchFamily="50" charset="0"/>
                  </a:rPr>
                  <a:t>VẪN </a:t>
                </a:r>
                <a:r>
                  <a:rPr lang="en-GB" sz="1400" b="0" i="0" smtClean="0">
                    <a:solidFill>
                      <a:srgbClr val="C00000"/>
                    </a:solidFill>
                    <a:effectLst/>
                    <a:latin typeface="SVN-HC Cubano" panose="00000500000000000000" pitchFamily="50" charset="0"/>
                  </a:rPr>
                  <a:t>CHƯA CÓ</a:t>
                </a:r>
                <a:r>
                  <a:rPr lang="vi-VN" sz="1400" b="0" i="0" smtClean="0">
                    <a:solidFill>
                      <a:srgbClr val="C00000"/>
                    </a:solidFill>
                    <a:effectLst/>
                    <a:latin typeface="SVN-HC Cubano" panose="00000500000000000000" pitchFamily="50" charset="0"/>
                  </a:rPr>
                  <a:t> cơ sở để loạ</a:t>
                </a:r>
                <a:r>
                  <a:rPr lang="en-GB" sz="1400" b="0" i="0" smtClean="0">
                    <a:solidFill>
                      <a:srgbClr val="C00000"/>
                    </a:solidFill>
                    <a:effectLst/>
                    <a:latin typeface="SVN-HC Cubano" panose="00000500000000000000" pitchFamily="50" charset="0"/>
                  </a:rPr>
                  <a:t>I</a:t>
                </a:r>
                <a:r>
                  <a:rPr lang="vi-VN" sz="1400" b="0" i="0" smtClean="0">
                    <a:solidFill>
                      <a:srgbClr val="C00000"/>
                    </a:solidFill>
                    <a:effectLst/>
                    <a:latin typeface="SVN-HC Cubano" panose="00000500000000000000" pitchFamily="50" charset="0"/>
                  </a:rPr>
                  <a:t> bỏ b</a:t>
                </a:r>
                <a:r>
                  <a:rPr lang="en-GB" sz="1400" b="0" i="0" smtClean="0">
                    <a:solidFill>
                      <a:srgbClr val="C00000"/>
                    </a:solidFill>
                    <a:effectLst/>
                    <a:latin typeface="SVN-HC Cubano" panose="00000500000000000000" pitchFamily="50" charset="0"/>
                  </a:rPr>
                  <a:t>I</a:t>
                </a:r>
                <a:r>
                  <a:rPr lang="vi-VN" sz="1400" b="0" i="0" smtClean="0">
                    <a:solidFill>
                      <a:srgbClr val="C00000"/>
                    </a:solidFill>
                    <a:effectLst/>
                    <a:latin typeface="SVN-HC Cubano" panose="00000500000000000000" pitchFamily="50" charset="0"/>
                  </a:rPr>
                  <a:t>ến </a:t>
                </a:r>
                <a:r>
                  <a:rPr lang="en-GB" sz="1400" smtClean="0">
                    <a:solidFill>
                      <a:srgbClr val="C00000"/>
                    </a:solidFill>
                    <a:latin typeface="SVN-HC Cubano" panose="00000500000000000000" pitchFamily="50" charset="0"/>
                  </a:rPr>
                  <a:t>BMI</a:t>
                </a:r>
                <a:r>
                  <a:rPr lang="vi-VN" sz="1400" b="0" i="0" smtClean="0">
                    <a:effectLst/>
                    <a:latin typeface="SVN-HC Cubano" panose="00000500000000000000" pitchFamily="50" charset="0"/>
                  </a:rPr>
                  <a:t> ra bộ dữ l</a:t>
                </a:r>
                <a:r>
                  <a:rPr lang="en-GB" sz="1400" b="0" i="0" smtClean="0">
                    <a:effectLst/>
                    <a:latin typeface="SVN-HC Cubano" panose="00000500000000000000" pitchFamily="50" charset="0"/>
                  </a:rPr>
                  <a:t>I</a:t>
                </a:r>
                <a:r>
                  <a:rPr lang="vi-VN" sz="1400" b="0" i="0" smtClean="0">
                    <a:effectLst/>
                    <a:latin typeface="SVN-HC Cubano" panose="00000500000000000000" pitchFamily="50" charset="0"/>
                  </a:rPr>
                  <a:t>ệu</a:t>
                </a:r>
                <a:r>
                  <a:rPr lang="en-GB" sz="1400" b="0" i="0" smtClean="0">
                    <a:effectLst/>
                    <a:latin typeface="SVN-HC Cubano" panose="00000500000000000000" pitchFamily="50" charset="0"/>
                  </a:rPr>
                  <a:t>.</a:t>
                </a:r>
                <a:endParaRPr lang="en-GB" sz="1400">
                  <a:latin typeface="SVN-HC Cubano" panose="00000500000000000000" pitchFamily="50" charset="0"/>
                </a:endParaRPr>
              </a:p>
            </p:txBody>
          </p:sp>
        </p:grpSp>
      </p:grpSp>
      <p:pic>
        <p:nvPicPr>
          <p:cNvPr id="13" name="Picture 12"/>
          <p:cNvPicPr>
            <a:picLocks noChangeAspect="1"/>
          </p:cNvPicPr>
          <p:nvPr/>
        </p:nvPicPr>
        <p:blipFill>
          <a:blip r:embed="rId8"/>
          <a:stretch>
            <a:fillRect/>
          </a:stretch>
        </p:blipFill>
        <p:spPr>
          <a:xfrm>
            <a:off x="264160" y="3114465"/>
            <a:ext cx="1828800" cy="1770743"/>
          </a:xfrm>
          <a:prstGeom prst="rect">
            <a:avLst/>
          </a:prstGeom>
        </p:spPr>
      </p:pic>
    </p:spTree>
    <p:extLst>
      <p:ext uri="{BB962C8B-B14F-4D97-AF65-F5344CB8AC3E}">
        <p14:creationId xmlns:p14="http://schemas.microsoft.com/office/powerpoint/2010/main" val="29597091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1085</TotalTime>
  <Words>2466</Words>
  <Application>Microsoft Office PowerPoint</Application>
  <PresentationFormat>Widescreen</PresentationFormat>
  <Paragraphs>155</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Calibri</vt:lpstr>
      <vt:lpstr>Calibri Light</vt:lpstr>
      <vt:lpstr>CIDFont</vt:lpstr>
      <vt:lpstr>DengXian</vt:lpstr>
      <vt:lpstr>Segoe UI Black</vt:lpstr>
      <vt:lpstr>Segoe UI Variable Display Light</vt:lpstr>
      <vt:lpstr>SVN-HC Cubano</vt:lpstr>
      <vt:lpstr>Times New Roman</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PHC</dc:creator>
  <cp:lastModifiedBy>PHC</cp:lastModifiedBy>
  <cp:revision>57</cp:revision>
  <dcterms:created xsi:type="dcterms:W3CDTF">2023-11-23T03:47:30Z</dcterms:created>
  <dcterms:modified xsi:type="dcterms:W3CDTF">2023-11-25T16:23:43Z</dcterms:modified>
</cp:coreProperties>
</file>