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75" r:id="rId7"/>
    <p:sldId id="261" r:id="rId8"/>
    <p:sldId id="276" r:id="rId9"/>
    <p:sldId id="277" r:id="rId10"/>
    <p:sldId id="265" r:id="rId11"/>
    <p:sldId id="268" r:id="rId12"/>
    <p:sldId id="278" r:id="rId13"/>
    <p:sldId id="279" r:id="rId14"/>
    <p:sldId id="280" r:id="rId15"/>
    <p:sldId id="272" r:id="rId16"/>
    <p:sldId id="274" r:id="rId1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C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17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44182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8608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36761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5" name="Google Shape;22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4" name="Google Shape;24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1817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8704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0424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3887391" y="987426"/>
            <a:ext cx="4629150" cy="4873625"/>
          </a:xfrm>
          <a:prstGeom prst="rect">
            <a:avLst/>
          </a:prstGeom>
          <a:noFill/>
          <a:ln>
            <a:noFill/>
          </a:ln>
        </p:spPr>
      </p:sp>
      <p:sp>
        <p:nvSpPr>
          <p:cNvPr id="64" name="Google Shape;64;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85" name="Google Shape;85;p1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86" name="Google Shape;86;p13"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87" name="Google Shape;87;p13"/>
          <p:cNvSpPr txBox="1"/>
          <p:nvPr/>
        </p:nvSpPr>
        <p:spPr>
          <a:xfrm>
            <a:off x="5410200" y="6664675"/>
            <a:ext cx="7086600"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88" name="Google Shape;88;p13"/>
          <p:cNvSpPr txBox="1"/>
          <p:nvPr/>
        </p:nvSpPr>
        <p:spPr>
          <a:xfrm>
            <a:off x="911400" y="313850"/>
            <a:ext cx="8232600" cy="2095928"/>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chemeClr val="dk1"/>
              </a:buClr>
              <a:buSzPts val="4400"/>
              <a:buFont typeface="Arial Black"/>
              <a:buNone/>
            </a:pPr>
            <a:r>
              <a:rPr lang="en-US" sz="3200" b="1" i="0" u="none" strike="noStrike" cap="none" dirty="0">
                <a:solidFill>
                  <a:schemeClr val="dk1"/>
                </a:solidFill>
                <a:latin typeface="Times New Roman"/>
                <a:ea typeface="Times New Roman"/>
                <a:cs typeface="Times New Roman"/>
                <a:sym typeface="Times New Roman"/>
              </a:rPr>
              <a:t>Secured Digital Voting System using Blockchain Technology</a:t>
            </a:r>
            <a:endParaRPr sz="32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ts val="4400"/>
              <a:buFont typeface="Arial Black"/>
              <a:buNone/>
            </a:pPr>
            <a:endParaRPr sz="28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ts val="4400"/>
              <a:buFont typeface="Arial Black"/>
              <a:buNone/>
            </a:pPr>
            <a:r>
              <a:rPr lang="en-IN" sz="2800" b="1" i="0" u="none" strike="noStrike" cap="none" dirty="0">
                <a:solidFill>
                  <a:schemeClr val="dk1"/>
                </a:solidFill>
                <a:latin typeface="Times New Roman"/>
                <a:ea typeface="Times New Roman"/>
                <a:cs typeface="Times New Roman"/>
                <a:sym typeface="Times New Roman"/>
              </a:rPr>
              <a:t>Phase II - Review 1</a:t>
            </a:r>
            <a:br>
              <a:rPr lang="en-IN" sz="2800" b="1" i="0" u="none" strike="noStrike" cap="none" dirty="0">
                <a:solidFill>
                  <a:schemeClr val="dk1"/>
                </a:solidFill>
                <a:latin typeface="Times New Roman"/>
                <a:ea typeface="Times New Roman"/>
                <a:cs typeface="Times New Roman"/>
                <a:sym typeface="Times New Roman"/>
              </a:rPr>
            </a:br>
            <a:endParaRPr sz="1800" b="1" i="0" u="none" strike="noStrike" cap="none" dirty="0">
              <a:solidFill>
                <a:schemeClr val="dk1"/>
              </a:solidFill>
              <a:latin typeface="Times New Roman"/>
              <a:ea typeface="Times New Roman"/>
              <a:cs typeface="Times New Roman"/>
              <a:sym typeface="Times New Roman"/>
            </a:endParaRPr>
          </a:p>
        </p:txBody>
      </p:sp>
      <p:sp>
        <p:nvSpPr>
          <p:cNvPr id="89" name="Google Shape;89;p13"/>
          <p:cNvSpPr txBox="1"/>
          <p:nvPr/>
        </p:nvSpPr>
        <p:spPr>
          <a:xfrm>
            <a:off x="2070398" y="2437924"/>
            <a:ext cx="5522400" cy="414572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1800"/>
              <a:buFont typeface="Arial"/>
              <a:buNone/>
            </a:pPr>
            <a:r>
              <a:rPr lang="en-IN" sz="1800" b="0" i="0" u="none" strike="noStrike" cap="none" dirty="0">
                <a:solidFill>
                  <a:srgbClr val="000000"/>
                </a:solidFill>
                <a:latin typeface="Times New Roman"/>
                <a:ea typeface="Times New Roman"/>
                <a:cs typeface="Times New Roman"/>
                <a:sym typeface="Times New Roman"/>
              </a:rPr>
              <a:t>Under the guidance of  </a:t>
            </a:r>
            <a:endParaRPr sz="1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rgbClr val="000000"/>
              </a:buClr>
              <a:buSzPts val="2400"/>
              <a:buFont typeface="Arial"/>
              <a:buNone/>
            </a:pPr>
            <a:r>
              <a:rPr lang="en-IN" sz="2400" b="1" i="0" u="none" strike="noStrike" cap="none" dirty="0" err="1">
                <a:solidFill>
                  <a:srgbClr val="000000"/>
                </a:solidFill>
                <a:latin typeface="Times New Roman"/>
                <a:ea typeface="Times New Roman"/>
                <a:cs typeface="Times New Roman"/>
                <a:sym typeface="Times New Roman"/>
              </a:rPr>
              <a:t>Dr.</a:t>
            </a:r>
            <a:r>
              <a:rPr lang="en-IN" sz="2400" b="1" i="0" u="none" strike="noStrike" cap="none" dirty="0">
                <a:solidFill>
                  <a:srgbClr val="000000"/>
                </a:solidFill>
                <a:latin typeface="Times New Roman"/>
                <a:ea typeface="Times New Roman"/>
                <a:cs typeface="Times New Roman"/>
                <a:sym typeface="Times New Roman"/>
              </a:rPr>
              <a:t> </a:t>
            </a:r>
            <a:r>
              <a:rPr lang="en-IN" sz="2400" b="1" i="0" u="none" strike="noStrike" cap="none" dirty="0" err="1">
                <a:solidFill>
                  <a:srgbClr val="000000"/>
                </a:solidFill>
                <a:latin typeface="Times New Roman"/>
                <a:ea typeface="Times New Roman"/>
                <a:cs typeface="Times New Roman"/>
                <a:sym typeface="Times New Roman"/>
              </a:rPr>
              <a:t>Nagaraja</a:t>
            </a:r>
            <a:r>
              <a:rPr lang="en-IN" sz="2400" b="1" i="0" u="none" strike="noStrike" cap="none" dirty="0">
                <a:solidFill>
                  <a:srgbClr val="000000"/>
                </a:solidFill>
                <a:latin typeface="Times New Roman"/>
                <a:ea typeface="Times New Roman"/>
                <a:cs typeface="Times New Roman"/>
                <a:sym typeface="Times New Roman"/>
              </a:rPr>
              <a:t> J</a:t>
            </a:r>
            <a:endParaRPr sz="24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rgbClr val="000000"/>
              </a:buClr>
              <a:buSzPts val="1900"/>
              <a:buFont typeface="Arial"/>
              <a:buNone/>
            </a:pPr>
            <a:r>
              <a:rPr lang="en-IN" sz="1900" b="0" i="0" u="none" strike="noStrike" cap="none" dirty="0">
                <a:solidFill>
                  <a:srgbClr val="000000"/>
                </a:solidFill>
                <a:latin typeface="Times New Roman"/>
                <a:ea typeface="Times New Roman"/>
                <a:cs typeface="Times New Roman"/>
                <a:sym typeface="Times New Roman"/>
              </a:rPr>
              <a:t>Computer Science Department</a:t>
            </a:r>
            <a:endParaRPr sz="19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rgbClr val="000000"/>
              </a:buClr>
              <a:buSzPts val="1900"/>
              <a:buFont typeface="Arial"/>
              <a:buNone/>
            </a:pPr>
            <a:r>
              <a:rPr lang="en-IN" sz="1900" b="0" i="0" u="none" strike="noStrike" cap="none" dirty="0">
                <a:solidFill>
                  <a:srgbClr val="000000"/>
                </a:solidFill>
                <a:latin typeface="Times New Roman"/>
                <a:ea typeface="Times New Roman"/>
                <a:cs typeface="Times New Roman"/>
                <a:sym typeface="Times New Roman"/>
              </a:rPr>
              <a:t>          Dayananda Sagar College of Engineering.</a:t>
            </a:r>
            <a:endParaRPr sz="1900" b="0" i="0" u="none" strike="noStrike" cap="none" dirty="0">
              <a:solidFill>
                <a:srgbClr val="000000"/>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rgbClr val="000000"/>
              </a:buClr>
              <a:buSzPts val="2400"/>
              <a:buFont typeface="Arial"/>
              <a:buNone/>
            </a:pPr>
            <a:r>
              <a:rPr lang="en-IN" sz="2400" b="0" i="0" u="none" strike="noStrike" cap="none" dirty="0">
                <a:solidFill>
                  <a:srgbClr val="000000"/>
                </a:solidFill>
                <a:latin typeface="Times New Roman"/>
                <a:ea typeface="Times New Roman"/>
                <a:cs typeface="Times New Roman"/>
                <a:sym typeface="Times New Roman"/>
              </a:rPr>
              <a:t>                                </a:t>
            </a:r>
            <a:endParaRPr sz="20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70000"/>
              </a:lnSpc>
              <a:spcBef>
                <a:spcPts val="1000"/>
              </a:spcBef>
              <a:spcAft>
                <a:spcPts val="0"/>
              </a:spcAft>
              <a:buClr>
                <a:srgbClr val="000000"/>
              </a:buClr>
              <a:buSzPts val="2400"/>
              <a:buFont typeface="Arial"/>
              <a:buNone/>
            </a:pPr>
            <a:r>
              <a:rPr lang="en-IN" sz="2400" b="0" i="0" u="none" strike="noStrike" cap="none" dirty="0">
                <a:solidFill>
                  <a:schemeClr val="dk1"/>
                </a:solidFill>
                <a:latin typeface="Times New Roman"/>
                <a:ea typeface="Times New Roman"/>
                <a:cs typeface="Times New Roman"/>
                <a:sym typeface="Times New Roman"/>
              </a:rPr>
              <a:t>  </a:t>
            </a:r>
            <a:r>
              <a:rPr lang="en-IN" sz="2400" dirty="0">
                <a:solidFill>
                  <a:schemeClr val="dk1"/>
                </a:solidFill>
                <a:latin typeface="Times New Roman"/>
                <a:ea typeface="Times New Roman"/>
                <a:cs typeface="Times New Roman"/>
                <a:sym typeface="Times New Roman"/>
              </a:rPr>
              <a:t>Bhagya A Koushik</a:t>
            </a:r>
            <a:r>
              <a:rPr lang="en-IN" sz="2400" b="0" i="0" u="none" strike="noStrike" cap="none" dirty="0">
                <a:solidFill>
                  <a:schemeClr val="dk1"/>
                </a:solidFill>
                <a:latin typeface="Times New Roman"/>
                <a:ea typeface="Times New Roman"/>
                <a:cs typeface="Times New Roman"/>
                <a:sym typeface="Times New Roman"/>
              </a:rPr>
              <a:t>   [1DS19CS037]</a:t>
            </a:r>
            <a:endParaRPr sz="24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70000"/>
              </a:lnSpc>
              <a:spcBef>
                <a:spcPts val="1000"/>
              </a:spcBef>
              <a:spcAft>
                <a:spcPts val="0"/>
              </a:spcAft>
              <a:buClr>
                <a:srgbClr val="000000"/>
              </a:buClr>
              <a:buSzPts val="2400"/>
              <a:buFont typeface="Arial"/>
              <a:buNone/>
            </a:pPr>
            <a:r>
              <a:rPr lang="en-IN" sz="2400" b="0" i="0" u="none" strike="noStrike" cap="none" dirty="0">
                <a:solidFill>
                  <a:srgbClr val="000000"/>
                </a:solidFill>
                <a:latin typeface="Times New Roman"/>
                <a:ea typeface="Times New Roman"/>
                <a:cs typeface="Times New Roman"/>
                <a:sym typeface="Times New Roman"/>
              </a:rPr>
              <a:t>         </a:t>
            </a:r>
            <a:r>
              <a:rPr lang="en-IN" sz="2400" b="0" i="0" u="none" strike="noStrike" cap="none" dirty="0" err="1">
                <a:solidFill>
                  <a:srgbClr val="000000"/>
                </a:solidFill>
                <a:latin typeface="Times New Roman"/>
                <a:ea typeface="Times New Roman"/>
                <a:cs typeface="Times New Roman"/>
                <a:sym typeface="Times New Roman"/>
              </a:rPr>
              <a:t>Deekshitha</a:t>
            </a:r>
            <a:r>
              <a:rPr lang="en-IN" sz="2400" b="0" i="0" u="none" strike="noStrike" cap="none" dirty="0">
                <a:solidFill>
                  <a:srgbClr val="000000"/>
                </a:solidFill>
                <a:latin typeface="Times New Roman"/>
                <a:ea typeface="Times New Roman"/>
                <a:cs typeface="Times New Roman"/>
                <a:sym typeface="Times New Roman"/>
              </a:rPr>
              <a:t> R S  [1DS19CS044]</a:t>
            </a:r>
            <a:endParaRPr sz="24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70000"/>
              </a:lnSpc>
              <a:spcBef>
                <a:spcPts val="1000"/>
              </a:spcBef>
              <a:spcAft>
                <a:spcPts val="0"/>
              </a:spcAft>
              <a:buClr>
                <a:srgbClr val="000000"/>
              </a:buClr>
              <a:buSzPts val="2400"/>
              <a:buFont typeface="Arial"/>
              <a:buNone/>
            </a:pPr>
            <a:r>
              <a:rPr lang="en-IN" sz="2400" b="0" i="0" u="none" strike="noStrike" cap="none" dirty="0">
                <a:solidFill>
                  <a:srgbClr val="000000"/>
                </a:solidFill>
                <a:latin typeface="Times New Roman"/>
                <a:ea typeface="Times New Roman"/>
                <a:cs typeface="Times New Roman"/>
                <a:sym typeface="Times New Roman"/>
              </a:rPr>
              <a:t>         </a:t>
            </a:r>
            <a:r>
              <a:rPr lang="en-IN" sz="2400" b="0" i="0" u="none" strike="noStrike" cap="none" dirty="0" err="1">
                <a:solidFill>
                  <a:schemeClr val="dk1"/>
                </a:solidFill>
                <a:latin typeface="Times New Roman"/>
                <a:ea typeface="Times New Roman"/>
                <a:cs typeface="Times New Roman"/>
                <a:sym typeface="Times New Roman"/>
              </a:rPr>
              <a:t>Gowthami</a:t>
            </a:r>
            <a:r>
              <a:rPr lang="en-IN" sz="2400" b="0" i="0" u="none" strike="noStrike" cap="none" dirty="0">
                <a:solidFill>
                  <a:schemeClr val="dk1"/>
                </a:solidFill>
                <a:latin typeface="Times New Roman"/>
                <a:ea typeface="Times New Roman"/>
                <a:cs typeface="Times New Roman"/>
                <a:sym typeface="Times New Roman"/>
              </a:rPr>
              <a:t> S       [1DS19CS053]</a:t>
            </a:r>
          </a:p>
          <a:p>
            <a:pPr marL="0" marR="0" lvl="0" indent="0" algn="ctr" rtl="0">
              <a:lnSpc>
                <a:spcPct val="70000"/>
              </a:lnSpc>
              <a:spcBef>
                <a:spcPts val="1000"/>
              </a:spcBef>
              <a:spcAft>
                <a:spcPts val="0"/>
              </a:spcAft>
              <a:buClr>
                <a:srgbClr val="000000"/>
              </a:buClr>
              <a:buSzPts val="2400"/>
              <a:buFont typeface="Arial"/>
              <a:buNone/>
            </a:pPr>
            <a:r>
              <a:rPr lang="en-IN" sz="2400" dirty="0">
                <a:solidFill>
                  <a:schemeClr val="dk1"/>
                </a:solidFill>
                <a:latin typeface="Times New Roman"/>
                <a:ea typeface="Times New Roman"/>
                <a:cs typeface="Times New Roman"/>
                <a:sym typeface="Times New Roman"/>
              </a:rPr>
              <a:t>       Haritha Nandhini [1DS19CS055]</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rgbClr val="000000"/>
              </a:buClr>
              <a:buSzPts val="2400"/>
              <a:buFont typeface="Arial"/>
              <a:buNone/>
            </a:pPr>
            <a:r>
              <a:rPr lang="en-IN" sz="2400" b="0" i="0" u="none" strike="noStrike" cap="none" dirty="0">
                <a:solidFill>
                  <a:srgbClr val="000000"/>
                </a:solidFill>
                <a:latin typeface="Times New Roman"/>
                <a:ea typeface="Times New Roman"/>
                <a:cs typeface="Times New Roman"/>
                <a:sym typeface="Times New Roman"/>
              </a:rPr>
              <a:t>                                                                                                                                                          </a:t>
            </a:r>
            <a:endParaRPr sz="2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68" name="Google Shape;168;p22"/>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69" name="Google Shape;169;p22" descr="C:\Documents and Settings\ADMIN\Desktop\Courses Offered.jpg"/>
          <p:cNvPicPr preferRelativeResize="0"/>
          <p:nvPr/>
        </p:nvPicPr>
        <p:blipFill rotWithShape="1">
          <a:blip r:embed="rId3">
            <a:alphaModFix/>
          </a:blip>
          <a:srcRect/>
          <a:stretch/>
        </p:blipFill>
        <p:spPr>
          <a:xfrm>
            <a:off x="0" y="-34619"/>
            <a:ext cx="9343824" cy="7007869"/>
          </a:xfrm>
          <a:prstGeom prst="rect">
            <a:avLst/>
          </a:prstGeom>
          <a:noFill/>
          <a:ln>
            <a:noFill/>
          </a:ln>
        </p:spPr>
      </p:pic>
      <p:sp>
        <p:nvSpPr>
          <p:cNvPr id="170" name="Google Shape;170;p22"/>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71" name="Google Shape;171;p22"/>
          <p:cNvSpPr txBox="1"/>
          <p:nvPr/>
        </p:nvSpPr>
        <p:spPr>
          <a:xfrm>
            <a:off x="1143000" y="383475"/>
            <a:ext cx="74328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ALGORITHM</a:t>
            </a:r>
            <a:endParaRPr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A4100CF6-1488-F46E-C521-B765B0962E62}"/>
              </a:ext>
            </a:extLst>
          </p:cNvPr>
          <p:cNvSpPr txBox="1"/>
          <p:nvPr/>
        </p:nvSpPr>
        <p:spPr>
          <a:xfrm>
            <a:off x="1729515" y="1472086"/>
            <a:ext cx="7361369" cy="3785652"/>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SHA 256 is a part of the SHA family of algorithms.</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SHA stands for Secure Hash Algorithm.</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SHA-256 is a unidirectional algorithm which brings in enhanced security to a blockchain system. </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ensures encryption of the votes and avoid any kind of manifestation of votes during the election.</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Once it is encrypted, there is no other way to decrypt it without using the private key. </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ensures a tamper proof ledger and thereby ensures that the votes are not altered in any way.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92" name="Google Shape;192;p25"/>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93" name="Google Shape;193;p25" descr="C:\Documents and Settings\ADMIN\Desktop\Courses Offered.jpg"/>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194" name="Google Shape;194;p25"/>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95" name="Google Shape;195;p25"/>
          <p:cNvSpPr txBox="1"/>
          <p:nvPr/>
        </p:nvSpPr>
        <p:spPr>
          <a:xfrm>
            <a:off x="1207250" y="403200"/>
            <a:ext cx="73944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GUI DESIGN SCREENSHOTS </a:t>
            </a:r>
            <a:endParaRPr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084F690F-E10E-11B6-C730-A59DA07190FE}"/>
              </a:ext>
            </a:extLst>
          </p:cNvPr>
          <p:cNvPicPr>
            <a:picLocks noChangeAspect="1"/>
          </p:cNvPicPr>
          <p:nvPr/>
        </p:nvPicPr>
        <p:blipFill>
          <a:blip r:embed="rId4"/>
          <a:stretch>
            <a:fillRect/>
          </a:stretch>
        </p:blipFill>
        <p:spPr>
          <a:xfrm>
            <a:off x="1393483" y="1345734"/>
            <a:ext cx="7318456" cy="3767442"/>
          </a:xfrm>
          <a:prstGeom prst="rect">
            <a:avLst/>
          </a:prstGeom>
        </p:spPr>
      </p:pic>
      <p:sp>
        <p:nvSpPr>
          <p:cNvPr id="7" name="Google Shape;127;p18">
            <a:extLst>
              <a:ext uri="{FF2B5EF4-FFF2-40B4-BE49-F238E27FC236}">
                <a16:creationId xmlns:a16="http://schemas.microsoft.com/office/drawing/2014/main" id="{E0113BFE-154B-5C7B-DCAB-5248A9D85533}"/>
              </a:ext>
            </a:extLst>
          </p:cNvPr>
          <p:cNvSpPr txBox="1">
            <a:spLocks/>
          </p:cNvSpPr>
          <p:nvPr/>
        </p:nvSpPr>
        <p:spPr>
          <a:xfrm>
            <a:off x="2525157" y="5202277"/>
            <a:ext cx="5023308" cy="457640"/>
          </a:xfrm>
          <a:prstGeom prst="rect">
            <a:avLst/>
          </a:prstGeom>
          <a:solidFill>
            <a:schemeClr val="accent1">
              <a:lumMod val="20000"/>
              <a:lumOff val="80000"/>
            </a:schemeClr>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114300" indent="0"/>
            <a:r>
              <a:rPr lang="en-IN" sz="1600" dirty="0">
                <a:latin typeface="Times New Roman" panose="02020603050405020304" pitchFamily="18" charset="0"/>
                <a:cs typeface="Times New Roman" panose="02020603050405020304" pitchFamily="18" charset="0"/>
              </a:rPr>
              <a:t>Adding candidates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92" name="Google Shape;192;p25"/>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93" name="Google Shape;193;p25" descr="C:\Documents and Settings\ADMIN\Desktop\Courses Offered.jpg"/>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194" name="Google Shape;194;p25"/>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95" name="Google Shape;195;p25"/>
          <p:cNvSpPr txBox="1"/>
          <p:nvPr/>
        </p:nvSpPr>
        <p:spPr>
          <a:xfrm>
            <a:off x="1207250" y="403200"/>
            <a:ext cx="73944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GUI DESIGN SCREENSHOTS </a:t>
            </a:r>
            <a:endParaRPr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pic>
        <p:nvPicPr>
          <p:cNvPr id="5" name="Picture 4">
            <a:extLst>
              <a:ext uri="{FF2B5EF4-FFF2-40B4-BE49-F238E27FC236}">
                <a16:creationId xmlns:a16="http://schemas.microsoft.com/office/drawing/2014/main" id="{029A4155-4507-53CA-A4AF-2EFF497092B2}"/>
              </a:ext>
            </a:extLst>
          </p:cNvPr>
          <p:cNvPicPr>
            <a:picLocks noChangeAspect="1"/>
          </p:cNvPicPr>
          <p:nvPr/>
        </p:nvPicPr>
        <p:blipFill>
          <a:blip r:embed="rId4"/>
          <a:stretch>
            <a:fillRect/>
          </a:stretch>
        </p:blipFill>
        <p:spPr>
          <a:xfrm>
            <a:off x="1469235" y="1584576"/>
            <a:ext cx="6870430" cy="3502793"/>
          </a:xfrm>
          <a:prstGeom prst="rect">
            <a:avLst/>
          </a:prstGeom>
        </p:spPr>
      </p:pic>
      <p:sp>
        <p:nvSpPr>
          <p:cNvPr id="7" name="Google Shape;127;p18">
            <a:extLst>
              <a:ext uri="{FF2B5EF4-FFF2-40B4-BE49-F238E27FC236}">
                <a16:creationId xmlns:a16="http://schemas.microsoft.com/office/drawing/2014/main" id="{C7EDE17B-5457-1CE3-3BC2-F1F17945CC1F}"/>
              </a:ext>
            </a:extLst>
          </p:cNvPr>
          <p:cNvSpPr txBox="1">
            <a:spLocks/>
          </p:cNvSpPr>
          <p:nvPr/>
        </p:nvSpPr>
        <p:spPr>
          <a:xfrm>
            <a:off x="2525157" y="5202277"/>
            <a:ext cx="5023308" cy="457640"/>
          </a:xfrm>
          <a:prstGeom prst="rect">
            <a:avLst/>
          </a:prstGeom>
          <a:solidFill>
            <a:schemeClr val="accent1">
              <a:lumMod val="20000"/>
              <a:lumOff val="80000"/>
            </a:schemeClr>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114300" indent="0"/>
            <a:r>
              <a:rPr lang="en-IN" sz="1600" dirty="0">
                <a:latin typeface="Times New Roman" panose="02020603050405020304" pitchFamily="18" charset="0"/>
                <a:cs typeface="Times New Roman" panose="02020603050405020304" pitchFamily="18" charset="0"/>
              </a:rPr>
              <a:t>Starting Election</a:t>
            </a:r>
          </a:p>
        </p:txBody>
      </p:sp>
    </p:spTree>
    <p:extLst>
      <p:ext uri="{BB962C8B-B14F-4D97-AF65-F5344CB8AC3E}">
        <p14:creationId xmlns:p14="http://schemas.microsoft.com/office/powerpoint/2010/main" val="3239436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92" name="Google Shape;192;p25"/>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93" name="Google Shape;193;p25" descr="C:\Documents and Settings\ADMIN\Desktop\Courses Offered.jpg"/>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194" name="Google Shape;194;p25"/>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95" name="Google Shape;195;p25"/>
          <p:cNvSpPr txBox="1"/>
          <p:nvPr/>
        </p:nvSpPr>
        <p:spPr>
          <a:xfrm>
            <a:off x="1207250" y="403200"/>
            <a:ext cx="73944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GUI DESIGN SCREENSHOTS </a:t>
            </a:r>
            <a:endParaRPr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pic>
        <p:nvPicPr>
          <p:cNvPr id="4" name="Picture 3">
            <a:extLst>
              <a:ext uri="{FF2B5EF4-FFF2-40B4-BE49-F238E27FC236}">
                <a16:creationId xmlns:a16="http://schemas.microsoft.com/office/drawing/2014/main" id="{1CB9D5F8-B30E-8D42-1914-4BB74282B09A}"/>
              </a:ext>
            </a:extLst>
          </p:cNvPr>
          <p:cNvPicPr>
            <a:picLocks noChangeAspect="1"/>
          </p:cNvPicPr>
          <p:nvPr/>
        </p:nvPicPr>
        <p:blipFill>
          <a:blip r:embed="rId4"/>
          <a:stretch>
            <a:fillRect/>
          </a:stretch>
        </p:blipFill>
        <p:spPr>
          <a:xfrm>
            <a:off x="1626612" y="1634181"/>
            <a:ext cx="6555676" cy="3243562"/>
          </a:xfrm>
          <a:prstGeom prst="rect">
            <a:avLst/>
          </a:prstGeom>
        </p:spPr>
      </p:pic>
      <p:sp>
        <p:nvSpPr>
          <p:cNvPr id="2" name="Google Shape;127;p18">
            <a:extLst>
              <a:ext uri="{FF2B5EF4-FFF2-40B4-BE49-F238E27FC236}">
                <a16:creationId xmlns:a16="http://schemas.microsoft.com/office/drawing/2014/main" id="{30D94675-63D6-9E53-1ACF-411E380C4C89}"/>
              </a:ext>
            </a:extLst>
          </p:cNvPr>
          <p:cNvSpPr txBox="1">
            <a:spLocks/>
          </p:cNvSpPr>
          <p:nvPr/>
        </p:nvSpPr>
        <p:spPr>
          <a:xfrm>
            <a:off x="2525157" y="5202277"/>
            <a:ext cx="5023308" cy="457640"/>
          </a:xfrm>
          <a:prstGeom prst="rect">
            <a:avLst/>
          </a:prstGeom>
          <a:solidFill>
            <a:schemeClr val="accent1">
              <a:lumMod val="20000"/>
              <a:lumOff val="80000"/>
            </a:schemeClr>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114300" indent="0"/>
            <a:r>
              <a:rPr lang="en-IN" sz="1600" dirty="0">
                <a:latin typeface="Times New Roman" panose="02020603050405020304" pitchFamily="18" charset="0"/>
                <a:cs typeface="Times New Roman" panose="02020603050405020304" pitchFamily="18" charset="0"/>
              </a:rPr>
              <a:t>Voter Registration</a:t>
            </a:r>
          </a:p>
        </p:txBody>
      </p:sp>
    </p:spTree>
    <p:extLst>
      <p:ext uri="{BB962C8B-B14F-4D97-AF65-F5344CB8AC3E}">
        <p14:creationId xmlns:p14="http://schemas.microsoft.com/office/powerpoint/2010/main" val="3541312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92" name="Google Shape;192;p25"/>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93" name="Google Shape;193;p25" descr="C:\Documents and Settings\ADMIN\Desktop\Courses Offered.jpg"/>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194" name="Google Shape;194;p25"/>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95" name="Google Shape;195;p25"/>
          <p:cNvSpPr txBox="1"/>
          <p:nvPr/>
        </p:nvSpPr>
        <p:spPr>
          <a:xfrm>
            <a:off x="1207250" y="403200"/>
            <a:ext cx="73944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GUI DESIGN SCREENSHOTS </a:t>
            </a:r>
            <a:endParaRPr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C6ED375E-14A8-72EB-92B2-614285FA8781}"/>
              </a:ext>
            </a:extLst>
          </p:cNvPr>
          <p:cNvPicPr>
            <a:picLocks noChangeAspect="1"/>
          </p:cNvPicPr>
          <p:nvPr/>
        </p:nvPicPr>
        <p:blipFill>
          <a:blip r:embed="rId4"/>
          <a:stretch>
            <a:fillRect/>
          </a:stretch>
        </p:blipFill>
        <p:spPr>
          <a:xfrm>
            <a:off x="1207250" y="1421923"/>
            <a:ext cx="7559854" cy="3747236"/>
          </a:xfrm>
          <a:prstGeom prst="rect">
            <a:avLst/>
          </a:prstGeom>
        </p:spPr>
      </p:pic>
      <p:sp>
        <p:nvSpPr>
          <p:cNvPr id="5" name="Google Shape;127;p18">
            <a:extLst>
              <a:ext uri="{FF2B5EF4-FFF2-40B4-BE49-F238E27FC236}">
                <a16:creationId xmlns:a16="http://schemas.microsoft.com/office/drawing/2014/main" id="{CAD49E41-AFC2-64FD-0077-7593542020DE}"/>
              </a:ext>
            </a:extLst>
          </p:cNvPr>
          <p:cNvSpPr txBox="1">
            <a:spLocks/>
          </p:cNvSpPr>
          <p:nvPr/>
        </p:nvSpPr>
        <p:spPr>
          <a:xfrm>
            <a:off x="2525157" y="5202277"/>
            <a:ext cx="5023308" cy="457640"/>
          </a:xfrm>
          <a:prstGeom prst="rect">
            <a:avLst/>
          </a:prstGeom>
          <a:solidFill>
            <a:schemeClr val="accent1">
              <a:lumMod val="20000"/>
              <a:lumOff val="80000"/>
            </a:schemeClr>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114300" indent="0"/>
            <a:r>
              <a:rPr lang="en-IN" sz="1600" dirty="0">
                <a:latin typeface="Times New Roman" panose="02020603050405020304" pitchFamily="18" charset="0"/>
                <a:cs typeface="Times New Roman" panose="02020603050405020304" pitchFamily="18" charset="0"/>
              </a:rPr>
              <a:t>Voter Verification</a:t>
            </a:r>
          </a:p>
        </p:txBody>
      </p:sp>
    </p:spTree>
    <p:extLst>
      <p:ext uri="{BB962C8B-B14F-4D97-AF65-F5344CB8AC3E}">
        <p14:creationId xmlns:p14="http://schemas.microsoft.com/office/powerpoint/2010/main" val="1469864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9"/>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228" name="Google Shape;228;p29"/>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229" name="Google Shape;229;p29" descr="C:\Documents and Settings\ADMIN\Desktop\Courses Offered.jpg"/>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230" name="Google Shape;230;p29"/>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231" name="Google Shape;231;p29"/>
          <p:cNvSpPr txBox="1"/>
          <p:nvPr/>
        </p:nvSpPr>
        <p:spPr>
          <a:xfrm>
            <a:off x="1207250" y="403200"/>
            <a:ext cx="73944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PROJECT TOOL SNAPSHOT</a:t>
            </a:r>
            <a:endParaRPr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pic>
        <p:nvPicPr>
          <p:cNvPr id="5" name="Picture 4">
            <a:extLst>
              <a:ext uri="{FF2B5EF4-FFF2-40B4-BE49-F238E27FC236}">
                <a16:creationId xmlns:a16="http://schemas.microsoft.com/office/drawing/2014/main" id="{09F33DFC-C9F6-DB8E-3A39-CBBE88F14B5A}"/>
              </a:ext>
            </a:extLst>
          </p:cNvPr>
          <p:cNvPicPr>
            <a:picLocks noChangeAspect="1"/>
          </p:cNvPicPr>
          <p:nvPr/>
        </p:nvPicPr>
        <p:blipFill>
          <a:blip r:embed="rId4"/>
          <a:stretch>
            <a:fillRect/>
          </a:stretch>
        </p:blipFill>
        <p:spPr>
          <a:xfrm>
            <a:off x="949961" y="1175623"/>
            <a:ext cx="8064135" cy="40821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1"/>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247" name="Google Shape;247;p31"/>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248" name="Google Shape;248;p31" descr="C:\Documents and Settings\ADMIN\Desktop\Courses Offered.jpg"/>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249" name="Google Shape;249;p31"/>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250" name="Google Shape;250;p31"/>
          <p:cNvSpPr txBox="1"/>
          <p:nvPr/>
        </p:nvSpPr>
        <p:spPr>
          <a:xfrm>
            <a:off x="2260850" y="2491250"/>
            <a:ext cx="565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51" name="Google Shape;251;p31"/>
          <p:cNvSpPr txBox="1"/>
          <p:nvPr/>
        </p:nvSpPr>
        <p:spPr>
          <a:xfrm>
            <a:off x="1935200" y="2491250"/>
            <a:ext cx="6245100" cy="1154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300"/>
              <a:buFont typeface="Arial"/>
              <a:buNone/>
            </a:pPr>
            <a:r>
              <a:rPr lang="en-IN" sz="6300" b="1" i="0" u="none" strike="noStrike" cap="none" dirty="0">
                <a:solidFill>
                  <a:srgbClr val="000000"/>
                </a:solidFill>
                <a:latin typeface="Calibri"/>
                <a:ea typeface="Calibri"/>
                <a:cs typeface="Calibri"/>
                <a:sym typeface="Calibri"/>
              </a:rPr>
              <a:t>   THANK YOU!</a:t>
            </a:r>
            <a:endParaRPr sz="6300" b="1" i="0" u="none" strike="noStrike" cap="none" dirty="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95" name="Google Shape;95;p1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96" name="Google Shape;96;p14"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97" name="Google Shape;97;p14"/>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98" name="Google Shape;98;p14"/>
          <p:cNvSpPr txBox="1"/>
          <p:nvPr/>
        </p:nvSpPr>
        <p:spPr>
          <a:xfrm>
            <a:off x="1304725" y="177000"/>
            <a:ext cx="7340700" cy="104641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INTRODUCTION TO THE PROBLEM</a:t>
            </a:r>
            <a:endParaRPr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0"/>
              </a:spcBef>
              <a:spcAft>
                <a:spcPts val="0"/>
              </a:spcAft>
              <a:buClr>
                <a:srgbClr val="000000"/>
              </a:buClr>
              <a:buSzPts val="3600"/>
              <a:buFont typeface="Arial"/>
              <a:buNone/>
            </a:pPr>
            <a:endParaRPr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E120929B-53DE-D377-9909-E3CBD4D52DE3}"/>
              </a:ext>
            </a:extLst>
          </p:cNvPr>
          <p:cNvSpPr txBox="1"/>
          <p:nvPr/>
        </p:nvSpPr>
        <p:spPr>
          <a:xfrm>
            <a:off x="1810447" y="1223410"/>
            <a:ext cx="6284166" cy="4770537"/>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Blockchain is a shared tamper-proof ledger that eases the process of recording transactions and tracking assets in a business network.</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Traditional voting system has various disadvantages with respect to its security, fairness and integrity.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Digital voting is a form of computer driven voting in which voters can cast their votes on a system over the internet.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It employs a decentralized blockchain network to monitor the entire election process.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SHA- 256 algorithm is used to ensure encryption of the votes and avoid any kind of manifestation of votes during the election.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It generates a user- friendly election environment over the internet to allow the users to cast their votes to their candidates of interest and also announces the final results giving information about the winner and also the election statistics.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IN">
                <a:latin typeface="Times New Roman" panose="02020603050405020304" pitchFamily="18" charset="0"/>
                <a:cs typeface="Times New Roman" panose="02020603050405020304" pitchFamily="18" charset="0"/>
              </a:rPr>
              <a:t>Contribution of Each project Members</a:t>
            </a:r>
            <a:endParaRPr>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988FE25-6C97-7D5B-C1C3-4D85C574CE8B}"/>
              </a:ext>
            </a:extLst>
          </p:cNvPr>
          <p:cNvSpPr txBox="1">
            <a:spLocks/>
          </p:cNvSpPr>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atin typeface="Times New Roman" panose="02020603050405020304" pitchFamily="18" charset="0"/>
                <a:cs typeface="Times New Roman" panose="02020603050405020304" pitchFamily="18" charset="0"/>
              </a:rPr>
              <a:t>cv</a:t>
            </a:r>
            <a:endParaRPr lang="en-US" dirty="0">
              <a:latin typeface="Times New Roman" panose="02020603050405020304" pitchFamily="18" charset="0"/>
              <a:cs typeface="Times New Roman" panose="02020603050405020304" pitchFamily="18" charset="0"/>
            </a:endParaRPr>
          </a:p>
        </p:txBody>
      </p:sp>
      <p:pic>
        <p:nvPicPr>
          <p:cNvPr id="3" name="Picture 2" descr="C:\Documents and Settings\ADMIN\Desktop\Courses Offered.jpg">
            <a:extLst>
              <a:ext uri="{FF2B5EF4-FFF2-40B4-BE49-F238E27FC236}">
                <a16:creationId xmlns:a16="http://schemas.microsoft.com/office/drawing/2014/main" id="{5982B873-EAC4-DE55-32C1-A7AFF1C02074}"/>
              </a:ext>
            </a:extLst>
          </p:cNvPr>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4" name="TextBox 3">
            <a:extLst>
              <a:ext uri="{FF2B5EF4-FFF2-40B4-BE49-F238E27FC236}">
                <a16:creationId xmlns:a16="http://schemas.microsoft.com/office/drawing/2014/main" id="{A75D898D-93CF-FE0A-7E69-3F2202543B38}"/>
              </a:ext>
            </a:extLst>
          </p:cNvPr>
          <p:cNvSpPr txBox="1"/>
          <p:nvPr/>
        </p:nvSpPr>
        <p:spPr>
          <a:xfrm>
            <a:off x="5410200" y="6664673"/>
            <a:ext cx="7086600"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Department of Computer Science &amp; Engineering, DSCE</a:t>
            </a:r>
          </a:p>
        </p:txBody>
      </p:sp>
      <p:sp>
        <p:nvSpPr>
          <p:cNvPr id="5" name="TextBox 4">
            <a:extLst>
              <a:ext uri="{FF2B5EF4-FFF2-40B4-BE49-F238E27FC236}">
                <a16:creationId xmlns:a16="http://schemas.microsoft.com/office/drawing/2014/main" id="{F5CDDB53-5585-60D1-9A50-DEF16679344A}"/>
              </a:ext>
            </a:extLst>
          </p:cNvPr>
          <p:cNvSpPr txBox="1"/>
          <p:nvPr/>
        </p:nvSpPr>
        <p:spPr>
          <a:xfrm>
            <a:off x="975827" y="281364"/>
            <a:ext cx="80010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Individual Contribution</a:t>
            </a:r>
          </a:p>
        </p:txBody>
      </p:sp>
      <p:sp>
        <p:nvSpPr>
          <p:cNvPr id="6" name="Rectangle 5">
            <a:extLst>
              <a:ext uri="{FF2B5EF4-FFF2-40B4-BE49-F238E27FC236}">
                <a16:creationId xmlns:a16="http://schemas.microsoft.com/office/drawing/2014/main" id="{AFB2D75E-CB88-76BC-9A46-8B371E73D802}"/>
              </a:ext>
            </a:extLst>
          </p:cNvPr>
          <p:cNvSpPr/>
          <p:nvPr/>
        </p:nvSpPr>
        <p:spPr>
          <a:xfrm>
            <a:off x="2321766" y="1376263"/>
            <a:ext cx="5222033" cy="4262535"/>
          </a:xfrm>
          <a:prstGeom prst="rect">
            <a:avLst/>
          </a:prstGeom>
          <a:solidFill>
            <a:schemeClr val="accent1">
              <a:lumMod val="20000"/>
              <a:lumOff val="80000"/>
            </a:schemeClr>
          </a:solidFill>
          <a:ln w="381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5C43B0CE-E83A-B82C-2969-D9EBBDBEA380}"/>
              </a:ext>
            </a:extLst>
          </p:cNvPr>
          <p:cNvCxnSpPr>
            <a:stCxn id="6" idx="0"/>
            <a:endCxn id="6" idx="2"/>
          </p:cNvCxnSpPr>
          <p:nvPr/>
        </p:nvCxnSpPr>
        <p:spPr>
          <a:xfrm>
            <a:off x="4932783" y="1376263"/>
            <a:ext cx="0" cy="4262535"/>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9395F2B-3033-AA9B-7CF0-0FFB167C9CBC}"/>
              </a:ext>
            </a:extLst>
          </p:cNvPr>
          <p:cNvCxnSpPr>
            <a:stCxn id="6" idx="1"/>
            <a:endCxn id="6" idx="3"/>
          </p:cNvCxnSpPr>
          <p:nvPr/>
        </p:nvCxnSpPr>
        <p:spPr>
          <a:xfrm>
            <a:off x="2321766" y="3507531"/>
            <a:ext cx="5222033"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1CD68ACE-FE71-7DB0-1937-440FB854815D}"/>
              </a:ext>
            </a:extLst>
          </p:cNvPr>
          <p:cNvSpPr txBox="1"/>
          <p:nvPr/>
        </p:nvSpPr>
        <p:spPr>
          <a:xfrm>
            <a:off x="2309719" y="1861512"/>
            <a:ext cx="2666608" cy="1323439"/>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Bhagya A Koushik</a:t>
            </a:r>
          </a:p>
          <a:p>
            <a:pPr algn="ct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MetaMask linking and ganache</a:t>
            </a:r>
          </a:p>
          <a:p>
            <a:pPr algn="ctr"/>
            <a:endParaRPr lang="en-US" sz="1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EC017FC-08C8-8A27-D694-9B5931E3B9C3}"/>
              </a:ext>
            </a:extLst>
          </p:cNvPr>
          <p:cNvSpPr txBox="1"/>
          <p:nvPr/>
        </p:nvSpPr>
        <p:spPr>
          <a:xfrm>
            <a:off x="4944831" y="1907222"/>
            <a:ext cx="2400295" cy="1569660"/>
          </a:xfrm>
          <a:prstGeom prst="rect">
            <a:avLst/>
          </a:prstGeom>
          <a:noFill/>
        </p:spPr>
        <p:txBody>
          <a:bodyPr wrap="square" rtlCol="0">
            <a:spAutoFit/>
          </a:bodyPr>
          <a:lstStyle/>
          <a:p>
            <a:pPr algn="ctr"/>
            <a:r>
              <a:rPr lang="en-US" sz="1600" b="1" dirty="0" err="1">
                <a:latin typeface="Times New Roman" panose="02020603050405020304" pitchFamily="18" charset="0"/>
                <a:cs typeface="Times New Roman" panose="02020603050405020304" pitchFamily="18" charset="0"/>
              </a:rPr>
              <a:t>Deekshitha</a:t>
            </a:r>
            <a:r>
              <a:rPr lang="en-US" sz="1600" b="1" dirty="0">
                <a:latin typeface="Times New Roman" panose="02020603050405020304" pitchFamily="18" charset="0"/>
                <a:cs typeface="Times New Roman" panose="02020603050405020304" pitchFamily="18" charset="0"/>
              </a:rPr>
              <a:t> R S</a:t>
            </a:r>
          </a:p>
          <a:p>
            <a:pPr algn="ctr"/>
            <a:endParaRPr lang="en-US" sz="1600" b="1"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Smart Contract - Voter</a:t>
            </a:r>
          </a:p>
          <a:p>
            <a:pPr algn="ctr"/>
            <a:endParaRPr lang="en-US" sz="1600" b="1" dirty="0">
              <a:latin typeface="Times New Roman" panose="02020603050405020304" pitchFamily="18" charset="0"/>
              <a:cs typeface="Times New Roman" panose="02020603050405020304" pitchFamily="18" charset="0"/>
            </a:endParaRPr>
          </a:p>
          <a:p>
            <a:pPr algn="ctr"/>
            <a:endParaRPr lang="en-US" sz="1600" b="1"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A7B47E1-6A9E-9E6A-8F2D-2360145137D3}"/>
              </a:ext>
            </a:extLst>
          </p:cNvPr>
          <p:cNvSpPr txBox="1"/>
          <p:nvPr/>
        </p:nvSpPr>
        <p:spPr>
          <a:xfrm>
            <a:off x="2245946" y="3927409"/>
            <a:ext cx="2698885" cy="1077218"/>
          </a:xfrm>
          <a:prstGeom prst="rect">
            <a:avLst/>
          </a:prstGeom>
          <a:noFill/>
        </p:spPr>
        <p:txBody>
          <a:bodyPr wrap="square" rtlCol="0">
            <a:spAutoFit/>
          </a:bodyPr>
          <a:lstStyle/>
          <a:p>
            <a:pPr algn="ctr"/>
            <a:r>
              <a:rPr lang="en-US" sz="1600" b="1" dirty="0" err="1">
                <a:latin typeface="Times New Roman" panose="02020603050405020304" pitchFamily="18" charset="0"/>
                <a:cs typeface="Times New Roman" panose="02020603050405020304" pitchFamily="18" charset="0"/>
              </a:rPr>
              <a:t>Gowthami</a:t>
            </a:r>
            <a:r>
              <a:rPr lang="en-US" sz="1600" b="1" dirty="0">
                <a:latin typeface="Times New Roman" panose="02020603050405020304" pitchFamily="18" charset="0"/>
                <a:cs typeface="Times New Roman" panose="02020603050405020304" pitchFamily="18" charset="0"/>
              </a:rPr>
              <a:t> S</a:t>
            </a:r>
          </a:p>
          <a:p>
            <a:pPr algn="ctr"/>
            <a:endParaRPr lang="en-US" sz="1600" b="1"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Smart Contract - Candidate</a:t>
            </a:r>
          </a:p>
          <a:p>
            <a:pPr algn="ctr"/>
            <a:endParaRPr lang="en-US" sz="1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F820872-9C2A-A5A0-CCCE-C8EAA84DEEB7}"/>
              </a:ext>
            </a:extLst>
          </p:cNvPr>
          <p:cNvSpPr txBox="1"/>
          <p:nvPr/>
        </p:nvSpPr>
        <p:spPr>
          <a:xfrm>
            <a:off x="4844339" y="3923030"/>
            <a:ext cx="2753700" cy="1077218"/>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Haritha Nandhini</a:t>
            </a:r>
          </a:p>
          <a:p>
            <a:pPr algn="ct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User Interface</a:t>
            </a:r>
          </a:p>
          <a:p>
            <a:pPr algn="ct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10" name="Google Shape;110;p16"/>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11" name="Google Shape;111;p16"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112" name="Google Shape;112;p16"/>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13" name="Google Shape;113;p16"/>
          <p:cNvSpPr txBox="1"/>
          <p:nvPr/>
        </p:nvSpPr>
        <p:spPr>
          <a:xfrm>
            <a:off x="1149775" y="460650"/>
            <a:ext cx="7586100" cy="1053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4" name="Google Shape;114;p16"/>
          <p:cNvSpPr txBox="1"/>
          <p:nvPr/>
        </p:nvSpPr>
        <p:spPr>
          <a:xfrm>
            <a:off x="1111475" y="215600"/>
            <a:ext cx="74709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SYSTEM DIAGRAM / ARCHITECTURE:</a:t>
            </a:r>
            <a:endParaRPr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1C92A055-21C2-4828-60C8-E5196AABC9C4}"/>
              </a:ext>
            </a:extLst>
          </p:cNvPr>
          <p:cNvPicPr>
            <a:picLocks noChangeAspect="1"/>
          </p:cNvPicPr>
          <p:nvPr/>
        </p:nvPicPr>
        <p:blipFill>
          <a:blip r:embed="rId4"/>
          <a:stretch>
            <a:fillRect/>
          </a:stretch>
        </p:blipFill>
        <p:spPr>
          <a:xfrm>
            <a:off x="1149775" y="662928"/>
            <a:ext cx="7203921" cy="54019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3365435" y="262491"/>
            <a:ext cx="2413130" cy="102513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IN" sz="2800" b="1" dirty="0">
                <a:latin typeface="Times New Roman" panose="02020603050405020304" pitchFamily="18" charset="0"/>
                <a:cs typeface="Times New Roman" panose="02020603050405020304" pitchFamily="18" charset="0"/>
              </a:rPr>
              <a:t>MODULES</a:t>
            </a:r>
            <a:endParaRPr sz="2800" b="1" dirty="0">
              <a:latin typeface="Times New Roman" panose="02020603050405020304" pitchFamily="18" charset="0"/>
              <a:cs typeface="Times New Roman" panose="02020603050405020304" pitchFamily="18" charset="0"/>
            </a:endParaRPr>
          </a:p>
        </p:txBody>
      </p:sp>
      <p:sp>
        <p:nvSpPr>
          <p:cNvPr id="121" name="Google Shape;121;p17"/>
          <p:cNvSpPr txBox="1">
            <a:spLocks noGrp="1"/>
          </p:cNvSpPr>
          <p:nvPr>
            <p:ph type="body" idx="1"/>
          </p:nvPr>
        </p:nvSpPr>
        <p:spPr>
          <a:xfrm>
            <a:off x="2270838" y="1667005"/>
            <a:ext cx="5063023" cy="4351338"/>
          </a:xfrm>
          <a:prstGeom prst="rect">
            <a:avLst/>
          </a:prstGeom>
          <a:noFill/>
          <a:ln>
            <a:noFill/>
          </a:ln>
        </p:spPr>
        <p:txBody>
          <a:bodyPr spcFirstLastPara="1" wrap="square" lIns="91425" tIns="45700" rIns="91425" bIns="45700" anchor="t" anchorCtr="0">
            <a:noAutofit/>
          </a:bodyPr>
          <a:lstStyle/>
          <a:p>
            <a:pPr marL="114300" indent="0" algn="just">
              <a:buNone/>
            </a:pPr>
            <a:r>
              <a:rPr lang="en-US" sz="1600" dirty="0">
                <a:latin typeface="Times New Roman" panose="02020603050405020304" pitchFamily="18" charset="0"/>
                <a:cs typeface="Times New Roman" panose="02020603050405020304" pitchFamily="18" charset="0"/>
              </a:rPr>
              <a:t>The proposed voting mechanism includes four modules:</a:t>
            </a:r>
          </a:p>
          <a:p>
            <a:pPr marL="114300" indent="0" algn="just">
              <a:buNone/>
            </a:pPr>
            <a:endParaRPr lang="en-US" sz="1600" dirty="0">
              <a:latin typeface="Times New Roman" panose="02020603050405020304" pitchFamily="18" charset="0"/>
              <a:cs typeface="Times New Roman" panose="02020603050405020304" pitchFamily="18" charset="0"/>
            </a:endParaRPr>
          </a:p>
          <a:p>
            <a:pPr marL="11430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First Phase</a:t>
            </a:r>
            <a:r>
              <a:rPr lang="en-US" sz="1600" dirty="0">
                <a:latin typeface="Times New Roman" panose="02020603050405020304" pitchFamily="18" charset="0"/>
                <a:cs typeface="Times New Roman" panose="02020603050405020304" pitchFamily="18" charset="0"/>
              </a:rPr>
              <a:t>: Registration Phase  </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Second Phase</a:t>
            </a:r>
            <a:r>
              <a:rPr lang="en-US" sz="1600" dirty="0">
                <a:latin typeface="Times New Roman" panose="02020603050405020304" pitchFamily="18" charset="0"/>
                <a:cs typeface="Times New Roman" panose="02020603050405020304" pitchFamily="18" charset="0"/>
              </a:rPr>
              <a:t>: Voting Setup Phase  </a:t>
            </a:r>
          </a:p>
          <a:p>
            <a:pPr algn="just"/>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Third Phase</a:t>
            </a:r>
            <a:r>
              <a:rPr lang="en-US" sz="1600" dirty="0">
                <a:latin typeface="Times New Roman" panose="02020603050405020304" pitchFamily="18" charset="0"/>
                <a:cs typeface="Times New Roman" panose="02020603050405020304" pitchFamily="18" charset="0"/>
              </a:rPr>
              <a:t>: Voting Phase  </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Fourth Phase</a:t>
            </a:r>
            <a:r>
              <a:rPr lang="en-US" sz="1600" dirty="0">
                <a:latin typeface="Times New Roman" panose="02020603050405020304" pitchFamily="18" charset="0"/>
                <a:cs typeface="Times New Roman" panose="02020603050405020304" pitchFamily="18" charset="0"/>
              </a:rPr>
              <a:t>: Result Phase</a:t>
            </a:r>
          </a:p>
          <a:p>
            <a:pPr marL="457200" lvl="0" indent="-228600" algn="l" rtl="0">
              <a:lnSpc>
                <a:spcPct val="90000"/>
              </a:lnSpc>
              <a:spcBef>
                <a:spcPts val="1000"/>
              </a:spcBef>
              <a:spcAft>
                <a:spcPts val="0"/>
              </a:spcAft>
              <a:buClr>
                <a:schemeClr val="dk1"/>
              </a:buClr>
              <a:buSzPts val="1800"/>
              <a:buNone/>
            </a:pPr>
            <a:endParaRPr sz="1600" dirty="0"/>
          </a:p>
        </p:txBody>
      </p:sp>
      <p:sp>
        <p:nvSpPr>
          <p:cNvPr id="4" name="Right Triangle 3">
            <a:extLst>
              <a:ext uri="{FF2B5EF4-FFF2-40B4-BE49-F238E27FC236}">
                <a16:creationId xmlns:a16="http://schemas.microsoft.com/office/drawing/2014/main" id="{F51AD2C2-2A74-2241-3C93-67727B8DB5D4}"/>
              </a:ext>
            </a:extLst>
          </p:cNvPr>
          <p:cNvSpPr/>
          <p:nvPr/>
        </p:nvSpPr>
        <p:spPr>
          <a:xfrm rot="5400000">
            <a:off x="69978" y="-69979"/>
            <a:ext cx="3545633" cy="3685592"/>
          </a:xfrm>
          <a:prstGeom prst="rtTriangle">
            <a:avLst/>
          </a:prstGeom>
          <a:solidFill>
            <a:srgbClr val="002C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a:extLst>
              <a:ext uri="{FF2B5EF4-FFF2-40B4-BE49-F238E27FC236}">
                <a16:creationId xmlns:a16="http://schemas.microsoft.com/office/drawing/2014/main" id="{AE21C66F-06DF-18DF-6868-5BAD47600F9A}"/>
              </a:ext>
            </a:extLst>
          </p:cNvPr>
          <p:cNvSpPr/>
          <p:nvPr/>
        </p:nvSpPr>
        <p:spPr>
          <a:xfrm rot="16200000">
            <a:off x="4966967" y="2680961"/>
            <a:ext cx="3903369" cy="4450706"/>
          </a:xfrm>
          <a:prstGeom prst="rtTriangle">
            <a:avLst/>
          </a:prstGeom>
          <a:solidFill>
            <a:srgbClr val="002C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628650" y="379373"/>
            <a:ext cx="7886700" cy="44786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1800"/>
              <a:buNone/>
            </a:pPr>
            <a:r>
              <a:rPr lang="en-IN" sz="2800" b="1" dirty="0">
                <a:latin typeface="Times New Roman" panose="02020603050405020304" pitchFamily="18" charset="0"/>
                <a:cs typeface="Times New Roman" panose="02020603050405020304" pitchFamily="18" charset="0"/>
              </a:rPr>
              <a:t>MODULES DESCRIPTIONS</a:t>
            </a:r>
          </a:p>
        </p:txBody>
      </p:sp>
      <p:pic>
        <p:nvPicPr>
          <p:cNvPr id="2" name="Picture 1">
            <a:extLst>
              <a:ext uri="{FF2B5EF4-FFF2-40B4-BE49-F238E27FC236}">
                <a16:creationId xmlns:a16="http://schemas.microsoft.com/office/drawing/2014/main" id="{5B1D7237-8E03-0645-D6F0-AA3992A56518}"/>
              </a:ext>
            </a:extLst>
          </p:cNvPr>
          <p:cNvPicPr>
            <a:picLocks noChangeAspect="1"/>
          </p:cNvPicPr>
          <p:nvPr/>
        </p:nvPicPr>
        <p:blipFill rotWithShape="1">
          <a:blip r:embed="rId3"/>
          <a:srcRect l="10606" r="12473"/>
          <a:stretch/>
        </p:blipFill>
        <p:spPr>
          <a:xfrm>
            <a:off x="139959" y="883226"/>
            <a:ext cx="3452327" cy="5713516"/>
          </a:xfrm>
          <a:prstGeom prst="rect">
            <a:avLst/>
          </a:prstGeom>
        </p:spPr>
      </p:pic>
      <p:pic>
        <p:nvPicPr>
          <p:cNvPr id="3" name="Picture 2">
            <a:extLst>
              <a:ext uri="{FF2B5EF4-FFF2-40B4-BE49-F238E27FC236}">
                <a16:creationId xmlns:a16="http://schemas.microsoft.com/office/drawing/2014/main" id="{42B37FB3-A710-C403-43A9-523F6254F056}"/>
              </a:ext>
            </a:extLst>
          </p:cNvPr>
          <p:cNvPicPr>
            <a:picLocks noChangeAspect="1"/>
          </p:cNvPicPr>
          <p:nvPr/>
        </p:nvPicPr>
        <p:blipFill rotWithShape="1">
          <a:blip r:embed="rId4"/>
          <a:srcRect r="11298"/>
          <a:stretch/>
        </p:blipFill>
        <p:spPr>
          <a:xfrm>
            <a:off x="5774160" y="1125821"/>
            <a:ext cx="3369840" cy="5023052"/>
          </a:xfrm>
          <a:prstGeom prst="rect">
            <a:avLst/>
          </a:prstGeom>
        </p:spPr>
      </p:pic>
      <p:sp>
        <p:nvSpPr>
          <p:cNvPr id="127" name="Google Shape;127;p18"/>
          <p:cNvSpPr txBox="1">
            <a:spLocks noGrp="1"/>
          </p:cNvSpPr>
          <p:nvPr>
            <p:ph type="body" idx="1"/>
          </p:nvPr>
        </p:nvSpPr>
        <p:spPr>
          <a:xfrm>
            <a:off x="3387009" y="2345061"/>
            <a:ext cx="2985799" cy="2852090"/>
          </a:xfrm>
          <a:prstGeom prst="rect">
            <a:avLst/>
          </a:prstGeom>
          <a:noFill/>
          <a:ln>
            <a:noFill/>
          </a:ln>
        </p:spPr>
        <p:txBody>
          <a:bodyPr spcFirstLastPara="1" wrap="square" lIns="91425" tIns="45700" rIns="91425" bIns="45700" anchor="t" anchorCtr="0">
            <a:noAutofit/>
          </a:bodyPr>
          <a:lstStyle/>
          <a:p>
            <a:pPr marL="114300" indent="0" algn="ctr">
              <a:buNone/>
            </a:pPr>
            <a:r>
              <a:rPr lang="en-US" sz="1600" dirty="0">
                <a:latin typeface="Times New Roman" panose="02020603050405020304" pitchFamily="18" charset="0"/>
                <a:cs typeface="Times New Roman" panose="02020603050405020304" pitchFamily="18" charset="0"/>
              </a:rPr>
              <a:t>The First phase of voting system consists of</a:t>
            </a:r>
          </a:p>
          <a:p>
            <a:pPr algn="ctr"/>
            <a:endParaRPr lang="en-US" sz="1600" dirty="0">
              <a:latin typeface="Times New Roman" panose="02020603050405020304" pitchFamily="18" charset="0"/>
              <a:cs typeface="Times New Roman" panose="02020603050405020304" pitchFamily="18" charset="0"/>
            </a:endParaRPr>
          </a:p>
          <a:p>
            <a:pPr marL="114300" indent="0" algn="ctr">
              <a:buNone/>
            </a:pPr>
            <a:r>
              <a:rPr lang="en-US" sz="1600" dirty="0">
                <a:latin typeface="Times New Roman" panose="02020603050405020304" pitchFamily="18" charset="0"/>
                <a:cs typeface="Times New Roman" panose="02020603050405020304" pitchFamily="18" charset="0"/>
              </a:rPr>
              <a:t>Registration unit which has two parts:</a:t>
            </a:r>
          </a:p>
          <a:p>
            <a:pPr algn="ct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Voters registration </a:t>
            </a:r>
          </a:p>
          <a:p>
            <a:pPr algn="ctr"/>
            <a:r>
              <a:rPr lang="en-US" sz="1600" dirty="0">
                <a:latin typeface="Times New Roman" panose="02020603050405020304" pitchFamily="18" charset="0"/>
                <a:cs typeface="Times New Roman" panose="02020603050405020304" pitchFamily="18" charset="0"/>
              </a:rPr>
              <a:t>Candidate Registration</a:t>
            </a:r>
          </a:p>
          <a:p>
            <a:pPr algn="ctr"/>
            <a:endParaRPr lang="en-US" sz="1600" dirty="0">
              <a:latin typeface="Times New Roman" panose="02020603050405020304" pitchFamily="18" charset="0"/>
              <a:cs typeface="Times New Roman" panose="02020603050405020304" pitchFamily="18" charset="0"/>
            </a:endParaRPr>
          </a:p>
          <a:p>
            <a:pPr algn="ctr"/>
            <a:endParaRPr lang="en-IN" sz="1600" dirty="0">
              <a:latin typeface="Times New Roman" panose="02020603050405020304" pitchFamily="18" charset="0"/>
              <a:cs typeface="Times New Roman" panose="02020603050405020304" pitchFamily="18" charset="0"/>
            </a:endParaRPr>
          </a:p>
          <a:p>
            <a:pPr marL="457200" lvl="0" indent="-228600" algn="ctr" rtl="0">
              <a:lnSpc>
                <a:spcPct val="90000"/>
              </a:lnSpc>
              <a:spcBef>
                <a:spcPts val="1000"/>
              </a:spcBef>
              <a:spcAft>
                <a:spcPts val="0"/>
              </a:spcAft>
              <a:buClr>
                <a:schemeClr val="dk1"/>
              </a:buClr>
              <a:buSzPts val="1800"/>
              <a:buNone/>
            </a:pPr>
            <a:endParaRPr sz="1600" dirty="0"/>
          </a:p>
        </p:txBody>
      </p:sp>
      <p:sp>
        <p:nvSpPr>
          <p:cNvPr id="4" name="TextBox 3">
            <a:extLst>
              <a:ext uri="{FF2B5EF4-FFF2-40B4-BE49-F238E27FC236}">
                <a16:creationId xmlns:a16="http://schemas.microsoft.com/office/drawing/2014/main" id="{26343DA0-28B6-74B5-0FD8-71444AAC1695}"/>
              </a:ext>
            </a:extLst>
          </p:cNvPr>
          <p:cNvSpPr txBox="1"/>
          <p:nvPr/>
        </p:nvSpPr>
        <p:spPr>
          <a:xfrm>
            <a:off x="3234221" y="1734106"/>
            <a:ext cx="3291373"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First phase</a:t>
            </a:r>
          </a:p>
        </p:txBody>
      </p:sp>
    </p:spTree>
    <p:extLst>
      <p:ext uri="{BB962C8B-B14F-4D97-AF65-F5344CB8AC3E}">
        <p14:creationId xmlns:p14="http://schemas.microsoft.com/office/powerpoint/2010/main" val="3225212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628650" y="379373"/>
            <a:ext cx="7886700" cy="44786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1800"/>
              <a:buNone/>
            </a:pPr>
            <a:r>
              <a:rPr lang="en-IN" sz="2800" b="1" dirty="0">
                <a:latin typeface="Times New Roman" panose="02020603050405020304" pitchFamily="18" charset="0"/>
                <a:cs typeface="Times New Roman" panose="02020603050405020304" pitchFamily="18" charset="0"/>
              </a:rPr>
              <a:t>MODULES DESCRIPTIONS</a:t>
            </a:r>
          </a:p>
        </p:txBody>
      </p:sp>
      <p:sp>
        <p:nvSpPr>
          <p:cNvPr id="127" name="Google Shape;127;p18"/>
          <p:cNvSpPr txBox="1">
            <a:spLocks noGrp="1"/>
          </p:cNvSpPr>
          <p:nvPr>
            <p:ph type="body" idx="1"/>
          </p:nvPr>
        </p:nvSpPr>
        <p:spPr>
          <a:xfrm>
            <a:off x="4842587" y="2684958"/>
            <a:ext cx="3291373" cy="2373151"/>
          </a:xfrm>
          <a:prstGeom prst="rect">
            <a:avLst/>
          </a:prstGeom>
          <a:noFill/>
          <a:ln>
            <a:noFill/>
          </a:ln>
        </p:spPr>
        <p:txBody>
          <a:bodyPr spcFirstLastPara="1" wrap="square" lIns="91425" tIns="45700" rIns="91425" bIns="45700" anchor="t" anchorCtr="0">
            <a:noAutofit/>
          </a:bodyPr>
          <a:lstStyle/>
          <a:p>
            <a:pPr marL="114300" indent="0" algn="ctr">
              <a:buNone/>
            </a:pPr>
            <a:r>
              <a:rPr lang="en-US" sz="1600" dirty="0">
                <a:latin typeface="Times New Roman" panose="02020603050405020304" pitchFamily="18" charset="0"/>
                <a:cs typeface="Times New Roman" panose="02020603050405020304" pitchFamily="18" charset="0"/>
              </a:rPr>
              <a:t>Voting Setup Phase </a:t>
            </a:r>
          </a:p>
          <a:p>
            <a:pPr marL="114300" indent="0" algn="ctr">
              <a:buNone/>
            </a:pPr>
            <a:endParaRPr lang="en-US" sz="1600" dirty="0">
              <a:latin typeface="Times New Roman" panose="02020603050405020304" pitchFamily="18" charset="0"/>
              <a:cs typeface="Times New Roman" panose="02020603050405020304" pitchFamily="18" charset="0"/>
            </a:endParaRPr>
          </a:p>
          <a:p>
            <a:pPr marL="114300" indent="0" algn="ctr">
              <a:buNone/>
            </a:pPr>
            <a:r>
              <a:rPr lang="en-US" sz="1600" dirty="0">
                <a:latin typeface="Times New Roman" panose="02020603050405020304" pitchFamily="18" charset="0"/>
                <a:cs typeface="Times New Roman" panose="02020603050405020304" pitchFamily="18" charset="0"/>
              </a:rPr>
              <a:t>This phase is divided into two parts:</a:t>
            </a:r>
          </a:p>
          <a:p>
            <a:pPr marL="114300" indent="0" algn="ctr">
              <a:buNone/>
            </a:pPr>
            <a:endParaRPr lang="en-US" sz="1600" dirty="0">
              <a:latin typeface="Times New Roman" panose="02020603050405020304" pitchFamily="18" charset="0"/>
              <a:cs typeface="Times New Roman" panose="02020603050405020304" pitchFamily="18" charset="0"/>
            </a:endParaRPr>
          </a:p>
          <a:p>
            <a:pPr marL="400050" indent="-400050" algn="ctr"/>
            <a:r>
              <a:rPr lang="en-US" sz="1600" dirty="0">
                <a:latin typeface="Times New Roman" panose="02020603050405020304" pitchFamily="18" charset="0"/>
                <a:cs typeface="Times New Roman" panose="02020603050405020304" pitchFamily="18" charset="0"/>
              </a:rPr>
              <a:t>Create Election</a:t>
            </a:r>
          </a:p>
          <a:p>
            <a:pPr marL="400050" indent="-400050" algn="ctr"/>
            <a:r>
              <a:rPr lang="en-US" sz="1600" dirty="0">
                <a:latin typeface="Times New Roman" panose="02020603050405020304" pitchFamily="18" charset="0"/>
                <a:cs typeface="Times New Roman" panose="02020603050405020304" pitchFamily="18" charset="0"/>
              </a:rPr>
              <a:t>Active Election</a:t>
            </a:r>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8BE2F3E-8F36-1C80-AAFA-73F7F5EE417B}"/>
              </a:ext>
            </a:extLst>
          </p:cNvPr>
          <p:cNvSpPr txBox="1"/>
          <p:nvPr/>
        </p:nvSpPr>
        <p:spPr>
          <a:xfrm>
            <a:off x="4842588" y="1833059"/>
            <a:ext cx="3291373"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Second phase</a:t>
            </a:r>
          </a:p>
        </p:txBody>
      </p:sp>
      <p:pic>
        <p:nvPicPr>
          <p:cNvPr id="4" name="Picture 3">
            <a:extLst>
              <a:ext uri="{FF2B5EF4-FFF2-40B4-BE49-F238E27FC236}">
                <a16:creationId xmlns:a16="http://schemas.microsoft.com/office/drawing/2014/main" id="{19092452-8EDD-B1D4-7825-59242FF8EF61}"/>
              </a:ext>
            </a:extLst>
          </p:cNvPr>
          <p:cNvPicPr>
            <a:picLocks noChangeAspect="1"/>
          </p:cNvPicPr>
          <p:nvPr/>
        </p:nvPicPr>
        <p:blipFill>
          <a:blip r:embed="rId3"/>
          <a:stretch>
            <a:fillRect/>
          </a:stretch>
        </p:blipFill>
        <p:spPr>
          <a:xfrm>
            <a:off x="534262" y="1386719"/>
            <a:ext cx="4402578" cy="408455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628650" y="379373"/>
            <a:ext cx="7886700" cy="44786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1800"/>
              <a:buNone/>
            </a:pPr>
            <a:r>
              <a:rPr lang="en-IN" sz="2800" b="1" dirty="0">
                <a:latin typeface="Times New Roman" panose="02020603050405020304" pitchFamily="18" charset="0"/>
                <a:cs typeface="Times New Roman" panose="02020603050405020304" pitchFamily="18" charset="0"/>
              </a:rPr>
              <a:t>MODULES DESCRIPTIONS</a:t>
            </a:r>
          </a:p>
        </p:txBody>
      </p:sp>
      <p:sp>
        <p:nvSpPr>
          <p:cNvPr id="127" name="Google Shape;127;p18"/>
          <p:cNvSpPr txBox="1">
            <a:spLocks noGrp="1"/>
          </p:cNvSpPr>
          <p:nvPr>
            <p:ph type="body" idx="1"/>
          </p:nvPr>
        </p:nvSpPr>
        <p:spPr>
          <a:xfrm>
            <a:off x="4572000" y="2666297"/>
            <a:ext cx="3291373" cy="2373151"/>
          </a:xfrm>
          <a:prstGeom prst="rect">
            <a:avLst/>
          </a:prstGeom>
          <a:noFill/>
          <a:ln>
            <a:noFill/>
          </a:ln>
        </p:spPr>
        <p:txBody>
          <a:bodyPr spcFirstLastPara="1" wrap="square" lIns="91425" tIns="45700" rIns="91425" bIns="45700" anchor="t" anchorCtr="0">
            <a:noAutofit/>
          </a:bodyPr>
          <a:lstStyle/>
          <a:p>
            <a:pPr marL="114300" indent="0" algn="ctr">
              <a:buNone/>
            </a:pPr>
            <a:r>
              <a:rPr lang="en-US" sz="1600" dirty="0">
                <a:latin typeface="Times New Roman" panose="02020603050405020304" pitchFamily="18" charset="0"/>
                <a:cs typeface="Times New Roman" panose="02020603050405020304" pitchFamily="18" charset="0"/>
              </a:rPr>
              <a:t>Voting Phase </a:t>
            </a:r>
          </a:p>
          <a:p>
            <a:pPr algn="ctr"/>
            <a:endParaRPr lang="en-US" sz="1600" dirty="0">
              <a:latin typeface="Times New Roman" panose="02020603050405020304" pitchFamily="18" charset="0"/>
              <a:cs typeface="Times New Roman" panose="02020603050405020304" pitchFamily="18" charset="0"/>
            </a:endParaRPr>
          </a:p>
          <a:p>
            <a:pPr marL="114300" indent="0" algn="ctr">
              <a:buNone/>
            </a:pPr>
            <a:r>
              <a:rPr lang="en-US" sz="1600" dirty="0">
                <a:latin typeface="Times New Roman" panose="02020603050405020304" pitchFamily="18" charset="0"/>
                <a:cs typeface="Times New Roman" panose="02020603050405020304" pitchFamily="18" charset="0"/>
              </a:rPr>
              <a:t>This phase is divided into two parts:</a:t>
            </a:r>
          </a:p>
          <a:p>
            <a:pPr marL="114300" indent="0" algn="ctr">
              <a:buNone/>
            </a:pPr>
            <a:r>
              <a:rPr lang="en-US" sz="1600" dirty="0">
                <a:latin typeface="Times New Roman" panose="02020603050405020304" pitchFamily="18" charset="0"/>
                <a:cs typeface="Times New Roman" panose="02020603050405020304" pitchFamily="18" charset="0"/>
              </a:rPr>
              <a:t> </a:t>
            </a:r>
          </a:p>
          <a:p>
            <a:pPr marL="400050" indent="-400050" algn="ctr"/>
            <a:r>
              <a:rPr lang="en-US" sz="1600" dirty="0">
                <a:latin typeface="Times New Roman" panose="02020603050405020304" pitchFamily="18" charset="0"/>
                <a:cs typeface="Times New Roman" panose="02020603050405020304" pitchFamily="18" charset="0"/>
              </a:rPr>
              <a:t>Voter Authentication </a:t>
            </a:r>
          </a:p>
          <a:p>
            <a:pPr marL="400050" indent="-400050" algn="ctr"/>
            <a:r>
              <a:rPr lang="en-US" sz="1600" dirty="0">
                <a:latin typeface="Times New Roman" panose="02020603050405020304" pitchFamily="18" charset="0"/>
                <a:cs typeface="Times New Roman" panose="02020603050405020304" pitchFamily="18" charset="0"/>
              </a:rPr>
              <a:t> Vote Casting</a:t>
            </a:r>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8BE2F3E-8F36-1C80-AAFA-73F7F5EE417B}"/>
              </a:ext>
            </a:extLst>
          </p:cNvPr>
          <p:cNvSpPr txBox="1"/>
          <p:nvPr/>
        </p:nvSpPr>
        <p:spPr>
          <a:xfrm>
            <a:off x="4666253" y="1791463"/>
            <a:ext cx="3291373"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Third phase</a:t>
            </a:r>
          </a:p>
        </p:txBody>
      </p:sp>
      <p:pic>
        <p:nvPicPr>
          <p:cNvPr id="2" name="Picture 1">
            <a:extLst>
              <a:ext uri="{FF2B5EF4-FFF2-40B4-BE49-F238E27FC236}">
                <a16:creationId xmlns:a16="http://schemas.microsoft.com/office/drawing/2014/main" id="{CCF4C3EA-3614-11DF-96D3-E2448F341F2A}"/>
              </a:ext>
            </a:extLst>
          </p:cNvPr>
          <p:cNvPicPr>
            <a:picLocks noChangeAspect="1"/>
          </p:cNvPicPr>
          <p:nvPr/>
        </p:nvPicPr>
        <p:blipFill>
          <a:blip r:embed="rId3"/>
          <a:stretch>
            <a:fillRect/>
          </a:stretch>
        </p:blipFill>
        <p:spPr>
          <a:xfrm>
            <a:off x="1186374" y="1116491"/>
            <a:ext cx="2319212" cy="5181673"/>
          </a:xfrm>
          <a:prstGeom prst="rect">
            <a:avLst/>
          </a:prstGeom>
        </p:spPr>
      </p:pic>
    </p:spTree>
    <p:extLst>
      <p:ext uri="{BB962C8B-B14F-4D97-AF65-F5344CB8AC3E}">
        <p14:creationId xmlns:p14="http://schemas.microsoft.com/office/powerpoint/2010/main" val="2359002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628650" y="379373"/>
            <a:ext cx="7886700" cy="44786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1800"/>
              <a:buNone/>
            </a:pPr>
            <a:r>
              <a:rPr lang="en-IN" sz="2800" b="1" dirty="0">
                <a:latin typeface="Times New Roman" panose="02020603050405020304" pitchFamily="18" charset="0"/>
                <a:cs typeface="Times New Roman" panose="02020603050405020304" pitchFamily="18" charset="0"/>
              </a:rPr>
              <a:t>MODULES DESCRIPTIONS</a:t>
            </a:r>
          </a:p>
        </p:txBody>
      </p:sp>
      <p:sp>
        <p:nvSpPr>
          <p:cNvPr id="127" name="Google Shape;127;p18"/>
          <p:cNvSpPr txBox="1">
            <a:spLocks noGrp="1"/>
          </p:cNvSpPr>
          <p:nvPr>
            <p:ph type="body" idx="1"/>
          </p:nvPr>
        </p:nvSpPr>
        <p:spPr>
          <a:xfrm>
            <a:off x="5557999" y="2759603"/>
            <a:ext cx="3291373" cy="2373151"/>
          </a:xfrm>
          <a:prstGeom prst="rect">
            <a:avLst/>
          </a:prstGeom>
          <a:noFill/>
          <a:ln>
            <a:noFill/>
          </a:ln>
        </p:spPr>
        <p:txBody>
          <a:bodyPr spcFirstLastPara="1" wrap="square" lIns="91425" tIns="45700" rIns="91425" bIns="45700" anchor="t" anchorCtr="0">
            <a:noAutofit/>
          </a:bodyPr>
          <a:lstStyle/>
          <a:p>
            <a:pPr marL="114300" indent="0" algn="ctr">
              <a:buNone/>
            </a:pPr>
            <a:r>
              <a:rPr lang="en-US" sz="1600" dirty="0">
                <a:latin typeface="Times New Roman" panose="02020603050405020304" pitchFamily="18" charset="0"/>
                <a:cs typeface="Times New Roman" panose="02020603050405020304" pitchFamily="18" charset="0"/>
              </a:rPr>
              <a:t>Result Phase </a:t>
            </a:r>
          </a:p>
          <a:p>
            <a:pPr algn="ctr"/>
            <a:endParaRPr lang="en-US" sz="1600" dirty="0">
              <a:latin typeface="Times New Roman" panose="02020603050405020304" pitchFamily="18" charset="0"/>
              <a:cs typeface="Times New Roman" panose="02020603050405020304" pitchFamily="18" charset="0"/>
            </a:endParaRPr>
          </a:p>
          <a:p>
            <a:pPr marL="114300" indent="0" algn="ctr">
              <a:buNone/>
            </a:pPr>
            <a:r>
              <a:rPr lang="en-US" sz="1600" dirty="0">
                <a:latin typeface="Times New Roman" panose="02020603050405020304" pitchFamily="18" charset="0"/>
                <a:cs typeface="Times New Roman" panose="02020603050405020304" pitchFamily="18" charset="0"/>
              </a:rPr>
              <a:t>This phase consists of: </a:t>
            </a:r>
          </a:p>
          <a:p>
            <a:pPr algn="ct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Vote Counting Unit </a:t>
            </a:r>
          </a:p>
          <a:p>
            <a:pPr algn="ctr"/>
            <a:r>
              <a:rPr lang="en-US" sz="1600" dirty="0">
                <a:latin typeface="Times New Roman" panose="02020603050405020304" pitchFamily="18" charset="0"/>
                <a:cs typeface="Times New Roman" panose="02020603050405020304" pitchFamily="18" charset="0"/>
              </a:rPr>
              <a:t>Publish Result</a:t>
            </a:r>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8BE2F3E-8F36-1C80-AAFA-73F7F5EE417B}"/>
              </a:ext>
            </a:extLst>
          </p:cNvPr>
          <p:cNvSpPr txBox="1"/>
          <p:nvPr/>
        </p:nvSpPr>
        <p:spPr>
          <a:xfrm>
            <a:off x="5652252" y="1884769"/>
            <a:ext cx="3291373"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Fourth phase</a:t>
            </a:r>
          </a:p>
        </p:txBody>
      </p:sp>
      <p:pic>
        <p:nvPicPr>
          <p:cNvPr id="4" name="Picture 3">
            <a:extLst>
              <a:ext uri="{FF2B5EF4-FFF2-40B4-BE49-F238E27FC236}">
                <a16:creationId xmlns:a16="http://schemas.microsoft.com/office/drawing/2014/main" id="{F6B5F5DB-1278-8D70-306F-2EB0873D58E2}"/>
              </a:ext>
            </a:extLst>
          </p:cNvPr>
          <p:cNvPicPr>
            <a:picLocks noChangeAspect="1"/>
          </p:cNvPicPr>
          <p:nvPr/>
        </p:nvPicPr>
        <p:blipFill>
          <a:blip r:embed="rId3"/>
          <a:stretch>
            <a:fillRect/>
          </a:stretch>
        </p:blipFill>
        <p:spPr>
          <a:xfrm>
            <a:off x="519404" y="1736411"/>
            <a:ext cx="4749346" cy="3545633"/>
          </a:xfrm>
          <a:prstGeom prst="rect">
            <a:avLst/>
          </a:prstGeom>
        </p:spPr>
      </p:pic>
    </p:spTree>
    <p:extLst>
      <p:ext uri="{BB962C8B-B14F-4D97-AF65-F5344CB8AC3E}">
        <p14:creationId xmlns:p14="http://schemas.microsoft.com/office/powerpoint/2010/main" val="52808628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550</Words>
  <Application>Microsoft Office PowerPoint</Application>
  <PresentationFormat>On-screen Show (4:3)</PresentationFormat>
  <Paragraphs>119</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Black</vt:lpstr>
      <vt:lpstr>Calibri</vt:lpstr>
      <vt:lpstr>Times New Roman</vt:lpstr>
      <vt:lpstr>Office Theme</vt:lpstr>
      <vt:lpstr>PowerPoint Presentation</vt:lpstr>
      <vt:lpstr>PowerPoint Presentation</vt:lpstr>
      <vt:lpstr>Contribution of Each project Members</vt:lpstr>
      <vt:lpstr>PowerPoint Presentation</vt:lpstr>
      <vt:lpstr>MODULES</vt:lpstr>
      <vt:lpstr>MODULES DESCRIPTIONS</vt:lpstr>
      <vt:lpstr>MODULES DESCRIPTIONS</vt:lpstr>
      <vt:lpstr>MODULES DESCRIPTIONS</vt:lpstr>
      <vt:lpstr>MODULES DESCRIPTIONS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Haritha Nandhini</cp:lastModifiedBy>
  <cp:revision>17</cp:revision>
  <dcterms:modified xsi:type="dcterms:W3CDTF">2023-04-11T07:35:05Z</dcterms:modified>
</cp:coreProperties>
</file>