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90" r:id="rId4"/>
    <p:sldId id="258" r:id="rId5"/>
    <p:sldId id="291" r:id="rId6"/>
    <p:sldId id="259" r:id="rId7"/>
    <p:sldId id="260" r:id="rId8"/>
    <p:sldId id="275" r:id="rId9"/>
    <p:sldId id="261" r:id="rId10"/>
    <p:sldId id="276" r:id="rId11"/>
    <p:sldId id="277" r:id="rId12"/>
    <p:sldId id="268" r:id="rId13"/>
    <p:sldId id="278" r:id="rId14"/>
    <p:sldId id="279" r:id="rId15"/>
    <p:sldId id="280" r:id="rId16"/>
    <p:sldId id="281" r:id="rId17"/>
    <p:sldId id="282" r:id="rId18"/>
    <p:sldId id="283" r:id="rId19"/>
    <p:sldId id="284" r:id="rId20"/>
    <p:sldId id="272" r:id="rId21"/>
    <p:sldId id="285" r:id="rId22"/>
    <p:sldId id="286" r:id="rId23"/>
    <p:sldId id="287" r:id="rId24"/>
    <p:sldId id="289" r:id="rId25"/>
    <p:sldId id="288" r:id="rId26"/>
    <p:sldId id="274"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4660"/>
  </p:normalViewPr>
  <p:slideViewPr>
    <p:cSldViewPr snapToGrid="0">
      <p:cViewPr varScale="1">
        <p:scale>
          <a:sx n="82" d="100"/>
          <a:sy n="82" d="100"/>
        </p:scale>
        <p:origin x="13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70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42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4182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860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6761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0301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8798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6348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417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2424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5272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2289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7350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8663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347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1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81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87" name="Google Shape;87;p13"/>
          <p:cNvSpPr txBox="1"/>
          <p:nvPr/>
        </p:nvSpPr>
        <p:spPr>
          <a:xfrm>
            <a:off x="5410200" y="6664675"/>
            <a:ext cx="708660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88" name="Google Shape;88;p13"/>
          <p:cNvSpPr txBox="1"/>
          <p:nvPr/>
        </p:nvSpPr>
        <p:spPr>
          <a:xfrm>
            <a:off x="911400" y="313850"/>
            <a:ext cx="8232600" cy="2095928"/>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chemeClr val="dk1"/>
              </a:buClr>
              <a:buSzPts val="4400"/>
              <a:buFont typeface="Arial Black"/>
              <a:buNone/>
            </a:pPr>
            <a:r>
              <a:rPr lang="en-US" sz="3200" b="1" i="0" u="none" strike="noStrike" cap="none" dirty="0">
                <a:solidFill>
                  <a:schemeClr val="dk1"/>
                </a:solidFill>
                <a:latin typeface="Times New Roman"/>
                <a:ea typeface="Times New Roman"/>
                <a:cs typeface="Times New Roman"/>
                <a:sym typeface="Times New Roman"/>
              </a:rPr>
              <a:t>Secured Digital Voting System using Blockchain Technology</a:t>
            </a:r>
            <a:endParaRPr sz="32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r>
              <a:rPr lang="en-IN" sz="2800" b="1" i="0" u="none" strike="noStrike" cap="none" dirty="0">
                <a:solidFill>
                  <a:schemeClr val="dk1"/>
                </a:solidFill>
                <a:latin typeface="Times New Roman"/>
                <a:ea typeface="Times New Roman"/>
                <a:cs typeface="Times New Roman"/>
                <a:sym typeface="Times New Roman"/>
              </a:rPr>
              <a:t>Phase II - Review 2</a:t>
            </a:r>
            <a:br>
              <a:rPr lang="en-IN" sz="2800" b="1" i="0" u="none" strike="noStrike" cap="none" dirty="0">
                <a:solidFill>
                  <a:schemeClr val="dk1"/>
                </a:solidFill>
                <a:latin typeface="Times New Roman"/>
                <a:ea typeface="Times New Roman"/>
                <a:cs typeface="Times New Roman"/>
                <a:sym typeface="Times New Roman"/>
              </a:rPr>
            </a:br>
            <a:endParaRPr sz="1800" b="1" i="0" u="none" strike="noStrike" cap="none" dirty="0">
              <a:solidFill>
                <a:schemeClr val="dk1"/>
              </a:solidFill>
              <a:latin typeface="Times New Roman"/>
              <a:ea typeface="Times New Roman"/>
              <a:cs typeface="Times New Roman"/>
              <a:sym typeface="Times New Roman"/>
            </a:endParaRPr>
          </a:p>
        </p:txBody>
      </p:sp>
      <p:sp>
        <p:nvSpPr>
          <p:cNvPr id="89" name="Google Shape;89;p13"/>
          <p:cNvSpPr txBox="1"/>
          <p:nvPr/>
        </p:nvSpPr>
        <p:spPr>
          <a:xfrm>
            <a:off x="2070398" y="2437924"/>
            <a:ext cx="5522400" cy="414572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dirty="0">
                <a:solidFill>
                  <a:srgbClr val="000000"/>
                </a:solidFill>
                <a:latin typeface="Times New Roman"/>
                <a:ea typeface="Times New Roman"/>
                <a:cs typeface="Times New Roman"/>
                <a:sym typeface="Times New Roman"/>
              </a:rPr>
              <a:t>Under the guidance of  </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2400"/>
              <a:buFont typeface="Arial"/>
              <a:buNone/>
            </a:pPr>
            <a:r>
              <a:rPr lang="en-IN" sz="2400" b="1" i="0" u="none" strike="noStrike" cap="none" dirty="0" err="1">
                <a:solidFill>
                  <a:srgbClr val="000000"/>
                </a:solidFill>
                <a:latin typeface="Times New Roman"/>
                <a:ea typeface="Times New Roman"/>
                <a:cs typeface="Times New Roman"/>
                <a:sym typeface="Times New Roman"/>
              </a:rPr>
              <a:t>Dr.</a:t>
            </a:r>
            <a:r>
              <a:rPr lang="en-IN" sz="2400" b="1" i="0" u="none" strike="noStrike" cap="none" dirty="0">
                <a:solidFill>
                  <a:srgbClr val="000000"/>
                </a:solidFill>
                <a:latin typeface="Times New Roman"/>
                <a:ea typeface="Times New Roman"/>
                <a:cs typeface="Times New Roman"/>
                <a:sym typeface="Times New Roman"/>
              </a:rPr>
              <a:t> </a:t>
            </a:r>
            <a:r>
              <a:rPr lang="en-IN" sz="2400" b="1" i="0" u="none" strike="noStrike" cap="none" dirty="0" err="1">
                <a:solidFill>
                  <a:srgbClr val="000000"/>
                </a:solidFill>
                <a:latin typeface="Times New Roman"/>
                <a:ea typeface="Times New Roman"/>
                <a:cs typeface="Times New Roman"/>
                <a:sym typeface="Times New Roman"/>
              </a:rPr>
              <a:t>Nagaraja</a:t>
            </a:r>
            <a:r>
              <a:rPr lang="en-IN" sz="2400" b="1" i="0" u="none" strike="noStrike" cap="none" dirty="0">
                <a:solidFill>
                  <a:srgbClr val="000000"/>
                </a:solidFill>
                <a:latin typeface="Times New Roman"/>
                <a:ea typeface="Times New Roman"/>
                <a:cs typeface="Times New Roman"/>
                <a:sym typeface="Times New Roman"/>
              </a:rPr>
              <a:t> J</a:t>
            </a:r>
            <a:endParaRPr sz="2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1900"/>
              <a:buFont typeface="Arial"/>
              <a:buNone/>
            </a:pPr>
            <a:r>
              <a:rPr lang="en-IN" sz="1900" b="0" i="0" u="none" strike="noStrike" cap="none" dirty="0">
                <a:solidFill>
                  <a:srgbClr val="000000"/>
                </a:solidFill>
                <a:latin typeface="Times New Roman"/>
                <a:ea typeface="Times New Roman"/>
                <a:cs typeface="Times New Roman"/>
                <a:sym typeface="Times New Roman"/>
              </a:rPr>
              <a:t>Computer Science Department</a:t>
            </a:r>
            <a:endParaRPr sz="19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1900"/>
              <a:buFont typeface="Arial"/>
              <a:buNone/>
            </a:pPr>
            <a:r>
              <a:rPr lang="en-IN" sz="1900" b="0" i="0" u="none" strike="noStrike" cap="none" dirty="0">
                <a:solidFill>
                  <a:srgbClr val="000000"/>
                </a:solidFill>
                <a:latin typeface="Times New Roman"/>
                <a:ea typeface="Times New Roman"/>
                <a:cs typeface="Times New Roman"/>
                <a:sym typeface="Times New Roman"/>
              </a:rPr>
              <a:t>          Dayananda Sagar College of Engineering.</a:t>
            </a:r>
            <a:endParaRPr sz="19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rgbClr val="000000"/>
              </a:buClr>
              <a:buSzPts val="2400"/>
              <a:buFont typeface="Arial"/>
              <a:buNone/>
            </a:pPr>
            <a:r>
              <a:rPr lang="en-IN" sz="2400" b="0" i="0" u="none" strike="noStrike" cap="none" dirty="0">
                <a:solidFill>
                  <a:srgbClr val="000000"/>
                </a:solidFill>
                <a:latin typeface="Times New Roman"/>
                <a:ea typeface="Times New Roman"/>
                <a:cs typeface="Times New Roman"/>
                <a:sym typeface="Times New Roman"/>
              </a:rPr>
              <a:t>                                </a:t>
            </a:r>
            <a:endParaRPr sz="2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2400" b="0" i="0" u="none" strike="noStrike" cap="none" dirty="0">
                <a:solidFill>
                  <a:schemeClr val="dk1"/>
                </a:solidFill>
                <a:latin typeface="Times New Roman"/>
                <a:ea typeface="Times New Roman"/>
                <a:cs typeface="Times New Roman"/>
                <a:sym typeface="Times New Roman"/>
              </a:rPr>
              <a:t>  </a:t>
            </a:r>
            <a:r>
              <a:rPr lang="en-IN" sz="2400" dirty="0">
                <a:solidFill>
                  <a:schemeClr val="dk1"/>
                </a:solidFill>
                <a:latin typeface="Times New Roman"/>
                <a:ea typeface="Times New Roman"/>
                <a:cs typeface="Times New Roman"/>
                <a:sym typeface="Times New Roman"/>
              </a:rPr>
              <a:t>Bhagya A Koushik</a:t>
            </a:r>
            <a:r>
              <a:rPr lang="en-IN" sz="2400" b="0" i="0" u="none" strike="noStrike" cap="none" dirty="0">
                <a:solidFill>
                  <a:schemeClr val="dk1"/>
                </a:solidFill>
                <a:latin typeface="Times New Roman"/>
                <a:ea typeface="Times New Roman"/>
                <a:cs typeface="Times New Roman"/>
                <a:sym typeface="Times New Roman"/>
              </a:rPr>
              <a:t>   [1DS19CS037]</a:t>
            </a: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2400" b="0" i="0" u="none" strike="noStrike" cap="none" dirty="0">
                <a:solidFill>
                  <a:srgbClr val="000000"/>
                </a:solidFill>
                <a:latin typeface="Times New Roman"/>
                <a:ea typeface="Times New Roman"/>
                <a:cs typeface="Times New Roman"/>
                <a:sym typeface="Times New Roman"/>
              </a:rPr>
              <a:t>         </a:t>
            </a:r>
            <a:r>
              <a:rPr lang="en-IN" sz="2400" b="0" i="0" u="none" strike="noStrike" cap="none" dirty="0" err="1">
                <a:solidFill>
                  <a:srgbClr val="000000"/>
                </a:solidFill>
                <a:latin typeface="Times New Roman"/>
                <a:ea typeface="Times New Roman"/>
                <a:cs typeface="Times New Roman"/>
                <a:sym typeface="Times New Roman"/>
              </a:rPr>
              <a:t>Deekshitha</a:t>
            </a:r>
            <a:r>
              <a:rPr lang="en-IN" sz="2400" b="0" i="0" u="none" strike="noStrike" cap="none" dirty="0">
                <a:solidFill>
                  <a:srgbClr val="000000"/>
                </a:solidFill>
                <a:latin typeface="Times New Roman"/>
                <a:ea typeface="Times New Roman"/>
                <a:cs typeface="Times New Roman"/>
                <a:sym typeface="Times New Roman"/>
              </a:rPr>
              <a:t> R S  [1DS19CS044]</a:t>
            </a:r>
            <a:endParaRPr sz="2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2400" b="0" i="0" u="none" strike="noStrike" cap="none" dirty="0">
                <a:solidFill>
                  <a:srgbClr val="000000"/>
                </a:solidFill>
                <a:latin typeface="Times New Roman"/>
                <a:ea typeface="Times New Roman"/>
                <a:cs typeface="Times New Roman"/>
                <a:sym typeface="Times New Roman"/>
              </a:rPr>
              <a:t>         </a:t>
            </a:r>
            <a:r>
              <a:rPr lang="en-IN" sz="2400" b="0" i="0" u="none" strike="noStrike" cap="none" dirty="0" err="1">
                <a:solidFill>
                  <a:schemeClr val="dk1"/>
                </a:solidFill>
                <a:latin typeface="Times New Roman"/>
                <a:ea typeface="Times New Roman"/>
                <a:cs typeface="Times New Roman"/>
                <a:sym typeface="Times New Roman"/>
              </a:rPr>
              <a:t>Gowthami</a:t>
            </a:r>
            <a:r>
              <a:rPr lang="en-IN" sz="2400" b="0" i="0" u="none" strike="noStrike" cap="none" dirty="0">
                <a:solidFill>
                  <a:schemeClr val="dk1"/>
                </a:solidFill>
                <a:latin typeface="Times New Roman"/>
                <a:ea typeface="Times New Roman"/>
                <a:cs typeface="Times New Roman"/>
                <a:sym typeface="Times New Roman"/>
              </a:rPr>
              <a:t> S       [1DS19CS053]</a:t>
            </a:r>
          </a:p>
          <a:p>
            <a:pPr marL="0" marR="0" lvl="0" indent="0" algn="ctr" rtl="0">
              <a:lnSpc>
                <a:spcPct val="70000"/>
              </a:lnSpc>
              <a:spcBef>
                <a:spcPts val="1000"/>
              </a:spcBef>
              <a:spcAft>
                <a:spcPts val="0"/>
              </a:spcAft>
              <a:buClr>
                <a:srgbClr val="000000"/>
              </a:buClr>
              <a:buSzPts val="2400"/>
              <a:buFont typeface="Arial"/>
              <a:buNone/>
            </a:pPr>
            <a:r>
              <a:rPr lang="en-IN" sz="2400" dirty="0">
                <a:solidFill>
                  <a:schemeClr val="dk1"/>
                </a:solidFill>
                <a:latin typeface="Times New Roman"/>
                <a:ea typeface="Times New Roman"/>
                <a:cs typeface="Times New Roman"/>
                <a:sym typeface="Times New Roman"/>
              </a:rPr>
              <a:t>       Haritha Nandhini [1DS19CS055]</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rgbClr val="000000"/>
              </a:buClr>
              <a:buSzPts val="2400"/>
              <a:buFont typeface="Arial"/>
              <a:buNone/>
            </a:pPr>
            <a:r>
              <a:rPr lang="en-IN" sz="2400" b="0" i="0" u="none" strike="noStrike" cap="none" dirty="0">
                <a:solidFill>
                  <a:srgbClr val="000000"/>
                </a:solidFill>
                <a:latin typeface="Times New Roman"/>
                <a:ea typeface="Times New Roman"/>
                <a:cs typeface="Times New Roman"/>
                <a:sym typeface="Times New Roman"/>
              </a:rPr>
              <a:t>                                                                                                                                                          </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79373"/>
            <a:ext cx="7886700" cy="4478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 DESCRIPTIONS</a:t>
            </a:r>
          </a:p>
        </p:txBody>
      </p:sp>
      <p:sp>
        <p:nvSpPr>
          <p:cNvPr id="127" name="Google Shape;127;p18"/>
          <p:cNvSpPr txBox="1">
            <a:spLocks noGrp="1"/>
          </p:cNvSpPr>
          <p:nvPr>
            <p:ph type="body" idx="1"/>
          </p:nvPr>
        </p:nvSpPr>
        <p:spPr>
          <a:xfrm>
            <a:off x="4572000" y="2666297"/>
            <a:ext cx="3291373" cy="2373151"/>
          </a:xfrm>
          <a:prstGeom prst="rect">
            <a:avLst/>
          </a:prstGeom>
          <a:noFill/>
          <a:ln>
            <a:noFill/>
          </a:ln>
        </p:spPr>
        <p:txBody>
          <a:bodyPr spcFirstLastPara="1" wrap="square" lIns="91425" tIns="45700" rIns="91425" bIns="45700" anchor="t" anchorCtr="0">
            <a:noAutofit/>
          </a:bodyPr>
          <a:lstStyle/>
          <a:p>
            <a:pPr marL="114300" indent="0" algn="ctr">
              <a:buNone/>
            </a:pPr>
            <a:r>
              <a:rPr lang="en-US" sz="1600" dirty="0">
                <a:latin typeface="Times New Roman" panose="02020603050405020304" pitchFamily="18" charset="0"/>
                <a:cs typeface="Times New Roman" panose="02020603050405020304" pitchFamily="18" charset="0"/>
              </a:rPr>
              <a:t>Voting Phase </a:t>
            </a:r>
          </a:p>
          <a:p>
            <a:pPr algn="ctr"/>
            <a:endParaRPr lang="en-US" sz="1600" dirty="0">
              <a:latin typeface="Times New Roman" panose="02020603050405020304" pitchFamily="18" charset="0"/>
              <a:cs typeface="Times New Roman" panose="02020603050405020304" pitchFamily="18" charset="0"/>
            </a:endParaRPr>
          </a:p>
          <a:p>
            <a:pPr marL="114300" indent="0" algn="ctr">
              <a:buNone/>
            </a:pPr>
            <a:r>
              <a:rPr lang="en-US" sz="1600" dirty="0">
                <a:latin typeface="Times New Roman" panose="02020603050405020304" pitchFamily="18" charset="0"/>
                <a:cs typeface="Times New Roman" panose="02020603050405020304" pitchFamily="18" charset="0"/>
              </a:rPr>
              <a:t>This phase is divided into two parts:</a:t>
            </a:r>
          </a:p>
          <a:p>
            <a:pPr marL="114300" indent="0" algn="ctr">
              <a:buNone/>
            </a:pPr>
            <a:r>
              <a:rPr lang="en-US" sz="1600" dirty="0">
                <a:latin typeface="Times New Roman" panose="02020603050405020304" pitchFamily="18" charset="0"/>
                <a:cs typeface="Times New Roman" panose="02020603050405020304" pitchFamily="18" charset="0"/>
              </a:rPr>
              <a:t> </a:t>
            </a:r>
          </a:p>
          <a:p>
            <a:pPr marL="400050" indent="-400050" algn="ctr"/>
            <a:r>
              <a:rPr lang="en-US" sz="1600" dirty="0">
                <a:latin typeface="Times New Roman" panose="02020603050405020304" pitchFamily="18" charset="0"/>
                <a:cs typeface="Times New Roman" panose="02020603050405020304" pitchFamily="18" charset="0"/>
              </a:rPr>
              <a:t>Voter Authentication </a:t>
            </a:r>
          </a:p>
          <a:p>
            <a:pPr marL="400050" indent="-400050" algn="ctr"/>
            <a:r>
              <a:rPr lang="en-US" sz="1600" dirty="0">
                <a:latin typeface="Times New Roman" panose="02020603050405020304" pitchFamily="18" charset="0"/>
                <a:cs typeface="Times New Roman" panose="02020603050405020304" pitchFamily="18" charset="0"/>
              </a:rPr>
              <a:t> Vote Casting</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BE2F3E-8F36-1C80-AAFA-73F7F5EE417B}"/>
              </a:ext>
            </a:extLst>
          </p:cNvPr>
          <p:cNvSpPr txBox="1"/>
          <p:nvPr/>
        </p:nvSpPr>
        <p:spPr>
          <a:xfrm>
            <a:off x="4666253" y="1791463"/>
            <a:ext cx="329137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Third phase</a:t>
            </a:r>
          </a:p>
        </p:txBody>
      </p:sp>
      <p:pic>
        <p:nvPicPr>
          <p:cNvPr id="2" name="Picture 1">
            <a:extLst>
              <a:ext uri="{FF2B5EF4-FFF2-40B4-BE49-F238E27FC236}">
                <a16:creationId xmlns:a16="http://schemas.microsoft.com/office/drawing/2014/main" id="{CCF4C3EA-3614-11DF-96D3-E2448F341F2A}"/>
              </a:ext>
            </a:extLst>
          </p:cNvPr>
          <p:cNvPicPr>
            <a:picLocks noChangeAspect="1"/>
          </p:cNvPicPr>
          <p:nvPr/>
        </p:nvPicPr>
        <p:blipFill>
          <a:blip r:embed="rId3"/>
          <a:stretch>
            <a:fillRect/>
          </a:stretch>
        </p:blipFill>
        <p:spPr>
          <a:xfrm>
            <a:off x="1186374" y="1116491"/>
            <a:ext cx="2319212" cy="5181673"/>
          </a:xfrm>
          <a:prstGeom prst="rect">
            <a:avLst/>
          </a:prstGeom>
        </p:spPr>
      </p:pic>
      <p:sp>
        <p:nvSpPr>
          <p:cNvPr id="4" name="Right Triangle 3">
            <a:extLst>
              <a:ext uri="{FF2B5EF4-FFF2-40B4-BE49-F238E27FC236}">
                <a16:creationId xmlns:a16="http://schemas.microsoft.com/office/drawing/2014/main" id="{8990A934-BB5E-15FC-5376-9F90323B63F2}"/>
              </a:ext>
            </a:extLst>
          </p:cNvPr>
          <p:cNvSpPr/>
          <p:nvPr/>
        </p:nvSpPr>
        <p:spPr>
          <a:xfrm rot="16200000">
            <a:off x="7461421" y="5175413"/>
            <a:ext cx="1125820" cy="2239349"/>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485E3766-5BE6-288F-C3A3-B206B04F9733}"/>
              </a:ext>
            </a:extLst>
          </p:cNvPr>
          <p:cNvSpPr/>
          <p:nvPr/>
        </p:nvSpPr>
        <p:spPr>
          <a:xfrm rot="5400000">
            <a:off x="-391887" y="382556"/>
            <a:ext cx="2276671" cy="1492899"/>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00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79373"/>
            <a:ext cx="7886700" cy="4478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 DESCRIPTIONS</a:t>
            </a:r>
          </a:p>
        </p:txBody>
      </p:sp>
      <p:sp>
        <p:nvSpPr>
          <p:cNvPr id="127" name="Google Shape;127;p18"/>
          <p:cNvSpPr txBox="1">
            <a:spLocks noGrp="1"/>
          </p:cNvSpPr>
          <p:nvPr>
            <p:ph type="body" idx="1"/>
          </p:nvPr>
        </p:nvSpPr>
        <p:spPr>
          <a:xfrm>
            <a:off x="5557999" y="2759603"/>
            <a:ext cx="3291373" cy="2373151"/>
          </a:xfrm>
          <a:prstGeom prst="rect">
            <a:avLst/>
          </a:prstGeom>
          <a:noFill/>
          <a:ln>
            <a:noFill/>
          </a:ln>
        </p:spPr>
        <p:txBody>
          <a:bodyPr spcFirstLastPara="1" wrap="square" lIns="91425" tIns="45700" rIns="91425" bIns="45700" anchor="t" anchorCtr="0">
            <a:noAutofit/>
          </a:bodyPr>
          <a:lstStyle/>
          <a:p>
            <a:pPr marL="114300" indent="0" algn="ctr">
              <a:buNone/>
            </a:pPr>
            <a:r>
              <a:rPr lang="en-US" sz="1600" dirty="0">
                <a:latin typeface="Times New Roman" panose="02020603050405020304" pitchFamily="18" charset="0"/>
                <a:cs typeface="Times New Roman" panose="02020603050405020304" pitchFamily="18" charset="0"/>
              </a:rPr>
              <a:t>Result Phase </a:t>
            </a:r>
          </a:p>
          <a:p>
            <a:pPr algn="ctr"/>
            <a:endParaRPr lang="en-US" sz="1600" dirty="0">
              <a:latin typeface="Times New Roman" panose="02020603050405020304" pitchFamily="18" charset="0"/>
              <a:cs typeface="Times New Roman" panose="02020603050405020304" pitchFamily="18" charset="0"/>
            </a:endParaRPr>
          </a:p>
          <a:p>
            <a:pPr marL="114300" indent="0" algn="ctr">
              <a:buNone/>
            </a:pPr>
            <a:r>
              <a:rPr lang="en-US" sz="1600" dirty="0">
                <a:latin typeface="Times New Roman" panose="02020603050405020304" pitchFamily="18" charset="0"/>
                <a:cs typeface="Times New Roman" panose="02020603050405020304" pitchFamily="18" charset="0"/>
              </a:rPr>
              <a:t>This phase consists of: </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Vote Counting Unit </a:t>
            </a:r>
          </a:p>
          <a:p>
            <a:pPr algn="ctr"/>
            <a:r>
              <a:rPr lang="en-US" sz="1600" dirty="0">
                <a:latin typeface="Times New Roman" panose="02020603050405020304" pitchFamily="18" charset="0"/>
                <a:cs typeface="Times New Roman" panose="02020603050405020304" pitchFamily="18" charset="0"/>
              </a:rPr>
              <a:t>Publish Result</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BE2F3E-8F36-1C80-AAFA-73F7F5EE417B}"/>
              </a:ext>
            </a:extLst>
          </p:cNvPr>
          <p:cNvSpPr txBox="1"/>
          <p:nvPr/>
        </p:nvSpPr>
        <p:spPr>
          <a:xfrm>
            <a:off x="5652252" y="1884769"/>
            <a:ext cx="329137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Fourth phase</a:t>
            </a:r>
          </a:p>
        </p:txBody>
      </p:sp>
      <p:pic>
        <p:nvPicPr>
          <p:cNvPr id="4" name="Picture 3">
            <a:extLst>
              <a:ext uri="{FF2B5EF4-FFF2-40B4-BE49-F238E27FC236}">
                <a16:creationId xmlns:a16="http://schemas.microsoft.com/office/drawing/2014/main" id="{F6B5F5DB-1278-8D70-306F-2EB0873D58E2}"/>
              </a:ext>
            </a:extLst>
          </p:cNvPr>
          <p:cNvPicPr>
            <a:picLocks noChangeAspect="1"/>
          </p:cNvPicPr>
          <p:nvPr/>
        </p:nvPicPr>
        <p:blipFill>
          <a:blip r:embed="rId3"/>
          <a:stretch>
            <a:fillRect/>
          </a:stretch>
        </p:blipFill>
        <p:spPr>
          <a:xfrm>
            <a:off x="519404" y="1736411"/>
            <a:ext cx="4749346" cy="3545633"/>
          </a:xfrm>
          <a:prstGeom prst="rect">
            <a:avLst/>
          </a:prstGeom>
        </p:spPr>
      </p:pic>
      <p:sp>
        <p:nvSpPr>
          <p:cNvPr id="2" name="Right Triangle 1">
            <a:extLst>
              <a:ext uri="{FF2B5EF4-FFF2-40B4-BE49-F238E27FC236}">
                <a16:creationId xmlns:a16="http://schemas.microsoft.com/office/drawing/2014/main" id="{85808B12-975D-55DA-348B-DECBDBE36227}"/>
              </a:ext>
            </a:extLst>
          </p:cNvPr>
          <p:cNvSpPr/>
          <p:nvPr/>
        </p:nvSpPr>
        <p:spPr>
          <a:xfrm rot="16200000">
            <a:off x="7461421" y="5175413"/>
            <a:ext cx="1125820" cy="2239349"/>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0FC7B6C-4CED-54DE-0BDA-56EB805A1D0A}"/>
              </a:ext>
            </a:extLst>
          </p:cNvPr>
          <p:cNvSpPr/>
          <p:nvPr/>
        </p:nvSpPr>
        <p:spPr>
          <a:xfrm rot="5400000">
            <a:off x="-391887" y="382556"/>
            <a:ext cx="2276671" cy="1492899"/>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08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084F690F-E10E-11B6-C730-A59DA07190FE}"/>
              </a:ext>
            </a:extLst>
          </p:cNvPr>
          <p:cNvPicPr>
            <a:picLocks noChangeAspect="1"/>
          </p:cNvPicPr>
          <p:nvPr/>
        </p:nvPicPr>
        <p:blipFill>
          <a:blip r:embed="rId4"/>
          <a:stretch>
            <a:fillRect/>
          </a:stretch>
        </p:blipFill>
        <p:spPr>
          <a:xfrm>
            <a:off x="1393483" y="1345734"/>
            <a:ext cx="7318456" cy="3767442"/>
          </a:xfrm>
          <a:prstGeom prst="rect">
            <a:avLst/>
          </a:prstGeom>
        </p:spPr>
      </p:pic>
      <p:sp>
        <p:nvSpPr>
          <p:cNvPr id="7" name="Google Shape;127;p18">
            <a:extLst>
              <a:ext uri="{FF2B5EF4-FFF2-40B4-BE49-F238E27FC236}">
                <a16:creationId xmlns:a16="http://schemas.microsoft.com/office/drawing/2014/main" id="{E0113BFE-154B-5C7B-DCAB-5248A9D85533}"/>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Adding candidates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029A4155-4507-53CA-A4AF-2EFF497092B2}"/>
              </a:ext>
            </a:extLst>
          </p:cNvPr>
          <p:cNvPicPr>
            <a:picLocks noChangeAspect="1"/>
          </p:cNvPicPr>
          <p:nvPr/>
        </p:nvPicPr>
        <p:blipFill>
          <a:blip r:embed="rId4"/>
          <a:stretch>
            <a:fillRect/>
          </a:stretch>
        </p:blipFill>
        <p:spPr>
          <a:xfrm>
            <a:off x="1469235" y="1584576"/>
            <a:ext cx="6870430" cy="3502793"/>
          </a:xfrm>
          <a:prstGeom prst="rect">
            <a:avLst/>
          </a:prstGeom>
        </p:spPr>
      </p:pic>
      <p:sp>
        <p:nvSpPr>
          <p:cNvPr id="7" name="Google Shape;127;p18">
            <a:extLst>
              <a:ext uri="{FF2B5EF4-FFF2-40B4-BE49-F238E27FC236}">
                <a16:creationId xmlns:a16="http://schemas.microsoft.com/office/drawing/2014/main" id="{C7EDE17B-5457-1CE3-3BC2-F1F17945CC1F}"/>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Starting Election</a:t>
            </a:r>
          </a:p>
        </p:txBody>
      </p:sp>
    </p:spTree>
    <p:extLst>
      <p:ext uri="{BB962C8B-B14F-4D97-AF65-F5344CB8AC3E}">
        <p14:creationId xmlns:p14="http://schemas.microsoft.com/office/powerpoint/2010/main" val="323943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1CB9D5F8-B30E-8D42-1914-4BB74282B09A}"/>
              </a:ext>
            </a:extLst>
          </p:cNvPr>
          <p:cNvPicPr>
            <a:picLocks noChangeAspect="1"/>
          </p:cNvPicPr>
          <p:nvPr/>
        </p:nvPicPr>
        <p:blipFill>
          <a:blip r:embed="rId4"/>
          <a:stretch>
            <a:fillRect/>
          </a:stretch>
        </p:blipFill>
        <p:spPr>
          <a:xfrm>
            <a:off x="1626612" y="1634181"/>
            <a:ext cx="6555676" cy="3243562"/>
          </a:xfrm>
          <a:prstGeom prst="rect">
            <a:avLst/>
          </a:prstGeom>
        </p:spPr>
      </p:pic>
      <p:sp>
        <p:nvSpPr>
          <p:cNvPr id="2" name="Google Shape;127;p18">
            <a:extLst>
              <a:ext uri="{FF2B5EF4-FFF2-40B4-BE49-F238E27FC236}">
                <a16:creationId xmlns:a16="http://schemas.microsoft.com/office/drawing/2014/main" id="{30D94675-63D6-9E53-1ACF-411E380C4C89}"/>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Voter Registration</a:t>
            </a:r>
          </a:p>
        </p:txBody>
      </p:sp>
    </p:spTree>
    <p:extLst>
      <p:ext uri="{BB962C8B-B14F-4D97-AF65-F5344CB8AC3E}">
        <p14:creationId xmlns:p14="http://schemas.microsoft.com/office/powerpoint/2010/main" val="354131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C6ED375E-14A8-72EB-92B2-614285FA8781}"/>
              </a:ext>
            </a:extLst>
          </p:cNvPr>
          <p:cNvPicPr>
            <a:picLocks noChangeAspect="1"/>
          </p:cNvPicPr>
          <p:nvPr/>
        </p:nvPicPr>
        <p:blipFill>
          <a:blip r:embed="rId4"/>
          <a:stretch>
            <a:fillRect/>
          </a:stretch>
        </p:blipFill>
        <p:spPr>
          <a:xfrm>
            <a:off x="1207250" y="1421923"/>
            <a:ext cx="7559854" cy="3747236"/>
          </a:xfrm>
          <a:prstGeom prst="rect">
            <a:avLst/>
          </a:prstGeom>
        </p:spPr>
      </p:pic>
      <p:sp>
        <p:nvSpPr>
          <p:cNvPr id="5" name="Google Shape;127;p18">
            <a:extLst>
              <a:ext uri="{FF2B5EF4-FFF2-40B4-BE49-F238E27FC236}">
                <a16:creationId xmlns:a16="http://schemas.microsoft.com/office/drawing/2014/main" id="{CAD49E41-AFC2-64FD-0077-7593542020DE}"/>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Voter Verification</a:t>
            </a:r>
          </a:p>
        </p:txBody>
      </p:sp>
    </p:spTree>
    <p:extLst>
      <p:ext uri="{BB962C8B-B14F-4D97-AF65-F5344CB8AC3E}">
        <p14:creationId xmlns:p14="http://schemas.microsoft.com/office/powerpoint/2010/main" val="1469864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27;p18">
            <a:extLst>
              <a:ext uri="{FF2B5EF4-FFF2-40B4-BE49-F238E27FC236}">
                <a16:creationId xmlns:a16="http://schemas.microsoft.com/office/drawing/2014/main" id="{CAD49E41-AFC2-64FD-0077-7593542020DE}"/>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Voting</a:t>
            </a:r>
          </a:p>
        </p:txBody>
      </p:sp>
      <p:pic>
        <p:nvPicPr>
          <p:cNvPr id="4" name="Picture 3">
            <a:extLst>
              <a:ext uri="{FF2B5EF4-FFF2-40B4-BE49-F238E27FC236}">
                <a16:creationId xmlns:a16="http://schemas.microsoft.com/office/drawing/2014/main" id="{70B91EF7-8F2D-5408-968F-5575EFD44CB5}"/>
              </a:ext>
            </a:extLst>
          </p:cNvPr>
          <p:cNvPicPr>
            <a:picLocks noChangeAspect="1"/>
          </p:cNvPicPr>
          <p:nvPr/>
        </p:nvPicPr>
        <p:blipFill>
          <a:blip r:embed="rId4"/>
          <a:stretch>
            <a:fillRect/>
          </a:stretch>
        </p:blipFill>
        <p:spPr>
          <a:xfrm>
            <a:off x="1764976" y="1461083"/>
            <a:ext cx="6708122" cy="3171343"/>
          </a:xfrm>
          <a:prstGeom prst="rect">
            <a:avLst/>
          </a:prstGeom>
        </p:spPr>
      </p:pic>
    </p:spTree>
    <p:extLst>
      <p:ext uri="{BB962C8B-B14F-4D97-AF65-F5344CB8AC3E}">
        <p14:creationId xmlns:p14="http://schemas.microsoft.com/office/powerpoint/2010/main" val="4186789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27;p18">
            <a:extLst>
              <a:ext uri="{FF2B5EF4-FFF2-40B4-BE49-F238E27FC236}">
                <a16:creationId xmlns:a16="http://schemas.microsoft.com/office/drawing/2014/main" id="{CAD49E41-AFC2-64FD-0077-7593542020DE}"/>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Vote confirmation</a:t>
            </a:r>
          </a:p>
        </p:txBody>
      </p:sp>
      <p:pic>
        <p:nvPicPr>
          <p:cNvPr id="2" name="Picture 1">
            <a:extLst>
              <a:ext uri="{FF2B5EF4-FFF2-40B4-BE49-F238E27FC236}">
                <a16:creationId xmlns:a16="http://schemas.microsoft.com/office/drawing/2014/main" id="{58F506CE-7A63-C8DA-F6D4-6A03AEFFB8E5}"/>
              </a:ext>
            </a:extLst>
          </p:cNvPr>
          <p:cNvPicPr>
            <a:picLocks noChangeAspect="1"/>
          </p:cNvPicPr>
          <p:nvPr/>
        </p:nvPicPr>
        <p:blipFill>
          <a:blip r:embed="rId4"/>
          <a:stretch>
            <a:fillRect/>
          </a:stretch>
        </p:blipFill>
        <p:spPr>
          <a:xfrm>
            <a:off x="1143000" y="1263210"/>
            <a:ext cx="5943600" cy="3653790"/>
          </a:xfrm>
          <a:prstGeom prst="rect">
            <a:avLst/>
          </a:prstGeom>
        </p:spPr>
      </p:pic>
      <p:sp>
        <p:nvSpPr>
          <p:cNvPr id="8" name="Speech Bubble: Rectangle with Corners Rounded 7">
            <a:extLst>
              <a:ext uri="{FF2B5EF4-FFF2-40B4-BE49-F238E27FC236}">
                <a16:creationId xmlns:a16="http://schemas.microsoft.com/office/drawing/2014/main" id="{0C0D0CC1-F2BA-9DFB-F574-FCC2DD16FF2B}"/>
              </a:ext>
            </a:extLst>
          </p:cNvPr>
          <p:cNvSpPr/>
          <p:nvPr/>
        </p:nvSpPr>
        <p:spPr>
          <a:xfrm rot="5400000">
            <a:off x="7242389" y="1471298"/>
            <a:ext cx="1517220" cy="165410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EEBE22-1EA2-E5A0-A088-0A53D9682CE6}"/>
              </a:ext>
            </a:extLst>
          </p:cNvPr>
          <p:cNvSpPr txBox="1"/>
          <p:nvPr/>
        </p:nvSpPr>
        <p:spPr>
          <a:xfrm>
            <a:off x="7043482" y="1929018"/>
            <a:ext cx="1915033" cy="738664"/>
          </a:xfrm>
          <a:prstGeom prst="rect">
            <a:avLst/>
          </a:prstGeom>
          <a:noFill/>
        </p:spPr>
        <p:txBody>
          <a:bodyPr wrap="square" rtlCol="0">
            <a:spAutoFit/>
          </a:bodyPr>
          <a:lstStyle/>
          <a:p>
            <a:pPr algn="ctr"/>
            <a:r>
              <a:rPr lang="en-US" dirty="0">
                <a:solidFill>
                  <a:schemeClr val="bg1"/>
                </a:solidFill>
              </a:rPr>
              <a:t>Suggested changes by </a:t>
            </a:r>
            <a:r>
              <a:rPr lang="en-US" dirty="0" err="1">
                <a:solidFill>
                  <a:schemeClr val="bg1"/>
                </a:solidFill>
              </a:rPr>
              <a:t>Sparsh</a:t>
            </a:r>
            <a:r>
              <a:rPr lang="en-US" dirty="0">
                <a:solidFill>
                  <a:schemeClr val="bg1"/>
                </a:solidFill>
              </a:rPr>
              <a:t> Kesari         ( Co-guide)</a:t>
            </a:r>
          </a:p>
        </p:txBody>
      </p:sp>
    </p:spTree>
    <p:extLst>
      <p:ext uri="{BB962C8B-B14F-4D97-AF65-F5344CB8AC3E}">
        <p14:creationId xmlns:p14="http://schemas.microsoft.com/office/powerpoint/2010/main" val="7232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27;p18">
            <a:extLst>
              <a:ext uri="{FF2B5EF4-FFF2-40B4-BE49-F238E27FC236}">
                <a16:creationId xmlns:a16="http://schemas.microsoft.com/office/drawing/2014/main" id="{CAD49E41-AFC2-64FD-0077-7593542020DE}"/>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Election Results</a:t>
            </a:r>
          </a:p>
        </p:txBody>
      </p:sp>
      <p:pic>
        <p:nvPicPr>
          <p:cNvPr id="3" name="Picture 2">
            <a:extLst>
              <a:ext uri="{FF2B5EF4-FFF2-40B4-BE49-F238E27FC236}">
                <a16:creationId xmlns:a16="http://schemas.microsoft.com/office/drawing/2014/main" id="{86F09A96-19B7-CFA0-FCEB-CE8CCB9D0238}"/>
              </a:ext>
            </a:extLst>
          </p:cNvPr>
          <p:cNvPicPr>
            <a:picLocks noChangeAspect="1"/>
          </p:cNvPicPr>
          <p:nvPr/>
        </p:nvPicPr>
        <p:blipFill>
          <a:blip r:embed="rId4"/>
          <a:stretch>
            <a:fillRect/>
          </a:stretch>
        </p:blipFill>
        <p:spPr>
          <a:xfrm>
            <a:off x="1357603" y="1252688"/>
            <a:ext cx="6719260" cy="3447210"/>
          </a:xfrm>
          <a:prstGeom prst="rect">
            <a:avLst/>
          </a:prstGeom>
        </p:spPr>
      </p:pic>
    </p:spTree>
    <p:extLst>
      <p:ext uri="{BB962C8B-B14F-4D97-AF65-F5344CB8AC3E}">
        <p14:creationId xmlns:p14="http://schemas.microsoft.com/office/powerpoint/2010/main" val="3043185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27;p18">
            <a:extLst>
              <a:ext uri="{FF2B5EF4-FFF2-40B4-BE49-F238E27FC236}">
                <a16:creationId xmlns:a16="http://schemas.microsoft.com/office/drawing/2014/main" id="{CAD49E41-AFC2-64FD-0077-7593542020DE}"/>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Analysis of Vote Cast</a:t>
            </a:r>
          </a:p>
        </p:txBody>
      </p:sp>
      <p:pic>
        <p:nvPicPr>
          <p:cNvPr id="4" name="Picture 3">
            <a:extLst>
              <a:ext uri="{FF2B5EF4-FFF2-40B4-BE49-F238E27FC236}">
                <a16:creationId xmlns:a16="http://schemas.microsoft.com/office/drawing/2014/main" id="{671C988D-B689-35AF-23F5-8CB9E0587A20}"/>
              </a:ext>
            </a:extLst>
          </p:cNvPr>
          <p:cNvPicPr>
            <a:picLocks noChangeAspect="1"/>
          </p:cNvPicPr>
          <p:nvPr/>
        </p:nvPicPr>
        <p:blipFill>
          <a:blip r:embed="rId4"/>
          <a:stretch>
            <a:fillRect/>
          </a:stretch>
        </p:blipFill>
        <p:spPr>
          <a:xfrm>
            <a:off x="2369115" y="1198083"/>
            <a:ext cx="5477929" cy="3721231"/>
          </a:xfrm>
          <a:prstGeom prst="rect">
            <a:avLst/>
          </a:prstGeom>
        </p:spPr>
      </p:pic>
    </p:spTree>
    <p:extLst>
      <p:ext uri="{BB962C8B-B14F-4D97-AF65-F5344CB8AC3E}">
        <p14:creationId xmlns:p14="http://schemas.microsoft.com/office/powerpoint/2010/main" val="108266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04725" y="177000"/>
            <a:ext cx="7340700" cy="104641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INTRODUCTION TO THE PROBLEM</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3600"/>
              <a:buFont typeface="Arial"/>
              <a:buNone/>
            </a:pP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E120929B-53DE-D377-9909-E3CBD4D52DE3}"/>
              </a:ext>
            </a:extLst>
          </p:cNvPr>
          <p:cNvSpPr txBox="1"/>
          <p:nvPr/>
        </p:nvSpPr>
        <p:spPr>
          <a:xfrm>
            <a:off x="1810447" y="1223410"/>
            <a:ext cx="6284166" cy="477053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Blockchain is a shared tamper-proof ledger that eases the process of recording transactions and tracking assets in a business network.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Traditional voting system has various disadvantages with respect to its security, fairness and integrity.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Digital voting is a form of computer driven voting in which voters can cast their votes on a system over the internet.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employs a decentralized blockchain network to monitor the entire election process.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SHA- 256 algorithm is used to ensure encryption of the votes and avoid any kind of manifestation of votes during the election.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generates a user- friendly election environment over the internet to allow the users to cast their votes to their candidates of interest and also announces the final results giving information about the winner and also the election statistics.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28" name="Google Shape;228;p29"/>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29" name="Google Shape;229;p29"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30" name="Google Shape;230;p29"/>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31" name="Google Shape;231;p29"/>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PROJECT TOOL SNAPSHOT</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 name="AutoShape 4">
            <a:extLst>
              <a:ext uri="{FF2B5EF4-FFF2-40B4-BE49-F238E27FC236}">
                <a16:creationId xmlns:a16="http://schemas.microsoft.com/office/drawing/2014/main" id="{358B1AF3-1A49-3CB5-8727-EC6E7FA742F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E59DBCB-E070-2643-4820-AB1E5F63F4E2}"/>
              </a:ext>
            </a:extLst>
          </p:cNvPr>
          <p:cNvPicPr>
            <a:picLocks noChangeAspect="1"/>
          </p:cNvPicPr>
          <p:nvPr/>
        </p:nvPicPr>
        <p:blipFill>
          <a:blip r:embed="rId4"/>
          <a:stretch>
            <a:fillRect/>
          </a:stretch>
        </p:blipFill>
        <p:spPr>
          <a:xfrm>
            <a:off x="955020" y="1183476"/>
            <a:ext cx="8132658" cy="411896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197429" y="280106"/>
            <a:ext cx="73407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dirty="0">
                <a:latin typeface="Times New Roman" panose="02020603050405020304" pitchFamily="18" charset="0"/>
                <a:ea typeface="Calibri"/>
                <a:cs typeface="Times New Roman" panose="02020603050405020304" pitchFamily="18" charset="0"/>
                <a:sym typeface="Calibri"/>
              </a:rPr>
              <a:t>CONCLUSION</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25338FE9-09E9-E774-A2D2-82F9CA6E4FC2}"/>
              </a:ext>
            </a:extLst>
          </p:cNvPr>
          <p:cNvSpPr txBox="1"/>
          <p:nvPr/>
        </p:nvSpPr>
        <p:spPr>
          <a:xfrm>
            <a:off x="1340502" y="1599098"/>
            <a:ext cx="7460599" cy="3313728"/>
          </a:xfrm>
          <a:prstGeom prst="rect">
            <a:avLst/>
          </a:prstGeom>
          <a:noFill/>
        </p:spPr>
        <p:txBody>
          <a:bodyPr wrap="square">
            <a:spAutoFit/>
          </a:bodyPr>
          <a:lstStyle/>
          <a:p>
            <a:pPr marL="0" marR="0" algn="just">
              <a:spcBef>
                <a:spcPts val="0"/>
              </a:spcBef>
              <a:spcAft>
                <a:spcPts val="800"/>
              </a:spcAft>
            </a:pPr>
            <a:r>
              <a:rPr lang="en-US" dirty="0">
                <a:effectLst/>
                <a:latin typeface="Times New Roman" panose="02020603050405020304" pitchFamily="18" charset="0"/>
                <a:ea typeface="Times New Roman" panose="02020603050405020304" pitchFamily="18" charset="0"/>
              </a:rPr>
              <a:t>This framework demonstrates</a:t>
            </a:r>
            <a:r>
              <a:rPr lang="en-US" dirty="0">
                <a:solidFill>
                  <a:srgbClr val="252525"/>
                </a:solidFill>
                <a:effectLst/>
                <a:latin typeface="Times New Roman" panose="02020603050405020304" pitchFamily="18" charset="0"/>
                <a:ea typeface="Times New Roman" panose="02020603050405020304" pitchFamily="18" charset="0"/>
              </a:rPr>
              <a:t> blockchain technology which provides a new way to overcome the limits and adoption of digital voting systems, ensuring election security and honesty, as well as laying the groundwork for openness. It is feasible to transmit hundreds of transactions per second into an Ethereum private blockchain, using every component of the smart contract to reduce the load on the blockchain. Additional steps would be required for larger nations to accommodate higher transaction volume per second.</a:t>
            </a:r>
          </a:p>
          <a:p>
            <a:pPr algn="just">
              <a:spcAft>
                <a:spcPts val="800"/>
              </a:spcAft>
            </a:pPr>
            <a:r>
              <a:rPr lang="en-US" dirty="0">
                <a:solidFill>
                  <a:srgbClr val="252525"/>
                </a:solidFill>
                <a:effectLst/>
                <a:latin typeface="Times New Roman" panose="02020603050405020304" pitchFamily="18" charset="0"/>
                <a:ea typeface="Times New Roman" panose="02020603050405020304" pitchFamily="18" charset="0"/>
              </a:rPr>
              <a:t>Ethereum blockchain has been used as a part of the network along with Ganache. Without the aid of a central database, the prototype's ability to record each voting transaction on the network was demonstrated by the Ganache (local blockchain) network design. The voter can examine each voting transaction on the local blockchain to confirm the outcome of the election. This technology allows individuals to vote using smart devices from anywhere in the world. Together, these factors make it possible for businesses, organizations, or institutions to conduct voting procedures that meet high criteria for auditability and security.</a:t>
            </a:r>
            <a:endParaRPr lang="en-US" dirty="0">
              <a:effectLst/>
              <a:latin typeface="Times New Roman" panose="02020603050405020304" pitchFamily="18" charset="0"/>
              <a:ea typeface="Times New Roman" panose="02020603050405020304" pitchFamily="18" charset="0"/>
            </a:endParaRPr>
          </a:p>
          <a:p>
            <a:pPr marL="0" marR="0" algn="just">
              <a:spcBef>
                <a:spcPts val="0"/>
              </a:spcBef>
              <a:spcAft>
                <a:spcPts val="800"/>
              </a:spcAft>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4025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04725" y="177000"/>
            <a:ext cx="73407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dirty="0">
                <a:latin typeface="Times New Roman" panose="02020603050405020304" pitchFamily="18" charset="0"/>
                <a:ea typeface="Calibri"/>
                <a:cs typeface="Times New Roman" panose="02020603050405020304" pitchFamily="18" charset="0"/>
                <a:sym typeface="Calibri"/>
              </a:rPr>
              <a:t>FUTURE WORK</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E120929B-53DE-D377-9909-E3CBD4D52DE3}"/>
              </a:ext>
            </a:extLst>
          </p:cNvPr>
          <p:cNvSpPr txBox="1"/>
          <p:nvPr/>
        </p:nvSpPr>
        <p:spPr>
          <a:xfrm>
            <a:off x="956388" y="849876"/>
            <a:ext cx="8187612" cy="4885761"/>
          </a:xfrm>
          <a:prstGeom prst="rect">
            <a:avLst/>
          </a:prstGeom>
          <a:noFill/>
        </p:spPr>
        <p:txBody>
          <a:bodyPr wrap="square">
            <a:spAutoFit/>
          </a:bodyPr>
          <a:lstStyle/>
          <a:p>
            <a:pPr marL="285750" marR="0" indent="-285750" algn="just">
              <a:lnSpc>
                <a:spcPct val="150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OTP (One Time Password) generation is not implemented in our registration process which is a limitation which can be considered formerly in the on-going future work. Therefore, we target to use of sidechains in our proposed method as using duplicate currency, and sidechains expand the capabilities of blockchains by executing some activity outside them and returning the outcome to the mainchain for usage. So, we can store the encrypted vote in the sidechain and can use the decrypted result in the mainchain, which will reduce the cost.</a:t>
            </a:r>
          </a:p>
          <a:p>
            <a:pPr marL="285750" marR="0" indent="-285750" algn="just">
              <a:lnSpc>
                <a:spcPct val="150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above framework can be scaled up to be able to handle election process on a large scale such as for a whole country so that we can obtain unbiased and faster result. </a:t>
            </a:r>
          </a:p>
          <a:p>
            <a:pPr marL="285750" marR="0" indent="-285750" algn="just">
              <a:lnSpc>
                <a:spcPct val="150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Using blockchain, even though security is a key advantage, gas consumption is a concerning issue. While fulfilling security properties like anonymity, privacy, integrity, there is a need to create a framework which will consume less gas and still produce efficient result.</a:t>
            </a:r>
          </a:p>
          <a:p>
            <a:pPr marL="285750" marR="0" indent="-285750" algn="just">
              <a:lnSpc>
                <a:spcPct val="150000"/>
              </a:lnSpc>
              <a:spcBef>
                <a:spcPts val="0"/>
              </a:spcBef>
              <a:spcAft>
                <a:spcPts val="8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This framework can be designed to include biometric encryption algorithm with improved False Rejection Rate as well as to design DRE-based voting solution without tallying authorities for more complex voting systems such as single transferable vote (STV) and Condorcet.</a:t>
            </a:r>
          </a:p>
        </p:txBody>
      </p:sp>
    </p:spTree>
    <p:extLst>
      <p:ext uri="{BB962C8B-B14F-4D97-AF65-F5344CB8AC3E}">
        <p14:creationId xmlns:p14="http://schemas.microsoft.com/office/powerpoint/2010/main" val="271384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04725" y="177000"/>
            <a:ext cx="73407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dirty="0">
                <a:latin typeface="Times New Roman" panose="02020603050405020304" pitchFamily="18" charset="0"/>
                <a:ea typeface="Calibri"/>
                <a:cs typeface="Times New Roman" panose="02020603050405020304" pitchFamily="18" charset="0"/>
                <a:sym typeface="Calibri"/>
              </a:rPr>
              <a:t>REFERENCES</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E120929B-53DE-D377-9909-E3CBD4D52DE3}"/>
              </a:ext>
            </a:extLst>
          </p:cNvPr>
          <p:cNvSpPr txBox="1"/>
          <p:nvPr/>
        </p:nvSpPr>
        <p:spPr>
          <a:xfrm>
            <a:off x="956388" y="849876"/>
            <a:ext cx="8187612" cy="4885761"/>
          </a:xfrm>
          <a:prstGeom prst="rect">
            <a:avLst/>
          </a:prstGeom>
          <a:noFill/>
        </p:spPr>
        <p:txBody>
          <a:bodyPr wrap="square">
            <a:spAutoFit/>
          </a:bodyPr>
          <a:lstStyle/>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 Somnath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Panja</a:t>
            </a:r>
            <a:r>
              <a:rPr lang="en-IN" sz="1400" dirty="0">
                <a:effectLst/>
                <a:latin typeface="Times New Roman" panose="02020603050405020304" pitchFamily="18" charset="0"/>
                <a:ea typeface="Calibri" panose="020F0502020204030204" pitchFamily="34" charset="0"/>
                <a:cs typeface="Mangal" panose="02040503050203030202" pitchFamily="18" charset="0"/>
              </a:rPr>
              <a:t>, Bimal Roy, “A secure end-to-end verifiable e-voting system using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blockchainn</a:t>
            </a:r>
            <a:r>
              <a:rPr lang="en-IN" sz="1400" dirty="0">
                <a:effectLst/>
                <a:latin typeface="Times New Roman" panose="02020603050405020304" pitchFamily="18" charset="0"/>
                <a:ea typeface="Calibri" panose="020F0502020204030204" pitchFamily="34" charset="0"/>
                <a:cs typeface="Mangal" panose="02040503050203030202" pitchFamily="18" charset="0"/>
              </a:rPr>
              <a:t> and cloud server”, </a:t>
            </a:r>
            <a:r>
              <a:rPr lang="en-IN" sz="1400" i="1" dirty="0">
                <a:effectLst/>
                <a:latin typeface="Times New Roman" panose="02020603050405020304" pitchFamily="18" charset="0"/>
                <a:ea typeface="Calibri" panose="020F0502020204030204" pitchFamily="34" charset="0"/>
                <a:cs typeface="Mangal" panose="02040503050203030202" pitchFamily="18" charset="0"/>
              </a:rPr>
              <a:t>Journal of Information Security and Applications,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59, June 2021.</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[2] Jen Ho Hsiao,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Raylin</a:t>
            </a:r>
            <a:r>
              <a:rPr lang="en-IN" sz="1400" dirty="0">
                <a:effectLst/>
                <a:latin typeface="Times New Roman" panose="02020603050405020304" pitchFamily="18" charset="0"/>
                <a:ea typeface="Calibri" panose="020F0502020204030204" pitchFamily="34" charset="0"/>
                <a:cs typeface="Mangal" panose="02040503050203030202" pitchFamily="18" charset="0"/>
              </a:rPr>
              <a:t> Tso, Chien Ming Chen, Mu En Wu, “Decentralized E-Voting Systems Based on the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Advances in Computer Science and Ubiquitous Computing,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474, pp. 305-309, Dec 2017.</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[3]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Kibin</a:t>
            </a:r>
            <a:r>
              <a:rPr lang="en-IN" sz="1400" dirty="0">
                <a:effectLst/>
                <a:latin typeface="Times New Roman" panose="02020603050405020304" pitchFamily="18" charset="0"/>
                <a:ea typeface="Calibri" panose="020F0502020204030204" pitchFamily="34" charset="0"/>
                <a:cs typeface="Mangal" panose="02040503050203030202" pitchFamily="18" charset="0"/>
              </a:rPr>
              <a:t> Lee, Joshua I James,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Tekachew</a:t>
            </a:r>
            <a:r>
              <a:rPr lang="en-IN" sz="1400" dirty="0">
                <a:effectLst/>
                <a:latin typeface="Times New Roman" panose="02020603050405020304" pitchFamily="18" charset="0"/>
                <a:ea typeface="Calibri" panose="020F0502020204030204" pitchFamily="34" charset="0"/>
                <a:cs typeface="Mangal" panose="02040503050203030202" pitchFamily="18" charset="0"/>
              </a:rPr>
              <a:t> 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Ejeta</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Hyoung</a:t>
            </a:r>
            <a:r>
              <a:rPr lang="en-IN" sz="1400" dirty="0">
                <a:effectLst/>
                <a:latin typeface="Times New Roman" panose="02020603050405020304" pitchFamily="18" charset="0"/>
                <a:ea typeface="Calibri" panose="020F0502020204030204" pitchFamily="34" charset="0"/>
                <a:cs typeface="Mangal" panose="02040503050203030202" pitchFamily="18" charset="0"/>
              </a:rPr>
              <a:t> J Kim, “Electronic Voting Service Using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The Journal Of Digital Forensics Security and Law</a:t>
            </a:r>
            <a:r>
              <a:rPr lang="en-IN" sz="1400" dirty="0">
                <a:effectLst/>
                <a:latin typeface="Times New Roman" panose="02020603050405020304" pitchFamily="18" charset="0"/>
                <a:ea typeface="Calibri" panose="020F0502020204030204" pitchFamily="34" charset="0"/>
                <a:cs typeface="Mangal" panose="02040503050203030202" pitchFamily="18" charset="0"/>
              </a:rPr>
              <a:t>, Vol. 11, Issue 2, Article 8, 2016.</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[4] Ashish Singh, Kakali Chatterjee,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SecEVS</a:t>
            </a:r>
            <a:r>
              <a:rPr lang="en-IN" sz="1400" dirty="0">
                <a:effectLst/>
                <a:latin typeface="Times New Roman" panose="02020603050405020304" pitchFamily="18" charset="0"/>
                <a:ea typeface="Calibri" panose="020F0502020204030204" pitchFamily="34" charset="0"/>
                <a:cs typeface="Mangal" panose="02040503050203030202" pitchFamily="18" charset="0"/>
              </a:rPr>
              <a:t>: Secure Electronic Voting System Using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2018 International Conference on Computing, Power and Communication Technologies (GUCON), </a:t>
            </a:r>
            <a:r>
              <a:rPr lang="en-IN" sz="1400" dirty="0">
                <a:effectLst/>
                <a:latin typeface="Times New Roman" panose="02020603050405020304" pitchFamily="18" charset="0"/>
                <a:ea typeface="Calibri" panose="020F0502020204030204" pitchFamily="34" charset="0"/>
                <a:cs typeface="Mangal" panose="02040503050203030202" pitchFamily="18" charset="0"/>
              </a:rPr>
              <a:t>pp. 863-867, Sep 2017.</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[5]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Syada</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Tasmia</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Alvi</a:t>
            </a:r>
            <a:r>
              <a:rPr lang="en-IN" sz="1400" dirty="0">
                <a:effectLst/>
                <a:latin typeface="Times New Roman" panose="02020603050405020304" pitchFamily="18" charset="0"/>
                <a:ea typeface="Calibri" panose="020F0502020204030204" pitchFamily="34" charset="0"/>
                <a:cs typeface="Mangal" panose="02040503050203030202" pitchFamily="18" charset="0"/>
              </a:rPr>
              <a:t>, Mohammed Nasir Uddin,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Linta</a:t>
            </a:r>
            <a:r>
              <a:rPr lang="en-IN" sz="1400" dirty="0">
                <a:effectLst/>
                <a:latin typeface="Times New Roman" panose="02020603050405020304" pitchFamily="18" charset="0"/>
                <a:ea typeface="Calibri" panose="020F0502020204030204" pitchFamily="34" charset="0"/>
                <a:cs typeface="Mangal" panose="02040503050203030202" pitchFamily="18" charset="0"/>
              </a:rPr>
              <a:t> Islam, “Digital Voting: A Blockchain-based E-Voting System using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Biohash</a:t>
            </a:r>
            <a:r>
              <a:rPr lang="en-IN" sz="1400" dirty="0">
                <a:effectLst/>
                <a:latin typeface="Times New Roman" panose="02020603050405020304" pitchFamily="18" charset="0"/>
                <a:ea typeface="Calibri" panose="020F0502020204030204" pitchFamily="34" charset="0"/>
                <a:cs typeface="Mangal" panose="02040503050203030202" pitchFamily="18" charset="0"/>
              </a:rPr>
              <a:t> and Smart Contract”,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2020 Third International Conference on Smart Systems and Inventive Technology, </a:t>
            </a:r>
            <a:r>
              <a:rPr lang="en-IN" sz="1400" dirty="0">
                <a:effectLst/>
                <a:latin typeface="Times New Roman" panose="02020603050405020304" pitchFamily="18" charset="0"/>
                <a:ea typeface="Calibri" panose="020F0502020204030204" pitchFamily="34" charset="0"/>
                <a:cs typeface="Mangal" panose="02040503050203030202" pitchFamily="18" charset="0"/>
              </a:rPr>
              <a:t>pp. 228-233, 2020.</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[6] Harsha V Patil, Kanchan G Rathi, Malathi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Tribhuwan</a:t>
            </a:r>
            <a:r>
              <a:rPr lang="en-IN" sz="1400" dirty="0">
                <a:effectLst/>
                <a:latin typeface="Times New Roman" panose="02020603050405020304" pitchFamily="18" charset="0"/>
                <a:ea typeface="Calibri" panose="020F0502020204030204" pitchFamily="34" charset="0"/>
                <a:cs typeface="Mangal" panose="02040503050203030202" pitchFamily="18" charset="0"/>
              </a:rPr>
              <a:t>, “A Study on Decentralized E-Voting System Using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Research Journal of Engineering and Technology (IRJET),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5, Issue 11, pp.48-53, Nov 2018.</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[7]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Haibo</a:t>
            </a:r>
            <a:r>
              <a:rPr lang="en-IN" sz="1400" dirty="0">
                <a:effectLst/>
                <a:latin typeface="Times New Roman" panose="02020603050405020304" pitchFamily="18" charset="0"/>
                <a:ea typeface="Calibri" panose="020F0502020204030204" pitchFamily="34" charset="0"/>
                <a:cs typeface="Mangal" panose="02040503050203030202" pitchFamily="18" charset="0"/>
              </a:rPr>
              <a:t> Yi, “Securing e-voting based on blockchain in P2P network”, </a:t>
            </a:r>
            <a:r>
              <a:rPr lang="en-IN" sz="1400" i="1" dirty="0">
                <a:effectLst/>
                <a:latin typeface="Times New Roman" panose="02020603050405020304" pitchFamily="18" charset="0"/>
                <a:ea typeface="Calibri" panose="020F0502020204030204" pitchFamily="34" charset="0"/>
                <a:cs typeface="Mangal" panose="02040503050203030202" pitchFamily="18" charset="0"/>
              </a:rPr>
              <a:t>EURASIP Journal on Wireless Communications and Networking</a:t>
            </a:r>
            <a:r>
              <a:rPr lang="en-IN" sz="1400" dirty="0">
                <a:effectLst/>
                <a:latin typeface="Times New Roman" panose="02020603050405020304" pitchFamily="18" charset="0"/>
                <a:ea typeface="Calibri" panose="020F0502020204030204" pitchFamily="34" charset="0"/>
                <a:cs typeface="Mangal" panose="02040503050203030202" pitchFamily="18" charset="0"/>
              </a:rPr>
              <a:t>, Article 137, 2019.</a:t>
            </a:r>
            <a:endParaRPr lang="en-US"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3799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04725" y="177000"/>
            <a:ext cx="73407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dirty="0">
                <a:latin typeface="Times New Roman" panose="02020603050405020304" pitchFamily="18" charset="0"/>
                <a:ea typeface="Calibri"/>
                <a:cs typeface="Times New Roman" panose="02020603050405020304" pitchFamily="18" charset="0"/>
                <a:sym typeface="Calibri"/>
              </a:rPr>
              <a:t>REFERENCES</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E120929B-53DE-D377-9909-E3CBD4D52DE3}"/>
              </a:ext>
            </a:extLst>
          </p:cNvPr>
          <p:cNvSpPr txBox="1"/>
          <p:nvPr/>
        </p:nvSpPr>
        <p:spPr>
          <a:xfrm>
            <a:off x="956388" y="849876"/>
            <a:ext cx="8187612" cy="4885761"/>
          </a:xfrm>
          <a:prstGeom prst="rect">
            <a:avLst/>
          </a:prstGeom>
          <a:noFill/>
        </p:spPr>
        <p:txBody>
          <a:bodyPr wrap="square">
            <a:spAutoFit/>
          </a:bodyPr>
          <a:lstStyle/>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[8] Md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Razu</a:t>
            </a:r>
            <a:r>
              <a:rPr lang="en-IN" sz="1400" dirty="0">
                <a:effectLst/>
                <a:latin typeface="Times New Roman" panose="02020603050405020304" pitchFamily="18" charset="0"/>
                <a:ea typeface="Calibri" panose="020F0502020204030204" pitchFamily="34" charset="0"/>
                <a:cs typeface="Mangal" panose="02040503050203030202" pitchFamily="18" charset="0"/>
              </a:rPr>
              <a:t> Ahmed, F M Javed Mehedi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Shamrat</a:t>
            </a:r>
            <a:r>
              <a:rPr lang="en-IN" sz="1400" dirty="0">
                <a:effectLst/>
                <a:latin typeface="Times New Roman" panose="02020603050405020304" pitchFamily="18" charset="0"/>
                <a:ea typeface="Calibri" panose="020F0502020204030204" pitchFamily="34" charset="0"/>
                <a:cs typeface="Mangal" panose="02040503050203030202" pitchFamily="18" charset="0"/>
              </a:rPr>
              <a:t>, Md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Asraf</a:t>
            </a:r>
            <a:r>
              <a:rPr lang="en-IN" sz="1400" dirty="0">
                <a:effectLst/>
                <a:latin typeface="Times New Roman" panose="02020603050405020304" pitchFamily="18" charset="0"/>
                <a:ea typeface="Calibri" panose="020F0502020204030204" pitchFamily="34" charset="0"/>
                <a:cs typeface="Mangal" panose="02040503050203030202" pitchFamily="18" charset="0"/>
              </a:rPr>
              <a:t> Ali, Md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Rajib</a:t>
            </a:r>
            <a:r>
              <a:rPr lang="en-IN" sz="1400" dirty="0">
                <a:effectLst/>
                <a:latin typeface="Times New Roman" panose="02020603050405020304" pitchFamily="18" charset="0"/>
                <a:ea typeface="Calibri" panose="020F0502020204030204" pitchFamily="34" charset="0"/>
                <a:cs typeface="Mangal" panose="02040503050203030202" pitchFamily="18" charset="0"/>
              </a:rPr>
              <a:t> Mia,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Mst</a:t>
            </a:r>
            <a:r>
              <a:rPr lang="en-IN" sz="1400" dirty="0">
                <a:effectLst/>
                <a:latin typeface="Times New Roman" panose="02020603050405020304" pitchFamily="18" charset="0"/>
                <a:ea typeface="Calibri" panose="020F0502020204030204" pitchFamily="34" charset="0"/>
                <a:cs typeface="Mangal" panose="02040503050203030202" pitchFamily="18" charset="0"/>
              </a:rPr>
              <a:t> Arifa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Khatun,”The</a:t>
            </a:r>
            <a:r>
              <a:rPr lang="en-IN" sz="1400" dirty="0">
                <a:effectLst/>
                <a:latin typeface="Times New Roman" panose="02020603050405020304" pitchFamily="18" charset="0"/>
                <a:ea typeface="Calibri" panose="020F0502020204030204" pitchFamily="34" charset="0"/>
                <a:cs typeface="Mangal" panose="02040503050203030202" pitchFamily="18" charset="0"/>
              </a:rPr>
              <a:t> Future Of Electronic Voting System Using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Journal Of Scientific &amp; Technology Research,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9, Issue 2, Feb 2020.</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[9] Basit Shahzad, Jon Crowcroft, “Trustworthy Electronic Voting Using Adjusted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IEEE Access,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7, pp. 24477-24488, Feb 2019.</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[10] Abhishek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Kaudare</a:t>
            </a:r>
            <a:r>
              <a:rPr lang="en-IN" sz="1400" dirty="0">
                <a:effectLst/>
                <a:latin typeface="Times New Roman" panose="02020603050405020304" pitchFamily="18" charset="0"/>
                <a:ea typeface="Calibri" panose="020F0502020204030204" pitchFamily="34" charset="0"/>
                <a:cs typeface="Mangal" panose="02040503050203030202" pitchFamily="18" charset="0"/>
              </a:rPr>
              <a:t>, Milan Hazra, Anurag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Shelar</a:t>
            </a:r>
            <a:r>
              <a:rPr lang="en-IN" sz="1400" dirty="0">
                <a:effectLst/>
                <a:latin typeface="Times New Roman" panose="02020603050405020304" pitchFamily="18" charset="0"/>
                <a:ea typeface="Calibri" panose="020F0502020204030204" pitchFamily="34" charset="0"/>
                <a:cs typeface="Mangal" panose="02040503050203030202" pitchFamily="18" charset="0"/>
              </a:rPr>
              <a:t>, Manoj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Sabnis</a:t>
            </a:r>
            <a:r>
              <a:rPr lang="en-IN" sz="1400" dirty="0">
                <a:effectLst/>
                <a:latin typeface="Times New Roman" panose="02020603050405020304" pitchFamily="18" charset="0"/>
                <a:ea typeface="Calibri" panose="020F0502020204030204" pitchFamily="34" charset="0"/>
                <a:cs typeface="Mangal" panose="02040503050203030202" pitchFamily="18" charset="0"/>
              </a:rPr>
              <a:t>, “Implementing Electronic Voting System With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2020 International Conference for Emerging Technology</a:t>
            </a:r>
            <a:r>
              <a:rPr lang="en-IN" sz="1400" dirty="0">
                <a:effectLst/>
                <a:latin typeface="Times New Roman" panose="02020603050405020304" pitchFamily="18" charset="0"/>
                <a:ea typeface="Calibri" panose="020F0502020204030204" pitchFamily="34" charset="0"/>
                <a:cs typeface="Mangal" panose="02040503050203030202" pitchFamily="18" charset="0"/>
              </a:rPr>
              <a:t>, pp. 1-9, 2020.</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[11]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Ketulkumar</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Govindbhai</a:t>
            </a:r>
            <a:r>
              <a:rPr lang="en-IN" sz="1400" dirty="0">
                <a:effectLst/>
                <a:latin typeface="Times New Roman" panose="02020603050405020304" pitchFamily="18" charset="0"/>
                <a:ea typeface="Calibri" panose="020F0502020204030204" pitchFamily="34" charset="0"/>
                <a:cs typeface="Mangal" panose="02040503050203030202" pitchFamily="18" charset="0"/>
              </a:rPr>
              <a:t> Chaudhari, “E-Voting System Using Proof of Voting (POV) Consensus Algorithm Using Block 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Journal of Advanced Research in Electrical, Electronics and Instrumentation Engineering,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7, Issue 11, pp. 4051-4055, 2018.</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[12] Camilo Denis Gonzalez, Daniel Frias Mena, Alexi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Masso</a:t>
            </a:r>
            <a:r>
              <a:rPr lang="en-IN" sz="1400" dirty="0">
                <a:effectLst/>
                <a:latin typeface="Times New Roman" panose="02020603050405020304" pitchFamily="18" charset="0"/>
                <a:ea typeface="Calibri" panose="020F0502020204030204" pitchFamily="34" charset="0"/>
                <a:cs typeface="Mangal" panose="02040503050203030202" pitchFamily="18" charset="0"/>
              </a:rPr>
              <a:t> Munoz, Omar Rojas, Guillermo Sosa Gomez, “Electronic Voting System Using an Enterprise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Institute of Cryptography, University of Havana, Havana 10400, Cuba</a:t>
            </a:r>
            <a:r>
              <a:rPr lang="en-IN" sz="1400" dirty="0">
                <a:effectLst/>
                <a:latin typeface="Times New Roman" panose="02020603050405020304" pitchFamily="18" charset="0"/>
                <a:ea typeface="Calibri" panose="020F0502020204030204" pitchFamily="34" charset="0"/>
                <a:cs typeface="Mangal" panose="02040503050203030202" pitchFamily="18" charset="0"/>
              </a:rPr>
              <a:t>, Vol. 12,</a:t>
            </a:r>
            <a:r>
              <a:rPr lang="en-IN" sz="1400" i="1"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a:effectLst/>
                <a:latin typeface="Times New Roman" panose="02020603050405020304" pitchFamily="18" charset="0"/>
                <a:ea typeface="Calibri" panose="020F0502020204030204" pitchFamily="34" charset="0"/>
                <a:cs typeface="Mangal" panose="02040503050203030202" pitchFamily="18" charset="0"/>
              </a:rPr>
              <a:t>Issue 2, pp. 531, Jan 2022.</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[13]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Xuechao</a:t>
            </a:r>
            <a:r>
              <a:rPr lang="en-IN" sz="1400" dirty="0">
                <a:effectLst/>
                <a:latin typeface="Times New Roman" panose="02020603050405020304" pitchFamily="18" charset="0"/>
                <a:ea typeface="Calibri" panose="020F0502020204030204" pitchFamily="34" charset="0"/>
                <a:cs typeface="Mangal" panose="02040503050203030202" pitchFamily="18" charset="0"/>
              </a:rPr>
              <a:t> Yang,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Xun</a:t>
            </a:r>
            <a:r>
              <a:rPr lang="en-IN" sz="1400" dirty="0">
                <a:effectLst/>
                <a:latin typeface="Times New Roman" panose="02020603050405020304" pitchFamily="18" charset="0"/>
                <a:ea typeface="Calibri" panose="020F0502020204030204" pitchFamily="34" charset="0"/>
                <a:cs typeface="Mangal" panose="02040503050203030202" pitchFamily="18" charset="0"/>
              </a:rPr>
              <a:t> Yi, Surya Nepal,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Fengling</a:t>
            </a:r>
            <a:r>
              <a:rPr lang="en-IN" sz="1400" dirty="0">
                <a:effectLst/>
                <a:latin typeface="Times New Roman" panose="02020603050405020304" pitchFamily="18" charset="0"/>
                <a:ea typeface="Calibri" panose="020F0502020204030204" pitchFamily="34" charset="0"/>
                <a:cs typeface="Mangal" panose="02040503050203030202" pitchFamily="18" charset="0"/>
              </a:rPr>
              <a:t> Han, “Decentralized Voting: A Self-tallying Voting System Using a Smart Contract on the Ethereum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Conference on Web Information Systems Engineering,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11233, pp. 18-35, Oct 2018.</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[14] Kriti Patidar, Dr Swapnil Jain, “Decentralized E-Voting Portal Using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2019 10</a:t>
            </a:r>
            <a:r>
              <a:rPr lang="en-IN" sz="1400" i="1" baseline="30000" dirty="0">
                <a:effectLst/>
                <a:latin typeface="Times New Roman" panose="02020603050405020304" pitchFamily="18" charset="0"/>
                <a:ea typeface="Calibri" panose="020F0502020204030204" pitchFamily="34" charset="0"/>
                <a:cs typeface="Mangal" panose="02040503050203030202" pitchFamily="18" charset="0"/>
              </a:rPr>
              <a:t>th</a:t>
            </a:r>
            <a:r>
              <a:rPr lang="en-IN" sz="1400" i="1" dirty="0">
                <a:effectLst/>
                <a:latin typeface="Times New Roman" panose="02020603050405020304" pitchFamily="18" charset="0"/>
                <a:ea typeface="Calibri" panose="020F0502020204030204" pitchFamily="34" charset="0"/>
                <a:cs typeface="Mangal" panose="02040503050203030202" pitchFamily="18" charset="0"/>
              </a:rPr>
              <a:t> International Conference on Computing, Communication and Networking Technologies</a:t>
            </a:r>
            <a:r>
              <a:rPr lang="en-IN" sz="1400" dirty="0">
                <a:effectLst/>
                <a:latin typeface="Times New Roman" panose="02020603050405020304" pitchFamily="18" charset="0"/>
                <a:ea typeface="Calibri" panose="020F0502020204030204" pitchFamily="34" charset="0"/>
                <a:cs typeface="Mangal" panose="02040503050203030202" pitchFamily="18" charset="0"/>
              </a:rPr>
              <a:t>, pp. 1-4, 2019.</a:t>
            </a:r>
            <a:endParaRPr lang="en-US"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69763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04725" y="177000"/>
            <a:ext cx="73407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dirty="0">
                <a:latin typeface="Times New Roman" panose="02020603050405020304" pitchFamily="18" charset="0"/>
                <a:ea typeface="Calibri"/>
                <a:cs typeface="Times New Roman" panose="02020603050405020304" pitchFamily="18" charset="0"/>
                <a:sym typeface="Calibri"/>
              </a:rPr>
              <a:t>REFERENCES</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AE9C13C5-9F71-EFB3-28DA-F5181B0E29CC}"/>
              </a:ext>
            </a:extLst>
          </p:cNvPr>
          <p:cNvSpPr txBox="1"/>
          <p:nvPr/>
        </p:nvSpPr>
        <p:spPr>
          <a:xfrm>
            <a:off x="1014704" y="883757"/>
            <a:ext cx="7980006" cy="4845750"/>
          </a:xfrm>
          <a:prstGeom prst="rect">
            <a:avLst/>
          </a:prstGeom>
          <a:noFill/>
        </p:spPr>
        <p:txBody>
          <a:bodyPr wrap="square">
            <a:spAutoFit/>
          </a:bodyPr>
          <a:lstStyle/>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[15] Yousif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Abuidris</a:t>
            </a:r>
            <a:r>
              <a:rPr lang="en-IN" sz="1400" dirty="0">
                <a:effectLst/>
                <a:latin typeface="Times New Roman" panose="02020603050405020304" pitchFamily="18" charset="0"/>
                <a:ea typeface="Calibri" panose="020F0502020204030204" pitchFamily="34" charset="0"/>
                <a:cs typeface="Mangal" panose="02040503050203030202" pitchFamily="18" charset="0"/>
              </a:rPr>
              <a:t>, Rajesh Kumar, Ting Yang, Joseph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Onginjo</a:t>
            </a:r>
            <a:r>
              <a:rPr lang="en-IN" sz="1400" dirty="0">
                <a:effectLst/>
                <a:latin typeface="Times New Roman" panose="02020603050405020304" pitchFamily="18" charset="0"/>
                <a:ea typeface="Calibri" panose="020F0502020204030204" pitchFamily="34" charset="0"/>
                <a:cs typeface="Mangal" panose="02040503050203030202" pitchFamily="18" charset="0"/>
              </a:rPr>
              <a:t>, “Secure large-scale E-voting system based on blockchain contract using a hybrid consensus model combined with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sharding</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i="1" dirty="0">
                <a:effectLst/>
                <a:latin typeface="Times New Roman" panose="02020603050405020304" pitchFamily="18" charset="0"/>
                <a:ea typeface="Calibri" panose="020F0502020204030204" pitchFamily="34" charset="0"/>
                <a:cs typeface="Mangal" panose="02040503050203030202" pitchFamily="18" charset="0"/>
              </a:rPr>
              <a:t>Electronics and Telecommunications Research Institute (ETRI) Journal,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0(0), pp. 1-14, Nov 2020.</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[16] Ahmed Ben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Ayed</a:t>
            </a:r>
            <a:r>
              <a:rPr lang="en-IN" sz="1400" dirty="0">
                <a:effectLst/>
                <a:latin typeface="Times New Roman" panose="02020603050405020304" pitchFamily="18" charset="0"/>
                <a:ea typeface="Calibri" panose="020F0502020204030204" pitchFamily="34" charset="0"/>
                <a:cs typeface="Mangal" panose="02040503050203030202" pitchFamily="18" charset="0"/>
              </a:rPr>
              <a:t>, “A Conceptual Secure Blockchain-Based Electronic Voting System”,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Journal of Network Security &amp; Its Application (IJNSA), </a:t>
            </a:r>
            <a:r>
              <a:rPr lang="en-IN" sz="1400" dirty="0">
                <a:effectLst/>
                <a:latin typeface="Times New Roman" panose="02020603050405020304" pitchFamily="18" charset="0"/>
                <a:ea typeface="Calibri" panose="020F0502020204030204" pitchFamily="34" charset="0"/>
                <a:cs typeface="Mangal" panose="02040503050203030202" pitchFamily="18" charset="0"/>
              </a:rPr>
              <a:t>Vol.9, No.3, May 2017.</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[17] Kanika Garg, Pavi Saraswat, Sachin Bisht, Sahil Kr Aggarwal, Sai Krishna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Kothuri</a:t>
            </a:r>
            <a:r>
              <a:rPr lang="en-IN" sz="1400" dirty="0">
                <a:effectLst/>
                <a:latin typeface="Times New Roman" panose="02020603050405020304" pitchFamily="18" charset="0"/>
                <a:ea typeface="Calibri" panose="020F0502020204030204" pitchFamily="34" charset="0"/>
                <a:cs typeface="Mangal" panose="02040503050203030202" pitchFamily="18" charset="0"/>
              </a:rPr>
              <a:t>, Sahil Gupta, “A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Comparitive</a:t>
            </a:r>
            <a:r>
              <a:rPr lang="en-IN" sz="1400" dirty="0">
                <a:effectLst/>
                <a:latin typeface="Times New Roman" panose="02020603050405020304" pitchFamily="18" charset="0"/>
                <a:ea typeface="Calibri" panose="020F0502020204030204" pitchFamily="34" charset="0"/>
                <a:cs typeface="Mangal" panose="02040503050203030202" pitchFamily="18" charset="0"/>
              </a:rPr>
              <a:t> Analysis on E-Voting System Using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2019</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i="1" dirty="0">
                <a:effectLst/>
                <a:latin typeface="Times New Roman" panose="02020603050405020304" pitchFamily="18" charset="0"/>
                <a:ea typeface="Calibri" panose="020F0502020204030204" pitchFamily="34" charset="0"/>
                <a:cs typeface="Mangal" panose="02040503050203030202" pitchFamily="18" charset="0"/>
              </a:rPr>
              <a:t>4</a:t>
            </a:r>
            <a:r>
              <a:rPr lang="en-IN" sz="1400" i="1" baseline="30000" dirty="0">
                <a:effectLst/>
                <a:latin typeface="Times New Roman" panose="02020603050405020304" pitchFamily="18" charset="0"/>
                <a:ea typeface="Calibri" panose="020F0502020204030204" pitchFamily="34" charset="0"/>
                <a:cs typeface="Mangal" panose="02040503050203030202" pitchFamily="18" charset="0"/>
              </a:rPr>
              <a:t>th</a:t>
            </a:r>
            <a:r>
              <a:rPr lang="en-IN" sz="1400" i="1" dirty="0">
                <a:effectLst/>
                <a:latin typeface="Times New Roman" panose="02020603050405020304" pitchFamily="18" charset="0"/>
                <a:ea typeface="Calibri" panose="020F0502020204030204" pitchFamily="34" charset="0"/>
                <a:cs typeface="Mangal" panose="02040503050203030202" pitchFamily="18" charset="0"/>
              </a:rPr>
              <a:t> International Conference on Internet of Things: Smart Innovation and Usages (IoT-SIU),</a:t>
            </a:r>
            <a:r>
              <a:rPr lang="en-IN" sz="1400" dirty="0">
                <a:effectLst/>
                <a:latin typeface="Times New Roman" panose="02020603050405020304" pitchFamily="18" charset="0"/>
                <a:ea typeface="Calibri" panose="020F0502020204030204" pitchFamily="34" charset="0"/>
                <a:cs typeface="Mangal" panose="02040503050203030202" pitchFamily="18" charset="0"/>
              </a:rPr>
              <a:t> pp. 1-4, April 2019.</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[18]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Mustofa</a:t>
            </a:r>
            <a:r>
              <a:rPr lang="en-IN" sz="1400" dirty="0">
                <a:effectLst/>
                <a:latin typeface="Times New Roman" panose="02020603050405020304" pitchFamily="18" charset="0"/>
                <a:ea typeface="Calibri" panose="020F0502020204030204" pitchFamily="34" charset="0"/>
                <a:cs typeface="Mangal" panose="02040503050203030202" pitchFamily="18" charset="0"/>
              </a:rPr>
              <a:t> Kamil, Po Abas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Sunarya</a:t>
            </a:r>
            <a:r>
              <a:rPr lang="en-IN" sz="1400" dirty="0">
                <a:effectLst/>
                <a:latin typeface="Times New Roman" panose="02020603050405020304" pitchFamily="18" charset="0"/>
                <a:ea typeface="Calibri" panose="020F0502020204030204" pitchFamily="34" charset="0"/>
                <a:cs typeface="Mangal" panose="02040503050203030202" pitchFamily="18" charset="0"/>
              </a:rPr>
              <a:t>, Untung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Rahardja</a:t>
            </a:r>
            <a:r>
              <a:rPr lang="en-IN" sz="1400" dirty="0">
                <a:effectLst/>
                <a:latin typeface="Times New Roman" panose="02020603050405020304" pitchFamily="18" charset="0"/>
                <a:ea typeface="Calibri" panose="020F0502020204030204" pitchFamily="34" charset="0"/>
                <a:cs typeface="Mangal" panose="02040503050203030202" pitchFamily="18" charset="0"/>
              </a:rPr>
              <a:t>, Nuke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Puji</a:t>
            </a:r>
            <a:r>
              <a:rPr lang="en-IN" sz="1400" dirty="0">
                <a:effectLst/>
                <a:latin typeface="Times New Roman" panose="02020603050405020304" pitchFamily="18" charset="0"/>
                <a:ea typeface="Calibri" panose="020F0502020204030204" pitchFamily="34" charset="0"/>
                <a:cs typeface="Mangal" panose="02040503050203030202" pitchFamily="18" charset="0"/>
              </a:rPr>
              <a:t> Lestari Santoso, Muhammad Iqbal, “Covid-19: Implementation e-voting Blockchain Concept”,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Journal of Artificial Intelligence Research,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5, No. 1, pp. 25-34, June 2021.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[19] Michal Pawlak,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Aneta</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Pniszewska</a:t>
            </a:r>
            <a:r>
              <a:rPr lang="en-IN" sz="1400" dirty="0">
                <a:effectLst/>
                <a:latin typeface="Times New Roman" panose="02020603050405020304" pitchFamily="18" charset="0"/>
                <a:ea typeface="Calibri" panose="020F0502020204030204" pitchFamily="34" charset="0"/>
                <a:cs typeface="Mangal" panose="02040503050203030202" pitchFamily="18" charset="0"/>
              </a:rPr>
              <a:t> Maranda, “Implementation of Auditable Blockchain Voting System with Hyperledger Fabric”,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Conference on Computational Science,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12742, pp. 642-655, June 2021.</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[20]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Ruhi</a:t>
            </a:r>
            <a:r>
              <a:rPr lang="en-IN" sz="1400" dirty="0">
                <a:effectLst/>
                <a:latin typeface="Times New Roman" panose="02020603050405020304" pitchFamily="18" charset="0"/>
                <a:ea typeface="Calibri" panose="020F0502020204030204" pitchFamily="34" charset="0"/>
                <a:cs typeface="Mangal" panose="02040503050203030202" pitchFamily="18" charset="0"/>
              </a:rPr>
              <a:t> Tas, Omer Ozgur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Tanriover</a:t>
            </a:r>
            <a:r>
              <a:rPr lang="en-IN" sz="1400" dirty="0">
                <a:effectLst/>
                <a:latin typeface="Times New Roman" panose="02020603050405020304" pitchFamily="18" charset="0"/>
                <a:ea typeface="Calibri" panose="020F0502020204030204" pitchFamily="34" charset="0"/>
                <a:cs typeface="Mangal" panose="02040503050203030202" pitchFamily="18" charset="0"/>
              </a:rPr>
              <a:t>, “A Systematic Review of Challenges and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Oppurtunities</a:t>
            </a:r>
            <a:r>
              <a:rPr lang="en-IN" sz="1400" dirty="0">
                <a:effectLst/>
                <a:latin typeface="Times New Roman" panose="02020603050405020304" pitchFamily="18" charset="0"/>
                <a:ea typeface="Calibri" panose="020F0502020204030204" pitchFamily="34" charset="0"/>
                <a:cs typeface="Mangal" panose="02040503050203030202" pitchFamily="18" charset="0"/>
              </a:rPr>
              <a:t> of Blockchain for E-Voting”, </a:t>
            </a:r>
            <a:r>
              <a:rPr lang="en-IN" sz="1400" i="1" dirty="0">
                <a:effectLst/>
                <a:latin typeface="Times New Roman" panose="02020603050405020304" pitchFamily="18" charset="0"/>
                <a:ea typeface="Calibri" panose="020F0502020204030204" pitchFamily="34" charset="0"/>
                <a:cs typeface="Mangal" panose="02040503050203030202" pitchFamily="18" charset="0"/>
              </a:rPr>
              <a:t>Symmetry</a:t>
            </a:r>
            <a:r>
              <a:rPr lang="en-IN" sz="1400" dirty="0">
                <a:effectLst/>
                <a:latin typeface="Times New Roman" panose="02020603050405020304" pitchFamily="18" charset="0"/>
                <a:ea typeface="Calibri" panose="020F0502020204030204" pitchFamily="34" charset="0"/>
                <a:cs typeface="Mangal" panose="02040503050203030202" pitchFamily="18" charset="0"/>
              </a:rPr>
              <a:t>, Vol. 12, Issue 8, pp. 1328, July 2020.</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[21] F P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Hjalmarsson</a:t>
            </a:r>
            <a:r>
              <a:rPr lang="en-IN" sz="1400" dirty="0">
                <a:effectLst/>
                <a:latin typeface="Times New Roman" panose="02020603050405020304" pitchFamily="18" charset="0"/>
                <a:ea typeface="Calibri" panose="020F0502020204030204" pitchFamily="34" charset="0"/>
                <a:cs typeface="Mangal" panose="02040503050203030202" pitchFamily="18" charset="0"/>
              </a:rPr>
              <a:t>, G K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Hreiosarsson</a:t>
            </a:r>
            <a:r>
              <a:rPr lang="en-IN" sz="1400" dirty="0">
                <a:effectLst/>
                <a:latin typeface="Times New Roman" panose="02020603050405020304" pitchFamily="18" charset="0"/>
                <a:ea typeface="Calibri" panose="020F0502020204030204" pitchFamily="34" charset="0"/>
                <a:cs typeface="Mangal" panose="02040503050203030202" pitchFamily="18" charset="0"/>
              </a:rPr>
              <a:t>, M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Hamdaqa</a:t>
            </a:r>
            <a:r>
              <a:rPr lang="en-IN" sz="1400" dirty="0">
                <a:effectLst/>
                <a:latin typeface="Times New Roman" panose="02020603050405020304" pitchFamily="18" charset="0"/>
                <a:ea typeface="Calibri" panose="020F0502020204030204" pitchFamily="34" charset="0"/>
                <a:cs typeface="Mangal" panose="02040503050203030202" pitchFamily="18" charset="0"/>
              </a:rPr>
              <a:t>, 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Hjalmtysson</a:t>
            </a:r>
            <a:r>
              <a:rPr lang="en-IN" sz="1400" dirty="0">
                <a:effectLst/>
                <a:latin typeface="Times New Roman" panose="02020603050405020304" pitchFamily="18" charset="0"/>
                <a:ea typeface="Calibri" panose="020F0502020204030204" pitchFamily="34" charset="0"/>
                <a:cs typeface="Mangal" panose="02040503050203030202" pitchFamily="18" charset="0"/>
              </a:rPr>
              <a:t>, “Blockchain-Based E-Voting System”,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2018 IEEE 11</a:t>
            </a:r>
            <a:r>
              <a:rPr lang="en-IN" sz="1400" i="1" baseline="30000" dirty="0">
                <a:effectLst/>
                <a:latin typeface="Times New Roman" panose="02020603050405020304" pitchFamily="18" charset="0"/>
                <a:ea typeface="Calibri" panose="020F0502020204030204" pitchFamily="34" charset="0"/>
                <a:cs typeface="Mangal" panose="02040503050203030202" pitchFamily="18" charset="0"/>
              </a:rPr>
              <a:t>th</a:t>
            </a:r>
            <a:r>
              <a:rPr lang="en-IN" sz="1400" i="1" dirty="0">
                <a:effectLst/>
                <a:latin typeface="Times New Roman" panose="02020603050405020304" pitchFamily="18" charset="0"/>
                <a:ea typeface="Calibri" panose="020F0502020204030204" pitchFamily="34" charset="0"/>
                <a:cs typeface="Mangal" panose="02040503050203030202" pitchFamily="18" charset="0"/>
              </a:rPr>
              <a:t> International Conference on Cloud Computing (CLOUD),</a:t>
            </a:r>
            <a:r>
              <a:rPr lang="en-IN" sz="1400" dirty="0">
                <a:effectLst/>
                <a:latin typeface="Times New Roman" panose="02020603050405020304" pitchFamily="18" charset="0"/>
                <a:ea typeface="Calibri" panose="020F0502020204030204" pitchFamily="34" charset="0"/>
                <a:cs typeface="Mangal" panose="02040503050203030202" pitchFamily="18" charset="0"/>
              </a:rPr>
              <a:t> pp. 983-986, July 2018.</a:t>
            </a:r>
            <a:endParaRPr lang="en-US"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83034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47" name="Google Shape;247;p3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48" name="Google Shape;248;p31"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49" name="Google Shape;249;p31"/>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50" name="Google Shape;250;p31"/>
          <p:cNvSpPr txBox="1"/>
          <p:nvPr/>
        </p:nvSpPr>
        <p:spPr>
          <a:xfrm>
            <a:off x="2260850" y="2491250"/>
            <a:ext cx="56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1" name="Google Shape;251;p31"/>
          <p:cNvSpPr txBox="1"/>
          <p:nvPr/>
        </p:nvSpPr>
        <p:spPr>
          <a:xfrm>
            <a:off x="1935200" y="2491250"/>
            <a:ext cx="62451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300"/>
              <a:buFont typeface="Arial"/>
              <a:buNone/>
            </a:pPr>
            <a:r>
              <a:rPr lang="en-IN" sz="6300" b="1" i="0" u="none" strike="noStrike" cap="none" dirty="0">
                <a:solidFill>
                  <a:srgbClr val="000000"/>
                </a:solidFill>
                <a:latin typeface="Calibri"/>
                <a:ea typeface="Calibri"/>
                <a:cs typeface="Calibri"/>
                <a:sym typeface="Calibri"/>
              </a:rPr>
              <a:t>   THANK YOU!</a:t>
            </a:r>
            <a:endParaRPr sz="6300" b="1"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a:latin typeface="Times New Roman" panose="02020603050405020304" pitchFamily="18" charset="0"/>
                <a:cs typeface="Times New Roman" panose="02020603050405020304" pitchFamily="18" charset="0"/>
              </a:rPr>
              <a:t>Contribution of Each project Members</a:t>
            </a:r>
            <a:endParaRPr>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988FE25-6C97-7D5B-C1C3-4D85C574CE8B}"/>
              </a:ext>
            </a:extLst>
          </p:cNvPr>
          <p:cNvSpPr txBox="1">
            <a:spLocks/>
          </p:cNvSpPr>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atin typeface="Times New Roman" panose="02020603050405020304" pitchFamily="18" charset="0"/>
                <a:cs typeface="Times New Roman" panose="02020603050405020304" pitchFamily="18" charset="0"/>
              </a:rPr>
              <a:t>cv</a:t>
            </a:r>
            <a:endParaRPr lang="en-US" dirty="0">
              <a:latin typeface="Times New Roman" panose="02020603050405020304" pitchFamily="18" charset="0"/>
              <a:cs typeface="Times New Roman" panose="02020603050405020304" pitchFamily="18" charset="0"/>
            </a:endParaRPr>
          </a:p>
        </p:txBody>
      </p:sp>
      <p:pic>
        <p:nvPicPr>
          <p:cNvPr id="3" name="Picture 2" descr="C:\Documents and Settings\ADMIN\Desktop\Courses Offered.jpg">
            <a:extLst>
              <a:ext uri="{FF2B5EF4-FFF2-40B4-BE49-F238E27FC236}">
                <a16:creationId xmlns:a16="http://schemas.microsoft.com/office/drawing/2014/main" id="{5982B873-EAC4-DE55-32C1-A7AFF1C02074}"/>
              </a:ext>
            </a:extLst>
          </p:cNvPr>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a:extLst>
              <a:ext uri="{FF2B5EF4-FFF2-40B4-BE49-F238E27FC236}">
                <a16:creationId xmlns:a16="http://schemas.microsoft.com/office/drawing/2014/main" id="{A75D898D-93CF-FE0A-7E69-3F2202543B38}"/>
              </a:ext>
            </a:extLst>
          </p:cNvPr>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F5CDDB53-5585-60D1-9A50-DEF16679344A}"/>
              </a:ext>
            </a:extLst>
          </p:cNvPr>
          <p:cNvSpPr txBox="1"/>
          <p:nvPr/>
        </p:nvSpPr>
        <p:spPr>
          <a:xfrm>
            <a:off x="975827" y="281364"/>
            <a:ext cx="8001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Individual Contribution</a:t>
            </a:r>
          </a:p>
        </p:txBody>
      </p:sp>
      <p:sp>
        <p:nvSpPr>
          <p:cNvPr id="6" name="Rectangle 5">
            <a:extLst>
              <a:ext uri="{FF2B5EF4-FFF2-40B4-BE49-F238E27FC236}">
                <a16:creationId xmlns:a16="http://schemas.microsoft.com/office/drawing/2014/main" id="{AFB2D75E-CB88-76BC-9A46-8B371E73D802}"/>
              </a:ext>
            </a:extLst>
          </p:cNvPr>
          <p:cNvSpPr/>
          <p:nvPr/>
        </p:nvSpPr>
        <p:spPr>
          <a:xfrm>
            <a:off x="2321766" y="1376263"/>
            <a:ext cx="5222033" cy="4262535"/>
          </a:xfrm>
          <a:prstGeom prst="rect">
            <a:avLst/>
          </a:prstGeom>
          <a:solidFill>
            <a:schemeClr val="accent1">
              <a:lumMod val="20000"/>
              <a:lumOff val="80000"/>
            </a:schemeClr>
          </a:solidFill>
          <a:ln w="381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C43B0CE-E83A-B82C-2969-D9EBBDBEA380}"/>
              </a:ext>
            </a:extLst>
          </p:cNvPr>
          <p:cNvCxnSpPr>
            <a:stCxn id="6" idx="0"/>
            <a:endCxn id="6" idx="2"/>
          </p:cNvCxnSpPr>
          <p:nvPr/>
        </p:nvCxnSpPr>
        <p:spPr>
          <a:xfrm>
            <a:off x="4932783" y="1376263"/>
            <a:ext cx="0" cy="426253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9395F2B-3033-AA9B-7CF0-0FFB167C9CBC}"/>
              </a:ext>
            </a:extLst>
          </p:cNvPr>
          <p:cNvCxnSpPr>
            <a:stCxn id="6" idx="1"/>
            <a:endCxn id="6" idx="3"/>
          </p:cNvCxnSpPr>
          <p:nvPr/>
        </p:nvCxnSpPr>
        <p:spPr>
          <a:xfrm>
            <a:off x="2321766" y="3507531"/>
            <a:ext cx="5222033"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CD68ACE-FE71-7DB0-1937-440FB854815D}"/>
              </a:ext>
            </a:extLst>
          </p:cNvPr>
          <p:cNvSpPr txBox="1"/>
          <p:nvPr/>
        </p:nvSpPr>
        <p:spPr>
          <a:xfrm>
            <a:off x="2197558" y="1630093"/>
            <a:ext cx="2666608" cy="1569660"/>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Bhagya A Koushik</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Report</a:t>
            </a:r>
          </a:p>
          <a:p>
            <a:pPr algn="ctr"/>
            <a:r>
              <a:rPr lang="en-US" sz="1600" dirty="0">
                <a:latin typeface="Times New Roman" panose="02020603050405020304" pitchFamily="18" charset="0"/>
                <a:cs typeface="Times New Roman" panose="02020603050405020304" pitchFamily="18" charset="0"/>
              </a:rPr>
              <a:t>Backend</a:t>
            </a:r>
          </a:p>
          <a:p>
            <a:pPr algn="ctr"/>
            <a:r>
              <a:rPr lang="en-US" sz="1600" dirty="0">
                <a:latin typeface="Times New Roman" panose="02020603050405020304" pitchFamily="18" charset="0"/>
                <a:cs typeface="Times New Roman" panose="02020603050405020304" pitchFamily="18" charset="0"/>
              </a:rPr>
              <a:t>Survey Paper</a:t>
            </a:r>
          </a:p>
          <a:p>
            <a:pPr algn="ctr"/>
            <a:r>
              <a:rPr lang="en-US" sz="1600" dirty="0">
                <a:latin typeface="Times New Roman" panose="02020603050405020304" pitchFamily="18" charset="0"/>
                <a:cs typeface="Times New Roman" panose="02020603050405020304" pitchFamily="18" charset="0"/>
              </a:rPr>
              <a:t>Smart Contract</a:t>
            </a:r>
          </a:p>
        </p:txBody>
      </p:sp>
      <p:sp>
        <p:nvSpPr>
          <p:cNvPr id="10" name="TextBox 9">
            <a:extLst>
              <a:ext uri="{FF2B5EF4-FFF2-40B4-BE49-F238E27FC236}">
                <a16:creationId xmlns:a16="http://schemas.microsoft.com/office/drawing/2014/main" id="{0EC017FC-08C8-8A27-D694-9B5931E3B9C3}"/>
              </a:ext>
            </a:extLst>
          </p:cNvPr>
          <p:cNvSpPr txBox="1"/>
          <p:nvPr/>
        </p:nvSpPr>
        <p:spPr>
          <a:xfrm>
            <a:off x="4952610" y="1630093"/>
            <a:ext cx="2400295" cy="2308324"/>
          </a:xfrm>
          <a:prstGeom prst="rect">
            <a:avLst/>
          </a:prstGeom>
          <a:noFill/>
        </p:spPr>
        <p:txBody>
          <a:bodyPr wrap="square" rtlCol="0">
            <a:spAutoFit/>
          </a:bodyPr>
          <a:lstStyle/>
          <a:p>
            <a:pPr algn="ctr"/>
            <a:r>
              <a:rPr lang="en-US" sz="1600" b="1" dirty="0" err="1">
                <a:latin typeface="Times New Roman" panose="02020603050405020304" pitchFamily="18" charset="0"/>
                <a:cs typeface="Times New Roman" panose="02020603050405020304" pitchFamily="18" charset="0"/>
              </a:rPr>
              <a:t>Deekshitha</a:t>
            </a:r>
            <a:r>
              <a:rPr lang="en-US" sz="1600" b="1" dirty="0">
                <a:latin typeface="Times New Roman" panose="02020603050405020304" pitchFamily="18" charset="0"/>
                <a:cs typeface="Times New Roman" panose="02020603050405020304" pitchFamily="18" charset="0"/>
              </a:rPr>
              <a:t> R S</a:t>
            </a:r>
          </a:p>
          <a:p>
            <a:pPr algn="ctr"/>
            <a:endParaRPr lang="en-US" sz="1600" b="1"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Report</a:t>
            </a:r>
          </a:p>
          <a:p>
            <a:pPr algn="ctr"/>
            <a:r>
              <a:rPr lang="en-US" sz="1600" dirty="0">
                <a:latin typeface="Times New Roman" panose="02020603050405020304" pitchFamily="18" charset="0"/>
                <a:cs typeface="Times New Roman" panose="02020603050405020304" pitchFamily="18" charset="0"/>
              </a:rPr>
              <a:t>Backend</a:t>
            </a:r>
          </a:p>
          <a:p>
            <a:pPr algn="ctr"/>
            <a:r>
              <a:rPr lang="en-US" sz="1600" dirty="0">
                <a:latin typeface="Times New Roman" panose="02020603050405020304" pitchFamily="18" charset="0"/>
                <a:cs typeface="Times New Roman" panose="02020603050405020304" pitchFamily="18" charset="0"/>
              </a:rPr>
              <a:t>Survey Paper</a:t>
            </a:r>
          </a:p>
          <a:p>
            <a:pPr algn="ctr"/>
            <a:r>
              <a:rPr lang="en-US" sz="1600" dirty="0">
                <a:latin typeface="Times New Roman" panose="02020603050405020304" pitchFamily="18" charset="0"/>
                <a:cs typeface="Times New Roman" panose="02020603050405020304" pitchFamily="18" charset="0"/>
              </a:rPr>
              <a:t>Smart Contract</a:t>
            </a:r>
          </a:p>
          <a:p>
            <a:pPr algn="ctr"/>
            <a:endParaRPr lang="en-US" sz="16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A7B47E1-6A9E-9E6A-8F2D-2360145137D3}"/>
              </a:ext>
            </a:extLst>
          </p:cNvPr>
          <p:cNvSpPr txBox="1"/>
          <p:nvPr/>
        </p:nvSpPr>
        <p:spPr>
          <a:xfrm>
            <a:off x="2189964" y="3711683"/>
            <a:ext cx="2698885" cy="1815882"/>
          </a:xfrm>
          <a:prstGeom prst="rect">
            <a:avLst/>
          </a:prstGeom>
          <a:noFill/>
        </p:spPr>
        <p:txBody>
          <a:bodyPr wrap="square" rtlCol="0">
            <a:spAutoFit/>
          </a:bodyPr>
          <a:lstStyle/>
          <a:p>
            <a:pPr algn="ctr"/>
            <a:r>
              <a:rPr lang="en-US" sz="1600" b="1" dirty="0" err="1">
                <a:latin typeface="Times New Roman" panose="02020603050405020304" pitchFamily="18" charset="0"/>
                <a:cs typeface="Times New Roman" panose="02020603050405020304" pitchFamily="18" charset="0"/>
              </a:rPr>
              <a:t>Gowthami</a:t>
            </a:r>
            <a:r>
              <a:rPr lang="en-US" sz="1600" b="1" dirty="0">
                <a:latin typeface="Times New Roman" panose="02020603050405020304" pitchFamily="18" charset="0"/>
                <a:cs typeface="Times New Roman" panose="02020603050405020304" pitchFamily="18" charset="0"/>
              </a:rPr>
              <a:t> S</a:t>
            </a:r>
          </a:p>
          <a:p>
            <a:pPr algn="ctr"/>
            <a:endParaRPr lang="en-US" sz="1600" b="1"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Report</a:t>
            </a:r>
          </a:p>
          <a:p>
            <a:pPr algn="ctr"/>
            <a:r>
              <a:rPr lang="en-US" sz="1600" dirty="0">
                <a:latin typeface="Times New Roman" panose="02020603050405020304" pitchFamily="18" charset="0"/>
                <a:cs typeface="Times New Roman" panose="02020603050405020304" pitchFamily="18" charset="0"/>
              </a:rPr>
              <a:t>Statistics</a:t>
            </a:r>
          </a:p>
          <a:p>
            <a:pPr algn="ctr"/>
            <a:r>
              <a:rPr lang="en-US" sz="1600" dirty="0">
                <a:latin typeface="Times New Roman" panose="02020603050405020304" pitchFamily="18" charset="0"/>
                <a:cs typeface="Times New Roman" panose="02020603050405020304" pitchFamily="18" charset="0"/>
              </a:rPr>
              <a:t>Survey Paper</a:t>
            </a:r>
          </a:p>
          <a:p>
            <a:pPr algn="ctr"/>
            <a:r>
              <a:rPr lang="en-US" sz="1600" dirty="0">
                <a:latin typeface="Times New Roman" panose="02020603050405020304" pitchFamily="18" charset="0"/>
                <a:cs typeface="Times New Roman" panose="02020603050405020304" pitchFamily="18" charset="0"/>
              </a:rPr>
              <a:t>Ganache and </a:t>
            </a:r>
            <a:r>
              <a:rPr lang="en-US" sz="1600" dirty="0" err="1">
                <a:latin typeface="Times New Roman" panose="02020603050405020304" pitchFamily="18" charset="0"/>
                <a:cs typeface="Times New Roman" panose="02020603050405020304" pitchFamily="18" charset="0"/>
              </a:rPr>
              <a:t>Metamask</a:t>
            </a: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F820872-9C2A-A5A0-CCCE-C8EAA84DEEB7}"/>
              </a:ext>
            </a:extLst>
          </p:cNvPr>
          <p:cNvSpPr txBox="1"/>
          <p:nvPr/>
        </p:nvSpPr>
        <p:spPr>
          <a:xfrm>
            <a:off x="4790099" y="3695694"/>
            <a:ext cx="2753700" cy="1815882"/>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Haritha Nandhini</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Report</a:t>
            </a:r>
          </a:p>
          <a:p>
            <a:pPr algn="ctr"/>
            <a:r>
              <a:rPr lang="en-US" sz="1600" dirty="0">
                <a:latin typeface="Times New Roman" panose="02020603050405020304" pitchFamily="18" charset="0"/>
                <a:cs typeface="Times New Roman" panose="02020603050405020304" pitchFamily="18" charset="0"/>
              </a:rPr>
              <a:t>Statistics</a:t>
            </a:r>
          </a:p>
          <a:p>
            <a:pPr algn="ctr"/>
            <a:r>
              <a:rPr lang="en-US" sz="1600" dirty="0">
                <a:latin typeface="Times New Roman" panose="02020603050405020304" pitchFamily="18" charset="0"/>
                <a:cs typeface="Times New Roman" panose="02020603050405020304" pitchFamily="18" charset="0"/>
              </a:rPr>
              <a:t>Survey Paper</a:t>
            </a:r>
          </a:p>
          <a:p>
            <a:pPr algn="ctr"/>
            <a:r>
              <a:rPr lang="en-US" sz="1600" dirty="0">
                <a:latin typeface="Times New Roman" panose="02020603050405020304" pitchFamily="18" charset="0"/>
                <a:cs typeface="Times New Roman" panose="02020603050405020304" pitchFamily="18" charset="0"/>
              </a:rPr>
              <a:t>User Interface</a:t>
            </a:r>
          </a:p>
          <a:p>
            <a:pPr algn="ct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64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a:latin typeface="Times New Roman" panose="02020603050405020304" pitchFamily="18" charset="0"/>
                <a:cs typeface="Times New Roman" panose="02020603050405020304" pitchFamily="18" charset="0"/>
              </a:rPr>
              <a:t>Contribution of Each project Members</a:t>
            </a:r>
            <a:endParaRPr>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988FE25-6C97-7D5B-C1C3-4D85C574CE8B}"/>
              </a:ext>
            </a:extLst>
          </p:cNvPr>
          <p:cNvSpPr txBox="1">
            <a:spLocks/>
          </p:cNvSpPr>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atin typeface="Times New Roman" panose="02020603050405020304" pitchFamily="18" charset="0"/>
                <a:cs typeface="Times New Roman" panose="02020603050405020304" pitchFamily="18" charset="0"/>
              </a:rPr>
              <a:t>cv</a:t>
            </a:r>
            <a:endParaRPr lang="en-US" dirty="0">
              <a:latin typeface="Times New Roman" panose="02020603050405020304" pitchFamily="18" charset="0"/>
              <a:cs typeface="Times New Roman" panose="02020603050405020304" pitchFamily="18" charset="0"/>
            </a:endParaRPr>
          </a:p>
        </p:txBody>
      </p:sp>
      <p:pic>
        <p:nvPicPr>
          <p:cNvPr id="3" name="Picture 2" descr="C:\Documents and Settings\ADMIN\Desktop\Courses Offered.jpg">
            <a:extLst>
              <a:ext uri="{FF2B5EF4-FFF2-40B4-BE49-F238E27FC236}">
                <a16:creationId xmlns:a16="http://schemas.microsoft.com/office/drawing/2014/main" id="{5982B873-EAC4-DE55-32C1-A7AFF1C02074}"/>
              </a:ext>
            </a:extLst>
          </p:cNvPr>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a:extLst>
              <a:ext uri="{FF2B5EF4-FFF2-40B4-BE49-F238E27FC236}">
                <a16:creationId xmlns:a16="http://schemas.microsoft.com/office/drawing/2014/main" id="{A75D898D-93CF-FE0A-7E69-3F2202543B38}"/>
              </a:ext>
            </a:extLst>
          </p:cNvPr>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graphicFrame>
        <p:nvGraphicFramePr>
          <p:cNvPr id="13" name="Table 12">
            <a:extLst>
              <a:ext uri="{FF2B5EF4-FFF2-40B4-BE49-F238E27FC236}">
                <a16:creationId xmlns:a16="http://schemas.microsoft.com/office/drawing/2014/main" id="{240ABF95-7143-C008-E7B2-FD3BDFFDEF6D}"/>
              </a:ext>
            </a:extLst>
          </p:cNvPr>
          <p:cNvGraphicFramePr>
            <a:graphicFrameLocks noGrp="1"/>
          </p:cNvGraphicFramePr>
          <p:nvPr>
            <p:extLst>
              <p:ext uri="{D42A27DB-BD31-4B8C-83A1-F6EECF244321}">
                <p14:modId xmlns:p14="http://schemas.microsoft.com/office/powerpoint/2010/main" val="2399790643"/>
              </p:ext>
            </p:extLst>
          </p:nvPr>
        </p:nvGraphicFramePr>
        <p:xfrm>
          <a:off x="1390649" y="86951"/>
          <a:ext cx="7467601" cy="5960687"/>
        </p:xfrm>
        <a:graphic>
          <a:graphicData uri="http://schemas.openxmlformats.org/drawingml/2006/table">
            <a:tbl>
              <a:tblPr firstRow="1" firstCol="1" bandRow="1">
                <a:tableStyleId>{5C22544A-7EE6-4342-B048-85BDC9FD1C3A}</a:tableStyleId>
              </a:tblPr>
              <a:tblGrid>
                <a:gridCol w="1426944">
                  <a:extLst>
                    <a:ext uri="{9D8B030D-6E8A-4147-A177-3AD203B41FA5}">
                      <a16:colId xmlns:a16="http://schemas.microsoft.com/office/drawing/2014/main" val="974099557"/>
                    </a:ext>
                  </a:extLst>
                </a:gridCol>
                <a:gridCol w="1305381">
                  <a:extLst>
                    <a:ext uri="{9D8B030D-6E8A-4147-A177-3AD203B41FA5}">
                      <a16:colId xmlns:a16="http://schemas.microsoft.com/office/drawing/2014/main" val="4236415654"/>
                    </a:ext>
                  </a:extLst>
                </a:gridCol>
                <a:gridCol w="1072152">
                  <a:extLst>
                    <a:ext uri="{9D8B030D-6E8A-4147-A177-3AD203B41FA5}">
                      <a16:colId xmlns:a16="http://schemas.microsoft.com/office/drawing/2014/main" val="1536592225"/>
                    </a:ext>
                  </a:extLst>
                </a:gridCol>
                <a:gridCol w="1666535">
                  <a:extLst>
                    <a:ext uri="{9D8B030D-6E8A-4147-A177-3AD203B41FA5}">
                      <a16:colId xmlns:a16="http://schemas.microsoft.com/office/drawing/2014/main" val="3069680555"/>
                    </a:ext>
                  </a:extLst>
                </a:gridCol>
                <a:gridCol w="1996589">
                  <a:extLst>
                    <a:ext uri="{9D8B030D-6E8A-4147-A177-3AD203B41FA5}">
                      <a16:colId xmlns:a16="http://schemas.microsoft.com/office/drawing/2014/main" val="1006904339"/>
                    </a:ext>
                  </a:extLst>
                </a:gridCol>
              </a:tblGrid>
              <a:tr h="474839">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PAPER NAME</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AUTHOR</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ALGORITHM</a:t>
                      </a:r>
                      <a:endParaRPr lang="en-US" sz="105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MODEL USED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ADVANTAGES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DISADVANTAGES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2517109325"/>
                  </a:ext>
                </a:extLst>
              </a:tr>
              <a:tr h="805731">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A Conceptual Secure Blockchain-Based Electronic Voting System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Ahmed Ben Ayed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SHA-256 algorithm</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Provides ability to vote using any device and blockchain and is verified in such a way that it is immutable.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Liable to DDOS attack and make elections not </a:t>
                      </a:r>
                      <a:r>
                        <a:rPr lang="en-US" sz="1000" dirty="0" err="1">
                          <a:effectLst/>
                          <a:latin typeface="Times New Roman" panose="02020603050405020304" pitchFamily="18" charset="0"/>
                          <a:cs typeface="Times New Roman" panose="02020603050405020304" pitchFamily="18" charset="0"/>
                        </a:rPr>
                        <a:t>accessable</a:t>
                      </a:r>
                      <a:r>
                        <a:rPr lang="en-US" sz="1000" dirty="0">
                          <a:effectLst/>
                          <a:latin typeface="Times New Roman" panose="02020603050405020304" pitchFamily="18" charset="0"/>
                          <a:cs typeface="Times New Roman" panose="02020603050405020304" pitchFamily="18" charset="0"/>
                        </a:rPr>
                        <a:t> to voter. User can cast vote only once.</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1078240533"/>
                  </a:ext>
                </a:extLst>
              </a:tr>
              <a:tr h="950273">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A </a:t>
                      </a:r>
                      <a:r>
                        <a:rPr lang="en-US" sz="1000" dirty="0" err="1">
                          <a:effectLst/>
                          <a:latin typeface="Times New Roman" panose="02020603050405020304" pitchFamily="18" charset="0"/>
                          <a:cs typeface="Times New Roman" panose="02020603050405020304" pitchFamily="18" charset="0"/>
                        </a:rPr>
                        <a:t>Comparitive</a:t>
                      </a:r>
                      <a:r>
                        <a:rPr lang="en-US" sz="1000" dirty="0">
                          <a:effectLst/>
                          <a:latin typeface="Times New Roman" panose="02020603050405020304" pitchFamily="18" charset="0"/>
                          <a:cs typeface="Times New Roman" panose="02020603050405020304" pitchFamily="18" charset="0"/>
                        </a:rPr>
                        <a:t> Analysis on E-Voting System Using Blockchain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Kanika Garg, Pavi Saraswat, Sachin Bisht, Sahil Kr. Aggarwal, Sai Krishna Kothuri, Sahil Gupta</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Cryptography model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Different approaches to tackle the anonymity, security, availablity, fairness verfiablility is discussed.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Does not cover authentication like biometric or unique ID.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248392967"/>
                  </a:ext>
                </a:extLst>
              </a:tr>
              <a:tr h="949197">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Covid-19 Implementation e-voting Blockchain Concept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Mustofa Kamil, Po Abas Sunarya, Untung Rahardja, Nuke Puji Lestari Santoso, Muhammad Iqbal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Cryptography model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Reduce the meeting of humans in election activities during pandemic. Cryptographic protocol makes the results of votes  transparent and safe.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Voting is not done effortlessly other than in public network as each transaction of vote takes 15 to 20 seconds. </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2216259389"/>
                  </a:ext>
                </a:extLst>
              </a:tr>
              <a:tr h="661189">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Implementation of Auditable Blockchain Voting System with Hyperledger Fabric</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Michal Pawlak, </a:t>
                      </a:r>
                      <a:r>
                        <a:rPr lang="en-US" sz="1000" dirty="0" err="1">
                          <a:effectLst/>
                          <a:latin typeface="Times New Roman" panose="02020603050405020304" pitchFamily="18" charset="0"/>
                          <a:cs typeface="Times New Roman" panose="02020603050405020304" pitchFamily="18" charset="0"/>
                        </a:rPr>
                        <a:t>Aneta</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Poniszewska</a:t>
                      </a:r>
                      <a:r>
                        <a:rPr lang="en-US" sz="1000" dirty="0">
                          <a:effectLst/>
                          <a:latin typeface="Times New Roman" panose="02020603050405020304" pitchFamily="18" charset="0"/>
                          <a:cs typeface="Times New Roman" panose="02020603050405020304" pitchFamily="18" charset="0"/>
                        </a:rPr>
                        <a:t> Maranda</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Consensus algorithm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Hyperledger fabric focuses on providing high customizability, security and modularity.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Verifying the portability of ABVS model is not implemented.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3245705211"/>
                  </a:ext>
                </a:extLst>
              </a:tr>
              <a:tr h="1157529">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 Systematic Review of Challenges and Oppurtunities of Blockchain for E-Voting</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err="1">
                          <a:effectLst/>
                          <a:latin typeface="Times New Roman" panose="02020603050405020304" pitchFamily="18" charset="0"/>
                          <a:cs typeface="Times New Roman" panose="02020603050405020304" pitchFamily="18" charset="0"/>
                        </a:rPr>
                        <a:t>Ruhi</a:t>
                      </a:r>
                      <a:r>
                        <a:rPr lang="en-US" sz="1000" dirty="0">
                          <a:effectLst/>
                          <a:latin typeface="Times New Roman" panose="02020603050405020304" pitchFamily="18" charset="0"/>
                          <a:cs typeface="Times New Roman" panose="02020603050405020304" pitchFamily="18" charset="0"/>
                        </a:rPr>
                        <a:t> Tas, Omer </a:t>
                      </a:r>
                      <a:r>
                        <a:rPr lang="en-US" sz="1000" dirty="0" err="1">
                          <a:effectLst/>
                          <a:latin typeface="Times New Roman" panose="02020603050405020304" pitchFamily="18" charset="0"/>
                          <a:cs typeface="Times New Roman" panose="02020603050405020304" pitchFamily="18" charset="0"/>
                        </a:rPr>
                        <a:t>Ozgur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Tanriover</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Consensus algorithm, Proof-of-Work and Proof-of-Stake model,  Governance model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Contributions made for the issues like integrity, privacy and consensus.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Usage of untrusted system, scalability attack, low transparency is not discussed.</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3957758443"/>
                  </a:ext>
                </a:extLst>
              </a:tr>
              <a:tr h="943703">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Blockchain-Based E-Voting System</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err="1">
                          <a:effectLst/>
                          <a:latin typeface="Times New Roman" panose="02020603050405020304" pitchFamily="18" charset="0"/>
                          <a:cs typeface="Times New Roman" panose="02020603050405020304" pitchFamily="18" charset="0"/>
                        </a:rPr>
                        <a:t>Fridrik</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Hjalmarsson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Gunnlaugur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Hreidarsson</a:t>
                      </a:r>
                      <a:r>
                        <a:rPr lang="en-US" sz="1000" dirty="0">
                          <a:effectLst/>
                          <a:latin typeface="Times New Roman" panose="02020603050405020304" pitchFamily="18" charset="0"/>
                          <a:cs typeface="Times New Roman" panose="02020603050405020304" pitchFamily="18" charset="0"/>
                        </a:rPr>
                        <a:t>, Mohammad </a:t>
                      </a:r>
                      <a:r>
                        <a:rPr lang="en-US" sz="1000" dirty="0" err="1">
                          <a:effectLst/>
                          <a:latin typeface="Times New Roman" panose="02020603050405020304" pitchFamily="18" charset="0"/>
                          <a:cs typeface="Times New Roman" panose="02020603050405020304" pitchFamily="18" charset="0"/>
                        </a:rPr>
                        <a:t>Hamdaqa</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Gisli</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Hjalmtysson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Byzantine algorithm, Proof-of-Authority model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Smart contract is utilized to enable reliability and cost-effective election as well guarantees voters privacy</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Additional procedures has to be taken care of while conducting voting at large number transactions per second.</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278411545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a:latin typeface="Times New Roman" panose="02020603050405020304" pitchFamily="18" charset="0"/>
                <a:cs typeface="Times New Roman" panose="02020603050405020304" pitchFamily="18" charset="0"/>
              </a:rPr>
              <a:t>Contribution of Each project Members</a:t>
            </a:r>
            <a:endParaRPr>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988FE25-6C97-7D5B-C1C3-4D85C574CE8B}"/>
              </a:ext>
            </a:extLst>
          </p:cNvPr>
          <p:cNvSpPr txBox="1">
            <a:spLocks/>
          </p:cNvSpPr>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atin typeface="Times New Roman" panose="02020603050405020304" pitchFamily="18" charset="0"/>
                <a:cs typeface="Times New Roman" panose="02020603050405020304" pitchFamily="18" charset="0"/>
              </a:rPr>
              <a:t>cv</a:t>
            </a:r>
            <a:endParaRPr lang="en-US" dirty="0">
              <a:latin typeface="Times New Roman" panose="02020603050405020304" pitchFamily="18" charset="0"/>
              <a:cs typeface="Times New Roman" panose="02020603050405020304" pitchFamily="18" charset="0"/>
            </a:endParaRPr>
          </a:p>
        </p:txBody>
      </p:sp>
      <p:pic>
        <p:nvPicPr>
          <p:cNvPr id="3" name="Picture 2" descr="C:\Documents and Settings\ADMIN\Desktop\Courses Offered.jpg">
            <a:extLst>
              <a:ext uri="{FF2B5EF4-FFF2-40B4-BE49-F238E27FC236}">
                <a16:creationId xmlns:a16="http://schemas.microsoft.com/office/drawing/2014/main" id="{5982B873-EAC4-DE55-32C1-A7AFF1C02074}"/>
              </a:ext>
            </a:extLst>
          </p:cNvPr>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a:extLst>
              <a:ext uri="{FF2B5EF4-FFF2-40B4-BE49-F238E27FC236}">
                <a16:creationId xmlns:a16="http://schemas.microsoft.com/office/drawing/2014/main" id="{A75D898D-93CF-FE0A-7E69-3F2202543B38}"/>
              </a:ext>
            </a:extLst>
          </p:cNvPr>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graphicFrame>
        <p:nvGraphicFramePr>
          <p:cNvPr id="5" name="Table 4">
            <a:extLst>
              <a:ext uri="{FF2B5EF4-FFF2-40B4-BE49-F238E27FC236}">
                <a16:creationId xmlns:a16="http://schemas.microsoft.com/office/drawing/2014/main" id="{147DA29E-57C7-1297-DB7F-BC469496890F}"/>
              </a:ext>
            </a:extLst>
          </p:cNvPr>
          <p:cNvGraphicFramePr>
            <a:graphicFrameLocks noGrp="1"/>
          </p:cNvGraphicFramePr>
          <p:nvPr>
            <p:extLst>
              <p:ext uri="{D42A27DB-BD31-4B8C-83A1-F6EECF244321}">
                <p14:modId xmlns:p14="http://schemas.microsoft.com/office/powerpoint/2010/main" val="2879375008"/>
              </p:ext>
            </p:extLst>
          </p:nvPr>
        </p:nvGraphicFramePr>
        <p:xfrm>
          <a:off x="1371600" y="76200"/>
          <a:ext cx="7543799" cy="5981153"/>
        </p:xfrm>
        <a:graphic>
          <a:graphicData uri="http://schemas.openxmlformats.org/drawingml/2006/table">
            <a:tbl>
              <a:tblPr firstRow="1" firstCol="1" bandRow="1">
                <a:tableStyleId>{5C22544A-7EE6-4342-B048-85BDC9FD1C3A}</a:tableStyleId>
              </a:tblPr>
              <a:tblGrid>
                <a:gridCol w="1441504">
                  <a:extLst>
                    <a:ext uri="{9D8B030D-6E8A-4147-A177-3AD203B41FA5}">
                      <a16:colId xmlns:a16="http://schemas.microsoft.com/office/drawing/2014/main" val="2141201269"/>
                    </a:ext>
                  </a:extLst>
                </a:gridCol>
                <a:gridCol w="1318701">
                  <a:extLst>
                    <a:ext uri="{9D8B030D-6E8A-4147-A177-3AD203B41FA5}">
                      <a16:colId xmlns:a16="http://schemas.microsoft.com/office/drawing/2014/main" val="1080950362"/>
                    </a:ext>
                  </a:extLst>
                </a:gridCol>
                <a:gridCol w="1083092">
                  <a:extLst>
                    <a:ext uri="{9D8B030D-6E8A-4147-A177-3AD203B41FA5}">
                      <a16:colId xmlns:a16="http://schemas.microsoft.com/office/drawing/2014/main" val="1752257617"/>
                    </a:ext>
                  </a:extLst>
                </a:gridCol>
                <a:gridCol w="1683540">
                  <a:extLst>
                    <a:ext uri="{9D8B030D-6E8A-4147-A177-3AD203B41FA5}">
                      <a16:colId xmlns:a16="http://schemas.microsoft.com/office/drawing/2014/main" val="2079903439"/>
                    </a:ext>
                  </a:extLst>
                </a:gridCol>
                <a:gridCol w="2016962">
                  <a:extLst>
                    <a:ext uri="{9D8B030D-6E8A-4147-A177-3AD203B41FA5}">
                      <a16:colId xmlns:a16="http://schemas.microsoft.com/office/drawing/2014/main" val="1359587659"/>
                    </a:ext>
                  </a:extLst>
                </a:gridCol>
              </a:tblGrid>
              <a:tr h="474839">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PAPER NAME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AUTHOR</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ALGORITHM</a:t>
                      </a:r>
                      <a:endParaRPr lang="en-US" sz="105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MODEL USED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ADVA25NTAGES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DISADVANTAGES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473366548"/>
                  </a:ext>
                </a:extLst>
              </a:tr>
              <a:tr h="805731">
                <a:tc>
                  <a:txBody>
                    <a:bodyPr/>
                    <a:lstStyle/>
                    <a:p>
                      <a:pPr marL="0" marR="0" algn="l">
                        <a:lnSpc>
                          <a:spcPct val="107000"/>
                        </a:lnSpc>
                        <a:spcBef>
                          <a:spcPts val="0"/>
                        </a:spcBef>
                        <a:spcAft>
                          <a:spcPts val="800"/>
                        </a:spcAft>
                      </a:pPr>
                      <a:r>
                        <a:rPr lang="en-IN" sz="1000" b="1" dirty="0">
                          <a:effectLst/>
                          <a:latin typeface="Times New Roman" panose="02020603050405020304" pitchFamily="18" charset="0"/>
                          <a:ea typeface="Calibri" panose="020F0502020204030204" pitchFamily="34" charset="0"/>
                        </a:rPr>
                        <a:t>A Secure end-to-end verifiable e-voting system using blockchain and cloud server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50" dirty="0">
                          <a:effectLst/>
                          <a:latin typeface="Times New Roman" panose="02020603050405020304" pitchFamily="18" charset="0"/>
                          <a:ea typeface="Calibri" panose="020F0502020204030204" pitchFamily="34" charset="0"/>
                        </a:rPr>
                        <a:t>Somnath </a:t>
                      </a:r>
                      <a:r>
                        <a:rPr lang="en-IN" sz="1050" dirty="0" err="1">
                          <a:effectLst/>
                          <a:latin typeface="Times New Roman" panose="02020603050405020304" pitchFamily="18" charset="0"/>
                          <a:ea typeface="Calibri" panose="020F0502020204030204" pitchFamily="34" charset="0"/>
                        </a:rPr>
                        <a:t>Panja</a:t>
                      </a:r>
                      <a:r>
                        <a:rPr lang="en-IN" sz="1050" dirty="0">
                          <a:effectLst/>
                          <a:latin typeface="Times New Roman" panose="02020603050405020304" pitchFamily="18" charset="0"/>
                          <a:ea typeface="Calibri" panose="020F0502020204030204" pitchFamily="34" charset="0"/>
                        </a:rPr>
                        <a:t>, Bimal Roy</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t>DRE-</a:t>
                      </a:r>
                      <a:r>
                        <a:rPr lang="en-US" sz="1050" dirty="0" err="1"/>
                        <a:t>ip</a:t>
                      </a:r>
                      <a:r>
                        <a:rPr lang="en-US" sz="1050" dirty="0"/>
                        <a:t> tally verification algorithm, Fuzzy Vault algorithm.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This protocol has the potential for real-world deployment and provides secure voter registration and authentication.</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There is no proposal to reduce the False Rejection Rate of the Fussy Vault algorithm for fingerprint.</a:t>
                      </a:r>
                    </a:p>
                  </a:txBody>
                  <a:tcPr marL="49175" marR="49175" marT="0" marB="0"/>
                </a:tc>
                <a:extLst>
                  <a:ext uri="{0D108BD9-81ED-4DB2-BD59-A6C34878D82A}">
                    <a16:rowId xmlns:a16="http://schemas.microsoft.com/office/drawing/2014/main" val="2507900028"/>
                  </a:ext>
                </a:extLst>
              </a:tr>
              <a:tr h="950273">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Decentralized E-Voting Systems Based on the Blockchain Technology</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Jen Ho Hsiao, </a:t>
                      </a:r>
                      <a:r>
                        <a:rPr lang="en-IN" sz="1000" dirty="0" err="1">
                          <a:effectLst/>
                          <a:latin typeface="Times New Roman" panose="02020603050405020304" pitchFamily="18" charset="0"/>
                          <a:ea typeface="Calibri" panose="020F0502020204030204" pitchFamily="34" charset="0"/>
                        </a:rPr>
                        <a:t>Raylin</a:t>
                      </a:r>
                      <a:r>
                        <a:rPr lang="en-IN" sz="1000" dirty="0">
                          <a:effectLst/>
                          <a:latin typeface="Times New Roman" panose="02020603050405020304" pitchFamily="18" charset="0"/>
                          <a:ea typeface="Calibri" panose="020F0502020204030204" pitchFamily="34" charset="0"/>
                        </a:rPr>
                        <a:t> Tso, Chien Ming Chen, Mu </a:t>
                      </a:r>
                      <a:r>
                        <a:rPr lang="en-IN" sz="1000" dirty="0" err="1">
                          <a:effectLst/>
                          <a:latin typeface="Times New Roman" panose="02020603050405020304" pitchFamily="18" charset="0"/>
                          <a:ea typeface="Calibri" panose="020F0502020204030204" pitchFamily="34" charset="0"/>
                        </a:rPr>
                        <a:t>En</a:t>
                      </a:r>
                      <a:r>
                        <a:rPr lang="en-IN" sz="1000" dirty="0">
                          <a:effectLst/>
                          <a:latin typeface="Times New Roman" panose="02020603050405020304" pitchFamily="18" charset="0"/>
                          <a:ea typeface="Calibri" panose="020F0502020204030204" pitchFamily="34" charset="0"/>
                        </a:rPr>
                        <a:t> Wu</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err="1"/>
                        <a:t>Paillier’s</a:t>
                      </a:r>
                      <a:r>
                        <a:rPr lang="en-US" sz="1050" dirty="0"/>
                        <a:t> homomorphic encryption algorithm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Transparency of smart contract that allow voters to record and verify ballots.</a:t>
                      </a:r>
                    </a:p>
                  </a:txBody>
                  <a:tcPr marL="49175" marR="49175" marT="0" marB="0"/>
                </a:tc>
                <a:tc>
                  <a:txBody>
                    <a:bodyPr/>
                    <a:lstStyle/>
                    <a:p>
                      <a:pPr marL="0" marR="0" algn="l">
                        <a:lnSpc>
                          <a:spcPct val="107000"/>
                        </a:lnSpc>
                        <a:spcBef>
                          <a:spcPts val="0"/>
                        </a:spcBef>
                        <a:spcAft>
                          <a:spcPts val="800"/>
                        </a:spcAft>
                      </a:pPr>
                      <a:r>
                        <a:rPr lang="en-US" sz="1050" dirty="0"/>
                        <a:t>Voter qualification, protecting the anonymity of voter’s identity, non-repeatable, ballot eligibility and ballot verifiability is not discussed.</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1155160524"/>
                  </a:ext>
                </a:extLst>
              </a:tr>
              <a:tr h="949197">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Electronic Voting Service Using Block-Chain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err="1">
                          <a:effectLst/>
                          <a:latin typeface="Times New Roman" panose="02020603050405020304" pitchFamily="18" charset="0"/>
                          <a:ea typeface="Calibri" panose="020F0502020204030204" pitchFamily="34" charset="0"/>
                        </a:rPr>
                        <a:t>Kibin</a:t>
                      </a:r>
                      <a:r>
                        <a:rPr lang="en-IN" sz="1000" dirty="0">
                          <a:effectLst/>
                          <a:latin typeface="Times New Roman" panose="02020603050405020304" pitchFamily="18" charset="0"/>
                          <a:ea typeface="Calibri" panose="020F0502020204030204" pitchFamily="34" charset="0"/>
                        </a:rPr>
                        <a:t> Lee, Joshua I James, </a:t>
                      </a:r>
                      <a:r>
                        <a:rPr lang="en-IN" sz="1000" dirty="0" err="1">
                          <a:effectLst/>
                          <a:latin typeface="Times New Roman" panose="02020603050405020304" pitchFamily="18" charset="0"/>
                          <a:ea typeface="Calibri" panose="020F0502020204030204" pitchFamily="34" charset="0"/>
                        </a:rPr>
                        <a:t>Tekachew</a:t>
                      </a:r>
                      <a:r>
                        <a:rPr lang="en-IN" sz="1000" dirty="0">
                          <a:effectLst/>
                          <a:latin typeface="Times New Roman" panose="02020603050405020304" pitchFamily="18" charset="0"/>
                          <a:ea typeface="Calibri" panose="020F0502020204030204" pitchFamily="34" charset="0"/>
                        </a:rPr>
                        <a:t> G </a:t>
                      </a:r>
                      <a:r>
                        <a:rPr lang="en-IN" sz="1000" dirty="0" err="1">
                          <a:effectLst/>
                          <a:latin typeface="Times New Roman" panose="02020603050405020304" pitchFamily="18" charset="0"/>
                          <a:ea typeface="Calibri" panose="020F0502020204030204" pitchFamily="34" charset="0"/>
                        </a:rPr>
                        <a:t>Ejeta</a:t>
                      </a: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Hyoung</a:t>
                      </a:r>
                      <a:r>
                        <a:rPr lang="en-IN" sz="1000" dirty="0">
                          <a:effectLst/>
                          <a:latin typeface="Times New Roman" panose="02020603050405020304" pitchFamily="18" charset="0"/>
                          <a:ea typeface="Calibri" panose="020F0502020204030204" pitchFamily="34" charset="0"/>
                        </a:rPr>
                        <a:t> J Kim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SHA-256 algorithm, RIPEMD160 algorithm</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Consensus attack will not be able to steal coins, consume coins or change ownership records and past transactions.</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Susceptible to denial-of-service disruptions that can affect the creation of future blocks as bitcoin network has large amount of hash power.</a:t>
                      </a:r>
                    </a:p>
                  </a:txBody>
                  <a:tcPr marL="49175" marR="49175" marT="0" marB="0"/>
                </a:tc>
                <a:extLst>
                  <a:ext uri="{0D108BD9-81ED-4DB2-BD59-A6C34878D82A}">
                    <a16:rowId xmlns:a16="http://schemas.microsoft.com/office/drawing/2014/main" val="274255714"/>
                  </a:ext>
                </a:extLst>
              </a:tr>
              <a:tr h="661189">
                <a:tc>
                  <a:txBody>
                    <a:bodyPr/>
                    <a:lstStyle/>
                    <a:p>
                      <a:pPr marL="0" marR="0" algn="l">
                        <a:lnSpc>
                          <a:spcPct val="107000"/>
                        </a:lnSpc>
                        <a:spcBef>
                          <a:spcPts val="0"/>
                        </a:spcBef>
                        <a:spcAft>
                          <a:spcPts val="800"/>
                        </a:spcAft>
                      </a:pPr>
                      <a:r>
                        <a:rPr lang="en-IN" sz="1000" dirty="0" err="1">
                          <a:effectLst/>
                          <a:latin typeface="Times New Roman" panose="02020603050405020304" pitchFamily="18" charset="0"/>
                          <a:ea typeface="Calibri" panose="020F0502020204030204" pitchFamily="34" charset="0"/>
                        </a:rPr>
                        <a:t>SecEVS</a:t>
                      </a:r>
                      <a:r>
                        <a:rPr lang="en-IN" sz="1000" dirty="0">
                          <a:effectLst/>
                          <a:latin typeface="Times New Roman" panose="02020603050405020304" pitchFamily="18" charset="0"/>
                          <a:ea typeface="Calibri" panose="020F0502020204030204" pitchFamily="34" charset="0"/>
                        </a:rPr>
                        <a:t>: Secure Electronic Voting System Using Blockchain Technology</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Ashish Singh, </a:t>
                      </a:r>
                      <a:r>
                        <a:rPr lang="en-IN" sz="1000" dirty="0" err="1">
                          <a:effectLst/>
                          <a:latin typeface="Times New Roman" panose="02020603050405020304" pitchFamily="18" charset="0"/>
                          <a:ea typeface="Calibri" panose="020F0502020204030204" pitchFamily="34" charset="0"/>
                        </a:rPr>
                        <a:t>Kakali</a:t>
                      </a:r>
                      <a:r>
                        <a:rPr lang="en-IN" sz="1000" dirty="0">
                          <a:effectLst/>
                          <a:latin typeface="Times New Roman" panose="02020603050405020304" pitchFamily="18" charset="0"/>
                          <a:ea typeface="Calibri" panose="020F0502020204030204" pitchFamily="34" charset="0"/>
                        </a:rPr>
                        <a:t> Chatterjee</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SHA-256 algorithm</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Voter can be registered only once and employs decentralization.</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Difficult to implement on large scale.</a:t>
                      </a:r>
                    </a:p>
                  </a:txBody>
                  <a:tcPr marL="49175" marR="49175" marT="0" marB="0"/>
                </a:tc>
                <a:extLst>
                  <a:ext uri="{0D108BD9-81ED-4DB2-BD59-A6C34878D82A}">
                    <a16:rowId xmlns:a16="http://schemas.microsoft.com/office/drawing/2014/main" val="1605904251"/>
                  </a:ext>
                </a:extLst>
              </a:tr>
              <a:tr h="1157529">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Digital Voting: A Blockchain-based E-Voting System using </a:t>
                      </a:r>
                      <a:r>
                        <a:rPr lang="en-IN" sz="1000" dirty="0" err="1">
                          <a:effectLst/>
                          <a:latin typeface="Times New Roman" panose="02020603050405020304" pitchFamily="18" charset="0"/>
                          <a:ea typeface="Calibri" panose="020F0502020204030204" pitchFamily="34" charset="0"/>
                        </a:rPr>
                        <a:t>Biohash</a:t>
                      </a:r>
                      <a:r>
                        <a:rPr lang="en-IN" sz="1000" dirty="0">
                          <a:effectLst/>
                          <a:latin typeface="Times New Roman" panose="02020603050405020304" pitchFamily="18" charset="0"/>
                          <a:ea typeface="Calibri" panose="020F0502020204030204" pitchFamily="34" charset="0"/>
                        </a:rPr>
                        <a:t> and Smart Contract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Syada</a:t>
                      </a: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Tasmia</a:t>
                      </a: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Alvi</a:t>
                      </a:r>
                      <a:r>
                        <a:rPr lang="en-IN" sz="1000" dirty="0">
                          <a:effectLst/>
                          <a:latin typeface="Times New Roman" panose="02020603050405020304" pitchFamily="18" charset="0"/>
                          <a:ea typeface="Calibri" panose="020F0502020204030204" pitchFamily="34" charset="0"/>
                        </a:rPr>
                        <a:t>, Mohammed Nasir Uddin, </a:t>
                      </a:r>
                      <a:r>
                        <a:rPr lang="en-IN" sz="1000" dirty="0" err="1">
                          <a:effectLst/>
                          <a:latin typeface="Times New Roman" panose="02020603050405020304" pitchFamily="18" charset="0"/>
                          <a:ea typeface="Calibri" panose="020F0502020204030204" pitchFamily="34" charset="0"/>
                        </a:rPr>
                        <a:t>Linta</a:t>
                      </a:r>
                      <a:r>
                        <a:rPr lang="en-IN" sz="1000" dirty="0">
                          <a:effectLst/>
                          <a:latin typeface="Times New Roman" panose="02020603050405020304" pitchFamily="18" charset="0"/>
                          <a:ea typeface="Calibri" panose="020F0502020204030204" pitchFamily="34" charset="0"/>
                        </a:rPr>
                        <a:t> Islam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Hash generation algorithm from fingerprint</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Smart contract is used which provides transparency and mobility. The voters information hash is stored in the chain will provide scalability.</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Vote counting is not done in real time. There is no encryption technique to boost system’s security.</a:t>
                      </a:r>
                    </a:p>
                  </a:txBody>
                  <a:tcPr marL="49175" marR="49175" marT="0" marB="0"/>
                </a:tc>
                <a:extLst>
                  <a:ext uri="{0D108BD9-81ED-4DB2-BD59-A6C34878D82A}">
                    <a16:rowId xmlns:a16="http://schemas.microsoft.com/office/drawing/2014/main" val="3705046662"/>
                  </a:ext>
                </a:extLst>
              </a:tr>
              <a:tr h="943703">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A Study on Decentralized E-Voting System Using Blockchain Technology</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Harsha V Patil, Kanchan G Rathi, </a:t>
                      </a:r>
                      <a:r>
                        <a:rPr lang="en-IN" sz="1000" dirty="0" err="1">
                          <a:effectLst/>
                          <a:latin typeface="Times New Roman" panose="02020603050405020304" pitchFamily="18" charset="0"/>
                          <a:ea typeface="Calibri" panose="020F0502020204030204" pitchFamily="34" charset="0"/>
                        </a:rPr>
                        <a:t>Malathi</a:t>
                      </a: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Tribhuwan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SHA-256 algorithm</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Allows the voters with an option to cast a protest vote in case they are not satisfied with the current elections or candidature.</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More energy is required to validate and process the votes, there will be a shift from the central election commission and building the trust factor is also a challenge.</a:t>
                      </a:r>
                    </a:p>
                  </a:txBody>
                  <a:tcPr marL="49175" marR="49175" marT="0" marB="0"/>
                </a:tc>
                <a:extLst>
                  <a:ext uri="{0D108BD9-81ED-4DB2-BD59-A6C34878D82A}">
                    <a16:rowId xmlns:a16="http://schemas.microsoft.com/office/drawing/2014/main" val="890198338"/>
                  </a:ext>
                </a:extLst>
              </a:tr>
            </a:tbl>
          </a:graphicData>
        </a:graphic>
      </p:graphicFrame>
    </p:spTree>
    <p:extLst>
      <p:ext uri="{BB962C8B-B14F-4D97-AF65-F5344CB8AC3E}">
        <p14:creationId xmlns:p14="http://schemas.microsoft.com/office/powerpoint/2010/main" val="371450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10" name="Google Shape;110;p1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11" name="Google Shape;111;p16"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12" name="Google Shape;112;p1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4" name="Google Shape;114;p16"/>
          <p:cNvSpPr txBox="1"/>
          <p:nvPr/>
        </p:nvSpPr>
        <p:spPr>
          <a:xfrm>
            <a:off x="1111475" y="215600"/>
            <a:ext cx="74709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SYSTEM DIAGRAM / ARCHITECTURE:</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1C92A055-21C2-4828-60C8-E5196AABC9C4}"/>
              </a:ext>
            </a:extLst>
          </p:cNvPr>
          <p:cNvPicPr>
            <a:picLocks noChangeAspect="1"/>
          </p:cNvPicPr>
          <p:nvPr/>
        </p:nvPicPr>
        <p:blipFill>
          <a:blip r:embed="rId4"/>
          <a:stretch>
            <a:fillRect/>
          </a:stretch>
        </p:blipFill>
        <p:spPr>
          <a:xfrm>
            <a:off x="1149775" y="662928"/>
            <a:ext cx="7203921" cy="54019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3365435" y="262491"/>
            <a:ext cx="2413130" cy="10251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a:t>
            </a:r>
            <a:endParaRPr sz="2800" b="1" dirty="0">
              <a:latin typeface="Times New Roman" panose="02020603050405020304" pitchFamily="18" charset="0"/>
              <a:cs typeface="Times New Roman" panose="02020603050405020304" pitchFamily="18" charset="0"/>
            </a:endParaRPr>
          </a:p>
        </p:txBody>
      </p:sp>
      <p:sp>
        <p:nvSpPr>
          <p:cNvPr id="121" name="Google Shape;121;p17"/>
          <p:cNvSpPr txBox="1">
            <a:spLocks noGrp="1"/>
          </p:cNvSpPr>
          <p:nvPr>
            <p:ph type="body" idx="1"/>
          </p:nvPr>
        </p:nvSpPr>
        <p:spPr>
          <a:xfrm>
            <a:off x="2270838" y="1667005"/>
            <a:ext cx="5063023" cy="4351338"/>
          </a:xfrm>
          <a:prstGeom prst="rect">
            <a:avLst/>
          </a:prstGeom>
          <a:noFill/>
          <a:ln>
            <a:noFill/>
          </a:ln>
        </p:spPr>
        <p:txBody>
          <a:bodyPr spcFirstLastPara="1" wrap="square" lIns="91425" tIns="45700" rIns="91425" bIns="45700" anchor="t" anchorCtr="0">
            <a:noAutofit/>
          </a:bodyPr>
          <a:lstStyle/>
          <a:p>
            <a:pPr marL="114300" indent="0" algn="just">
              <a:buNone/>
            </a:pPr>
            <a:r>
              <a:rPr lang="en-US" sz="1600" dirty="0">
                <a:latin typeface="Times New Roman" panose="02020603050405020304" pitchFamily="18" charset="0"/>
                <a:cs typeface="Times New Roman" panose="02020603050405020304" pitchFamily="18" charset="0"/>
              </a:rPr>
              <a:t>The proposed voting mechanism includes four modules:</a:t>
            </a:r>
          </a:p>
          <a:p>
            <a:pPr marL="114300" indent="0" algn="just">
              <a:buNone/>
            </a:pPr>
            <a:endParaRPr lang="en-US" sz="1600" dirty="0">
              <a:latin typeface="Times New Roman" panose="02020603050405020304" pitchFamily="18" charset="0"/>
              <a:cs typeface="Times New Roman" panose="02020603050405020304" pitchFamily="18" charset="0"/>
            </a:endParaRPr>
          </a:p>
          <a:p>
            <a:pPr marL="11430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First Phase</a:t>
            </a:r>
            <a:r>
              <a:rPr lang="en-US" sz="1600" dirty="0">
                <a:latin typeface="Times New Roman" panose="02020603050405020304" pitchFamily="18" charset="0"/>
                <a:cs typeface="Times New Roman" panose="02020603050405020304" pitchFamily="18" charset="0"/>
              </a:rPr>
              <a:t>: Registration Phase  </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Second Phase</a:t>
            </a:r>
            <a:r>
              <a:rPr lang="en-US" sz="1600" dirty="0">
                <a:latin typeface="Times New Roman" panose="02020603050405020304" pitchFamily="18" charset="0"/>
                <a:cs typeface="Times New Roman" panose="02020603050405020304" pitchFamily="18" charset="0"/>
              </a:rPr>
              <a:t>: Voting Setup Phase  </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Third Phase</a:t>
            </a:r>
            <a:r>
              <a:rPr lang="en-US" sz="1600" dirty="0">
                <a:latin typeface="Times New Roman" panose="02020603050405020304" pitchFamily="18" charset="0"/>
                <a:cs typeface="Times New Roman" panose="02020603050405020304" pitchFamily="18" charset="0"/>
              </a:rPr>
              <a:t>: Voting Phase  </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Fourth Phase</a:t>
            </a:r>
            <a:r>
              <a:rPr lang="en-US" sz="1600" dirty="0">
                <a:latin typeface="Times New Roman" panose="02020603050405020304" pitchFamily="18" charset="0"/>
                <a:cs typeface="Times New Roman" panose="02020603050405020304" pitchFamily="18" charset="0"/>
              </a:rPr>
              <a:t>: Result Phase</a:t>
            </a:r>
          </a:p>
          <a:p>
            <a:pPr marL="457200" lvl="0" indent="-228600" algn="l" rtl="0">
              <a:lnSpc>
                <a:spcPct val="90000"/>
              </a:lnSpc>
              <a:spcBef>
                <a:spcPts val="1000"/>
              </a:spcBef>
              <a:spcAft>
                <a:spcPts val="0"/>
              </a:spcAft>
              <a:buClr>
                <a:schemeClr val="dk1"/>
              </a:buClr>
              <a:buSzPts val="1800"/>
              <a:buNone/>
            </a:pPr>
            <a:endParaRPr sz="1600" dirty="0"/>
          </a:p>
        </p:txBody>
      </p:sp>
      <p:sp>
        <p:nvSpPr>
          <p:cNvPr id="4" name="Right Triangle 3">
            <a:extLst>
              <a:ext uri="{FF2B5EF4-FFF2-40B4-BE49-F238E27FC236}">
                <a16:creationId xmlns:a16="http://schemas.microsoft.com/office/drawing/2014/main" id="{F51AD2C2-2A74-2241-3C93-67727B8DB5D4}"/>
              </a:ext>
            </a:extLst>
          </p:cNvPr>
          <p:cNvSpPr/>
          <p:nvPr/>
        </p:nvSpPr>
        <p:spPr>
          <a:xfrm rot="5400000">
            <a:off x="69978" y="-69979"/>
            <a:ext cx="3545633" cy="3685592"/>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AE21C66F-06DF-18DF-6868-5BAD47600F9A}"/>
              </a:ext>
            </a:extLst>
          </p:cNvPr>
          <p:cNvSpPr/>
          <p:nvPr/>
        </p:nvSpPr>
        <p:spPr>
          <a:xfrm rot="16200000">
            <a:off x="4966967" y="2680961"/>
            <a:ext cx="3903369" cy="4450706"/>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79373"/>
            <a:ext cx="7886700" cy="4478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 DESCRIPTIONS</a:t>
            </a:r>
          </a:p>
        </p:txBody>
      </p:sp>
      <p:pic>
        <p:nvPicPr>
          <p:cNvPr id="2" name="Picture 1">
            <a:extLst>
              <a:ext uri="{FF2B5EF4-FFF2-40B4-BE49-F238E27FC236}">
                <a16:creationId xmlns:a16="http://schemas.microsoft.com/office/drawing/2014/main" id="{5B1D7237-8E03-0645-D6F0-AA3992A56518}"/>
              </a:ext>
            </a:extLst>
          </p:cNvPr>
          <p:cNvPicPr>
            <a:picLocks noChangeAspect="1"/>
          </p:cNvPicPr>
          <p:nvPr/>
        </p:nvPicPr>
        <p:blipFill rotWithShape="1">
          <a:blip r:embed="rId3"/>
          <a:srcRect l="10606" r="12473"/>
          <a:stretch/>
        </p:blipFill>
        <p:spPr>
          <a:xfrm>
            <a:off x="139959" y="883226"/>
            <a:ext cx="3452327" cy="5713516"/>
          </a:xfrm>
          <a:prstGeom prst="rect">
            <a:avLst/>
          </a:prstGeom>
        </p:spPr>
      </p:pic>
      <p:pic>
        <p:nvPicPr>
          <p:cNvPr id="3" name="Picture 2">
            <a:extLst>
              <a:ext uri="{FF2B5EF4-FFF2-40B4-BE49-F238E27FC236}">
                <a16:creationId xmlns:a16="http://schemas.microsoft.com/office/drawing/2014/main" id="{42B37FB3-A710-C403-43A9-523F6254F056}"/>
              </a:ext>
            </a:extLst>
          </p:cNvPr>
          <p:cNvPicPr>
            <a:picLocks noChangeAspect="1"/>
          </p:cNvPicPr>
          <p:nvPr/>
        </p:nvPicPr>
        <p:blipFill rotWithShape="1">
          <a:blip r:embed="rId4"/>
          <a:srcRect r="11298"/>
          <a:stretch/>
        </p:blipFill>
        <p:spPr>
          <a:xfrm>
            <a:off x="5774160" y="1125821"/>
            <a:ext cx="3369840" cy="5023052"/>
          </a:xfrm>
          <a:prstGeom prst="rect">
            <a:avLst/>
          </a:prstGeom>
        </p:spPr>
      </p:pic>
      <p:sp>
        <p:nvSpPr>
          <p:cNvPr id="127" name="Google Shape;127;p18"/>
          <p:cNvSpPr txBox="1">
            <a:spLocks noGrp="1"/>
          </p:cNvSpPr>
          <p:nvPr>
            <p:ph type="body" idx="1"/>
          </p:nvPr>
        </p:nvSpPr>
        <p:spPr>
          <a:xfrm>
            <a:off x="3387009" y="2345061"/>
            <a:ext cx="2985799" cy="2852090"/>
          </a:xfrm>
          <a:prstGeom prst="rect">
            <a:avLst/>
          </a:prstGeom>
          <a:noFill/>
          <a:ln>
            <a:noFill/>
          </a:ln>
        </p:spPr>
        <p:txBody>
          <a:bodyPr spcFirstLastPara="1" wrap="square" lIns="91425" tIns="45700" rIns="91425" bIns="45700" anchor="t" anchorCtr="0">
            <a:noAutofit/>
          </a:bodyPr>
          <a:lstStyle/>
          <a:p>
            <a:pPr marL="114300" indent="0" algn="ctr">
              <a:buNone/>
            </a:pPr>
            <a:r>
              <a:rPr lang="en-US" sz="1600" dirty="0">
                <a:latin typeface="Times New Roman" panose="02020603050405020304" pitchFamily="18" charset="0"/>
                <a:cs typeface="Times New Roman" panose="02020603050405020304" pitchFamily="18" charset="0"/>
              </a:rPr>
              <a:t>The First phase of voting system consists of</a:t>
            </a:r>
          </a:p>
          <a:p>
            <a:pPr algn="ctr"/>
            <a:endParaRPr lang="en-US" sz="1600" dirty="0">
              <a:latin typeface="Times New Roman" panose="02020603050405020304" pitchFamily="18" charset="0"/>
              <a:cs typeface="Times New Roman" panose="02020603050405020304" pitchFamily="18" charset="0"/>
            </a:endParaRPr>
          </a:p>
          <a:p>
            <a:pPr marL="114300" indent="0" algn="ctr">
              <a:buNone/>
            </a:pPr>
            <a:r>
              <a:rPr lang="en-US" sz="1600" dirty="0">
                <a:latin typeface="Times New Roman" panose="02020603050405020304" pitchFamily="18" charset="0"/>
                <a:cs typeface="Times New Roman" panose="02020603050405020304" pitchFamily="18" charset="0"/>
              </a:rPr>
              <a:t>Registration unit which has two parts:</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Voters registration </a:t>
            </a:r>
          </a:p>
          <a:p>
            <a:pPr algn="ctr"/>
            <a:r>
              <a:rPr lang="en-US" sz="1600" dirty="0">
                <a:latin typeface="Times New Roman" panose="02020603050405020304" pitchFamily="18" charset="0"/>
                <a:cs typeface="Times New Roman" panose="02020603050405020304" pitchFamily="18" charset="0"/>
              </a:rPr>
              <a:t>Candidate Registration</a:t>
            </a:r>
          </a:p>
          <a:p>
            <a:pPr algn="ctr"/>
            <a:endParaRPr lang="en-US"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marL="457200" lvl="0" indent="-228600" algn="ctr" rtl="0">
              <a:lnSpc>
                <a:spcPct val="90000"/>
              </a:lnSpc>
              <a:spcBef>
                <a:spcPts val="1000"/>
              </a:spcBef>
              <a:spcAft>
                <a:spcPts val="0"/>
              </a:spcAft>
              <a:buClr>
                <a:schemeClr val="dk1"/>
              </a:buClr>
              <a:buSzPts val="1800"/>
              <a:buNone/>
            </a:pPr>
            <a:endParaRPr sz="1600" dirty="0"/>
          </a:p>
        </p:txBody>
      </p:sp>
      <p:sp>
        <p:nvSpPr>
          <p:cNvPr id="4" name="TextBox 3">
            <a:extLst>
              <a:ext uri="{FF2B5EF4-FFF2-40B4-BE49-F238E27FC236}">
                <a16:creationId xmlns:a16="http://schemas.microsoft.com/office/drawing/2014/main" id="{26343DA0-28B6-74B5-0FD8-71444AAC1695}"/>
              </a:ext>
            </a:extLst>
          </p:cNvPr>
          <p:cNvSpPr txBox="1"/>
          <p:nvPr/>
        </p:nvSpPr>
        <p:spPr>
          <a:xfrm>
            <a:off x="3234221" y="1734106"/>
            <a:ext cx="329137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First phase</a:t>
            </a:r>
          </a:p>
        </p:txBody>
      </p:sp>
      <p:sp>
        <p:nvSpPr>
          <p:cNvPr id="5" name="Right Triangle 4">
            <a:extLst>
              <a:ext uri="{FF2B5EF4-FFF2-40B4-BE49-F238E27FC236}">
                <a16:creationId xmlns:a16="http://schemas.microsoft.com/office/drawing/2014/main" id="{52F8167F-6A16-983E-7A89-DC108311C6A3}"/>
              </a:ext>
            </a:extLst>
          </p:cNvPr>
          <p:cNvSpPr/>
          <p:nvPr/>
        </p:nvSpPr>
        <p:spPr>
          <a:xfrm rot="5400000">
            <a:off x="-391887" y="391887"/>
            <a:ext cx="2276671" cy="1492899"/>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30FB117C-DB12-D057-24E6-0D41430D5621}"/>
              </a:ext>
            </a:extLst>
          </p:cNvPr>
          <p:cNvSpPr/>
          <p:nvPr/>
        </p:nvSpPr>
        <p:spPr>
          <a:xfrm rot="16200000">
            <a:off x="7461421" y="5175413"/>
            <a:ext cx="1125820" cy="2239349"/>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AF55C15B-14CB-31F7-3199-C30623E1418C}"/>
              </a:ext>
            </a:extLst>
          </p:cNvPr>
          <p:cNvSpPr/>
          <p:nvPr/>
        </p:nvSpPr>
        <p:spPr>
          <a:xfrm rot="5400000">
            <a:off x="-391887" y="382556"/>
            <a:ext cx="2276671" cy="1492899"/>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21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79373"/>
            <a:ext cx="7886700" cy="4478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 DESCRIPTIONS</a:t>
            </a:r>
          </a:p>
        </p:txBody>
      </p:sp>
      <p:sp>
        <p:nvSpPr>
          <p:cNvPr id="127" name="Google Shape;127;p18"/>
          <p:cNvSpPr txBox="1">
            <a:spLocks noGrp="1"/>
          </p:cNvSpPr>
          <p:nvPr>
            <p:ph type="body" idx="1"/>
          </p:nvPr>
        </p:nvSpPr>
        <p:spPr>
          <a:xfrm>
            <a:off x="4842587" y="2684958"/>
            <a:ext cx="3291373" cy="2373151"/>
          </a:xfrm>
          <a:prstGeom prst="rect">
            <a:avLst/>
          </a:prstGeom>
          <a:noFill/>
          <a:ln>
            <a:noFill/>
          </a:ln>
        </p:spPr>
        <p:txBody>
          <a:bodyPr spcFirstLastPara="1" wrap="square" lIns="91425" tIns="45700" rIns="91425" bIns="45700" anchor="t" anchorCtr="0">
            <a:noAutofit/>
          </a:bodyPr>
          <a:lstStyle/>
          <a:p>
            <a:pPr marL="114300" indent="0" algn="ctr">
              <a:buNone/>
            </a:pPr>
            <a:r>
              <a:rPr lang="en-US" sz="1600" dirty="0">
                <a:latin typeface="Times New Roman" panose="02020603050405020304" pitchFamily="18" charset="0"/>
                <a:cs typeface="Times New Roman" panose="02020603050405020304" pitchFamily="18" charset="0"/>
              </a:rPr>
              <a:t>Voting Setup Phase </a:t>
            </a:r>
          </a:p>
          <a:p>
            <a:pPr marL="114300" indent="0" algn="ctr">
              <a:buNone/>
            </a:pPr>
            <a:endParaRPr lang="en-US" sz="1600" dirty="0">
              <a:latin typeface="Times New Roman" panose="02020603050405020304" pitchFamily="18" charset="0"/>
              <a:cs typeface="Times New Roman" panose="02020603050405020304" pitchFamily="18" charset="0"/>
            </a:endParaRPr>
          </a:p>
          <a:p>
            <a:pPr marL="114300" indent="0" algn="ctr">
              <a:buNone/>
            </a:pPr>
            <a:r>
              <a:rPr lang="en-US" sz="1600" dirty="0">
                <a:latin typeface="Times New Roman" panose="02020603050405020304" pitchFamily="18" charset="0"/>
                <a:cs typeface="Times New Roman" panose="02020603050405020304" pitchFamily="18" charset="0"/>
              </a:rPr>
              <a:t>This phase is divided into two parts:</a:t>
            </a:r>
          </a:p>
          <a:p>
            <a:pPr marL="114300" indent="0" algn="ctr">
              <a:buNone/>
            </a:pPr>
            <a:endParaRPr lang="en-US" sz="1600" dirty="0">
              <a:latin typeface="Times New Roman" panose="02020603050405020304" pitchFamily="18" charset="0"/>
              <a:cs typeface="Times New Roman" panose="02020603050405020304" pitchFamily="18" charset="0"/>
            </a:endParaRPr>
          </a:p>
          <a:p>
            <a:pPr marL="400050" indent="-400050" algn="ctr"/>
            <a:r>
              <a:rPr lang="en-US" sz="1600" dirty="0">
                <a:latin typeface="Times New Roman" panose="02020603050405020304" pitchFamily="18" charset="0"/>
                <a:cs typeface="Times New Roman" panose="02020603050405020304" pitchFamily="18" charset="0"/>
              </a:rPr>
              <a:t>Create Election</a:t>
            </a:r>
          </a:p>
          <a:p>
            <a:pPr marL="400050" indent="-400050" algn="ctr"/>
            <a:r>
              <a:rPr lang="en-US" sz="1600" dirty="0">
                <a:latin typeface="Times New Roman" panose="02020603050405020304" pitchFamily="18" charset="0"/>
                <a:cs typeface="Times New Roman" panose="02020603050405020304" pitchFamily="18" charset="0"/>
              </a:rPr>
              <a:t>Active Election</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BE2F3E-8F36-1C80-AAFA-73F7F5EE417B}"/>
              </a:ext>
            </a:extLst>
          </p:cNvPr>
          <p:cNvSpPr txBox="1"/>
          <p:nvPr/>
        </p:nvSpPr>
        <p:spPr>
          <a:xfrm>
            <a:off x="4842588" y="1833059"/>
            <a:ext cx="329137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Second phase</a:t>
            </a:r>
          </a:p>
        </p:txBody>
      </p:sp>
      <p:pic>
        <p:nvPicPr>
          <p:cNvPr id="4" name="Picture 3">
            <a:extLst>
              <a:ext uri="{FF2B5EF4-FFF2-40B4-BE49-F238E27FC236}">
                <a16:creationId xmlns:a16="http://schemas.microsoft.com/office/drawing/2014/main" id="{19092452-8EDD-B1D4-7825-59242FF8EF61}"/>
              </a:ext>
            </a:extLst>
          </p:cNvPr>
          <p:cNvPicPr>
            <a:picLocks noChangeAspect="1"/>
          </p:cNvPicPr>
          <p:nvPr/>
        </p:nvPicPr>
        <p:blipFill>
          <a:blip r:embed="rId3"/>
          <a:stretch>
            <a:fillRect/>
          </a:stretch>
        </p:blipFill>
        <p:spPr>
          <a:xfrm>
            <a:off x="534262" y="1386719"/>
            <a:ext cx="4402578" cy="4084559"/>
          </a:xfrm>
          <a:prstGeom prst="rect">
            <a:avLst/>
          </a:prstGeom>
        </p:spPr>
      </p:pic>
      <p:sp>
        <p:nvSpPr>
          <p:cNvPr id="2" name="Right Triangle 1">
            <a:extLst>
              <a:ext uri="{FF2B5EF4-FFF2-40B4-BE49-F238E27FC236}">
                <a16:creationId xmlns:a16="http://schemas.microsoft.com/office/drawing/2014/main" id="{9FA6C80D-DCDB-3179-905E-119D20B50751}"/>
              </a:ext>
            </a:extLst>
          </p:cNvPr>
          <p:cNvSpPr/>
          <p:nvPr/>
        </p:nvSpPr>
        <p:spPr>
          <a:xfrm rot="16200000">
            <a:off x="7461421" y="5175413"/>
            <a:ext cx="1125820" cy="2239349"/>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EBEC8F36-49F5-8698-3283-72C454F494EC}"/>
              </a:ext>
            </a:extLst>
          </p:cNvPr>
          <p:cNvSpPr/>
          <p:nvPr/>
        </p:nvSpPr>
        <p:spPr>
          <a:xfrm rot="5400000">
            <a:off x="-391887" y="382556"/>
            <a:ext cx="2276671" cy="1492899"/>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2629</Words>
  <Application>Microsoft Office PowerPoint</Application>
  <PresentationFormat>On-screen Show (4:3)</PresentationFormat>
  <Paragraphs>246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Times New Roman</vt:lpstr>
      <vt:lpstr>Office Theme</vt:lpstr>
      <vt:lpstr>PowerPoint Presentation</vt:lpstr>
      <vt:lpstr>PowerPoint Presentation</vt:lpstr>
      <vt:lpstr>Contribution of Each project Members</vt:lpstr>
      <vt:lpstr>Contribution of Each project Members</vt:lpstr>
      <vt:lpstr>Contribution of Each project Members</vt:lpstr>
      <vt:lpstr>PowerPoint Presentation</vt:lpstr>
      <vt:lpstr>MODULES</vt:lpstr>
      <vt:lpstr>MODULES DESCRIPTIONS</vt:lpstr>
      <vt:lpstr>MODULES DESCRIPTIONS</vt:lpstr>
      <vt:lpstr>MODULES DESCRIPTIONS</vt:lpstr>
      <vt:lpstr>MODULES DESCRIPTIONS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Haritha Nandhini</cp:lastModifiedBy>
  <cp:revision>24</cp:revision>
  <dcterms:modified xsi:type="dcterms:W3CDTF">2023-05-26T05:39:00Z</dcterms:modified>
</cp:coreProperties>
</file>