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6" r:id="rId3"/>
    <p:sldId id="267" r:id="rId4"/>
    <p:sldId id="268" r:id="rId5"/>
    <p:sldId id="269" r:id="rId6"/>
    <p:sldId id="270" r:id="rId7"/>
    <p:sldId id="288" r:id="rId8"/>
    <p:sldId id="274" r:id="rId9"/>
    <p:sldId id="271" r:id="rId10"/>
    <p:sldId id="275" r:id="rId11"/>
    <p:sldId id="276" r:id="rId12"/>
    <p:sldId id="277" r:id="rId13"/>
    <p:sldId id="278" r:id="rId14"/>
    <p:sldId id="279" r:id="rId15"/>
    <p:sldId id="280" r:id="rId16"/>
    <p:sldId id="281" r:id="rId17"/>
    <p:sldId id="282" r:id="rId18"/>
    <p:sldId id="283" r:id="rId19"/>
    <p:sldId id="290" r:id="rId20"/>
    <p:sldId id="291" r:id="rId21"/>
    <p:sldId id="286" r:id="rId22"/>
    <p:sldId id="287" r:id="rId23"/>
    <p:sldId id="289" r:id="rId24"/>
    <p:sldId id="293" r:id="rId25"/>
    <p:sldId id="292" r:id="rId26"/>
    <p:sldId id="272" r:id="rId27"/>
    <p:sldId id="284" r:id="rId28"/>
    <p:sldId id="273" r:id="rId29"/>
    <p:sldId id="28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176" y="1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Gas</c:v>
                </c:pt>
              </c:strCache>
            </c:strRef>
          </c:tx>
          <c:spPr>
            <a:ln w="28575" cap="rnd">
              <a:solidFill>
                <a:schemeClr val="accent1"/>
              </a:solidFill>
              <a:round/>
            </a:ln>
            <a:effectLst/>
          </c:spPr>
          <c:marker>
            <c:symbol val="none"/>
          </c:marker>
          <c:cat>
            <c:strRef>
              <c:f>Sheet1!$A$2:$A$6</c:f>
              <c:strCache>
                <c:ptCount val="5"/>
                <c:pt idx="0">
                  <c:v>[18]</c:v>
                </c:pt>
                <c:pt idx="1">
                  <c:v>[21]</c:v>
                </c:pt>
                <c:pt idx="2">
                  <c:v>[6]</c:v>
                </c:pt>
                <c:pt idx="3">
                  <c:v>[12]</c:v>
                </c:pt>
                <c:pt idx="4">
                  <c:v>Proposed System</c:v>
                </c:pt>
              </c:strCache>
            </c:strRef>
          </c:cat>
          <c:val>
            <c:numRef>
              <c:f>Sheet1!$B$2:$B$6</c:f>
              <c:numCache>
                <c:formatCode>General</c:formatCode>
                <c:ptCount val="5"/>
                <c:pt idx="0">
                  <c:v>726774</c:v>
                </c:pt>
                <c:pt idx="1">
                  <c:v>4935530</c:v>
                </c:pt>
                <c:pt idx="2">
                  <c:v>701538</c:v>
                </c:pt>
                <c:pt idx="3">
                  <c:v>3817723</c:v>
                </c:pt>
                <c:pt idx="4">
                  <c:v>1928302</c:v>
                </c:pt>
              </c:numCache>
            </c:numRef>
          </c:val>
          <c:smooth val="0"/>
          <c:extLst>
            <c:ext xmlns:c16="http://schemas.microsoft.com/office/drawing/2014/chart" uri="{C3380CC4-5D6E-409C-BE32-E72D297353CC}">
              <c16:uniqueId val="{00000000-3F92-4B37-B1CD-E839718F342F}"/>
            </c:ext>
          </c:extLst>
        </c:ser>
        <c:dLbls>
          <c:showLegendKey val="0"/>
          <c:showVal val="0"/>
          <c:showCatName val="0"/>
          <c:showSerName val="0"/>
          <c:showPercent val="0"/>
          <c:showBubbleSize val="0"/>
        </c:dLbls>
        <c:smooth val="0"/>
        <c:axId val="1180167583"/>
        <c:axId val="1180166335"/>
      </c:lineChart>
      <c:catAx>
        <c:axId val="11801675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80166335"/>
        <c:crosses val="autoZero"/>
        <c:auto val="1"/>
        <c:lblAlgn val="ctr"/>
        <c:lblOffset val="100"/>
        <c:noMultiLvlLbl val="0"/>
      </c:catAx>
      <c:valAx>
        <c:axId val="11801663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801675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50" b="1"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950" b="1" baseline="0"/>
              <a:t>Security Properties Comparison</a:t>
            </a:r>
            <a:endParaRPr lang="en-US" sz="950" b="1"/>
          </a:p>
        </c:rich>
      </c:tx>
      <c:overlay val="0"/>
      <c:spPr>
        <a:noFill/>
        <a:ln>
          <a:noFill/>
        </a:ln>
        <a:effectLst/>
      </c:spPr>
      <c:txPr>
        <a:bodyPr rot="0" spcFirstLastPara="1" vertOverflow="ellipsis" vert="horz" wrap="square" anchor="ctr" anchorCtr="1"/>
        <a:lstStyle/>
        <a:p>
          <a:pPr>
            <a:defRPr sz="950" b="1"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manualLayout>
          <c:layoutTarget val="inner"/>
          <c:xMode val="edge"/>
          <c:yMode val="edge"/>
          <c:x val="0.17127821522309711"/>
          <c:y val="7.2372066423319226E-2"/>
          <c:w val="0.79708578532946539"/>
          <c:h val="0.67657815465889692"/>
        </c:manualLayout>
      </c:layout>
      <c:barChart>
        <c:barDir val="col"/>
        <c:grouping val="stacked"/>
        <c:varyColors val="0"/>
        <c:ser>
          <c:idx val="0"/>
          <c:order val="0"/>
          <c:tx>
            <c:strRef>
              <c:f>Sheet1!$B$1</c:f>
              <c:strCache>
                <c:ptCount val="1"/>
                <c:pt idx="0">
                  <c:v>Anonymity</c:v>
                </c:pt>
              </c:strCache>
            </c:strRef>
          </c:tx>
          <c:spPr>
            <a:solidFill>
              <a:schemeClr val="accent1"/>
            </a:solidFill>
            <a:ln>
              <a:noFill/>
            </a:ln>
            <a:effectLst/>
          </c:spPr>
          <c:invertIfNegative val="0"/>
          <c:cat>
            <c:strRef>
              <c:f>Sheet1!$A$2:$A$6</c:f>
              <c:strCache>
                <c:ptCount val="5"/>
                <c:pt idx="0">
                  <c:v>[12]</c:v>
                </c:pt>
                <c:pt idx="1">
                  <c:v>[21]</c:v>
                </c:pt>
                <c:pt idx="2">
                  <c:v>[18]</c:v>
                </c:pt>
                <c:pt idx="3">
                  <c:v>[6]</c:v>
                </c:pt>
                <c:pt idx="4">
                  <c:v>Proposed System</c:v>
                </c:pt>
              </c:strCache>
            </c:strRef>
          </c:cat>
          <c:val>
            <c:numRef>
              <c:f>Sheet1!$B$2:$B$6</c:f>
              <c:numCache>
                <c:formatCode>General</c:formatCode>
                <c:ptCount val="5"/>
                <c:pt idx="0">
                  <c:v>1</c:v>
                </c:pt>
                <c:pt idx="1">
                  <c:v>1</c:v>
                </c:pt>
                <c:pt idx="4">
                  <c:v>1</c:v>
                </c:pt>
              </c:numCache>
            </c:numRef>
          </c:val>
          <c:extLst>
            <c:ext xmlns:c16="http://schemas.microsoft.com/office/drawing/2014/chart" uri="{C3380CC4-5D6E-409C-BE32-E72D297353CC}">
              <c16:uniqueId val="{00000000-3017-4D12-A43C-AF62AE6831E6}"/>
            </c:ext>
          </c:extLst>
        </c:ser>
        <c:ser>
          <c:idx val="1"/>
          <c:order val="1"/>
          <c:tx>
            <c:strRef>
              <c:f>Sheet1!$C$1</c:f>
              <c:strCache>
                <c:ptCount val="1"/>
                <c:pt idx="0">
                  <c:v>Universal Verifiability</c:v>
                </c:pt>
              </c:strCache>
            </c:strRef>
          </c:tx>
          <c:spPr>
            <a:solidFill>
              <a:schemeClr val="accent2"/>
            </a:solidFill>
            <a:ln>
              <a:noFill/>
            </a:ln>
            <a:effectLst/>
          </c:spPr>
          <c:invertIfNegative val="0"/>
          <c:cat>
            <c:strRef>
              <c:f>Sheet1!$A$2:$A$6</c:f>
              <c:strCache>
                <c:ptCount val="5"/>
                <c:pt idx="0">
                  <c:v>[12]</c:v>
                </c:pt>
                <c:pt idx="1">
                  <c:v>[21]</c:v>
                </c:pt>
                <c:pt idx="2">
                  <c:v>[18]</c:v>
                </c:pt>
                <c:pt idx="3">
                  <c:v>[6]</c:v>
                </c:pt>
                <c:pt idx="4">
                  <c:v>Proposed System</c:v>
                </c:pt>
              </c:strCache>
            </c:strRef>
          </c:cat>
          <c:val>
            <c:numRef>
              <c:f>Sheet1!$C$2:$C$6</c:f>
              <c:numCache>
                <c:formatCode>General</c:formatCode>
                <c:ptCount val="5"/>
                <c:pt idx="0">
                  <c:v>1</c:v>
                </c:pt>
                <c:pt idx="3">
                  <c:v>1</c:v>
                </c:pt>
                <c:pt idx="4">
                  <c:v>1</c:v>
                </c:pt>
              </c:numCache>
            </c:numRef>
          </c:val>
          <c:extLst>
            <c:ext xmlns:c16="http://schemas.microsoft.com/office/drawing/2014/chart" uri="{C3380CC4-5D6E-409C-BE32-E72D297353CC}">
              <c16:uniqueId val="{00000001-3017-4D12-A43C-AF62AE6831E6}"/>
            </c:ext>
          </c:extLst>
        </c:ser>
        <c:ser>
          <c:idx val="2"/>
          <c:order val="2"/>
          <c:tx>
            <c:strRef>
              <c:f>Sheet1!$D$1</c:f>
              <c:strCache>
                <c:ptCount val="1"/>
                <c:pt idx="0">
                  <c:v>Fairness</c:v>
                </c:pt>
              </c:strCache>
            </c:strRef>
          </c:tx>
          <c:spPr>
            <a:solidFill>
              <a:schemeClr val="accent3"/>
            </a:solidFill>
            <a:ln>
              <a:noFill/>
            </a:ln>
            <a:effectLst/>
          </c:spPr>
          <c:invertIfNegative val="0"/>
          <c:cat>
            <c:strRef>
              <c:f>Sheet1!$A$2:$A$6</c:f>
              <c:strCache>
                <c:ptCount val="5"/>
                <c:pt idx="0">
                  <c:v>[12]</c:v>
                </c:pt>
                <c:pt idx="1">
                  <c:v>[21]</c:v>
                </c:pt>
                <c:pt idx="2">
                  <c:v>[18]</c:v>
                </c:pt>
                <c:pt idx="3">
                  <c:v>[6]</c:v>
                </c:pt>
                <c:pt idx="4">
                  <c:v>Proposed System</c:v>
                </c:pt>
              </c:strCache>
            </c:strRef>
          </c:cat>
          <c:val>
            <c:numRef>
              <c:f>Sheet1!$D$2:$D$6</c:f>
              <c:numCache>
                <c:formatCode>General</c:formatCode>
                <c:ptCount val="5"/>
                <c:pt idx="1">
                  <c:v>1</c:v>
                </c:pt>
                <c:pt idx="2">
                  <c:v>1</c:v>
                </c:pt>
                <c:pt idx="4">
                  <c:v>1</c:v>
                </c:pt>
              </c:numCache>
            </c:numRef>
          </c:val>
          <c:extLst>
            <c:ext xmlns:c16="http://schemas.microsoft.com/office/drawing/2014/chart" uri="{C3380CC4-5D6E-409C-BE32-E72D297353CC}">
              <c16:uniqueId val="{00000002-3017-4D12-A43C-AF62AE6831E6}"/>
            </c:ext>
          </c:extLst>
        </c:ser>
        <c:ser>
          <c:idx val="3"/>
          <c:order val="3"/>
          <c:tx>
            <c:strRef>
              <c:f>Sheet1!$E$1</c:f>
              <c:strCache>
                <c:ptCount val="1"/>
                <c:pt idx="0">
                  <c:v>Security</c:v>
                </c:pt>
              </c:strCache>
            </c:strRef>
          </c:tx>
          <c:spPr>
            <a:solidFill>
              <a:schemeClr val="accent4"/>
            </a:solidFill>
            <a:ln>
              <a:noFill/>
            </a:ln>
            <a:effectLst/>
          </c:spPr>
          <c:invertIfNegative val="0"/>
          <c:cat>
            <c:strRef>
              <c:f>Sheet1!$A$2:$A$6</c:f>
              <c:strCache>
                <c:ptCount val="5"/>
                <c:pt idx="0">
                  <c:v>[12]</c:v>
                </c:pt>
                <c:pt idx="1">
                  <c:v>[21]</c:v>
                </c:pt>
                <c:pt idx="2">
                  <c:v>[18]</c:v>
                </c:pt>
                <c:pt idx="3">
                  <c:v>[6]</c:v>
                </c:pt>
                <c:pt idx="4">
                  <c:v>Proposed System</c:v>
                </c:pt>
              </c:strCache>
            </c:strRef>
          </c:cat>
          <c:val>
            <c:numRef>
              <c:f>Sheet1!$E$2:$E$6</c:f>
              <c:numCache>
                <c:formatCode>General</c:formatCode>
                <c:ptCount val="5"/>
                <c:pt idx="0">
                  <c:v>1</c:v>
                </c:pt>
                <c:pt idx="1">
                  <c:v>1</c:v>
                </c:pt>
                <c:pt idx="2">
                  <c:v>1</c:v>
                </c:pt>
                <c:pt idx="3">
                  <c:v>1</c:v>
                </c:pt>
                <c:pt idx="4">
                  <c:v>1</c:v>
                </c:pt>
              </c:numCache>
            </c:numRef>
          </c:val>
          <c:extLst>
            <c:ext xmlns:c16="http://schemas.microsoft.com/office/drawing/2014/chart" uri="{C3380CC4-5D6E-409C-BE32-E72D297353CC}">
              <c16:uniqueId val="{00000003-3017-4D12-A43C-AF62AE6831E6}"/>
            </c:ext>
          </c:extLst>
        </c:ser>
        <c:ser>
          <c:idx val="4"/>
          <c:order val="4"/>
          <c:tx>
            <c:strRef>
              <c:f>Sheet1!$F$1</c:f>
              <c:strCache>
                <c:ptCount val="1"/>
                <c:pt idx="0">
                  <c:v>Individual Verfiability</c:v>
                </c:pt>
              </c:strCache>
            </c:strRef>
          </c:tx>
          <c:spPr>
            <a:solidFill>
              <a:schemeClr val="accent5"/>
            </a:solidFill>
            <a:ln>
              <a:noFill/>
            </a:ln>
            <a:effectLst/>
          </c:spPr>
          <c:invertIfNegative val="0"/>
          <c:cat>
            <c:strRef>
              <c:f>Sheet1!$A$2:$A$6</c:f>
              <c:strCache>
                <c:ptCount val="5"/>
                <c:pt idx="0">
                  <c:v>[12]</c:v>
                </c:pt>
                <c:pt idx="1">
                  <c:v>[21]</c:v>
                </c:pt>
                <c:pt idx="2">
                  <c:v>[18]</c:v>
                </c:pt>
                <c:pt idx="3">
                  <c:v>[6]</c:v>
                </c:pt>
                <c:pt idx="4">
                  <c:v>Proposed System</c:v>
                </c:pt>
              </c:strCache>
            </c:strRef>
          </c:cat>
          <c:val>
            <c:numRef>
              <c:f>Sheet1!$F$2:$F$6</c:f>
              <c:numCache>
                <c:formatCode>General</c:formatCode>
                <c:ptCount val="5"/>
                <c:pt idx="0">
                  <c:v>1</c:v>
                </c:pt>
                <c:pt idx="3">
                  <c:v>1</c:v>
                </c:pt>
                <c:pt idx="4">
                  <c:v>1</c:v>
                </c:pt>
              </c:numCache>
            </c:numRef>
          </c:val>
          <c:extLst>
            <c:ext xmlns:c16="http://schemas.microsoft.com/office/drawing/2014/chart" uri="{C3380CC4-5D6E-409C-BE32-E72D297353CC}">
              <c16:uniqueId val="{00000004-3017-4D12-A43C-AF62AE6831E6}"/>
            </c:ext>
          </c:extLst>
        </c:ser>
        <c:ser>
          <c:idx val="5"/>
          <c:order val="5"/>
          <c:tx>
            <c:strRef>
              <c:f>Sheet1!$G$1</c:f>
              <c:strCache>
                <c:ptCount val="1"/>
                <c:pt idx="0">
                  <c:v>Uncoercability</c:v>
                </c:pt>
              </c:strCache>
            </c:strRef>
          </c:tx>
          <c:spPr>
            <a:solidFill>
              <a:schemeClr val="accent6"/>
            </a:solidFill>
            <a:ln>
              <a:noFill/>
            </a:ln>
            <a:effectLst/>
          </c:spPr>
          <c:invertIfNegative val="0"/>
          <c:cat>
            <c:strRef>
              <c:f>Sheet1!$A$2:$A$6</c:f>
              <c:strCache>
                <c:ptCount val="5"/>
                <c:pt idx="0">
                  <c:v>[12]</c:v>
                </c:pt>
                <c:pt idx="1">
                  <c:v>[21]</c:v>
                </c:pt>
                <c:pt idx="2">
                  <c:v>[18]</c:v>
                </c:pt>
                <c:pt idx="3">
                  <c:v>[6]</c:v>
                </c:pt>
                <c:pt idx="4">
                  <c:v>Proposed System</c:v>
                </c:pt>
              </c:strCache>
            </c:strRef>
          </c:cat>
          <c:val>
            <c:numRef>
              <c:f>Sheet1!$G$2:$G$6</c:f>
              <c:numCache>
                <c:formatCode>General</c:formatCode>
                <c:ptCount val="5"/>
                <c:pt idx="1">
                  <c:v>1</c:v>
                </c:pt>
                <c:pt idx="2">
                  <c:v>1</c:v>
                </c:pt>
                <c:pt idx="4">
                  <c:v>1</c:v>
                </c:pt>
              </c:numCache>
            </c:numRef>
          </c:val>
          <c:extLst>
            <c:ext xmlns:c16="http://schemas.microsoft.com/office/drawing/2014/chart" uri="{C3380CC4-5D6E-409C-BE32-E72D297353CC}">
              <c16:uniqueId val="{00000005-3017-4D12-A43C-AF62AE6831E6}"/>
            </c:ext>
          </c:extLst>
        </c:ser>
        <c:ser>
          <c:idx val="6"/>
          <c:order val="6"/>
          <c:tx>
            <c:strRef>
              <c:f>Sheet1!$H$1</c:f>
              <c:strCache>
                <c:ptCount val="1"/>
                <c:pt idx="0">
                  <c:v>Privacy</c:v>
                </c:pt>
              </c:strCache>
            </c:strRef>
          </c:tx>
          <c:spPr>
            <a:solidFill>
              <a:schemeClr val="accent1">
                <a:lumMod val="60000"/>
              </a:schemeClr>
            </a:solidFill>
            <a:ln>
              <a:noFill/>
            </a:ln>
            <a:effectLst/>
          </c:spPr>
          <c:invertIfNegative val="0"/>
          <c:cat>
            <c:strRef>
              <c:f>Sheet1!$A$2:$A$6</c:f>
              <c:strCache>
                <c:ptCount val="5"/>
                <c:pt idx="0">
                  <c:v>[12]</c:v>
                </c:pt>
                <c:pt idx="1">
                  <c:v>[21]</c:v>
                </c:pt>
                <c:pt idx="2">
                  <c:v>[18]</c:v>
                </c:pt>
                <c:pt idx="3">
                  <c:v>[6]</c:v>
                </c:pt>
                <c:pt idx="4">
                  <c:v>Proposed System</c:v>
                </c:pt>
              </c:strCache>
            </c:strRef>
          </c:cat>
          <c:val>
            <c:numRef>
              <c:f>Sheet1!$H$2:$H$6</c:f>
              <c:numCache>
                <c:formatCode>General</c:formatCode>
                <c:ptCount val="5"/>
                <c:pt idx="0">
                  <c:v>1</c:v>
                </c:pt>
                <c:pt idx="1">
                  <c:v>1</c:v>
                </c:pt>
                <c:pt idx="2">
                  <c:v>1</c:v>
                </c:pt>
                <c:pt idx="4">
                  <c:v>1</c:v>
                </c:pt>
              </c:numCache>
            </c:numRef>
          </c:val>
          <c:extLst>
            <c:ext xmlns:c16="http://schemas.microsoft.com/office/drawing/2014/chart" uri="{C3380CC4-5D6E-409C-BE32-E72D297353CC}">
              <c16:uniqueId val="{00000006-3017-4D12-A43C-AF62AE6831E6}"/>
            </c:ext>
          </c:extLst>
        </c:ser>
        <c:ser>
          <c:idx val="7"/>
          <c:order val="7"/>
          <c:tx>
            <c:strRef>
              <c:f>Sheet1!$I$1</c:f>
              <c:strCache>
                <c:ptCount val="1"/>
                <c:pt idx="0">
                  <c:v>Mobility</c:v>
                </c:pt>
              </c:strCache>
            </c:strRef>
          </c:tx>
          <c:spPr>
            <a:solidFill>
              <a:schemeClr val="accent2">
                <a:lumMod val="60000"/>
              </a:schemeClr>
            </a:solidFill>
            <a:ln>
              <a:noFill/>
            </a:ln>
            <a:effectLst/>
          </c:spPr>
          <c:invertIfNegative val="0"/>
          <c:cat>
            <c:strRef>
              <c:f>Sheet1!$A$2:$A$6</c:f>
              <c:strCache>
                <c:ptCount val="5"/>
                <c:pt idx="0">
                  <c:v>[12]</c:v>
                </c:pt>
                <c:pt idx="1">
                  <c:v>[21]</c:v>
                </c:pt>
                <c:pt idx="2">
                  <c:v>[18]</c:v>
                </c:pt>
                <c:pt idx="3">
                  <c:v>[6]</c:v>
                </c:pt>
                <c:pt idx="4">
                  <c:v>Proposed System</c:v>
                </c:pt>
              </c:strCache>
            </c:strRef>
          </c:cat>
          <c:val>
            <c:numRef>
              <c:f>Sheet1!$I$2:$I$6</c:f>
              <c:numCache>
                <c:formatCode>General</c:formatCode>
                <c:ptCount val="5"/>
                <c:pt idx="0">
                  <c:v>1</c:v>
                </c:pt>
                <c:pt idx="1">
                  <c:v>1</c:v>
                </c:pt>
                <c:pt idx="2">
                  <c:v>1</c:v>
                </c:pt>
                <c:pt idx="4">
                  <c:v>1</c:v>
                </c:pt>
              </c:numCache>
            </c:numRef>
          </c:val>
          <c:extLst>
            <c:ext xmlns:c16="http://schemas.microsoft.com/office/drawing/2014/chart" uri="{C3380CC4-5D6E-409C-BE32-E72D297353CC}">
              <c16:uniqueId val="{00000007-3017-4D12-A43C-AF62AE6831E6}"/>
            </c:ext>
          </c:extLst>
        </c:ser>
        <c:ser>
          <c:idx val="8"/>
          <c:order val="8"/>
          <c:tx>
            <c:strRef>
              <c:f>Sheet1!$J$1</c:f>
              <c:strCache>
                <c:ptCount val="1"/>
                <c:pt idx="0">
                  <c:v>Integrity</c:v>
                </c:pt>
              </c:strCache>
            </c:strRef>
          </c:tx>
          <c:spPr>
            <a:solidFill>
              <a:schemeClr val="accent3">
                <a:lumMod val="60000"/>
              </a:schemeClr>
            </a:solidFill>
            <a:ln>
              <a:noFill/>
            </a:ln>
            <a:effectLst/>
          </c:spPr>
          <c:invertIfNegative val="0"/>
          <c:cat>
            <c:strRef>
              <c:f>Sheet1!$A$2:$A$6</c:f>
              <c:strCache>
                <c:ptCount val="5"/>
                <c:pt idx="0">
                  <c:v>[12]</c:v>
                </c:pt>
                <c:pt idx="1">
                  <c:v>[21]</c:v>
                </c:pt>
                <c:pt idx="2">
                  <c:v>[18]</c:v>
                </c:pt>
                <c:pt idx="3">
                  <c:v>[6]</c:v>
                </c:pt>
                <c:pt idx="4">
                  <c:v>Proposed System</c:v>
                </c:pt>
              </c:strCache>
            </c:strRef>
          </c:cat>
          <c:val>
            <c:numRef>
              <c:f>Sheet1!$J$2:$J$6</c:f>
              <c:numCache>
                <c:formatCode>General</c:formatCode>
                <c:ptCount val="5"/>
                <c:pt idx="1">
                  <c:v>1</c:v>
                </c:pt>
                <c:pt idx="3">
                  <c:v>1</c:v>
                </c:pt>
                <c:pt idx="4">
                  <c:v>1</c:v>
                </c:pt>
              </c:numCache>
            </c:numRef>
          </c:val>
          <c:extLst>
            <c:ext xmlns:c16="http://schemas.microsoft.com/office/drawing/2014/chart" uri="{C3380CC4-5D6E-409C-BE32-E72D297353CC}">
              <c16:uniqueId val="{00000008-3017-4D12-A43C-AF62AE6831E6}"/>
            </c:ext>
          </c:extLst>
        </c:ser>
        <c:dLbls>
          <c:showLegendKey val="0"/>
          <c:showVal val="0"/>
          <c:showCatName val="0"/>
          <c:showSerName val="0"/>
          <c:showPercent val="0"/>
          <c:showBubbleSize val="0"/>
        </c:dLbls>
        <c:gapWidth val="150"/>
        <c:overlap val="100"/>
        <c:axId val="1109439615"/>
        <c:axId val="1109445439"/>
      </c:barChart>
      <c:catAx>
        <c:axId val="1109439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5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109445439"/>
        <c:crosses val="autoZero"/>
        <c:auto val="1"/>
        <c:lblAlgn val="ctr"/>
        <c:lblOffset val="100"/>
        <c:noMultiLvlLbl val="0"/>
      </c:catAx>
      <c:valAx>
        <c:axId val="11094454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5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109439615"/>
        <c:crosses val="autoZero"/>
        <c:crossBetween val="between"/>
      </c:valAx>
      <c:spPr>
        <a:noFill/>
        <a:ln>
          <a:noFill/>
        </a:ln>
        <a:effectLst/>
      </c:spPr>
    </c:plotArea>
    <c:legend>
      <c:legendPos val="b"/>
      <c:layout>
        <c:manualLayout>
          <c:xMode val="edge"/>
          <c:yMode val="edge"/>
          <c:x val="0.21993359580052493"/>
          <c:y val="0.83272672072707343"/>
          <c:w val="0.67014040016354737"/>
          <c:h val="0.14880613172380691"/>
        </c:manualLayout>
      </c:layout>
      <c:overlay val="0"/>
      <c:spPr>
        <a:noFill/>
        <a:ln>
          <a:noFill/>
        </a:ln>
        <a:effectLst/>
      </c:spPr>
      <c:txPr>
        <a:bodyPr rot="0" spcFirstLastPara="1" vertOverflow="ellipsis" vert="horz" wrap="square" anchor="ctr" anchorCtr="1"/>
        <a:lstStyle/>
        <a:p>
          <a:pPr>
            <a:defRPr sz="95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5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63E89D1-A86C-4F69-93B0-4D2EAF065D20}" type="datetimeFigureOut">
              <a:rPr lang="en-US" smtClean="0"/>
              <a:pPr/>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3E89D1-A86C-4F69-93B0-4D2EAF065D20}" type="datetimeFigureOut">
              <a:rPr lang="en-US" smtClean="0"/>
              <a:pPr/>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3E89D1-A86C-4F69-93B0-4D2EAF065D20}" type="datetimeFigureOut">
              <a:rPr lang="en-US" smtClean="0"/>
              <a:pPr/>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3E89D1-A86C-4F69-93B0-4D2EAF065D20}" type="datetimeFigureOut">
              <a:rPr lang="en-US" smtClean="0"/>
              <a:pPr/>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3E89D1-A86C-4F69-93B0-4D2EAF065D20}" type="datetimeFigureOut">
              <a:rPr lang="en-US" smtClean="0"/>
              <a:pPr/>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3E89D1-A86C-4F69-93B0-4D2EAF065D20}" type="datetimeFigureOut">
              <a:rPr lang="en-US" smtClean="0"/>
              <a:pPr/>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3E89D1-A86C-4F69-93B0-4D2EAF065D20}" type="datetimeFigureOut">
              <a:rPr lang="en-US" smtClean="0"/>
              <a:pPr/>
              <a:t>5/25/2023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3E89D1-A86C-4F69-93B0-4D2EAF065D20}" type="datetimeFigureOut">
              <a:rPr lang="en-US" smtClean="0"/>
              <a:pPr/>
              <a:t>5/25/2023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3E89D1-A86C-4F69-93B0-4D2EAF065D20}" type="datetimeFigureOut">
              <a:rPr lang="en-US" smtClean="0"/>
              <a:pPr/>
              <a:t>5/25/2023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3E89D1-A86C-4F69-93B0-4D2EAF065D20}" type="datetimeFigureOut">
              <a:rPr lang="en-US" smtClean="0"/>
              <a:pPr/>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3E89D1-A86C-4F69-93B0-4D2EAF065D20}" type="datetimeFigureOut">
              <a:rPr lang="en-US" smtClean="0"/>
              <a:pPr/>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3E89D1-A86C-4F69-93B0-4D2EAF065D20}" type="datetimeFigureOut">
              <a:rPr lang="en-US" smtClean="0"/>
              <a:pPr/>
              <a:t>5/25/2023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F57C97-B46C-4A57-8520-F5BBDB84AE7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cv</a:t>
            </a:r>
          </a:p>
        </p:txBody>
      </p:sp>
      <p:sp>
        <p:nvSpPr>
          <p:cNvPr id="5" name="Content Placeholder 4"/>
          <p:cNvSpPr>
            <a:spLocks noGrp="1"/>
          </p:cNvSpPr>
          <p:nvPr>
            <p:ph idx="1"/>
          </p:nvPr>
        </p:nvSpPr>
        <p:spPr/>
        <p:txBody>
          <a:bodyPr/>
          <a:lstStyle/>
          <a:p>
            <a:endParaRPr lang="en-US">
              <a:latin typeface="Times New Roman" panose="02020603050405020304" pitchFamily="18" charset="0"/>
              <a:cs typeface="Times New Roman" panose="02020603050405020304" pitchFamily="18" charset="0"/>
            </a:endParaRPr>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Department of Computer Science &amp; Engineering, DSCE</a:t>
            </a:r>
          </a:p>
        </p:txBody>
      </p:sp>
      <p:sp>
        <p:nvSpPr>
          <p:cNvPr id="6" name="TextBox 5"/>
          <p:cNvSpPr txBox="1"/>
          <p:nvPr/>
        </p:nvSpPr>
        <p:spPr>
          <a:xfrm>
            <a:off x="1142999" y="112805"/>
            <a:ext cx="7861041" cy="1077218"/>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SECURED DIGITAL VOTING SYSTEM USING BLOCKCHAIN TECHNOLOGY</a:t>
            </a:r>
          </a:p>
        </p:txBody>
      </p:sp>
      <p:sp>
        <p:nvSpPr>
          <p:cNvPr id="7" name="TextBox 6"/>
          <p:cNvSpPr txBox="1"/>
          <p:nvPr/>
        </p:nvSpPr>
        <p:spPr>
          <a:xfrm>
            <a:off x="1295400" y="1728427"/>
            <a:ext cx="4495800"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Team Members</a:t>
            </a:r>
          </a:p>
          <a:p>
            <a:r>
              <a:rPr lang="en-US" dirty="0">
                <a:latin typeface="Times New Roman" panose="02020603050405020304" pitchFamily="18" charset="0"/>
                <a:cs typeface="Times New Roman" panose="02020603050405020304" pitchFamily="18" charset="0"/>
              </a:rPr>
              <a:t>1. Bhagya A Koushik- 1DS19CS037</a:t>
            </a:r>
          </a:p>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Deekshitha</a:t>
            </a:r>
            <a:r>
              <a:rPr lang="en-US" dirty="0">
                <a:latin typeface="Times New Roman" panose="02020603050405020304" pitchFamily="18" charset="0"/>
                <a:cs typeface="Times New Roman" panose="02020603050405020304" pitchFamily="18" charset="0"/>
              </a:rPr>
              <a:t> R S- 1DS19CS044</a:t>
            </a:r>
          </a:p>
          <a:p>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Gowthami</a:t>
            </a:r>
            <a:r>
              <a:rPr lang="en-US" dirty="0">
                <a:latin typeface="Times New Roman" panose="02020603050405020304" pitchFamily="18" charset="0"/>
                <a:cs typeface="Times New Roman" panose="02020603050405020304" pitchFamily="18" charset="0"/>
              </a:rPr>
              <a:t> S- 1DS19CS053</a:t>
            </a:r>
          </a:p>
          <a:p>
            <a:r>
              <a:rPr lang="en-US" dirty="0">
                <a:latin typeface="Times New Roman" panose="02020603050405020304" pitchFamily="18" charset="0"/>
                <a:cs typeface="Times New Roman" panose="02020603050405020304" pitchFamily="18" charset="0"/>
              </a:rPr>
              <a:t>4. Haritha Nandhini- 1DS19CS055</a:t>
            </a:r>
          </a:p>
        </p:txBody>
      </p:sp>
      <p:sp>
        <p:nvSpPr>
          <p:cNvPr id="8" name="TextBox 7"/>
          <p:cNvSpPr txBox="1"/>
          <p:nvPr/>
        </p:nvSpPr>
        <p:spPr>
          <a:xfrm>
            <a:off x="1295400" y="3429000"/>
            <a:ext cx="5867400"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Under the Guidance of</a:t>
            </a:r>
          </a:p>
          <a:p>
            <a:r>
              <a:rPr lang="en-US" dirty="0">
                <a:latin typeface="Times New Roman" panose="02020603050405020304" pitchFamily="18" charset="0"/>
                <a:cs typeface="Times New Roman" panose="02020603050405020304" pitchFamily="18" charset="0"/>
              </a:rPr>
              <a:t>Name of the Guide: Dr. </a:t>
            </a:r>
            <a:r>
              <a:rPr lang="en-US" dirty="0" err="1">
                <a:latin typeface="Times New Roman" panose="02020603050405020304" pitchFamily="18" charset="0"/>
                <a:cs typeface="Times New Roman" panose="02020603050405020304" pitchFamily="18" charset="0"/>
              </a:rPr>
              <a:t>Nagaraja</a:t>
            </a:r>
            <a:r>
              <a:rPr lang="en-US" dirty="0">
                <a:latin typeface="Times New Roman" panose="02020603050405020304" pitchFamily="18" charset="0"/>
                <a:cs typeface="Times New Roman" panose="02020603050405020304" pitchFamily="18" charset="0"/>
              </a:rPr>
              <a:t> J</a:t>
            </a:r>
          </a:p>
          <a:p>
            <a:r>
              <a:rPr lang="en-US" dirty="0">
                <a:latin typeface="Times New Roman" panose="02020603050405020304" pitchFamily="18" charset="0"/>
                <a:cs typeface="Times New Roman" panose="02020603050405020304" pitchFamily="18" charset="0"/>
              </a:rPr>
              <a:t>Associate Professor</a:t>
            </a:r>
          </a:p>
          <a:p>
            <a:r>
              <a:rPr lang="en-US" dirty="0">
                <a:latin typeface="Times New Roman" panose="02020603050405020304" pitchFamily="18" charset="0"/>
                <a:cs typeface="Times New Roman" panose="02020603050405020304" pitchFamily="18" charset="0"/>
              </a:rPr>
              <a:t> Department of Computer Science and Engineering</a:t>
            </a:r>
          </a:p>
        </p:txBody>
      </p:sp>
      <p:sp>
        <p:nvSpPr>
          <p:cNvPr id="3" name="TextBox 2">
            <a:extLst>
              <a:ext uri="{FF2B5EF4-FFF2-40B4-BE49-F238E27FC236}">
                <a16:creationId xmlns:a16="http://schemas.microsoft.com/office/drawing/2014/main" id="{F4F44BFD-7C35-01DE-2C03-571D723B5699}"/>
              </a:ext>
            </a:extLst>
          </p:cNvPr>
          <p:cNvSpPr txBox="1"/>
          <p:nvPr/>
        </p:nvSpPr>
        <p:spPr>
          <a:xfrm>
            <a:off x="1142999" y="5034555"/>
            <a:ext cx="8001000" cy="830997"/>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Base paper Title</a:t>
            </a:r>
          </a:p>
          <a:p>
            <a:pPr algn="ctr"/>
            <a:r>
              <a:rPr lang="en-US" sz="1600" b="1" dirty="0">
                <a:latin typeface="Times New Roman" panose="02020603050405020304" pitchFamily="18" charset="0"/>
                <a:cs typeface="Times New Roman" panose="02020603050405020304" pitchFamily="18" charset="0"/>
              </a:rPr>
              <a:t>A  blockchain-based decentralized mechanism to ensure the security of digital voting system</a:t>
            </a:r>
          </a:p>
        </p:txBody>
      </p:sp>
    </p:spTree>
    <p:extLst>
      <p:ext uri="{BB962C8B-B14F-4D97-AF65-F5344CB8AC3E}">
        <p14:creationId xmlns:p14="http://schemas.microsoft.com/office/powerpoint/2010/main" val="3763581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cv</a:t>
            </a:r>
          </a:p>
        </p:txBody>
      </p:sp>
      <p:sp>
        <p:nvSpPr>
          <p:cNvPr id="3" name="Subtitle 2"/>
          <p:cNvSpPr>
            <a:spLocks noGrp="1"/>
          </p:cNvSpPr>
          <p:nvPr>
            <p:ph type="subTitle" idx="1"/>
          </p:nvPr>
        </p:nvSpPr>
        <p:spPr/>
        <p:txBody>
          <a:bodyPr/>
          <a:lstStyle/>
          <a:p>
            <a:endParaRPr lang="en-US">
              <a:latin typeface="Times New Roman" panose="02020603050405020304" pitchFamily="18" charset="0"/>
              <a:cs typeface="Times New Roman" panose="02020603050405020304" pitchFamily="18" charset="0"/>
            </a:endParaRPr>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13996"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Department of Computer Science &amp; Engineering, DSCE</a:t>
            </a:r>
          </a:p>
        </p:txBody>
      </p:sp>
      <p:sp>
        <p:nvSpPr>
          <p:cNvPr id="6" name="TextBox 5">
            <a:extLst>
              <a:ext uri="{FF2B5EF4-FFF2-40B4-BE49-F238E27FC236}">
                <a16:creationId xmlns:a16="http://schemas.microsoft.com/office/drawing/2014/main" id="{5A5774E1-8114-7A56-EAB5-5E652FD1910A}"/>
              </a:ext>
            </a:extLst>
          </p:cNvPr>
          <p:cNvSpPr txBox="1"/>
          <p:nvPr/>
        </p:nvSpPr>
        <p:spPr>
          <a:xfrm>
            <a:off x="1490954" y="2286000"/>
            <a:ext cx="5327002"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First phase of voting system consists of</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Registration unit which has two parts: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Voters registration </a:t>
            </a:r>
          </a:p>
          <a:p>
            <a:r>
              <a:rPr lang="en-US" dirty="0">
                <a:latin typeface="Times New Roman" panose="02020603050405020304" pitchFamily="18" charset="0"/>
                <a:cs typeface="Times New Roman" panose="02020603050405020304" pitchFamily="18" charset="0"/>
              </a:rPr>
              <a:t>(ii) Candidate Registration</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207D2B7-117E-888B-0528-87C12D556CD3}"/>
              </a:ext>
            </a:extLst>
          </p:cNvPr>
          <p:cNvSpPr txBox="1"/>
          <p:nvPr/>
        </p:nvSpPr>
        <p:spPr>
          <a:xfrm>
            <a:off x="914400" y="726019"/>
            <a:ext cx="3291373"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First phase</a:t>
            </a:r>
          </a:p>
        </p:txBody>
      </p:sp>
    </p:spTree>
    <p:extLst>
      <p:ext uri="{BB962C8B-B14F-4D97-AF65-F5344CB8AC3E}">
        <p14:creationId xmlns:p14="http://schemas.microsoft.com/office/powerpoint/2010/main" val="1787055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13996"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7" name="TextBox 6">
            <a:extLst>
              <a:ext uri="{FF2B5EF4-FFF2-40B4-BE49-F238E27FC236}">
                <a16:creationId xmlns:a16="http://schemas.microsoft.com/office/drawing/2014/main" id="{C992DE5D-F196-E5C2-3430-141DE914F9AF}"/>
              </a:ext>
            </a:extLst>
          </p:cNvPr>
          <p:cNvSpPr txBox="1"/>
          <p:nvPr/>
        </p:nvSpPr>
        <p:spPr>
          <a:xfrm>
            <a:off x="1676400" y="1946741"/>
            <a:ext cx="4495800" cy="369332"/>
          </a:xfrm>
          <a:prstGeom prst="rect">
            <a:avLst/>
          </a:prstGeom>
          <a:noFill/>
        </p:spPr>
        <p:txBody>
          <a:bodyPr wrap="square" rtlCol="0">
            <a:spAutoFit/>
          </a:bodyPr>
          <a:lstStyle/>
          <a:p>
            <a:endParaRPr lang="en-US" dirty="0">
              <a:latin typeface="Times New Roman"/>
              <a:cs typeface="Times New Roman"/>
            </a:endParaRPr>
          </a:p>
        </p:txBody>
      </p:sp>
      <p:pic>
        <p:nvPicPr>
          <p:cNvPr id="5" name="Picture 4">
            <a:extLst>
              <a:ext uri="{FF2B5EF4-FFF2-40B4-BE49-F238E27FC236}">
                <a16:creationId xmlns:a16="http://schemas.microsoft.com/office/drawing/2014/main" id="{4C272D8B-9B20-56F3-96A9-ECC0D623B05C}"/>
              </a:ext>
            </a:extLst>
          </p:cNvPr>
          <p:cNvPicPr>
            <a:picLocks noChangeAspect="1"/>
          </p:cNvPicPr>
          <p:nvPr/>
        </p:nvPicPr>
        <p:blipFill>
          <a:blip r:embed="rId3"/>
          <a:stretch>
            <a:fillRect/>
          </a:stretch>
        </p:blipFill>
        <p:spPr>
          <a:xfrm>
            <a:off x="1295400" y="438221"/>
            <a:ext cx="7470473" cy="5713516"/>
          </a:xfrm>
          <a:prstGeom prst="rect">
            <a:avLst/>
          </a:prstGeom>
        </p:spPr>
      </p:pic>
    </p:spTree>
    <p:extLst>
      <p:ext uri="{BB962C8B-B14F-4D97-AF65-F5344CB8AC3E}">
        <p14:creationId xmlns:p14="http://schemas.microsoft.com/office/powerpoint/2010/main" val="2420887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13996"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7" name="TextBox 6">
            <a:extLst>
              <a:ext uri="{FF2B5EF4-FFF2-40B4-BE49-F238E27FC236}">
                <a16:creationId xmlns:a16="http://schemas.microsoft.com/office/drawing/2014/main" id="{C992DE5D-F196-E5C2-3430-141DE914F9AF}"/>
              </a:ext>
            </a:extLst>
          </p:cNvPr>
          <p:cNvSpPr txBox="1"/>
          <p:nvPr/>
        </p:nvSpPr>
        <p:spPr>
          <a:xfrm>
            <a:off x="1676400" y="1946741"/>
            <a:ext cx="4495800" cy="369332"/>
          </a:xfrm>
          <a:prstGeom prst="rect">
            <a:avLst/>
          </a:prstGeom>
          <a:noFill/>
        </p:spPr>
        <p:txBody>
          <a:bodyPr wrap="square" rtlCol="0">
            <a:spAutoFit/>
          </a:bodyPr>
          <a:lstStyle/>
          <a:p>
            <a:endParaRPr lang="en-US" dirty="0">
              <a:latin typeface="Times New Roman"/>
              <a:cs typeface="Times New Roman"/>
            </a:endParaRPr>
          </a:p>
        </p:txBody>
      </p:sp>
      <p:pic>
        <p:nvPicPr>
          <p:cNvPr id="6" name="Picture 5">
            <a:extLst>
              <a:ext uri="{FF2B5EF4-FFF2-40B4-BE49-F238E27FC236}">
                <a16:creationId xmlns:a16="http://schemas.microsoft.com/office/drawing/2014/main" id="{821DEDFF-6051-D753-6EDF-98C7F3EF111D}"/>
              </a:ext>
            </a:extLst>
          </p:cNvPr>
          <p:cNvPicPr>
            <a:picLocks noChangeAspect="1"/>
          </p:cNvPicPr>
          <p:nvPr/>
        </p:nvPicPr>
        <p:blipFill>
          <a:blip r:embed="rId3"/>
          <a:stretch>
            <a:fillRect/>
          </a:stretch>
        </p:blipFill>
        <p:spPr>
          <a:xfrm>
            <a:off x="1435619" y="217529"/>
            <a:ext cx="7531877" cy="5934207"/>
          </a:xfrm>
          <a:prstGeom prst="rect">
            <a:avLst/>
          </a:prstGeom>
        </p:spPr>
      </p:pic>
    </p:spTree>
    <p:extLst>
      <p:ext uri="{BB962C8B-B14F-4D97-AF65-F5344CB8AC3E}">
        <p14:creationId xmlns:p14="http://schemas.microsoft.com/office/powerpoint/2010/main" val="3366357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cv</a:t>
            </a:r>
          </a:p>
        </p:txBody>
      </p:sp>
      <p:sp>
        <p:nvSpPr>
          <p:cNvPr id="3" name="Subtitle 2"/>
          <p:cNvSpPr>
            <a:spLocks noGrp="1"/>
          </p:cNvSpPr>
          <p:nvPr>
            <p:ph type="subTitle" idx="1"/>
          </p:nvPr>
        </p:nvSpPr>
        <p:spPr/>
        <p:txBody>
          <a:bodyPr/>
          <a:lstStyle/>
          <a:p>
            <a:endParaRPr lang="en-US">
              <a:latin typeface="Times New Roman" panose="02020603050405020304" pitchFamily="18" charset="0"/>
              <a:cs typeface="Times New Roman" panose="02020603050405020304" pitchFamily="18" charset="0"/>
            </a:endParaRPr>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Department of Computer Science &amp; Engineering, DSCE</a:t>
            </a:r>
          </a:p>
        </p:txBody>
      </p:sp>
      <p:sp>
        <p:nvSpPr>
          <p:cNvPr id="6" name="TextBox 5">
            <a:extLst>
              <a:ext uri="{FF2B5EF4-FFF2-40B4-BE49-F238E27FC236}">
                <a16:creationId xmlns:a16="http://schemas.microsoft.com/office/drawing/2014/main" id="{5A5774E1-8114-7A56-EAB5-5E652FD1910A}"/>
              </a:ext>
            </a:extLst>
          </p:cNvPr>
          <p:cNvSpPr txBox="1"/>
          <p:nvPr/>
        </p:nvSpPr>
        <p:spPr>
          <a:xfrm>
            <a:off x="1490954" y="2286000"/>
            <a:ext cx="5327002"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Voting Setup Phase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phase is divided into two parts:</a:t>
            </a:r>
          </a:p>
          <a:p>
            <a:r>
              <a:rPr lang="en-US" dirty="0">
                <a:latin typeface="Times New Roman" panose="02020603050405020304" pitchFamily="18" charset="0"/>
                <a:cs typeface="Times New Roman" panose="02020603050405020304" pitchFamily="18" charset="0"/>
              </a:rPr>
              <a:t> </a:t>
            </a:r>
          </a:p>
          <a:p>
            <a:pPr marL="400050" indent="-400050">
              <a:buAutoNum type="romanLcParenBoth"/>
            </a:pPr>
            <a:r>
              <a:rPr lang="en-US" dirty="0">
                <a:latin typeface="Times New Roman" panose="02020603050405020304" pitchFamily="18" charset="0"/>
                <a:cs typeface="Times New Roman" panose="02020603050405020304" pitchFamily="18" charset="0"/>
              </a:rPr>
              <a:t>Create Election</a:t>
            </a:r>
          </a:p>
          <a:p>
            <a:pPr marL="400050" indent="-400050">
              <a:buAutoNum type="romanLcParenBoth"/>
            </a:pPr>
            <a:r>
              <a:rPr lang="en-US" dirty="0">
                <a:latin typeface="Times New Roman" panose="02020603050405020304" pitchFamily="18" charset="0"/>
                <a:cs typeface="Times New Roman" panose="02020603050405020304" pitchFamily="18" charset="0"/>
              </a:rPr>
              <a:t>Active Election</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207D2B7-117E-888B-0528-87C12D556CD3}"/>
              </a:ext>
            </a:extLst>
          </p:cNvPr>
          <p:cNvSpPr txBox="1"/>
          <p:nvPr/>
        </p:nvSpPr>
        <p:spPr>
          <a:xfrm>
            <a:off x="914400" y="726019"/>
            <a:ext cx="3291373"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Second phase</a:t>
            </a:r>
          </a:p>
        </p:txBody>
      </p:sp>
    </p:spTree>
    <p:extLst>
      <p:ext uri="{BB962C8B-B14F-4D97-AF65-F5344CB8AC3E}">
        <p14:creationId xmlns:p14="http://schemas.microsoft.com/office/powerpoint/2010/main" val="378901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13996"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7" name="TextBox 6">
            <a:extLst>
              <a:ext uri="{FF2B5EF4-FFF2-40B4-BE49-F238E27FC236}">
                <a16:creationId xmlns:a16="http://schemas.microsoft.com/office/drawing/2014/main" id="{C992DE5D-F196-E5C2-3430-141DE914F9AF}"/>
              </a:ext>
            </a:extLst>
          </p:cNvPr>
          <p:cNvSpPr txBox="1"/>
          <p:nvPr/>
        </p:nvSpPr>
        <p:spPr>
          <a:xfrm>
            <a:off x="1676400" y="1946741"/>
            <a:ext cx="4495800" cy="369332"/>
          </a:xfrm>
          <a:prstGeom prst="rect">
            <a:avLst/>
          </a:prstGeom>
          <a:noFill/>
        </p:spPr>
        <p:txBody>
          <a:bodyPr wrap="square" rtlCol="0">
            <a:spAutoFit/>
          </a:bodyPr>
          <a:lstStyle/>
          <a:p>
            <a:endParaRPr lang="en-US" dirty="0">
              <a:latin typeface="Times New Roman"/>
              <a:cs typeface="Times New Roman"/>
            </a:endParaRPr>
          </a:p>
        </p:txBody>
      </p:sp>
      <p:pic>
        <p:nvPicPr>
          <p:cNvPr id="5" name="Picture 4">
            <a:extLst>
              <a:ext uri="{FF2B5EF4-FFF2-40B4-BE49-F238E27FC236}">
                <a16:creationId xmlns:a16="http://schemas.microsoft.com/office/drawing/2014/main" id="{8CCA615E-D84C-6528-D21D-8892A9EAF2F4}"/>
              </a:ext>
            </a:extLst>
          </p:cNvPr>
          <p:cNvPicPr>
            <a:picLocks noChangeAspect="1"/>
          </p:cNvPicPr>
          <p:nvPr/>
        </p:nvPicPr>
        <p:blipFill>
          <a:blip r:embed="rId3"/>
          <a:stretch>
            <a:fillRect/>
          </a:stretch>
        </p:blipFill>
        <p:spPr>
          <a:xfrm>
            <a:off x="1691258" y="61916"/>
            <a:ext cx="6538342" cy="6066047"/>
          </a:xfrm>
          <a:prstGeom prst="rect">
            <a:avLst/>
          </a:prstGeom>
        </p:spPr>
      </p:pic>
    </p:spTree>
    <p:extLst>
      <p:ext uri="{BB962C8B-B14F-4D97-AF65-F5344CB8AC3E}">
        <p14:creationId xmlns:p14="http://schemas.microsoft.com/office/powerpoint/2010/main" val="2753886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cv</a:t>
            </a:r>
          </a:p>
        </p:txBody>
      </p:sp>
      <p:sp>
        <p:nvSpPr>
          <p:cNvPr id="3" name="Subtitle 2"/>
          <p:cNvSpPr>
            <a:spLocks noGrp="1"/>
          </p:cNvSpPr>
          <p:nvPr>
            <p:ph type="subTitle" idx="1"/>
          </p:nvPr>
        </p:nvSpPr>
        <p:spPr/>
        <p:txBody>
          <a:bodyPr/>
          <a:lstStyle/>
          <a:p>
            <a:endParaRPr lang="en-US">
              <a:latin typeface="Times New Roman" panose="02020603050405020304" pitchFamily="18" charset="0"/>
              <a:cs typeface="Times New Roman" panose="02020603050405020304" pitchFamily="18" charset="0"/>
            </a:endParaRPr>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13996"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Department of Computer Science &amp; Engineering, DSCE</a:t>
            </a:r>
          </a:p>
        </p:txBody>
      </p:sp>
      <p:sp>
        <p:nvSpPr>
          <p:cNvPr id="6" name="TextBox 5">
            <a:extLst>
              <a:ext uri="{FF2B5EF4-FFF2-40B4-BE49-F238E27FC236}">
                <a16:creationId xmlns:a16="http://schemas.microsoft.com/office/drawing/2014/main" id="{5A5774E1-8114-7A56-EAB5-5E652FD1910A}"/>
              </a:ext>
            </a:extLst>
          </p:cNvPr>
          <p:cNvSpPr txBox="1"/>
          <p:nvPr/>
        </p:nvSpPr>
        <p:spPr>
          <a:xfrm>
            <a:off x="1490954" y="2286000"/>
            <a:ext cx="5327002"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Voting Phase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phase is divided into two parts:</a:t>
            </a:r>
          </a:p>
          <a:p>
            <a:r>
              <a:rPr lang="en-US" dirty="0">
                <a:latin typeface="Times New Roman" panose="02020603050405020304" pitchFamily="18" charset="0"/>
                <a:cs typeface="Times New Roman" panose="02020603050405020304" pitchFamily="18" charset="0"/>
              </a:rPr>
              <a:t> </a:t>
            </a:r>
          </a:p>
          <a:p>
            <a:pPr marL="400050" indent="-400050">
              <a:buAutoNum type="romanLcParenBoth"/>
            </a:pPr>
            <a:r>
              <a:rPr lang="en-US" dirty="0">
                <a:latin typeface="Times New Roman" panose="02020603050405020304" pitchFamily="18" charset="0"/>
                <a:cs typeface="Times New Roman" panose="02020603050405020304" pitchFamily="18" charset="0"/>
              </a:rPr>
              <a:t>Voter Authentication </a:t>
            </a:r>
          </a:p>
          <a:p>
            <a:pPr marL="400050" indent="-400050">
              <a:buAutoNum type="romanLcParenBoth"/>
            </a:pPr>
            <a:r>
              <a:rPr lang="en-US" dirty="0">
                <a:latin typeface="Times New Roman" panose="02020603050405020304" pitchFamily="18" charset="0"/>
                <a:cs typeface="Times New Roman" panose="02020603050405020304" pitchFamily="18" charset="0"/>
              </a:rPr>
              <a:t> Vote Casting</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207D2B7-117E-888B-0528-87C12D556CD3}"/>
              </a:ext>
            </a:extLst>
          </p:cNvPr>
          <p:cNvSpPr txBox="1"/>
          <p:nvPr/>
        </p:nvSpPr>
        <p:spPr>
          <a:xfrm>
            <a:off x="914400" y="726019"/>
            <a:ext cx="3291373"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Third phase</a:t>
            </a:r>
          </a:p>
        </p:txBody>
      </p:sp>
    </p:spTree>
    <p:extLst>
      <p:ext uri="{BB962C8B-B14F-4D97-AF65-F5344CB8AC3E}">
        <p14:creationId xmlns:p14="http://schemas.microsoft.com/office/powerpoint/2010/main" val="2463932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13996"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7" name="TextBox 6">
            <a:extLst>
              <a:ext uri="{FF2B5EF4-FFF2-40B4-BE49-F238E27FC236}">
                <a16:creationId xmlns:a16="http://schemas.microsoft.com/office/drawing/2014/main" id="{C992DE5D-F196-E5C2-3430-141DE914F9AF}"/>
              </a:ext>
            </a:extLst>
          </p:cNvPr>
          <p:cNvSpPr txBox="1"/>
          <p:nvPr/>
        </p:nvSpPr>
        <p:spPr>
          <a:xfrm>
            <a:off x="1676400" y="1946741"/>
            <a:ext cx="4495800" cy="369332"/>
          </a:xfrm>
          <a:prstGeom prst="rect">
            <a:avLst/>
          </a:prstGeom>
          <a:noFill/>
        </p:spPr>
        <p:txBody>
          <a:bodyPr wrap="square" rtlCol="0">
            <a:spAutoFit/>
          </a:bodyPr>
          <a:lstStyle/>
          <a:p>
            <a:endParaRPr lang="en-US" dirty="0">
              <a:latin typeface="Times New Roman"/>
              <a:cs typeface="Times New Roman"/>
            </a:endParaRPr>
          </a:p>
        </p:txBody>
      </p:sp>
      <p:pic>
        <p:nvPicPr>
          <p:cNvPr id="6" name="Picture 5">
            <a:extLst>
              <a:ext uri="{FF2B5EF4-FFF2-40B4-BE49-F238E27FC236}">
                <a16:creationId xmlns:a16="http://schemas.microsoft.com/office/drawing/2014/main" id="{813B25E4-E765-E10F-F10C-DF18881F2FA3}"/>
              </a:ext>
            </a:extLst>
          </p:cNvPr>
          <p:cNvPicPr>
            <a:picLocks noChangeAspect="1"/>
          </p:cNvPicPr>
          <p:nvPr/>
        </p:nvPicPr>
        <p:blipFill>
          <a:blip r:embed="rId3"/>
          <a:stretch>
            <a:fillRect/>
          </a:stretch>
        </p:blipFill>
        <p:spPr>
          <a:xfrm>
            <a:off x="2847215" y="-24946"/>
            <a:ext cx="4163185" cy="6146731"/>
          </a:xfrm>
          <a:prstGeom prst="rect">
            <a:avLst/>
          </a:prstGeom>
        </p:spPr>
      </p:pic>
    </p:spTree>
    <p:extLst>
      <p:ext uri="{BB962C8B-B14F-4D97-AF65-F5344CB8AC3E}">
        <p14:creationId xmlns:p14="http://schemas.microsoft.com/office/powerpoint/2010/main" val="251203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cv</a:t>
            </a:r>
          </a:p>
        </p:txBody>
      </p:sp>
      <p:sp>
        <p:nvSpPr>
          <p:cNvPr id="3" name="Subtitle 2"/>
          <p:cNvSpPr>
            <a:spLocks noGrp="1"/>
          </p:cNvSpPr>
          <p:nvPr>
            <p:ph type="subTitle" idx="1"/>
          </p:nvPr>
        </p:nvSpPr>
        <p:spPr/>
        <p:txBody>
          <a:bodyPr/>
          <a:lstStyle/>
          <a:p>
            <a:endParaRPr lang="en-US">
              <a:latin typeface="Times New Roman" panose="02020603050405020304" pitchFamily="18" charset="0"/>
              <a:cs typeface="Times New Roman" panose="02020603050405020304" pitchFamily="18" charset="0"/>
            </a:endParaRPr>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13996"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Department of Computer Science &amp; Engineering, DSCE</a:t>
            </a:r>
          </a:p>
        </p:txBody>
      </p:sp>
      <p:sp>
        <p:nvSpPr>
          <p:cNvPr id="6" name="TextBox 5">
            <a:extLst>
              <a:ext uri="{FF2B5EF4-FFF2-40B4-BE49-F238E27FC236}">
                <a16:creationId xmlns:a16="http://schemas.microsoft.com/office/drawing/2014/main" id="{5A5774E1-8114-7A56-EAB5-5E652FD1910A}"/>
              </a:ext>
            </a:extLst>
          </p:cNvPr>
          <p:cNvSpPr txBox="1"/>
          <p:nvPr/>
        </p:nvSpPr>
        <p:spPr>
          <a:xfrm>
            <a:off x="1490954" y="2286000"/>
            <a:ext cx="5327002"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Result Phase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phase consists of: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Vote Counting Unit </a:t>
            </a:r>
          </a:p>
          <a:p>
            <a:r>
              <a:rPr lang="en-US" dirty="0">
                <a:latin typeface="Times New Roman" panose="02020603050405020304" pitchFamily="18" charset="0"/>
                <a:cs typeface="Times New Roman" panose="02020603050405020304" pitchFamily="18" charset="0"/>
              </a:rPr>
              <a:t>(ii) Publish Result</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207D2B7-117E-888B-0528-87C12D556CD3}"/>
              </a:ext>
            </a:extLst>
          </p:cNvPr>
          <p:cNvSpPr txBox="1"/>
          <p:nvPr/>
        </p:nvSpPr>
        <p:spPr>
          <a:xfrm>
            <a:off x="914400" y="726019"/>
            <a:ext cx="3291373"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Fourth phase</a:t>
            </a:r>
          </a:p>
        </p:txBody>
      </p:sp>
    </p:spTree>
    <p:extLst>
      <p:ext uri="{BB962C8B-B14F-4D97-AF65-F5344CB8AC3E}">
        <p14:creationId xmlns:p14="http://schemas.microsoft.com/office/powerpoint/2010/main" val="1840707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13996"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7" name="TextBox 6">
            <a:extLst>
              <a:ext uri="{FF2B5EF4-FFF2-40B4-BE49-F238E27FC236}">
                <a16:creationId xmlns:a16="http://schemas.microsoft.com/office/drawing/2014/main" id="{C992DE5D-F196-E5C2-3430-141DE914F9AF}"/>
              </a:ext>
            </a:extLst>
          </p:cNvPr>
          <p:cNvSpPr txBox="1"/>
          <p:nvPr/>
        </p:nvSpPr>
        <p:spPr>
          <a:xfrm>
            <a:off x="1676400" y="1946741"/>
            <a:ext cx="4495800" cy="369332"/>
          </a:xfrm>
          <a:prstGeom prst="rect">
            <a:avLst/>
          </a:prstGeom>
          <a:noFill/>
        </p:spPr>
        <p:txBody>
          <a:bodyPr wrap="square" rtlCol="0">
            <a:spAutoFit/>
          </a:bodyPr>
          <a:lstStyle/>
          <a:p>
            <a:endParaRPr lang="en-US" dirty="0">
              <a:latin typeface="Times New Roman"/>
              <a:cs typeface="Times New Roman"/>
            </a:endParaRPr>
          </a:p>
        </p:txBody>
      </p:sp>
      <p:pic>
        <p:nvPicPr>
          <p:cNvPr id="5" name="Picture 4">
            <a:extLst>
              <a:ext uri="{FF2B5EF4-FFF2-40B4-BE49-F238E27FC236}">
                <a16:creationId xmlns:a16="http://schemas.microsoft.com/office/drawing/2014/main" id="{6AC546EA-E4DC-39C9-FC07-2F7CA8776C30}"/>
              </a:ext>
            </a:extLst>
          </p:cNvPr>
          <p:cNvPicPr>
            <a:picLocks noChangeAspect="1"/>
          </p:cNvPicPr>
          <p:nvPr/>
        </p:nvPicPr>
        <p:blipFill>
          <a:blip r:embed="rId3"/>
          <a:stretch>
            <a:fillRect/>
          </a:stretch>
        </p:blipFill>
        <p:spPr>
          <a:xfrm>
            <a:off x="1676400" y="372926"/>
            <a:ext cx="7089020" cy="5292321"/>
          </a:xfrm>
          <a:prstGeom prst="rect">
            <a:avLst/>
          </a:prstGeom>
        </p:spPr>
      </p:pic>
    </p:spTree>
    <p:extLst>
      <p:ext uri="{BB962C8B-B14F-4D97-AF65-F5344CB8AC3E}">
        <p14:creationId xmlns:p14="http://schemas.microsoft.com/office/powerpoint/2010/main" val="1024841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cv</a:t>
            </a:r>
          </a:p>
        </p:txBody>
      </p:sp>
      <p:sp>
        <p:nvSpPr>
          <p:cNvPr id="3" name="Subtitle 2"/>
          <p:cNvSpPr>
            <a:spLocks noGrp="1"/>
          </p:cNvSpPr>
          <p:nvPr>
            <p:ph type="subTitle" idx="1"/>
          </p:nvPr>
        </p:nvSpPr>
        <p:spPr/>
        <p:txBody>
          <a:bodyPr/>
          <a:lstStyle/>
          <a:p>
            <a:endParaRPr lang="en-US">
              <a:latin typeface="Times New Roman" panose="02020603050405020304" pitchFamily="18" charset="0"/>
              <a:cs typeface="Times New Roman" panose="02020603050405020304" pitchFamily="18" charset="0"/>
            </a:endParaRPr>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Department of Computer Science &amp; Engineering, DSCE</a:t>
            </a:r>
          </a:p>
        </p:txBody>
      </p:sp>
      <p:sp>
        <p:nvSpPr>
          <p:cNvPr id="5" name="TextBox 4">
            <a:extLst>
              <a:ext uri="{FF2B5EF4-FFF2-40B4-BE49-F238E27FC236}">
                <a16:creationId xmlns:a16="http://schemas.microsoft.com/office/drawing/2014/main" id="{5E5E4C76-4F76-2FE7-AFC7-A92C1EE49A94}"/>
              </a:ext>
            </a:extLst>
          </p:cNvPr>
          <p:cNvSpPr txBox="1"/>
          <p:nvPr/>
        </p:nvSpPr>
        <p:spPr>
          <a:xfrm>
            <a:off x="975827" y="281364"/>
            <a:ext cx="800100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Individual Contribution</a:t>
            </a:r>
          </a:p>
        </p:txBody>
      </p:sp>
      <p:sp>
        <p:nvSpPr>
          <p:cNvPr id="6" name="Rectangle 5">
            <a:extLst>
              <a:ext uri="{FF2B5EF4-FFF2-40B4-BE49-F238E27FC236}">
                <a16:creationId xmlns:a16="http://schemas.microsoft.com/office/drawing/2014/main" id="{F1EBA722-3B9E-636A-F164-D11D0A8E0EF8}"/>
              </a:ext>
            </a:extLst>
          </p:cNvPr>
          <p:cNvSpPr/>
          <p:nvPr/>
        </p:nvSpPr>
        <p:spPr>
          <a:xfrm>
            <a:off x="2321766" y="1376263"/>
            <a:ext cx="5222033" cy="4262535"/>
          </a:xfrm>
          <a:prstGeom prst="rect">
            <a:avLst/>
          </a:prstGeom>
          <a:solidFill>
            <a:schemeClr val="accent1">
              <a:lumMod val="20000"/>
              <a:lumOff val="80000"/>
            </a:schemeClr>
          </a:solidFill>
          <a:ln w="38100"/>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4B55663F-B140-33A9-43ED-79949CF8A8A6}"/>
              </a:ext>
            </a:extLst>
          </p:cNvPr>
          <p:cNvCxnSpPr>
            <a:stCxn id="6" idx="0"/>
            <a:endCxn id="6" idx="2"/>
          </p:cNvCxnSpPr>
          <p:nvPr/>
        </p:nvCxnSpPr>
        <p:spPr>
          <a:xfrm>
            <a:off x="4932783" y="1376263"/>
            <a:ext cx="0" cy="4262535"/>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725EDB02-4919-58DB-E57D-4EB364F4CBE6}"/>
              </a:ext>
            </a:extLst>
          </p:cNvPr>
          <p:cNvCxnSpPr>
            <a:stCxn id="6" idx="1"/>
            <a:endCxn id="6" idx="3"/>
          </p:cNvCxnSpPr>
          <p:nvPr/>
        </p:nvCxnSpPr>
        <p:spPr>
          <a:xfrm>
            <a:off x="2321766" y="3507531"/>
            <a:ext cx="5222033" cy="0"/>
          </a:xfrm>
          <a:prstGeom prst="line">
            <a:avLst/>
          </a:prstGeom>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EE232A81-DB85-C30F-1C79-295D3CEBB65E}"/>
              </a:ext>
            </a:extLst>
          </p:cNvPr>
          <p:cNvSpPr txBox="1"/>
          <p:nvPr/>
        </p:nvSpPr>
        <p:spPr>
          <a:xfrm>
            <a:off x="2354043" y="1382998"/>
            <a:ext cx="2574835" cy="1477328"/>
          </a:xfrm>
          <a:prstGeom prst="rect">
            <a:avLst/>
          </a:prstGeom>
          <a:noFill/>
        </p:spPr>
        <p:txBody>
          <a:bodyPr wrap="square" rtlCol="0">
            <a:spAutoFit/>
          </a:bodyPr>
          <a:lstStyle/>
          <a:p>
            <a:r>
              <a:rPr lang="en-US" b="1" dirty="0"/>
              <a:t>Bhagya A </a:t>
            </a:r>
            <a:r>
              <a:rPr lang="en-US" b="1" dirty="0">
                <a:latin typeface="Times New Roman" panose="02020603050405020304" pitchFamily="18" charset="0"/>
                <a:cs typeface="Times New Roman" panose="02020603050405020304" pitchFamily="18" charset="0"/>
              </a:rPr>
              <a:t>Koushik</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Worked on 5 papers</a:t>
            </a:r>
          </a:p>
          <a:p>
            <a:r>
              <a:rPr lang="en-US" dirty="0">
                <a:latin typeface="Times New Roman" panose="02020603050405020304" pitchFamily="18" charset="0"/>
                <a:cs typeface="Times New Roman" panose="02020603050405020304" pitchFamily="18" charset="0"/>
              </a:rPr>
              <a:t>Abstract</a:t>
            </a:r>
          </a:p>
          <a:p>
            <a:r>
              <a:rPr lang="en-US" dirty="0">
                <a:latin typeface="Times New Roman" panose="02020603050405020304" pitchFamily="18" charset="0"/>
                <a:cs typeface="Times New Roman" panose="02020603050405020304" pitchFamily="18" charset="0"/>
              </a:rPr>
              <a:t>Introduction</a:t>
            </a:r>
          </a:p>
        </p:txBody>
      </p:sp>
      <p:sp>
        <p:nvSpPr>
          <p:cNvPr id="15" name="TextBox 14">
            <a:extLst>
              <a:ext uri="{FF2B5EF4-FFF2-40B4-BE49-F238E27FC236}">
                <a16:creationId xmlns:a16="http://schemas.microsoft.com/office/drawing/2014/main" id="{35C0B5DF-EF0C-C462-B681-BCB55A98FAC2}"/>
              </a:ext>
            </a:extLst>
          </p:cNvPr>
          <p:cNvSpPr txBox="1"/>
          <p:nvPr/>
        </p:nvSpPr>
        <p:spPr>
          <a:xfrm>
            <a:off x="5020651" y="1376263"/>
            <a:ext cx="2400295" cy="1477328"/>
          </a:xfrm>
          <a:prstGeom prst="rect">
            <a:avLst/>
          </a:prstGeom>
          <a:noFill/>
        </p:spPr>
        <p:txBody>
          <a:bodyPr wrap="square" rtlCol="0">
            <a:spAutoFit/>
          </a:bodyPr>
          <a:lstStyle/>
          <a:p>
            <a:r>
              <a:rPr lang="en-US" b="1" dirty="0" err="1"/>
              <a:t>Deekshitha</a:t>
            </a:r>
            <a:r>
              <a:rPr lang="en-US" b="1" dirty="0"/>
              <a:t> R 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Worked on 5 papers</a:t>
            </a:r>
          </a:p>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Conclusion</a:t>
            </a:r>
          </a:p>
        </p:txBody>
      </p:sp>
      <p:sp>
        <p:nvSpPr>
          <p:cNvPr id="16" name="TextBox 15">
            <a:extLst>
              <a:ext uri="{FF2B5EF4-FFF2-40B4-BE49-F238E27FC236}">
                <a16:creationId xmlns:a16="http://schemas.microsoft.com/office/drawing/2014/main" id="{84808DF2-83AA-2240-A7AE-6DF99835B8C3}"/>
              </a:ext>
            </a:extLst>
          </p:cNvPr>
          <p:cNvSpPr txBox="1"/>
          <p:nvPr/>
        </p:nvSpPr>
        <p:spPr>
          <a:xfrm>
            <a:off x="2292017" y="3565681"/>
            <a:ext cx="2698885" cy="1477328"/>
          </a:xfrm>
          <a:prstGeom prst="rect">
            <a:avLst/>
          </a:prstGeom>
          <a:noFill/>
        </p:spPr>
        <p:txBody>
          <a:bodyPr wrap="square" rtlCol="0">
            <a:spAutoFit/>
          </a:bodyPr>
          <a:lstStyle/>
          <a:p>
            <a:r>
              <a:rPr lang="en-US" b="1" dirty="0" err="1"/>
              <a:t>Gowthami</a:t>
            </a:r>
            <a:r>
              <a:rPr lang="en-US" b="1" dirty="0"/>
              <a:t> 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Worked on 5 papers</a:t>
            </a:r>
          </a:p>
          <a:p>
            <a:r>
              <a:rPr lang="en-US" dirty="0">
                <a:latin typeface="Times New Roman" panose="02020603050405020304" pitchFamily="18" charset="0"/>
                <a:cs typeface="Times New Roman" panose="02020603050405020304" pitchFamily="18" charset="0"/>
              </a:rPr>
              <a:t>Tabular column</a:t>
            </a:r>
          </a:p>
          <a:p>
            <a:r>
              <a:rPr lang="en-US" dirty="0">
                <a:latin typeface="Times New Roman" panose="02020603050405020304" pitchFamily="18" charset="0"/>
                <a:cs typeface="Times New Roman" panose="02020603050405020304" pitchFamily="18" charset="0"/>
              </a:rPr>
              <a:t>IEEE format for references</a:t>
            </a:r>
          </a:p>
        </p:txBody>
      </p:sp>
      <p:sp>
        <p:nvSpPr>
          <p:cNvPr id="17" name="TextBox 16">
            <a:extLst>
              <a:ext uri="{FF2B5EF4-FFF2-40B4-BE49-F238E27FC236}">
                <a16:creationId xmlns:a16="http://schemas.microsoft.com/office/drawing/2014/main" id="{B5E4D415-8437-9273-765E-495582F110F6}"/>
              </a:ext>
            </a:extLst>
          </p:cNvPr>
          <p:cNvSpPr txBox="1"/>
          <p:nvPr/>
        </p:nvSpPr>
        <p:spPr>
          <a:xfrm>
            <a:off x="4928878" y="3565681"/>
            <a:ext cx="2753700" cy="147732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Haritha Nandhini</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Worked on 5 papers</a:t>
            </a:r>
          </a:p>
          <a:p>
            <a:r>
              <a:rPr lang="en-US" dirty="0">
                <a:latin typeface="Times New Roman" panose="02020603050405020304" pitchFamily="18" charset="0"/>
                <a:cs typeface="Times New Roman" panose="02020603050405020304" pitchFamily="18" charset="0"/>
              </a:rPr>
              <a:t>Tabular column</a:t>
            </a:r>
          </a:p>
          <a:p>
            <a:r>
              <a:rPr lang="en-US" dirty="0">
                <a:latin typeface="Times New Roman" panose="02020603050405020304" pitchFamily="18" charset="0"/>
                <a:cs typeface="Times New Roman" panose="02020603050405020304" pitchFamily="18" charset="0"/>
              </a:rPr>
              <a:t>IEEE format for references</a:t>
            </a:r>
          </a:p>
        </p:txBody>
      </p:sp>
    </p:spTree>
    <p:extLst>
      <p:ext uri="{BB962C8B-B14F-4D97-AF65-F5344CB8AC3E}">
        <p14:creationId xmlns:p14="http://schemas.microsoft.com/office/powerpoint/2010/main" val="1151998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cv</a:t>
            </a:r>
          </a:p>
        </p:txBody>
      </p:sp>
      <p:sp>
        <p:nvSpPr>
          <p:cNvPr id="3" name="Subtitle 2"/>
          <p:cNvSpPr>
            <a:spLocks noGrp="1"/>
          </p:cNvSpPr>
          <p:nvPr>
            <p:ph type="subTitle" idx="1"/>
          </p:nvPr>
        </p:nvSpPr>
        <p:spPr/>
        <p:txBody>
          <a:bodyPr/>
          <a:lstStyle/>
          <a:p>
            <a:endParaRPr lang="en-US">
              <a:latin typeface="Times New Roman" panose="02020603050405020304" pitchFamily="18" charset="0"/>
              <a:cs typeface="Times New Roman" panose="02020603050405020304" pitchFamily="18" charset="0"/>
            </a:endParaRPr>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13996"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Department of Computer Science &amp; Engineering, DSCE</a:t>
            </a:r>
          </a:p>
        </p:txBody>
      </p:sp>
      <p:sp>
        <p:nvSpPr>
          <p:cNvPr id="5" name="TextBox 4">
            <a:extLst>
              <a:ext uri="{FF2B5EF4-FFF2-40B4-BE49-F238E27FC236}">
                <a16:creationId xmlns:a16="http://schemas.microsoft.com/office/drawing/2014/main" id="{5E5E4C76-4F76-2FE7-AFC7-A92C1EE49A94}"/>
              </a:ext>
            </a:extLst>
          </p:cNvPr>
          <p:cNvSpPr txBox="1"/>
          <p:nvPr/>
        </p:nvSpPr>
        <p:spPr>
          <a:xfrm>
            <a:off x="1181878" y="504816"/>
            <a:ext cx="7834604"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Applications of Blockchain</a:t>
            </a:r>
          </a:p>
        </p:txBody>
      </p:sp>
      <p:sp>
        <p:nvSpPr>
          <p:cNvPr id="6" name="TextBox 5">
            <a:extLst>
              <a:ext uri="{FF2B5EF4-FFF2-40B4-BE49-F238E27FC236}">
                <a16:creationId xmlns:a16="http://schemas.microsoft.com/office/drawing/2014/main" id="{9DEB2223-59D7-0C00-91B3-A78DBEF3DD27}"/>
              </a:ext>
            </a:extLst>
          </p:cNvPr>
          <p:cNvSpPr txBox="1"/>
          <p:nvPr/>
        </p:nvSpPr>
        <p:spPr>
          <a:xfrm>
            <a:off x="1524000" y="1689804"/>
            <a:ext cx="4953000"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992DE5D-F196-E5C2-3430-141DE914F9AF}"/>
              </a:ext>
            </a:extLst>
          </p:cNvPr>
          <p:cNvSpPr txBox="1"/>
          <p:nvPr/>
        </p:nvSpPr>
        <p:spPr>
          <a:xfrm>
            <a:off x="2362200" y="2182237"/>
            <a:ext cx="3200400" cy="2031325"/>
          </a:xfrm>
          <a:prstGeom prst="rect">
            <a:avLst/>
          </a:prstGeom>
          <a:noFill/>
        </p:spPr>
        <p:txBody>
          <a:bodyPr wrap="square" rtlCol="0">
            <a:spAutoFit/>
          </a:bodyPr>
          <a:lstStyle/>
          <a:p>
            <a:pPr marL="342900" indent="-342900" algn="l">
              <a:buFont typeface="+mj-lt"/>
              <a:buAutoNum type="arabicPeriod"/>
            </a:pPr>
            <a:r>
              <a:rPr lang="en-US" dirty="0">
                <a:latin typeface="Times New Roman" panose="02020603050405020304" pitchFamily="18" charset="0"/>
                <a:cs typeface="Times New Roman" panose="02020603050405020304" pitchFamily="18" charset="0"/>
              </a:rPr>
              <a:t>Bitcoin</a:t>
            </a:r>
          </a:p>
          <a:p>
            <a:pPr marL="342900" indent="-342900">
              <a:buFont typeface="+mj-lt"/>
              <a:buAutoNum type="arabicPeriod"/>
            </a:pPr>
            <a:r>
              <a:rPr lang="en-US" i="0" dirty="0">
                <a:effectLst/>
                <a:latin typeface="Times New Roman" panose="02020603050405020304" pitchFamily="18" charset="0"/>
                <a:cs typeface="Times New Roman" panose="02020603050405020304" pitchFamily="18" charset="0"/>
              </a:rPr>
              <a:t>Banking</a:t>
            </a:r>
          </a:p>
          <a:p>
            <a:pPr marL="342900" indent="-342900">
              <a:buFont typeface="+mj-lt"/>
              <a:buAutoNum type="arabicPeriod"/>
            </a:pPr>
            <a:r>
              <a:rPr lang="en-US" i="0" dirty="0">
                <a:effectLst/>
                <a:latin typeface="Times New Roman" panose="02020603050405020304" pitchFamily="18" charset="0"/>
                <a:cs typeface="Times New Roman" panose="02020603050405020304" pitchFamily="18" charset="0"/>
              </a:rPr>
              <a:t>Payment and Transfers</a:t>
            </a:r>
          </a:p>
          <a:p>
            <a:pPr marL="342900" indent="-342900">
              <a:buFont typeface="+mj-lt"/>
              <a:buAutoNum type="arabicPeriod"/>
            </a:pPr>
            <a:r>
              <a:rPr lang="en-US" i="0" dirty="0">
                <a:effectLst/>
                <a:latin typeface="Times New Roman" panose="02020603050405020304" pitchFamily="18" charset="0"/>
                <a:cs typeface="Times New Roman" panose="02020603050405020304" pitchFamily="18" charset="0"/>
              </a:rPr>
              <a:t>Healthcare</a:t>
            </a:r>
          </a:p>
          <a:p>
            <a:pPr marL="342900" indent="-342900">
              <a:buFont typeface="+mj-lt"/>
              <a:buAutoNum type="arabicPeriod"/>
            </a:pPr>
            <a:r>
              <a:rPr lang="en-US" i="0" dirty="0">
                <a:effectLst/>
                <a:latin typeface="Times New Roman" panose="02020603050405020304" pitchFamily="18" charset="0"/>
                <a:cs typeface="Times New Roman" panose="02020603050405020304" pitchFamily="18" charset="0"/>
              </a:rPr>
              <a:t>Law Enforcement</a:t>
            </a:r>
          </a:p>
          <a:p>
            <a:pPr marL="342900" indent="-342900">
              <a:buFont typeface="+mj-lt"/>
              <a:buAutoNum type="arabicPeriod"/>
            </a:pPr>
            <a:r>
              <a:rPr lang="en-US" i="0" dirty="0">
                <a:effectLst/>
                <a:latin typeface="Times New Roman" panose="02020603050405020304" pitchFamily="18" charset="0"/>
                <a:cs typeface="Times New Roman" panose="02020603050405020304" pitchFamily="18" charset="0"/>
              </a:rPr>
              <a:t>Voting</a:t>
            </a:r>
          </a:p>
          <a:p>
            <a:pPr marL="342900" indent="-342900">
              <a:buFont typeface="+mj-lt"/>
              <a:buAutoNum type="arabicPeriod"/>
            </a:pPr>
            <a:r>
              <a:rPr lang="en-US" i="0" dirty="0">
                <a:effectLst/>
                <a:latin typeface="Times New Roman" panose="02020603050405020304" pitchFamily="18" charset="0"/>
                <a:cs typeface="Times New Roman" panose="02020603050405020304" pitchFamily="18" charset="0"/>
              </a:rPr>
              <a:t>IoT(Internet of Things)</a:t>
            </a:r>
          </a:p>
        </p:txBody>
      </p:sp>
    </p:spTree>
    <p:extLst>
      <p:ext uri="{BB962C8B-B14F-4D97-AF65-F5344CB8AC3E}">
        <p14:creationId xmlns:p14="http://schemas.microsoft.com/office/powerpoint/2010/main" val="67580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cv</a:t>
            </a:r>
          </a:p>
        </p:txBody>
      </p:sp>
      <p:sp>
        <p:nvSpPr>
          <p:cNvPr id="3" name="Subtitle 2"/>
          <p:cNvSpPr>
            <a:spLocks noGrp="1"/>
          </p:cNvSpPr>
          <p:nvPr>
            <p:ph type="subTitle" idx="1"/>
          </p:nvPr>
        </p:nvSpPr>
        <p:spPr/>
        <p:txBody>
          <a:bodyPr/>
          <a:lstStyle/>
          <a:p>
            <a:endParaRPr lang="en-US">
              <a:latin typeface="Times New Roman" panose="02020603050405020304" pitchFamily="18" charset="0"/>
              <a:cs typeface="Times New Roman" panose="02020603050405020304" pitchFamily="18" charset="0"/>
            </a:endParaRPr>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13996"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Department of Computer Science &amp; Engineering, DSCE</a:t>
            </a:r>
          </a:p>
        </p:txBody>
      </p:sp>
      <p:sp>
        <p:nvSpPr>
          <p:cNvPr id="7" name="TextBox 6">
            <a:extLst>
              <a:ext uri="{FF2B5EF4-FFF2-40B4-BE49-F238E27FC236}">
                <a16:creationId xmlns:a16="http://schemas.microsoft.com/office/drawing/2014/main" id="{7207D2B7-117E-888B-0528-87C12D556CD3}"/>
              </a:ext>
            </a:extLst>
          </p:cNvPr>
          <p:cNvSpPr txBox="1"/>
          <p:nvPr/>
        </p:nvSpPr>
        <p:spPr>
          <a:xfrm>
            <a:off x="2590800" y="2598717"/>
            <a:ext cx="4800600"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3661293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graphicFrame>
        <p:nvGraphicFramePr>
          <p:cNvPr id="5" name="Table 4">
            <a:extLst>
              <a:ext uri="{FF2B5EF4-FFF2-40B4-BE49-F238E27FC236}">
                <a16:creationId xmlns:a16="http://schemas.microsoft.com/office/drawing/2014/main" id="{FAAC234F-2A2F-F3BB-F0ED-0D1F947A0F59}"/>
              </a:ext>
            </a:extLst>
          </p:cNvPr>
          <p:cNvGraphicFramePr>
            <a:graphicFrameLocks noGrp="1"/>
          </p:cNvGraphicFramePr>
          <p:nvPr>
            <p:extLst>
              <p:ext uri="{D42A27DB-BD31-4B8C-83A1-F6EECF244321}">
                <p14:modId xmlns:p14="http://schemas.microsoft.com/office/powerpoint/2010/main" val="97009967"/>
              </p:ext>
            </p:extLst>
          </p:nvPr>
        </p:nvGraphicFramePr>
        <p:xfrm>
          <a:off x="1371601" y="77339"/>
          <a:ext cx="7467601" cy="5960687"/>
        </p:xfrm>
        <a:graphic>
          <a:graphicData uri="http://schemas.openxmlformats.org/drawingml/2006/table">
            <a:tbl>
              <a:tblPr firstRow="1" firstCol="1" bandRow="1">
                <a:tableStyleId>{5C22544A-7EE6-4342-B048-85BDC9FD1C3A}</a:tableStyleId>
              </a:tblPr>
              <a:tblGrid>
                <a:gridCol w="1426944">
                  <a:extLst>
                    <a:ext uri="{9D8B030D-6E8A-4147-A177-3AD203B41FA5}">
                      <a16:colId xmlns:a16="http://schemas.microsoft.com/office/drawing/2014/main" val="2141201269"/>
                    </a:ext>
                  </a:extLst>
                </a:gridCol>
                <a:gridCol w="1305381">
                  <a:extLst>
                    <a:ext uri="{9D8B030D-6E8A-4147-A177-3AD203B41FA5}">
                      <a16:colId xmlns:a16="http://schemas.microsoft.com/office/drawing/2014/main" val="1080950362"/>
                    </a:ext>
                  </a:extLst>
                </a:gridCol>
                <a:gridCol w="1072152">
                  <a:extLst>
                    <a:ext uri="{9D8B030D-6E8A-4147-A177-3AD203B41FA5}">
                      <a16:colId xmlns:a16="http://schemas.microsoft.com/office/drawing/2014/main" val="1752257617"/>
                    </a:ext>
                  </a:extLst>
                </a:gridCol>
                <a:gridCol w="1666535">
                  <a:extLst>
                    <a:ext uri="{9D8B030D-6E8A-4147-A177-3AD203B41FA5}">
                      <a16:colId xmlns:a16="http://schemas.microsoft.com/office/drawing/2014/main" val="2079903439"/>
                    </a:ext>
                  </a:extLst>
                </a:gridCol>
                <a:gridCol w="1996589">
                  <a:extLst>
                    <a:ext uri="{9D8B030D-6E8A-4147-A177-3AD203B41FA5}">
                      <a16:colId xmlns:a16="http://schemas.microsoft.com/office/drawing/2014/main" val="1359587659"/>
                    </a:ext>
                  </a:extLst>
                </a:gridCol>
              </a:tblGrid>
              <a:tr h="474839">
                <a:tc>
                  <a:txBody>
                    <a:bodyPr/>
                    <a:lstStyle/>
                    <a:p>
                      <a:pPr marL="0" marR="0" algn="l">
                        <a:lnSpc>
                          <a:spcPct val="107000"/>
                        </a:lnSpc>
                        <a:spcBef>
                          <a:spcPts val="0"/>
                        </a:spcBef>
                        <a:spcAft>
                          <a:spcPts val="800"/>
                        </a:spcAft>
                      </a:pPr>
                      <a:r>
                        <a:rPr lang="en-US" sz="1000" dirty="0">
                          <a:effectLst/>
                          <a:latin typeface="Times New Roman" panose="02020603050405020304" pitchFamily="18" charset="0"/>
                          <a:cs typeface="Times New Roman" panose="02020603050405020304" pitchFamily="18" charset="0"/>
                        </a:rPr>
                        <a:t>PAPER NAME</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AUTHOR</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ALGORITHM</a:t>
                      </a:r>
                      <a:endParaRPr lang="en-US" sz="1050">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MODEL USED</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ADVANTAGES</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DISADVANTAGES</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extLst>
                  <a:ext uri="{0D108BD9-81ED-4DB2-BD59-A6C34878D82A}">
                    <a16:rowId xmlns:a16="http://schemas.microsoft.com/office/drawing/2014/main" val="473366548"/>
                  </a:ext>
                </a:extLst>
              </a:tr>
              <a:tr h="805731">
                <a:tc>
                  <a:txBody>
                    <a:bodyPr/>
                    <a:lstStyle/>
                    <a:p>
                      <a:pPr marL="0" marR="0" algn="l">
                        <a:lnSpc>
                          <a:spcPct val="107000"/>
                        </a:lnSpc>
                        <a:spcBef>
                          <a:spcPts val="0"/>
                        </a:spcBef>
                        <a:spcAft>
                          <a:spcPts val="800"/>
                        </a:spcAft>
                      </a:pPr>
                      <a:r>
                        <a:rPr lang="en-US" sz="1000" dirty="0">
                          <a:effectLst/>
                          <a:latin typeface="Times New Roman" panose="02020603050405020304" pitchFamily="18" charset="0"/>
                          <a:cs typeface="Times New Roman" panose="02020603050405020304" pitchFamily="18" charset="0"/>
                        </a:rPr>
                        <a:t>A Conceptual Secure Blockchain-Based Electronic Voting System</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Ahmed Ben Ayed</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SHA-256 algorithm</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Provides ability to vote using any device and blockchain and is verified in such a way that it is immutable.</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Liable to DDOS attack and make elections not accessable to voter. User can cast vote only once.</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extLst>
                  <a:ext uri="{0D108BD9-81ED-4DB2-BD59-A6C34878D82A}">
                    <a16:rowId xmlns:a16="http://schemas.microsoft.com/office/drawing/2014/main" val="2507900028"/>
                  </a:ext>
                </a:extLst>
              </a:tr>
              <a:tr h="950273">
                <a:tc>
                  <a:txBody>
                    <a:bodyPr/>
                    <a:lstStyle/>
                    <a:p>
                      <a:pPr marL="0" marR="0" algn="l">
                        <a:lnSpc>
                          <a:spcPct val="107000"/>
                        </a:lnSpc>
                        <a:spcBef>
                          <a:spcPts val="0"/>
                        </a:spcBef>
                        <a:spcAft>
                          <a:spcPts val="800"/>
                        </a:spcAft>
                      </a:pPr>
                      <a:r>
                        <a:rPr lang="en-US" sz="1000" dirty="0">
                          <a:effectLst/>
                          <a:latin typeface="Times New Roman" panose="02020603050405020304" pitchFamily="18" charset="0"/>
                          <a:cs typeface="Times New Roman" panose="02020603050405020304" pitchFamily="18" charset="0"/>
                        </a:rPr>
                        <a:t>A </a:t>
                      </a:r>
                      <a:r>
                        <a:rPr lang="en-US" sz="1000" dirty="0" err="1">
                          <a:effectLst/>
                          <a:latin typeface="Times New Roman" panose="02020603050405020304" pitchFamily="18" charset="0"/>
                          <a:cs typeface="Times New Roman" panose="02020603050405020304" pitchFamily="18" charset="0"/>
                        </a:rPr>
                        <a:t>Comparitive</a:t>
                      </a:r>
                      <a:r>
                        <a:rPr lang="en-US" sz="1000" dirty="0">
                          <a:effectLst/>
                          <a:latin typeface="Times New Roman" panose="02020603050405020304" pitchFamily="18" charset="0"/>
                          <a:cs typeface="Times New Roman" panose="02020603050405020304" pitchFamily="18" charset="0"/>
                        </a:rPr>
                        <a:t> Analysis on E-Voting System Using Blockchain</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Kanika Garg, Pavi Saraswat, Sachin Bisht, Sahil Kr. Aggarwal, Sai Krishna Kothuri, Sahil Gupta</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Cryptography model</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Different approaches to tackle the anonymity, security, availablity, fairness verfiablility is discussed.</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dirty="0">
                          <a:effectLst/>
                          <a:latin typeface="Times New Roman" panose="02020603050405020304" pitchFamily="18" charset="0"/>
                          <a:cs typeface="Times New Roman" panose="02020603050405020304" pitchFamily="18" charset="0"/>
                        </a:rPr>
                        <a:t>Does not cover authentication like biometric or unique ID. </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extLst>
                  <a:ext uri="{0D108BD9-81ED-4DB2-BD59-A6C34878D82A}">
                    <a16:rowId xmlns:a16="http://schemas.microsoft.com/office/drawing/2014/main" val="1155160524"/>
                  </a:ext>
                </a:extLst>
              </a:tr>
              <a:tr h="949197">
                <a:tc>
                  <a:txBody>
                    <a:bodyPr/>
                    <a:lstStyle/>
                    <a:p>
                      <a:pPr marL="0" marR="0" algn="l">
                        <a:lnSpc>
                          <a:spcPct val="107000"/>
                        </a:lnSpc>
                        <a:spcBef>
                          <a:spcPts val="0"/>
                        </a:spcBef>
                        <a:spcAft>
                          <a:spcPts val="800"/>
                        </a:spcAft>
                      </a:pPr>
                      <a:r>
                        <a:rPr lang="en-US" sz="1000" dirty="0">
                          <a:effectLst/>
                          <a:latin typeface="Times New Roman" panose="02020603050405020304" pitchFamily="18" charset="0"/>
                          <a:cs typeface="Times New Roman" panose="02020603050405020304" pitchFamily="18" charset="0"/>
                        </a:rPr>
                        <a:t>Covid-19 Implementation e-voting Blockchain Concept</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Mustofa Kamil, Po Abas Sunarya, Untung Rahardja, Nuke Puji Lestari Santoso, Muhammad Iqbal</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Cryptography model</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Reduce the meeting of humans in election activities during pandemic. Cryptographic protocol makes the results of votes  transparent and safe.</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Voting is not done effortlessly other than in public network as each transaction of vote takes 15 to 20 seconds. </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extLst>
                  <a:ext uri="{0D108BD9-81ED-4DB2-BD59-A6C34878D82A}">
                    <a16:rowId xmlns:a16="http://schemas.microsoft.com/office/drawing/2014/main" val="274255714"/>
                  </a:ext>
                </a:extLst>
              </a:tr>
              <a:tr h="661189">
                <a:tc>
                  <a:txBody>
                    <a:bodyPr/>
                    <a:lstStyle/>
                    <a:p>
                      <a:pPr marL="0" marR="0" algn="l">
                        <a:lnSpc>
                          <a:spcPct val="107000"/>
                        </a:lnSpc>
                        <a:spcBef>
                          <a:spcPts val="0"/>
                        </a:spcBef>
                        <a:spcAft>
                          <a:spcPts val="800"/>
                        </a:spcAft>
                      </a:pPr>
                      <a:r>
                        <a:rPr lang="en-US" sz="1000" dirty="0">
                          <a:effectLst/>
                          <a:latin typeface="Times New Roman" panose="02020603050405020304" pitchFamily="18" charset="0"/>
                          <a:cs typeface="Times New Roman" panose="02020603050405020304" pitchFamily="18" charset="0"/>
                        </a:rPr>
                        <a:t>Implementation of Auditable Blockchain Voting System with Hyperledger Fabric</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dirty="0">
                          <a:effectLst/>
                          <a:latin typeface="Times New Roman" panose="02020603050405020304" pitchFamily="18" charset="0"/>
                          <a:cs typeface="Times New Roman" panose="02020603050405020304" pitchFamily="18" charset="0"/>
                        </a:rPr>
                        <a:t>Michal Pawlak, </a:t>
                      </a:r>
                      <a:r>
                        <a:rPr lang="en-US" sz="1000" dirty="0" err="1">
                          <a:effectLst/>
                          <a:latin typeface="Times New Roman" panose="02020603050405020304" pitchFamily="18" charset="0"/>
                          <a:cs typeface="Times New Roman" panose="02020603050405020304" pitchFamily="18" charset="0"/>
                        </a:rPr>
                        <a:t>Aneta</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Poniszewska</a:t>
                      </a:r>
                      <a:r>
                        <a:rPr lang="en-US" sz="1000" dirty="0">
                          <a:effectLst/>
                          <a:latin typeface="Times New Roman" panose="02020603050405020304" pitchFamily="18" charset="0"/>
                          <a:cs typeface="Times New Roman" panose="02020603050405020304" pitchFamily="18" charset="0"/>
                        </a:rPr>
                        <a:t> Maranda</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dirty="0">
                          <a:effectLst/>
                          <a:latin typeface="Times New Roman" panose="02020603050405020304" pitchFamily="18" charset="0"/>
                          <a:cs typeface="Times New Roman" panose="02020603050405020304" pitchFamily="18" charset="0"/>
                        </a:rPr>
                        <a:t>Consensus algorithm</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dirty="0">
                          <a:effectLst/>
                          <a:latin typeface="Times New Roman" panose="02020603050405020304" pitchFamily="18" charset="0"/>
                          <a:cs typeface="Times New Roman" panose="02020603050405020304" pitchFamily="18" charset="0"/>
                        </a:rPr>
                        <a:t>Hyperledger fabric focuses on providing high customizability, security and modularity. </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Verifying the portability of ABVS model is not implemented.</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extLst>
                  <a:ext uri="{0D108BD9-81ED-4DB2-BD59-A6C34878D82A}">
                    <a16:rowId xmlns:a16="http://schemas.microsoft.com/office/drawing/2014/main" val="1605904251"/>
                  </a:ext>
                </a:extLst>
              </a:tr>
              <a:tr h="1157529">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A Systematic Review of Challenges and Oppurtunities of Blockchain for E-Voting</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dirty="0" err="1">
                          <a:effectLst/>
                          <a:latin typeface="Times New Roman" panose="02020603050405020304" pitchFamily="18" charset="0"/>
                          <a:cs typeface="Times New Roman" panose="02020603050405020304" pitchFamily="18" charset="0"/>
                        </a:rPr>
                        <a:t>Ruhi</a:t>
                      </a:r>
                      <a:r>
                        <a:rPr lang="en-US" sz="1000" dirty="0">
                          <a:effectLst/>
                          <a:latin typeface="Times New Roman" panose="02020603050405020304" pitchFamily="18" charset="0"/>
                          <a:cs typeface="Times New Roman" panose="02020603050405020304" pitchFamily="18" charset="0"/>
                        </a:rPr>
                        <a:t> Tas, Omer </a:t>
                      </a:r>
                      <a:r>
                        <a:rPr lang="en-US" sz="1000" dirty="0" err="1">
                          <a:effectLst/>
                          <a:latin typeface="Times New Roman" panose="02020603050405020304" pitchFamily="18" charset="0"/>
                          <a:cs typeface="Times New Roman" panose="02020603050405020304" pitchFamily="18" charset="0"/>
                        </a:rPr>
                        <a:t>Ozgur</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Tanriover</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Consensus algorithm, Proof-of-Work and Proof-of-Stake model,  Governance model</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dirty="0">
                          <a:effectLst/>
                          <a:latin typeface="Times New Roman" panose="02020603050405020304" pitchFamily="18" charset="0"/>
                          <a:cs typeface="Times New Roman" panose="02020603050405020304" pitchFamily="18" charset="0"/>
                        </a:rPr>
                        <a:t>Contributions made for the issues like integrity, privacy and consensus.</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dirty="0">
                          <a:effectLst/>
                          <a:latin typeface="Times New Roman" panose="02020603050405020304" pitchFamily="18" charset="0"/>
                          <a:cs typeface="Times New Roman" panose="02020603050405020304" pitchFamily="18" charset="0"/>
                        </a:rPr>
                        <a:t>Usage of untrusted system, scalability attack, low transparency is not discussed.</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extLst>
                  <a:ext uri="{0D108BD9-81ED-4DB2-BD59-A6C34878D82A}">
                    <a16:rowId xmlns:a16="http://schemas.microsoft.com/office/drawing/2014/main" val="3705046662"/>
                  </a:ext>
                </a:extLst>
              </a:tr>
              <a:tr h="943703">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Blockchain-Based E-Voting System</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dirty="0" err="1">
                          <a:effectLst/>
                          <a:latin typeface="Times New Roman" panose="02020603050405020304" pitchFamily="18" charset="0"/>
                          <a:cs typeface="Times New Roman" panose="02020603050405020304" pitchFamily="18" charset="0"/>
                        </a:rPr>
                        <a:t>Fridrik</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Hjalmarsson</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Gunnlaugur</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Hreidarsson</a:t>
                      </a:r>
                      <a:r>
                        <a:rPr lang="en-US" sz="1000" dirty="0">
                          <a:effectLst/>
                          <a:latin typeface="Times New Roman" panose="02020603050405020304" pitchFamily="18" charset="0"/>
                          <a:cs typeface="Times New Roman" panose="02020603050405020304" pitchFamily="18" charset="0"/>
                        </a:rPr>
                        <a:t>, Mohammad </a:t>
                      </a:r>
                      <a:r>
                        <a:rPr lang="en-US" sz="1000" dirty="0" err="1">
                          <a:effectLst/>
                          <a:latin typeface="Times New Roman" panose="02020603050405020304" pitchFamily="18" charset="0"/>
                          <a:cs typeface="Times New Roman" panose="02020603050405020304" pitchFamily="18" charset="0"/>
                        </a:rPr>
                        <a:t>Hamdaqa</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Gisli</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Hjalmtysson</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Byzantine algorithm, Proof-of-Authority model</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Smart contract is utilized to enable reliability and cost-effective election as well guarantees voters privacy</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dirty="0">
                          <a:effectLst/>
                          <a:latin typeface="Times New Roman" panose="02020603050405020304" pitchFamily="18" charset="0"/>
                          <a:cs typeface="Times New Roman" panose="02020603050405020304" pitchFamily="18" charset="0"/>
                        </a:rPr>
                        <a:t>Additional procedures has to be taken care of while conducting voting at large number transactions per second.</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extLst>
                  <a:ext uri="{0D108BD9-81ED-4DB2-BD59-A6C34878D82A}">
                    <a16:rowId xmlns:a16="http://schemas.microsoft.com/office/drawing/2014/main" val="890198338"/>
                  </a:ext>
                </a:extLst>
              </a:tr>
            </a:tbl>
          </a:graphicData>
        </a:graphic>
      </p:graphicFrame>
    </p:spTree>
    <p:extLst>
      <p:ext uri="{BB962C8B-B14F-4D97-AF65-F5344CB8AC3E}">
        <p14:creationId xmlns:p14="http://schemas.microsoft.com/office/powerpoint/2010/main" val="775604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graphicFrame>
        <p:nvGraphicFramePr>
          <p:cNvPr id="5" name="Table 4">
            <a:extLst>
              <a:ext uri="{FF2B5EF4-FFF2-40B4-BE49-F238E27FC236}">
                <a16:creationId xmlns:a16="http://schemas.microsoft.com/office/drawing/2014/main" id="{FAAC234F-2A2F-F3BB-F0ED-0D1F947A0F59}"/>
              </a:ext>
            </a:extLst>
          </p:cNvPr>
          <p:cNvGraphicFramePr>
            <a:graphicFrameLocks noGrp="1"/>
          </p:cNvGraphicFramePr>
          <p:nvPr>
            <p:extLst>
              <p:ext uri="{D42A27DB-BD31-4B8C-83A1-F6EECF244321}">
                <p14:modId xmlns:p14="http://schemas.microsoft.com/office/powerpoint/2010/main" val="2832567233"/>
              </p:ext>
            </p:extLst>
          </p:nvPr>
        </p:nvGraphicFramePr>
        <p:xfrm>
          <a:off x="1371600" y="76200"/>
          <a:ext cx="7543799" cy="5981153"/>
        </p:xfrm>
        <a:graphic>
          <a:graphicData uri="http://schemas.openxmlformats.org/drawingml/2006/table">
            <a:tbl>
              <a:tblPr firstRow="1" firstCol="1" bandRow="1">
                <a:tableStyleId>{5C22544A-7EE6-4342-B048-85BDC9FD1C3A}</a:tableStyleId>
              </a:tblPr>
              <a:tblGrid>
                <a:gridCol w="1441504">
                  <a:extLst>
                    <a:ext uri="{9D8B030D-6E8A-4147-A177-3AD203B41FA5}">
                      <a16:colId xmlns:a16="http://schemas.microsoft.com/office/drawing/2014/main" val="2141201269"/>
                    </a:ext>
                  </a:extLst>
                </a:gridCol>
                <a:gridCol w="1318701">
                  <a:extLst>
                    <a:ext uri="{9D8B030D-6E8A-4147-A177-3AD203B41FA5}">
                      <a16:colId xmlns:a16="http://schemas.microsoft.com/office/drawing/2014/main" val="1080950362"/>
                    </a:ext>
                  </a:extLst>
                </a:gridCol>
                <a:gridCol w="1083092">
                  <a:extLst>
                    <a:ext uri="{9D8B030D-6E8A-4147-A177-3AD203B41FA5}">
                      <a16:colId xmlns:a16="http://schemas.microsoft.com/office/drawing/2014/main" val="1752257617"/>
                    </a:ext>
                  </a:extLst>
                </a:gridCol>
                <a:gridCol w="1683540">
                  <a:extLst>
                    <a:ext uri="{9D8B030D-6E8A-4147-A177-3AD203B41FA5}">
                      <a16:colId xmlns:a16="http://schemas.microsoft.com/office/drawing/2014/main" val="2079903439"/>
                    </a:ext>
                  </a:extLst>
                </a:gridCol>
                <a:gridCol w="2016962">
                  <a:extLst>
                    <a:ext uri="{9D8B030D-6E8A-4147-A177-3AD203B41FA5}">
                      <a16:colId xmlns:a16="http://schemas.microsoft.com/office/drawing/2014/main" val="1359587659"/>
                    </a:ext>
                  </a:extLst>
                </a:gridCol>
              </a:tblGrid>
              <a:tr h="474839">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PAPER NAME</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AUTHOR</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ALGORITHM</a:t>
                      </a:r>
                      <a:endParaRPr lang="en-US" sz="1050">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MODEL USED</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dirty="0">
                          <a:effectLst/>
                          <a:latin typeface="Times New Roman" panose="02020603050405020304" pitchFamily="18" charset="0"/>
                          <a:cs typeface="Times New Roman" panose="02020603050405020304" pitchFamily="18" charset="0"/>
                        </a:rPr>
                        <a:t>ADVA25NTAGES</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00">
                          <a:effectLst/>
                          <a:latin typeface="Times New Roman" panose="02020603050405020304" pitchFamily="18" charset="0"/>
                          <a:cs typeface="Times New Roman" panose="02020603050405020304" pitchFamily="18" charset="0"/>
                        </a:rPr>
                        <a:t>DISADVANTAGES</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extLst>
                  <a:ext uri="{0D108BD9-81ED-4DB2-BD59-A6C34878D82A}">
                    <a16:rowId xmlns:a16="http://schemas.microsoft.com/office/drawing/2014/main" val="473366548"/>
                  </a:ext>
                </a:extLst>
              </a:tr>
              <a:tr h="805731">
                <a:tc>
                  <a:txBody>
                    <a:bodyPr/>
                    <a:lstStyle/>
                    <a:p>
                      <a:pPr marL="0" marR="0" algn="l">
                        <a:lnSpc>
                          <a:spcPct val="107000"/>
                        </a:lnSpc>
                        <a:spcBef>
                          <a:spcPts val="0"/>
                        </a:spcBef>
                        <a:spcAft>
                          <a:spcPts val="800"/>
                        </a:spcAft>
                      </a:pPr>
                      <a:r>
                        <a:rPr lang="en-IN" sz="1000" b="1" dirty="0">
                          <a:effectLst/>
                          <a:latin typeface="Times New Roman" panose="02020603050405020304" pitchFamily="18" charset="0"/>
                          <a:ea typeface="Calibri" panose="020F0502020204030204" pitchFamily="34" charset="0"/>
                        </a:rPr>
                        <a:t>A Secure end-to-end verifiable e-voting system using blockchain and cloud server </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IN" sz="1050" dirty="0">
                          <a:effectLst/>
                          <a:latin typeface="Times New Roman" panose="02020603050405020304" pitchFamily="18" charset="0"/>
                          <a:ea typeface="Calibri" panose="020F0502020204030204" pitchFamily="34" charset="0"/>
                        </a:rPr>
                        <a:t>Somnath </a:t>
                      </a:r>
                      <a:r>
                        <a:rPr lang="en-IN" sz="1050" dirty="0" err="1">
                          <a:effectLst/>
                          <a:latin typeface="Times New Roman" panose="02020603050405020304" pitchFamily="18" charset="0"/>
                          <a:ea typeface="Calibri" panose="020F0502020204030204" pitchFamily="34" charset="0"/>
                        </a:rPr>
                        <a:t>Panja</a:t>
                      </a:r>
                      <a:r>
                        <a:rPr lang="en-IN" sz="1050" dirty="0">
                          <a:effectLst/>
                          <a:latin typeface="Times New Roman" panose="02020603050405020304" pitchFamily="18" charset="0"/>
                          <a:ea typeface="Calibri" panose="020F0502020204030204" pitchFamily="34" charset="0"/>
                        </a:rPr>
                        <a:t>, Bimal Roy</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50" dirty="0"/>
                        <a:t>DRE-</a:t>
                      </a:r>
                      <a:r>
                        <a:rPr lang="en-US" sz="1050" dirty="0" err="1"/>
                        <a:t>ip</a:t>
                      </a:r>
                      <a:r>
                        <a:rPr lang="en-US" sz="1050" dirty="0"/>
                        <a:t> tally verification algorithm, Fuzzy Vault algorithm.</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This protocol has the potential for real-world deployment and provides secure voter registration and authentication.</a:t>
                      </a:r>
                    </a:p>
                  </a:txBody>
                  <a:tcPr marL="49175" marR="49175" marT="0" marB="0"/>
                </a:tc>
                <a:tc>
                  <a:txBody>
                    <a:bodyPr/>
                    <a:lstStyle/>
                    <a:p>
                      <a:pPr marL="0" marR="0" algn="l">
                        <a:lnSpc>
                          <a:spcPct val="107000"/>
                        </a:lnSpc>
                        <a:spcBef>
                          <a:spcPts val="0"/>
                        </a:spcBef>
                        <a:spcAft>
                          <a:spcPts val="800"/>
                        </a:spcAft>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There is no proposal to reduce the False Rejection Rate of the Fussy Vault algorithm for fingerprint.</a:t>
                      </a:r>
                    </a:p>
                  </a:txBody>
                  <a:tcPr marL="49175" marR="49175" marT="0" marB="0"/>
                </a:tc>
                <a:extLst>
                  <a:ext uri="{0D108BD9-81ED-4DB2-BD59-A6C34878D82A}">
                    <a16:rowId xmlns:a16="http://schemas.microsoft.com/office/drawing/2014/main" val="2507900028"/>
                  </a:ext>
                </a:extLst>
              </a:tr>
              <a:tr h="950273">
                <a:tc>
                  <a:txBody>
                    <a:bodyPr/>
                    <a:lstStyle/>
                    <a:p>
                      <a:pPr marL="0" marR="0" algn="l">
                        <a:lnSpc>
                          <a:spcPct val="107000"/>
                        </a:lnSpc>
                        <a:spcBef>
                          <a:spcPts val="0"/>
                        </a:spcBef>
                        <a:spcAft>
                          <a:spcPts val="800"/>
                        </a:spcAft>
                      </a:pPr>
                      <a:r>
                        <a:rPr lang="en-IN" sz="1000" dirty="0">
                          <a:effectLst/>
                          <a:latin typeface="Times New Roman" panose="02020603050405020304" pitchFamily="18" charset="0"/>
                          <a:ea typeface="Calibri" panose="020F0502020204030204" pitchFamily="34" charset="0"/>
                        </a:rPr>
                        <a:t>Decentralized E-Voting Systems Based on the Blockchain Technology</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IN" sz="1000" dirty="0">
                          <a:effectLst/>
                          <a:latin typeface="Times New Roman" panose="02020603050405020304" pitchFamily="18" charset="0"/>
                          <a:ea typeface="Calibri" panose="020F0502020204030204" pitchFamily="34" charset="0"/>
                        </a:rPr>
                        <a:t>Jen Ho Hsiao, </a:t>
                      </a:r>
                      <a:r>
                        <a:rPr lang="en-IN" sz="1000" dirty="0" err="1">
                          <a:effectLst/>
                          <a:latin typeface="Times New Roman" panose="02020603050405020304" pitchFamily="18" charset="0"/>
                          <a:ea typeface="Calibri" panose="020F0502020204030204" pitchFamily="34" charset="0"/>
                        </a:rPr>
                        <a:t>Raylin</a:t>
                      </a:r>
                      <a:r>
                        <a:rPr lang="en-IN" sz="1000" dirty="0">
                          <a:effectLst/>
                          <a:latin typeface="Times New Roman" panose="02020603050405020304" pitchFamily="18" charset="0"/>
                          <a:ea typeface="Calibri" panose="020F0502020204030204" pitchFamily="34" charset="0"/>
                        </a:rPr>
                        <a:t> Tso, Chien Ming Chen, Mu </a:t>
                      </a:r>
                      <a:r>
                        <a:rPr lang="en-IN" sz="1000" dirty="0" err="1">
                          <a:effectLst/>
                          <a:latin typeface="Times New Roman" panose="02020603050405020304" pitchFamily="18" charset="0"/>
                          <a:ea typeface="Calibri" panose="020F0502020204030204" pitchFamily="34" charset="0"/>
                        </a:rPr>
                        <a:t>En</a:t>
                      </a:r>
                      <a:r>
                        <a:rPr lang="en-IN" sz="1000" dirty="0">
                          <a:effectLst/>
                          <a:latin typeface="Times New Roman" panose="02020603050405020304" pitchFamily="18" charset="0"/>
                          <a:ea typeface="Calibri" panose="020F0502020204030204" pitchFamily="34" charset="0"/>
                        </a:rPr>
                        <a:t> Wu</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50" dirty="0" err="1"/>
                        <a:t>Paillier’s</a:t>
                      </a:r>
                      <a:r>
                        <a:rPr lang="en-US" sz="1050" dirty="0"/>
                        <a:t> homomorphic encryption algorithm</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Transparency of smart contract that allow voters to record and verify ballots.</a:t>
                      </a:r>
                    </a:p>
                  </a:txBody>
                  <a:tcPr marL="49175" marR="49175" marT="0" marB="0"/>
                </a:tc>
                <a:tc>
                  <a:txBody>
                    <a:bodyPr/>
                    <a:lstStyle/>
                    <a:p>
                      <a:pPr marL="0" marR="0" algn="l">
                        <a:lnSpc>
                          <a:spcPct val="107000"/>
                        </a:lnSpc>
                        <a:spcBef>
                          <a:spcPts val="0"/>
                        </a:spcBef>
                        <a:spcAft>
                          <a:spcPts val="800"/>
                        </a:spcAft>
                      </a:pPr>
                      <a:r>
                        <a:rPr lang="en-US" sz="1050" dirty="0"/>
                        <a:t>Voter qualification, protecting the anonymity of voter’s identity, non-repeatable, ballot eligibility and ballot verifiability is not discussed.</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extLst>
                  <a:ext uri="{0D108BD9-81ED-4DB2-BD59-A6C34878D82A}">
                    <a16:rowId xmlns:a16="http://schemas.microsoft.com/office/drawing/2014/main" val="1155160524"/>
                  </a:ext>
                </a:extLst>
              </a:tr>
              <a:tr h="949197">
                <a:tc>
                  <a:txBody>
                    <a:bodyPr/>
                    <a:lstStyle/>
                    <a:p>
                      <a:pPr marL="0" marR="0" algn="l">
                        <a:lnSpc>
                          <a:spcPct val="107000"/>
                        </a:lnSpc>
                        <a:spcBef>
                          <a:spcPts val="0"/>
                        </a:spcBef>
                        <a:spcAft>
                          <a:spcPts val="800"/>
                        </a:spcAft>
                      </a:pPr>
                      <a:r>
                        <a:rPr lang="en-IN" sz="1000" dirty="0">
                          <a:effectLst/>
                          <a:latin typeface="Times New Roman" panose="02020603050405020304" pitchFamily="18" charset="0"/>
                          <a:ea typeface="Calibri" panose="020F0502020204030204" pitchFamily="34" charset="0"/>
                        </a:rPr>
                        <a:t>Electronic Voting Service Using Block-Chain</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IN" sz="1000" dirty="0" err="1">
                          <a:effectLst/>
                          <a:latin typeface="Times New Roman" panose="02020603050405020304" pitchFamily="18" charset="0"/>
                          <a:ea typeface="Calibri" panose="020F0502020204030204" pitchFamily="34" charset="0"/>
                        </a:rPr>
                        <a:t>Kibin</a:t>
                      </a:r>
                      <a:r>
                        <a:rPr lang="en-IN" sz="1000" dirty="0">
                          <a:effectLst/>
                          <a:latin typeface="Times New Roman" panose="02020603050405020304" pitchFamily="18" charset="0"/>
                          <a:ea typeface="Calibri" panose="020F0502020204030204" pitchFamily="34" charset="0"/>
                        </a:rPr>
                        <a:t> Lee, Joshua I James, </a:t>
                      </a:r>
                      <a:r>
                        <a:rPr lang="en-IN" sz="1000" dirty="0" err="1">
                          <a:effectLst/>
                          <a:latin typeface="Times New Roman" panose="02020603050405020304" pitchFamily="18" charset="0"/>
                          <a:ea typeface="Calibri" panose="020F0502020204030204" pitchFamily="34" charset="0"/>
                        </a:rPr>
                        <a:t>Tekachew</a:t>
                      </a:r>
                      <a:r>
                        <a:rPr lang="en-IN" sz="1000" dirty="0">
                          <a:effectLst/>
                          <a:latin typeface="Times New Roman" panose="02020603050405020304" pitchFamily="18" charset="0"/>
                          <a:ea typeface="Calibri" panose="020F0502020204030204" pitchFamily="34" charset="0"/>
                        </a:rPr>
                        <a:t> G </a:t>
                      </a:r>
                      <a:r>
                        <a:rPr lang="en-IN" sz="1000" dirty="0" err="1">
                          <a:effectLst/>
                          <a:latin typeface="Times New Roman" panose="02020603050405020304" pitchFamily="18" charset="0"/>
                          <a:ea typeface="Calibri" panose="020F0502020204030204" pitchFamily="34" charset="0"/>
                        </a:rPr>
                        <a:t>Ejeta</a:t>
                      </a:r>
                      <a:r>
                        <a:rPr lang="en-IN" sz="1000" dirty="0">
                          <a:effectLst/>
                          <a:latin typeface="Times New Roman" panose="02020603050405020304" pitchFamily="18" charset="0"/>
                          <a:ea typeface="Calibri" panose="020F0502020204030204" pitchFamily="34" charset="0"/>
                        </a:rPr>
                        <a:t>, </a:t>
                      </a:r>
                      <a:r>
                        <a:rPr lang="en-IN" sz="1000" dirty="0" err="1">
                          <a:effectLst/>
                          <a:latin typeface="Times New Roman" panose="02020603050405020304" pitchFamily="18" charset="0"/>
                          <a:ea typeface="Calibri" panose="020F0502020204030204" pitchFamily="34" charset="0"/>
                        </a:rPr>
                        <a:t>Hyoung</a:t>
                      </a:r>
                      <a:r>
                        <a:rPr lang="en-IN" sz="1000" dirty="0">
                          <a:effectLst/>
                          <a:latin typeface="Times New Roman" panose="02020603050405020304" pitchFamily="18" charset="0"/>
                          <a:ea typeface="Calibri" panose="020F0502020204030204" pitchFamily="34" charset="0"/>
                        </a:rPr>
                        <a:t> J Kim</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SHA-256 algorithm, RIPEMD160 algorithm</a:t>
                      </a:r>
                    </a:p>
                  </a:txBody>
                  <a:tcPr marL="49175" marR="49175" marT="0" marB="0"/>
                </a:tc>
                <a:tc>
                  <a:txBody>
                    <a:bodyPr/>
                    <a:lstStyle/>
                    <a:p>
                      <a:pPr marL="0" marR="0" algn="l">
                        <a:lnSpc>
                          <a:spcPct val="107000"/>
                        </a:lnSpc>
                        <a:spcBef>
                          <a:spcPts val="0"/>
                        </a:spcBef>
                        <a:spcAft>
                          <a:spcPts val="800"/>
                        </a:spcAft>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Consensus attack will not be able to steal coins, consume coins or change ownership records and past transactions.</a:t>
                      </a:r>
                    </a:p>
                  </a:txBody>
                  <a:tcPr marL="49175" marR="49175" marT="0" marB="0"/>
                </a:tc>
                <a:tc>
                  <a:txBody>
                    <a:bodyPr/>
                    <a:lstStyle/>
                    <a:p>
                      <a:pPr marL="0" marR="0" algn="l">
                        <a:lnSpc>
                          <a:spcPct val="107000"/>
                        </a:lnSpc>
                        <a:spcBef>
                          <a:spcPts val="0"/>
                        </a:spcBef>
                        <a:spcAft>
                          <a:spcPts val="800"/>
                        </a:spcAft>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Susceptible to denial-of-service disruptions that can affect the creation of future blocks as bitcoin network has large amount of hash power.</a:t>
                      </a:r>
                    </a:p>
                  </a:txBody>
                  <a:tcPr marL="49175" marR="49175" marT="0" marB="0"/>
                </a:tc>
                <a:extLst>
                  <a:ext uri="{0D108BD9-81ED-4DB2-BD59-A6C34878D82A}">
                    <a16:rowId xmlns:a16="http://schemas.microsoft.com/office/drawing/2014/main" val="274255714"/>
                  </a:ext>
                </a:extLst>
              </a:tr>
              <a:tr h="661189">
                <a:tc>
                  <a:txBody>
                    <a:bodyPr/>
                    <a:lstStyle/>
                    <a:p>
                      <a:pPr marL="0" marR="0" algn="l">
                        <a:lnSpc>
                          <a:spcPct val="107000"/>
                        </a:lnSpc>
                        <a:spcBef>
                          <a:spcPts val="0"/>
                        </a:spcBef>
                        <a:spcAft>
                          <a:spcPts val="800"/>
                        </a:spcAft>
                      </a:pPr>
                      <a:r>
                        <a:rPr lang="en-IN" sz="1000" dirty="0" err="1">
                          <a:effectLst/>
                          <a:latin typeface="Times New Roman" panose="02020603050405020304" pitchFamily="18" charset="0"/>
                          <a:ea typeface="Calibri" panose="020F0502020204030204" pitchFamily="34" charset="0"/>
                        </a:rPr>
                        <a:t>SecEVS</a:t>
                      </a:r>
                      <a:r>
                        <a:rPr lang="en-IN" sz="1000" dirty="0">
                          <a:effectLst/>
                          <a:latin typeface="Times New Roman" panose="02020603050405020304" pitchFamily="18" charset="0"/>
                          <a:ea typeface="Calibri" panose="020F0502020204030204" pitchFamily="34" charset="0"/>
                        </a:rPr>
                        <a:t>: Secure Electronic Voting System Using Blockchain Technology</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IN" sz="1000" dirty="0">
                          <a:effectLst/>
                          <a:latin typeface="Times New Roman" panose="02020603050405020304" pitchFamily="18" charset="0"/>
                          <a:ea typeface="Calibri" panose="020F0502020204030204" pitchFamily="34" charset="0"/>
                        </a:rPr>
                        <a:t>Ashish Singh, </a:t>
                      </a:r>
                      <a:r>
                        <a:rPr lang="en-IN" sz="1000" dirty="0" err="1">
                          <a:effectLst/>
                          <a:latin typeface="Times New Roman" panose="02020603050405020304" pitchFamily="18" charset="0"/>
                          <a:ea typeface="Calibri" panose="020F0502020204030204" pitchFamily="34" charset="0"/>
                        </a:rPr>
                        <a:t>Kakali</a:t>
                      </a:r>
                      <a:r>
                        <a:rPr lang="en-IN" sz="1000" dirty="0">
                          <a:effectLst/>
                          <a:latin typeface="Times New Roman" panose="02020603050405020304" pitchFamily="18" charset="0"/>
                          <a:ea typeface="Calibri" panose="020F0502020204030204" pitchFamily="34" charset="0"/>
                        </a:rPr>
                        <a:t> Chatterjee</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SHA-256 algorithm</a:t>
                      </a:r>
                    </a:p>
                  </a:txBody>
                  <a:tcPr marL="49175" marR="49175" marT="0" marB="0"/>
                </a:tc>
                <a:tc>
                  <a:txBody>
                    <a:bodyPr/>
                    <a:lstStyle/>
                    <a:p>
                      <a:pPr marL="0" marR="0" algn="l">
                        <a:lnSpc>
                          <a:spcPct val="107000"/>
                        </a:lnSpc>
                        <a:spcBef>
                          <a:spcPts val="0"/>
                        </a:spcBef>
                        <a:spcAft>
                          <a:spcPts val="800"/>
                        </a:spcAft>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Voter can be registered only once and employs decentralization.</a:t>
                      </a:r>
                    </a:p>
                  </a:txBody>
                  <a:tcPr marL="49175" marR="49175" marT="0" marB="0"/>
                </a:tc>
                <a:tc>
                  <a:txBody>
                    <a:bodyPr/>
                    <a:lstStyle/>
                    <a:p>
                      <a:pPr marL="0" marR="0" algn="l">
                        <a:lnSpc>
                          <a:spcPct val="107000"/>
                        </a:lnSpc>
                        <a:spcBef>
                          <a:spcPts val="0"/>
                        </a:spcBef>
                        <a:spcAft>
                          <a:spcPts val="800"/>
                        </a:spcAft>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Difficult to implement on large scale.</a:t>
                      </a:r>
                    </a:p>
                  </a:txBody>
                  <a:tcPr marL="49175" marR="49175" marT="0" marB="0"/>
                </a:tc>
                <a:extLst>
                  <a:ext uri="{0D108BD9-81ED-4DB2-BD59-A6C34878D82A}">
                    <a16:rowId xmlns:a16="http://schemas.microsoft.com/office/drawing/2014/main" val="1605904251"/>
                  </a:ext>
                </a:extLst>
              </a:tr>
              <a:tr h="1157529">
                <a:tc>
                  <a:txBody>
                    <a:bodyPr/>
                    <a:lstStyle/>
                    <a:p>
                      <a:pPr marL="0" marR="0" algn="l">
                        <a:lnSpc>
                          <a:spcPct val="107000"/>
                        </a:lnSpc>
                        <a:spcBef>
                          <a:spcPts val="0"/>
                        </a:spcBef>
                        <a:spcAft>
                          <a:spcPts val="800"/>
                        </a:spcAft>
                      </a:pPr>
                      <a:r>
                        <a:rPr lang="en-IN" sz="1000" dirty="0">
                          <a:effectLst/>
                          <a:latin typeface="Times New Roman" panose="02020603050405020304" pitchFamily="18" charset="0"/>
                          <a:ea typeface="Calibri" panose="020F0502020204030204" pitchFamily="34" charset="0"/>
                        </a:rPr>
                        <a:t>Digital Voting: A Blockchain-based E-Voting System using </a:t>
                      </a:r>
                      <a:r>
                        <a:rPr lang="en-IN" sz="1000" dirty="0" err="1">
                          <a:effectLst/>
                          <a:latin typeface="Times New Roman" panose="02020603050405020304" pitchFamily="18" charset="0"/>
                          <a:ea typeface="Calibri" panose="020F0502020204030204" pitchFamily="34" charset="0"/>
                        </a:rPr>
                        <a:t>Biohash</a:t>
                      </a:r>
                      <a:r>
                        <a:rPr lang="en-IN" sz="1000" dirty="0">
                          <a:effectLst/>
                          <a:latin typeface="Times New Roman" panose="02020603050405020304" pitchFamily="18" charset="0"/>
                          <a:ea typeface="Calibri" panose="020F0502020204030204" pitchFamily="34" charset="0"/>
                        </a:rPr>
                        <a:t> and Smart Contract</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IN" sz="1000" dirty="0">
                          <a:effectLst/>
                          <a:latin typeface="Times New Roman" panose="02020603050405020304" pitchFamily="18" charset="0"/>
                          <a:ea typeface="Calibri" panose="020F0502020204030204" pitchFamily="34" charset="0"/>
                        </a:rPr>
                        <a:t> </a:t>
                      </a:r>
                      <a:r>
                        <a:rPr lang="en-IN" sz="1000" dirty="0" err="1">
                          <a:effectLst/>
                          <a:latin typeface="Times New Roman" panose="02020603050405020304" pitchFamily="18" charset="0"/>
                          <a:ea typeface="Calibri" panose="020F0502020204030204" pitchFamily="34" charset="0"/>
                        </a:rPr>
                        <a:t>Syada</a:t>
                      </a:r>
                      <a:r>
                        <a:rPr lang="en-IN" sz="1000" dirty="0">
                          <a:effectLst/>
                          <a:latin typeface="Times New Roman" panose="02020603050405020304" pitchFamily="18" charset="0"/>
                          <a:ea typeface="Calibri" panose="020F0502020204030204" pitchFamily="34" charset="0"/>
                        </a:rPr>
                        <a:t> </a:t>
                      </a:r>
                      <a:r>
                        <a:rPr lang="en-IN" sz="1000" dirty="0" err="1">
                          <a:effectLst/>
                          <a:latin typeface="Times New Roman" panose="02020603050405020304" pitchFamily="18" charset="0"/>
                          <a:ea typeface="Calibri" panose="020F0502020204030204" pitchFamily="34" charset="0"/>
                        </a:rPr>
                        <a:t>Tasmia</a:t>
                      </a:r>
                      <a:r>
                        <a:rPr lang="en-IN" sz="1000" dirty="0">
                          <a:effectLst/>
                          <a:latin typeface="Times New Roman" panose="02020603050405020304" pitchFamily="18" charset="0"/>
                          <a:ea typeface="Calibri" panose="020F0502020204030204" pitchFamily="34" charset="0"/>
                        </a:rPr>
                        <a:t> </a:t>
                      </a:r>
                      <a:r>
                        <a:rPr lang="en-IN" sz="1000" dirty="0" err="1">
                          <a:effectLst/>
                          <a:latin typeface="Times New Roman" panose="02020603050405020304" pitchFamily="18" charset="0"/>
                          <a:ea typeface="Calibri" panose="020F0502020204030204" pitchFamily="34" charset="0"/>
                        </a:rPr>
                        <a:t>Alvi</a:t>
                      </a:r>
                      <a:r>
                        <a:rPr lang="en-IN" sz="1000" dirty="0">
                          <a:effectLst/>
                          <a:latin typeface="Times New Roman" panose="02020603050405020304" pitchFamily="18" charset="0"/>
                          <a:ea typeface="Calibri" panose="020F0502020204030204" pitchFamily="34" charset="0"/>
                        </a:rPr>
                        <a:t>, Mohammed Nasir Uddin, </a:t>
                      </a:r>
                      <a:r>
                        <a:rPr lang="en-IN" sz="1000" dirty="0" err="1">
                          <a:effectLst/>
                          <a:latin typeface="Times New Roman" panose="02020603050405020304" pitchFamily="18" charset="0"/>
                          <a:ea typeface="Calibri" panose="020F0502020204030204" pitchFamily="34" charset="0"/>
                        </a:rPr>
                        <a:t>Linta</a:t>
                      </a:r>
                      <a:r>
                        <a:rPr lang="en-IN" sz="1000" dirty="0">
                          <a:effectLst/>
                          <a:latin typeface="Times New Roman" panose="02020603050405020304" pitchFamily="18" charset="0"/>
                          <a:ea typeface="Calibri" panose="020F0502020204030204" pitchFamily="34" charset="0"/>
                        </a:rPr>
                        <a:t> Islam</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Hash generation algorithm from fingerprint</a:t>
                      </a:r>
                    </a:p>
                  </a:txBody>
                  <a:tcPr marL="49175" marR="49175" marT="0" marB="0"/>
                </a:tc>
                <a:tc>
                  <a:txBody>
                    <a:bodyPr/>
                    <a:lstStyle/>
                    <a:p>
                      <a:pPr marL="0" marR="0" algn="l">
                        <a:lnSpc>
                          <a:spcPct val="107000"/>
                        </a:lnSpc>
                        <a:spcBef>
                          <a:spcPts val="0"/>
                        </a:spcBef>
                        <a:spcAft>
                          <a:spcPts val="800"/>
                        </a:spcAft>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Smart contract is used which provides transparency and mobility. The voters information hash is stored in the chain will provide scalability.</a:t>
                      </a:r>
                    </a:p>
                  </a:txBody>
                  <a:tcPr marL="49175" marR="49175" marT="0" marB="0"/>
                </a:tc>
                <a:tc>
                  <a:txBody>
                    <a:bodyPr/>
                    <a:lstStyle/>
                    <a:p>
                      <a:pPr marL="0" marR="0" algn="l">
                        <a:lnSpc>
                          <a:spcPct val="107000"/>
                        </a:lnSpc>
                        <a:spcBef>
                          <a:spcPts val="0"/>
                        </a:spcBef>
                        <a:spcAft>
                          <a:spcPts val="800"/>
                        </a:spcAft>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Vote counting is not done in real time. There is no encryption technique to boost system’s security.</a:t>
                      </a:r>
                    </a:p>
                  </a:txBody>
                  <a:tcPr marL="49175" marR="49175" marT="0" marB="0"/>
                </a:tc>
                <a:extLst>
                  <a:ext uri="{0D108BD9-81ED-4DB2-BD59-A6C34878D82A}">
                    <a16:rowId xmlns:a16="http://schemas.microsoft.com/office/drawing/2014/main" val="3705046662"/>
                  </a:ext>
                </a:extLst>
              </a:tr>
              <a:tr h="943703">
                <a:tc>
                  <a:txBody>
                    <a:bodyPr/>
                    <a:lstStyle/>
                    <a:p>
                      <a:pPr marL="0" marR="0" algn="l">
                        <a:lnSpc>
                          <a:spcPct val="107000"/>
                        </a:lnSpc>
                        <a:spcBef>
                          <a:spcPts val="0"/>
                        </a:spcBef>
                        <a:spcAft>
                          <a:spcPts val="800"/>
                        </a:spcAft>
                      </a:pPr>
                      <a:r>
                        <a:rPr lang="en-IN" sz="1000" dirty="0">
                          <a:effectLst/>
                          <a:latin typeface="Times New Roman" panose="02020603050405020304" pitchFamily="18" charset="0"/>
                          <a:ea typeface="Calibri" panose="020F0502020204030204" pitchFamily="34" charset="0"/>
                        </a:rPr>
                        <a:t>A Study on Decentralized E-Voting System Using Blockchain Technology</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IN" sz="1000" dirty="0">
                          <a:effectLst/>
                          <a:latin typeface="Times New Roman" panose="02020603050405020304" pitchFamily="18" charset="0"/>
                          <a:ea typeface="Calibri" panose="020F0502020204030204" pitchFamily="34" charset="0"/>
                        </a:rPr>
                        <a:t>Harsha V Patil, Kanchan G Rathi, </a:t>
                      </a:r>
                      <a:r>
                        <a:rPr lang="en-IN" sz="1000" dirty="0" err="1">
                          <a:effectLst/>
                          <a:latin typeface="Times New Roman" panose="02020603050405020304" pitchFamily="18" charset="0"/>
                          <a:ea typeface="Calibri" panose="020F0502020204030204" pitchFamily="34" charset="0"/>
                        </a:rPr>
                        <a:t>Malathi</a:t>
                      </a:r>
                      <a:r>
                        <a:rPr lang="en-IN" sz="1000" dirty="0">
                          <a:effectLst/>
                          <a:latin typeface="Times New Roman" panose="02020603050405020304" pitchFamily="18" charset="0"/>
                          <a:ea typeface="Calibri" panose="020F0502020204030204" pitchFamily="34" charset="0"/>
                        </a:rPr>
                        <a:t> </a:t>
                      </a:r>
                      <a:r>
                        <a:rPr lang="en-IN" sz="1000" dirty="0" err="1">
                          <a:effectLst/>
                          <a:latin typeface="Times New Roman" panose="02020603050405020304" pitchFamily="18" charset="0"/>
                          <a:ea typeface="Calibri" panose="020F0502020204030204" pitchFamily="34" charset="0"/>
                        </a:rPr>
                        <a:t>Tribhuwan</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175" marR="49175" marT="0" marB="0"/>
                </a:tc>
                <a:tc>
                  <a:txBody>
                    <a:bodyPr/>
                    <a:lstStyle/>
                    <a:p>
                      <a:pPr marL="0" marR="0" algn="l">
                        <a:lnSpc>
                          <a:spcPct val="107000"/>
                        </a:lnSpc>
                        <a:spcBef>
                          <a:spcPts val="0"/>
                        </a:spcBef>
                        <a:spcAft>
                          <a:spcPts val="800"/>
                        </a:spcAft>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SHA-256 algorithm</a:t>
                      </a:r>
                    </a:p>
                  </a:txBody>
                  <a:tcPr marL="49175" marR="49175" marT="0" marB="0"/>
                </a:tc>
                <a:tc>
                  <a:txBody>
                    <a:bodyPr/>
                    <a:lstStyle/>
                    <a:p>
                      <a:pPr marL="0" marR="0" algn="l">
                        <a:lnSpc>
                          <a:spcPct val="107000"/>
                        </a:lnSpc>
                        <a:spcBef>
                          <a:spcPts val="0"/>
                        </a:spcBef>
                        <a:spcAft>
                          <a:spcPts val="800"/>
                        </a:spcAft>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Allows the voters with an option to cast a protest vote in case they are not satisfied with the current elections or candidature.</a:t>
                      </a:r>
                    </a:p>
                  </a:txBody>
                  <a:tcPr marL="49175" marR="49175" marT="0" marB="0"/>
                </a:tc>
                <a:tc>
                  <a:txBody>
                    <a:bodyPr/>
                    <a:lstStyle/>
                    <a:p>
                      <a:pPr marL="0" marR="0" algn="l">
                        <a:lnSpc>
                          <a:spcPct val="107000"/>
                        </a:lnSpc>
                        <a:spcBef>
                          <a:spcPts val="0"/>
                        </a:spcBef>
                        <a:spcAft>
                          <a:spcPts val="800"/>
                        </a:spcAft>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More energy is required to validate and process the votes, there will be a shift from the central election commission and building the trust factor is also a challenge.</a:t>
                      </a:r>
                    </a:p>
                  </a:txBody>
                  <a:tcPr marL="49175" marR="49175" marT="0" marB="0"/>
                </a:tc>
                <a:extLst>
                  <a:ext uri="{0D108BD9-81ED-4DB2-BD59-A6C34878D82A}">
                    <a16:rowId xmlns:a16="http://schemas.microsoft.com/office/drawing/2014/main" val="890198338"/>
                  </a:ext>
                </a:extLst>
              </a:tr>
            </a:tbl>
          </a:graphicData>
        </a:graphic>
      </p:graphicFrame>
    </p:spTree>
    <p:extLst>
      <p:ext uri="{BB962C8B-B14F-4D97-AF65-F5344CB8AC3E}">
        <p14:creationId xmlns:p14="http://schemas.microsoft.com/office/powerpoint/2010/main" val="3191256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graphicFrame>
        <p:nvGraphicFramePr>
          <p:cNvPr id="6" name="Table 5">
            <a:extLst>
              <a:ext uri="{FF2B5EF4-FFF2-40B4-BE49-F238E27FC236}">
                <a16:creationId xmlns:a16="http://schemas.microsoft.com/office/drawing/2014/main" id="{EFC9CAC4-DA44-DC72-A5D8-97629E5220E9}"/>
              </a:ext>
            </a:extLst>
          </p:cNvPr>
          <p:cNvGraphicFramePr>
            <a:graphicFrameLocks noGrp="1"/>
          </p:cNvGraphicFramePr>
          <p:nvPr>
            <p:extLst>
              <p:ext uri="{D42A27DB-BD31-4B8C-83A1-F6EECF244321}">
                <p14:modId xmlns:p14="http://schemas.microsoft.com/office/powerpoint/2010/main" val="237635965"/>
              </p:ext>
            </p:extLst>
          </p:nvPr>
        </p:nvGraphicFramePr>
        <p:xfrm>
          <a:off x="1352552" y="152400"/>
          <a:ext cx="7486648" cy="5899623"/>
        </p:xfrm>
        <a:graphic>
          <a:graphicData uri="http://schemas.openxmlformats.org/drawingml/2006/table">
            <a:tbl>
              <a:tblPr firstRow="1" firstCol="1" bandRow="1">
                <a:tableStyleId>{5C22544A-7EE6-4342-B048-85BDC9FD1C3A}</a:tableStyleId>
              </a:tblPr>
              <a:tblGrid>
                <a:gridCol w="1327334">
                  <a:extLst>
                    <a:ext uri="{9D8B030D-6E8A-4147-A177-3AD203B41FA5}">
                      <a16:colId xmlns:a16="http://schemas.microsoft.com/office/drawing/2014/main" val="3253231389"/>
                    </a:ext>
                  </a:extLst>
                </a:gridCol>
                <a:gridCol w="1061715">
                  <a:extLst>
                    <a:ext uri="{9D8B030D-6E8A-4147-A177-3AD203B41FA5}">
                      <a16:colId xmlns:a16="http://schemas.microsoft.com/office/drawing/2014/main" val="2327943697"/>
                    </a:ext>
                  </a:extLst>
                </a:gridCol>
                <a:gridCol w="1061715">
                  <a:extLst>
                    <a:ext uri="{9D8B030D-6E8A-4147-A177-3AD203B41FA5}">
                      <a16:colId xmlns:a16="http://schemas.microsoft.com/office/drawing/2014/main" val="1194421231"/>
                    </a:ext>
                  </a:extLst>
                </a:gridCol>
                <a:gridCol w="2124189">
                  <a:extLst>
                    <a:ext uri="{9D8B030D-6E8A-4147-A177-3AD203B41FA5}">
                      <a16:colId xmlns:a16="http://schemas.microsoft.com/office/drawing/2014/main" val="3749937343"/>
                    </a:ext>
                  </a:extLst>
                </a:gridCol>
                <a:gridCol w="1911695">
                  <a:extLst>
                    <a:ext uri="{9D8B030D-6E8A-4147-A177-3AD203B41FA5}">
                      <a16:colId xmlns:a16="http://schemas.microsoft.com/office/drawing/2014/main" val="529044226"/>
                    </a:ext>
                  </a:extLst>
                </a:gridCol>
              </a:tblGrid>
              <a:tr h="293937">
                <a:tc>
                  <a:txBody>
                    <a:bodyPr/>
                    <a:lstStyle/>
                    <a:p>
                      <a:pPr marL="0" marR="0" algn="ctr">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PAPER NAME</a:t>
                      </a: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602" marR="40602" marT="0" marB="0"/>
                </a:tc>
                <a:tc>
                  <a:txBody>
                    <a:bodyPr/>
                    <a:lstStyle/>
                    <a:p>
                      <a:pPr marL="0" marR="0" algn="ctr">
                        <a:lnSpc>
                          <a:spcPct val="107000"/>
                        </a:lnSpc>
                        <a:spcBef>
                          <a:spcPts val="0"/>
                        </a:spcBef>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AUTHOR</a:t>
                      </a:r>
                    </a:p>
                  </a:txBody>
                  <a:tcPr marL="40602" marR="40602" marT="0" marB="0"/>
                </a:tc>
                <a:tc>
                  <a:txBody>
                    <a:bodyPr/>
                    <a:lstStyle/>
                    <a:p>
                      <a:pPr marL="0" marR="0">
                        <a:lnSpc>
                          <a:spcPct val="107000"/>
                        </a:lnSpc>
                        <a:spcBef>
                          <a:spcPts val="0"/>
                        </a:spcBef>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ALGORITHM</a:t>
                      </a:r>
                    </a:p>
                    <a:p>
                      <a:pPr marL="0" marR="0">
                        <a:lnSpc>
                          <a:spcPct val="107000"/>
                        </a:lnSpc>
                        <a:spcBef>
                          <a:spcPts val="0"/>
                        </a:spcBef>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MODEL USED</a:t>
                      </a:r>
                    </a:p>
                  </a:txBody>
                  <a:tcPr marL="40602" marR="40602" marT="0" marB="0"/>
                </a:tc>
                <a:tc>
                  <a:txBody>
                    <a:bodyPr/>
                    <a:lstStyle/>
                    <a:p>
                      <a:pPr marL="0" marR="0" algn="ctr">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ADVANTAGES</a:t>
                      </a: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602" marR="40602" marT="0" marB="0"/>
                </a:tc>
                <a:tc>
                  <a:txBody>
                    <a:bodyPr/>
                    <a:lstStyle/>
                    <a:p>
                      <a:pPr marL="0" marR="0" algn="ctr">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DISADVANTAGES</a:t>
                      </a: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602" marR="40602" marT="0" marB="0"/>
                </a:tc>
                <a:extLst>
                  <a:ext uri="{0D108BD9-81ED-4DB2-BD59-A6C34878D82A}">
                    <a16:rowId xmlns:a16="http://schemas.microsoft.com/office/drawing/2014/main" val="2137846793"/>
                  </a:ext>
                </a:extLst>
              </a:tr>
              <a:tr h="1054394">
                <a:tc>
                  <a:txBody>
                    <a:bodyPr/>
                    <a:lstStyle/>
                    <a:p>
                      <a:pPr marL="0" marR="0">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Electronic Voting System Using an Enterprise Blockchain</a:t>
                      </a: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602" marR="40602" marT="0" marB="0"/>
                </a:tc>
                <a:tc>
                  <a:txBody>
                    <a:bodyPr/>
                    <a:lstStyle/>
                    <a:p>
                      <a:pPr marL="0" marR="0">
                        <a:lnSpc>
                          <a:spcPct val="107000"/>
                        </a:lnSpc>
                        <a:spcBef>
                          <a:spcPts val="0"/>
                        </a:spcBef>
                        <a:spcAft>
                          <a:spcPts val="0"/>
                        </a:spcAft>
                      </a:pPr>
                      <a:r>
                        <a:rPr lang="en-IN" sz="1000" dirty="0">
                          <a:effectLst/>
                          <a:latin typeface="Times New Roman" panose="02020603050405020304" pitchFamily="18" charset="0"/>
                          <a:ea typeface="Calibri" panose="020F0502020204030204" pitchFamily="34" charset="0"/>
                        </a:rPr>
                        <a:t>Camilo Denis Gonzalez, Daniel Frias Mena, Alexi </a:t>
                      </a:r>
                      <a:r>
                        <a:rPr lang="en-IN" sz="1000" dirty="0" err="1">
                          <a:effectLst/>
                          <a:latin typeface="Times New Roman" panose="02020603050405020304" pitchFamily="18" charset="0"/>
                          <a:ea typeface="Calibri" panose="020F0502020204030204" pitchFamily="34" charset="0"/>
                        </a:rPr>
                        <a:t>Masso</a:t>
                      </a:r>
                      <a:r>
                        <a:rPr lang="en-IN" sz="1000" dirty="0">
                          <a:effectLst/>
                          <a:latin typeface="Times New Roman" panose="02020603050405020304" pitchFamily="18" charset="0"/>
                          <a:ea typeface="Calibri" panose="020F0502020204030204" pitchFamily="34" charset="0"/>
                        </a:rPr>
                        <a:t> Munoz, Omar Rojas, Guillermo Sosa Gomez</a:t>
                      </a: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602" marR="40602" marT="0" marB="0"/>
                </a:tc>
                <a:tc>
                  <a:txBody>
                    <a:bodyPr/>
                    <a:lstStyle/>
                    <a:p>
                      <a:pPr marL="0" marR="0">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Consensus, Cryptographic, Hyperledger Fabric’s nodes</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40602" marR="40602" marT="0" marB="0"/>
                </a:tc>
                <a:tc>
                  <a:txBody>
                    <a:bodyPr/>
                    <a:lstStyle/>
                    <a:p>
                      <a:pPr marL="0" marR="0">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Ensures high reliability by applying enterprise blockchain technology.</a:t>
                      </a:r>
                    </a:p>
                    <a:p>
                      <a:pPr marL="0" marR="0">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Secures the secret ballot.</a:t>
                      </a:r>
                    </a:p>
                    <a:p>
                      <a:pPr marL="0" marR="0">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Flexible network configuration is presented. Security and reliability issues are handled.</a:t>
                      </a: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602" marR="40602" marT="0" marB="0"/>
                </a:tc>
                <a:tc>
                  <a:txBody>
                    <a:bodyPr/>
                    <a:lstStyle/>
                    <a:p>
                      <a:pPr marL="0" marR="0">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It cannot guarantee that the device from which a vote is cast is free of malicious software.</a:t>
                      </a:r>
                    </a:p>
                    <a:p>
                      <a:pPr marL="0" marR="0">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DREs can be frequently attacked by cybersecurity experts.</a:t>
                      </a: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602" marR="40602" marT="0" marB="0"/>
                </a:tc>
                <a:extLst>
                  <a:ext uri="{0D108BD9-81ED-4DB2-BD59-A6C34878D82A}">
                    <a16:rowId xmlns:a16="http://schemas.microsoft.com/office/drawing/2014/main" val="1080097116"/>
                  </a:ext>
                </a:extLst>
              </a:tr>
              <a:tr h="1358577">
                <a:tc>
                  <a:txBody>
                    <a:bodyPr/>
                    <a:lstStyle/>
                    <a:p>
                      <a:pPr marL="0" marR="0">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Decentralized Voting: A Self-tallying Voting System Using a Smart Contract on the Ethereum Blockchain</a:t>
                      </a: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602" marR="40602" marT="0" marB="0"/>
                </a:tc>
                <a:tc>
                  <a:txBody>
                    <a:bodyPr/>
                    <a:lstStyle/>
                    <a:p>
                      <a:pPr marL="0" marR="0">
                        <a:lnSpc>
                          <a:spcPct val="107000"/>
                        </a:lnSpc>
                        <a:spcBef>
                          <a:spcPts val="0"/>
                        </a:spcBef>
                        <a:spcAft>
                          <a:spcPts val="0"/>
                        </a:spcAft>
                      </a:pPr>
                      <a:r>
                        <a:rPr lang="en-IN" sz="1000" dirty="0" err="1">
                          <a:effectLst/>
                          <a:latin typeface="Times New Roman" panose="02020603050405020304" pitchFamily="18" charset="0"/>
                          <a:ea typeface="Calibri" panose="020F0502020204030204" pitchFamily="34" charset="0"/>
                        </a:rPr>
                        <a:t>Xuechao</a:t>
                      </a:r>
                      <a:r>
                        <a:rPr lang="en-IN" sz="1000" dirty="0">
                          <a:effectLst/>
                          <a:latin typeface="Times New Roman" panose="02020603050405020304" pitchFamily="18" charset="0"/>
                          <a:ea typeface="Calibri" panose="020F0502020204030204" pitchFamily="34" charset="0"/>
                        </a:rPr>
                        <a:t> Yang, </a:t>
                      </a:r>
                      <a:r>
                        <a:rPr lang="en-IN" sz="1000" dirty="0" err="1">
                          <a:effectLst/>
                          <a:latin typeface="Times New Roman" panose="02020603050405020304" pitchFamily="18" charset="0"/>
                          <a:ea typeface="Calibri" panose="020F0502020204030204" pitchFamily="34" charset="0"/>
                        </a:rPr>
                        <a:t>Xun</a:t>
                      </a:r>
                      <a:r>
                        <a:rPr lang="en-IN" sz="1000" dirty="0">
                          <a:effectLst/>
                          <a:latin typeface="Times New Roman" panose="02020603050405020304" pitchFamily="18" charset="0"/>
                          <a:ea typeface="Calibri" panose="020F0502020204030204" pitchFamily="34" charset="0"/>
                        </a:rPr>
                        <a:t> Yi, Surya Nepal, </a:t>
                      </a:r>
                      <a:r>
                        <a:rPr lang="en-IN" sz="1000" dirty="0" err="1">
                          <a:effectLst/>
                          <a:latin typeface="Times New Roman" panose="02020603050405020304" pitchFamily="18" charset="0"/>
                          <a:ea typeface="Calibri" panose="020F0502020204030204" pitchFamily="34" charset="0"/>
                        </a:rPr>
                        <a:t>Fengling</a:t>
                      </a:r>
                      <a:r>
                        <a:rPr lang="en-IN" sz="1000" dirty="0">
                          <a:effectLst/>
                          <a:latin typeface="Times New Roman" panose="02020603050405020304" pitchFamily="18" charset="0"/>
                          <a:ea typeface="Calibri" panose="020F0502020204030204" pitchFamily="34" charset="0"/>
                        </a:rPr>
                        <a:t> Han</a:t>
                      </a: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602" marR="40602" marT="0" marB="0"/>
                </a:tc>
                <a:tc>
                  <a:txBody>
                    <a:bodyPr/>
                    <a:lstStyle/>
                    <a:p>
                      <a:pPr marL="0" marR="0">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Consensus, ElGamal Cryptosystem- Encryption, Decryption, Homomorphism, Distributed Encryption</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40602" marR="40602" marT="0" marB="0"/>
                </a:tc>
                <a:tc>
                  <a:txBody>
                    <a:bodyPr/>
                    <a:lstStyle/>
                    <a:p>
                      <a:pPr marL="0" marR="0">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No hardwired restrictions on possible vote assignments to candidates, protects voter confidentiality by using a homomorphic encryption system and stores proofs for each element of a vote.</a:t>
                      </a: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602" marR="40602" marT="0" marB="0"/>
                </a:tc>
                <a:tc>
                  <a:txBody>
                    <a:bodyPr/>
                    <a:lstStyle/>
                    <a:p>
                      <a:pPr marL="0" marR="0">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The system may suffer abortive issue and assumes that all registered voters submit their valid votes since otherwise, any voter can abort the tally without submitting his/her vote.</a:t>
                      </a: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602" marR="40602" marT="0" marB="0"/>
                </a:tc>
                <a:extLst>
                  <a:ext uri="{0D108BD9-81ED-4DB2-BD59-A6C34878D82A}">
                    <a16:rowId xmlns:a16="http://schemas.microsoft.com/office/drawing/2014/main" val="1503468253"/>
                  </a:ext>
                </a:extLst>
              </a:tr>
              <a:tr h="467105">
                <a:tc>
                  <a:txBody>
                    <a:bodyPr/>
                    <a:lstStyle/>
                    <a:p>
                      <a:pPr marL="0" marR="0">
                        <a:lnSpc>
                          <a:spcPct val="107000"/>
                        </a:lnSpc>
                        <a:spcBef>
                          <a:spcPts val="0"/>
                        </a:spcBef>
                        <a:spcAft>
                          <a:spcPts val="0"/>
                        </a:spcAft>
                      </a:pPr>
                      <a:r>
                        <a:rPr lang="en-IN" sz="1000" dirty="0">
                          <a:effectLst/>
                          <a:latin typeface="Times New Roman" panose="02020603050405020304" pitchFamily="18" charset="0"/>
                          <a:ea typeface="Calibri" panose="020F0502020204030204" pitchFamily="34" charset="0"/>
                        </a:rPr>
                        <a:t>Securing e-voting based on blockchain in P2P network</a:t>
                      </a: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602" marR="40602" marT="0" marB="0"/>
                </a:tc>
                <a:tc>
                  <a:txBody>
                    <a:bodyPr/>
                    <a:lstStyle/>
                    <a:p>
                      <a:pPr marL="0" marR="0">
                        <a:lnSpc>
                          <a:spcPct val="107000"/>
                        </a:lnSpc>
                        <a:spcBef>
                          <a:spcPts val="0"/>
                        </a:spcBef>
                        <a:spcAft>
                          <a:spcPts val="0"/>
                        </a:spcAft>
                      </a:pPr>
                      <a:r>
                        <a:rPr lang="en-IN" sz="1000" dirty="0" err="1">
                          <a:effectLst/>
                          <a:latin typeface="Times New Roman" panose="02020603050405020304" pitchFamily="18" charset="0"/>
                          <a:ea typeface="Calibri" panose="020F0502020204030204" pitchFamily="34" charset="0"/>
                        </a:rPr>
                        <a:t>Haibo</a:t>
                      </a:r>
                      <a:r>
                        <a:rPr lang="en-IN" sz="1000" dirty="0">
                          <a:effectLst/>
                          <a:latin typeface="Times New Roman" panose="02020603050405020304" pitchFamily="18" charset="0"/>
                          <a:ea typeface="Calibri" panose="020F0502020204030204" pitchFamily="34" charset="0"/>
                        </a:rPr>
                        <a:t> Yi</a:t>
                      </a: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602" marR="40602" marT="0" marB="0"/>
                </a:tc>
                <a:tc>
                  <a:txBody>
                    <a:bodyPr/>
                    <a:lstStyle/>
                    <a:p>
                      <a:pPr marL="0" marR="0">
                        <a:lnSpc>
                          <a:spcPct val="107000"/>
                        </a:lnSpc>
                        <a:spcBef>
                          <a:spcPts val="0"/>
                        </a:spcBef>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Elliptic Curve Cryptography(ECC) model</a:t>
                      </a:r>
                    </a:p>
                  </a:txBody>
                  <a:tcPr marL="40602" marR="40602" marT="0" marB="0"/>
                </a:tc>
                <a:tc>
                  <a:txBody>
                    <a:bodyPr/>
                    <a:lstStyle/>
                    <a:p>
                      <a:pPr marL="0" marR="0">
                        <a:lnSpc>
                          <a:spcPct val="107000"/>
                        </a:lnSpc>
                        <a:spcBef>
                          <a:spcPts val="0"/>
                        </a:spcBef>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Users are given option to change their vote before the deadline specified by the model.</a:t>
                      </a:r>
                    </a:p>
                  </a:txBody>
                  <a:tcPr marL="40602" marR="40602" marT="0" marB="0"/>
                </a:tc>
                <a:tc>
                  <a:txBody>
                    <a:bodyPr/>
                    <a:lstStyle/>
                    <a:p>
                      <a:pPr marL="0" marR="0">
                        <a:lnSpc>
                          <a:spcPct val="107000"/>
                        </a:lnSpc>
                        <a:spcBef>
                          <a:spcPts val="0"/>
                        </a:spcBef>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ECC model is susceptible to quantum computer attacks.</a:t>
                      </a:r>
                    </a:p>
                  </a:txBody>
                  <a:tcPr marL="40602" marR="40602" marT="0" marB="0"/>
                </a:tc>
                <a:extLst>
                  <a:ext uri="{0D108BD9-81ED-4DB2-BD59-A6C34878D82A}">
                    <a16:rowId xmlns:a16="http://schemas.microsoft.com/office/drawing/2014/main" val="433635282"/>
                  </a:ext>
                </a:extLst>
              </a:tr>
              <a:tr h="902303">
                <a:tc>
                  <a:txBody>
                    <a:bodyPr/>
                    <a:lstStyle/>
                    <a:p>
                      <a:pPr marL="0" marR="0">
                        <a:lnSpc>
                          <a:spcPct val="107000"/>
                        </a:lnSpc>
                        <a:spcBef>
                          <a:spcPts val="0"/>
                        </a:spcBef>
                        <a:spcAft>
                          <a:spcPts val="0"/>
                        </a:spcAft>
                      </a:pPr>
                      <a:r>
                        <a:rPr lang="en-IN" sz="1000" dirty="0">
                          <a:effectLst/>
                          <a:latin typeface="Times New Roman" panose="02020603050405020304" pitchFamily="18" charset="0"/>
                          <a:ea typeface="Calibri" panose="020F0502020204030204" pitchFamily="34" charset="0"/>
                        </a:rPr>
                        <a:t>The Future Of Electronic Voting System Using Blockchain</a:t>
                      </a: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602" marR="40602" marT="0" marB="0"/>
                </a:tc>
                <a:tc>
                  <a:txBody>
                    <a:bodyPr/>
                    <a:lstStyle/>
                    <a:p>
                      <a:pPr marL="0" marR="0">
                        <a:lnSpc>
                          <a:spcPct val="107000"/>
                        </a:lnSpc>
                        <a:spcBef>
                          <a:spcPts val="0"/>
                        </a:spcBef>
                        <a:spcAft>
                          <a:spcPts val="0"/>
                        </a:spcAft>
                      </a:pPr>
                      <a:r>
                        <a:rPr lang="en-IN" sz="1000" dirty="0">
                          <a:effectLst/>
                          <a:latin typeface="Times New Roman" panose="02020603050405020304" pitchFamily="18" charset="0"/>
                          <a:ea typeface="Calibri" panose="020F0502020204030204" pitchFamily="34" charset="0"/>
                        </a:rPr>
                        <a:t>Md </a:t>
                      </a:r>
                      <a:r>
                        <a:rPr lang="en-IN" sz="1000" dirty="0" err="1">
                          <a:effectLst/>
                          <a:latin typeface="Times New Roman" panose="02020603050405020304" pitchFamily="18" charset="0"/>
                          <a:ea typeface="Calibri" panose="020F0502020204030204" pitchFamily="34" charset="0"/>
                        </a:rPr>
                        <a:t>Razu</a:t>
                      </a:r>
                      <a:r>
                        <a:rPr lang="en-IN" sz="1000" dirty="0">
                          <a:effectLst/>
                          <a:latin typeface="Times New Roman" panose="02020603050405020304" pitchFamily="18" charset="0"/>
                          <a:ea typeface="Calibri" panose="020F0502020204030204" pitchFamily="34" charset="0"/>
                        </a:rPr>
                        <a:t> Ahmed, F M </a:t>
                      </a:r>
                      <a:r>
                        <a:rPr lang="en-IN" sz="1000" dirty="0" err="1">
                          <a:effectLst/>
                          <a:latin typeface="Times New Roman" panose="02020603050405020304" pitchFamily="18" charset="0"/>
                          <a:ea typeface="Calibri" panose="020F0502020204030204" pitchFamily="34" charset="0"/>
                        </a:rPr>
                        <a:t>Javed</a:t>
                      </a:r>
                      <a:r>
                        <a:rPr lang="en-IN" sz="1000" dirty="0">
                          <a:effectLst/>
                          <a:latin typeface="Times New Roman" panose="02020603050405020304" pitchFamily="18" charset="0"/>
                          <a:ea typeface="Calibri" panose="020F0502020204030204" pitchFamily="34" charset="0"/>
                        </a:rPr>
                        <a:t> Mehedi </a:t>
                      </a:r>
                      <a:r>
                        <a:rPr lang="en-IN" sz="1000" dirty="0" err="1">
                          <a:effectLst/>
                          <a:latin typeface="Times New Roman" panose="02020603050405020304" pitchFamily="18" charset="0"/>
                          <a:ea typeface="Calibri" panose="020F0502020204030204" pitchFamily="34" charset="0"/>
                        </a:rPr>
                        <a:t>Shamrat</a:t>
                      </a:r>
                      <a:r>
                        <a:rPr lang="en-IN" sz="1000" dirty="0">
                          <a:effectLst/>
                          <a:latin typeface="Times New Roman" panose="02020603050405020304" pitchFamily="18" charset="0"/>
                          <a:ea typeface="Calibri" panose="020F0502020204030204" pitchFamily="34" charset="0"/>
                        </a:rPr>
                        <a:t>, Md </a:t>
                      </a:r>
                      <a:r>
                        <a:rPr lang="en-IN" sz="1000" dirty="0" err="1">
                          <a:effectLst/>
                          <a:latin typeface="Times New Roman" panose="02020603050405020304" pitchFamily="18" charset="0"/>
                          <a:ea typeface="Calibri" panose="020F0502020204030204" pitchFamily="34" charset="0"/>
                        </a:rPr>
                        <a:t>Asraf</a:t>
                      </a:r>
                      <a:r>
                        <a:rPr lang="en-IN" sz="1000" dirty="0">
                          <a:effectLst/>
                          <a:latin typeface="Times New Roman" panose="02020603050405020304" pitchFamily="18" charset="0"/>
                          <a:ea typeface="Calibri" panose="020F0502020204030204" pitchFamily="34" charset="0"/>
                        </a:rPr>
                        <a:t> Ali, Md </a:t>
                      </a:r>
                      <a:r>
                        <a:rPr lang="en-IN" sz="1000" dirty="0" err="1">
                          <a:effectLst/>
                          <a:latin typeface="Times New Roman" panose="02020603050405020304" pitchFamily="18" charset="0"/>
                          <a:ea typeface="Calibri" panose="020F0502020204030204" pitchFamily="34" charset="0"/>
                        </a:rPr>
                        <a:t>Rajib</a:t>
                      </a:r>
                      <a:r>
                        <a:rPr lang="en-IN" sz="1000" dirty="0">
                          <a:effectLst/>
                          <a:latin typeface="Times New Roman" panose="02020603050405020304" pitchFamily="18" charset="0"/>
                          <a:ea typeface="Calibri" panose="020F0502020204030204" pitchFamily="34" charset="0"/>
                        </a:rPr>
                        <a:t> Mia, </a:t>
                      </a:r>
                      <a:r>
                        <a:rPr lang="en-IN" sz="1000" dirty="0" err="1">
                          <a:effectLst/>
                          <a:latin typeface="Times New Roman" panose="02020603050405020304" pitchFamily="18" charset="0"/>
                          <a:ea typeface="Calibri" panose="020F0502020204030204" pitchFamily="34" charset="0"/>
                        </a:rPr>
                        <a:t>Mst</a:t>
                      </a:r>
                      <a:r>
                        <a:rPr lang="en-IN" sz="1000" dirty="0">
                          <a:effectLst/>
                          <a:latin typeface="Times New Roman" panose="02020603050405020304" pitchFamily="18" charset="0"/>
                          <a:ea typeface="Calibri" panose="020F0502020204030204" pitchFamily="34" charset="0"/>
                        </a:rPr>
                        <a:t> </a:t>
                      </a:r>
                      <a:r>
                        <a:rPr lang="en-IN" sz="1000" dirty="0" err="1">
                          <a:effectLst/>
                          <a:latin typeface="Times New Roman" panose="02020603050405020304" pitchFamily="18" charset="0"/>
                          <a:ea typeface="Calibri" panose="020F0502020204030204" pitchFamily="34" charset="0"/>
                        </a:rPr>
                        <a:t>Arifa</a:t>
                      </a:r>
                      <a:r>
                        <a:rPr lang="en-IN" sz="1000" dirty="0">
                          <a:effectLst/>
                          <a:latin typeface="Times New Roman" panose="02020603050405020304" pitchFamily="18" charset="0"/>
                          <a:ea typeface="Calibri" panose="020F0502020204030204" pitchFamily="34" charset="0"/>
                        </a:rPr>
                        <a:t> Khatun</a:t>
                      </a: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602" marR="40602" marT="0" marB="0"/>
                </a:tc>
                <a:tc>
                  <a:txBody>
                    <a:bodyPr/>
                    <a:lstStyle/>
                    <a:p>
                      <a:pPr marL="0" marR="0">
                        <a:lnSpc>
                          <a:spcPct val="107000"/>
                        </a:lnSpc>
                        <a:spcBef>
                          <a:spcPts val="0"/>
                        </a:spcBef>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SHA-256 algorithm</a:t>
                      </a:r>
                    </a:p>
                  </a:txBody>
                  <a:tcPr marL="40602" marR="40602" marT="0" marB="0"/>
                </a:tc>
                <a:tc>
                  <a:txBody>
                    <a:bodyPr/>
                    <a:lstStyle/>
                    <a:p>
                      <a:pPr marL="0" marR="0">
                        <a:lnSpc>
                          <a:spcPct val="107000"/>
                        </a:lnSpc>
                        <a:spcBef>
                          <a:spcPts val="0"/>
                        </a:spcBef>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Multiple users problem who cast their vote at the same time which will be linked to previous hash using Longest Chain Rule is overcome.</a:t>
                      </a:r>
                    </a:p>
                  </a:txBody>
                  <a:tcPr marL="40602" marR="40602" marT="0" marB="0"/>
                </a:tc>
                <a:tc>
                  <a:txBody>
                    <a:bodyPr/>
                    <a:lstStyle/>
                    <a:p>
                      <a:pPr marL="0" marR="0">
                        <a:lnSpc>
                          <a:spcPct val="107000"/>
                        </a:lnSpc>
                        <a:spcBef>
                          <a:spcPts val="0"/>
                        </a:spcBef>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The voting machine is vulnerable to malicious attackers who install malicious software into the device.</a:t>
                      </a:r>
                    </a:p>
                  </a:txBody>
                  <a:tcPr marL="40602" marR="40602" marT="0" marB="0"/>
                </a:tc>
                <a:extLst>
                  <a:ext uri="{0D108BD9-81ED-4DB2-BD59-A6C34878D82A}">
                    <a16:rowId xmlns:a16="http://schemas.microsoft.com/office/drawing/2014/main" val="1067772483"/>
                  </a:ext>
                </a:extLst>
              </a:tr>
              <a:tr h="857441">
                <a:tc>
                  <a:txBody>
                    <a:bodyPr/>
                    <a:lstStyle/>
                    <a:p>
                      <a:pPr marL="0" marR="0">
                        <a:lnSpc>
                          <a:spcPct val="107000"/>
                        </a:lnSpc>
                        <a:spcBef>
                          <a:spcPts val="0"/>
                        </a:spcBef>
                        <a:spcAft>
                          <a:spcPts val="0"/>
                        </a:spcAft>
                      </a:pPr>
                      <a:r>
                        <a:rPr lang="en-IN" sz="1000" dirty="0">
                          <a:effectLst/>
                          <a:latin typeface="Times New Roman" panose="02020603050405020304" pitchFamily="18" charset="0"/>
                          <a:ea typeface="Calibri" panose="020F0502020204030204" pitchFamily="34" charset="0"/>
                        </a:rPr>
                        <a:t>Trustworthy Electronic Voting Using Adjusted Blockchain Technology</a:t>
                      </a: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602" marR="40602" marT="0" marB="0"/>
                </a:tc>
                <a:tc>
                  <a:txBody>
                    <a:bodyPr/>
                    <a:lstStyle/>
                    <a:p>
                      <a:pPr marL="0" marR="0">
                        <a:lnSpc>
                          <a:spcPct val="107000"/>
                        </a:lnSpc>
                        <a:spcBef>
                          <a:spcPts val="0"/>
                        </a:spcBef>
                        <a:spcAft>
                          <a:spcPts val="0"/>
                        </a:spcAft>
                      </a:pPr>
                      <a:r>
                        <a:rPr lang="en-IN" sz="1000" dirty="0">
                          <a:effectLst/>
                          <a:latin typeface="Times New Roman" panose="02020603050405020304" pitchFamily="18" charset="0"/>
                          <a:ea typeface="Calibri" panose="020F0502020204030204" pitchFamily="34" charset="0"/>
                        </a:rPr>
                        <a:t>Basit Shahzad, Jon Crowcroft</a:t>
                      </a: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602" marR="40602" marT="0" marB="0"/>
                </a:tc>
                <a:tc>
                  <a:txBody>
                    <a:bodyPr/>
                    <a:lstStyle/>
                    <a:p>
                      <a:pPr marL="0" marR="0">
                        <a:lnSpc>
                          <a:spcPct val="107000"/>
                        </a:lnSpc>
                        <a:spcBef>
                          <a:spcPts val="0"/>
                        </a:spcBef>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MD5 algorithm</a:t>
                      </a:r>
                    </a:p>
                  </a:txBody>
                  <a:tcPr marL="40602" marR="40602" marT="0" marB="0"/>
                </a:tc>
                <a:tc>
                  <a:txBody>
                    <a:bodyPr/>
                    <a:lstStyle/>
                    <a:p>
                      <a:pPr marL="0" marR="0">
                        <a:lnSpc>
                          <a:spcPct val="107000"/>
                        </a:lnSpc>
                        <a:spcBef>
                          <a:spcPts val="0"/>
                        </a:spcBef>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Allows the voters to cast multiple votes every-time they vote previous vote is cancelled.</a:t>
                      </a:r>
                    </a:p>
                  </a:txBody>
                  <a:tcPr marL="40602" marR="40602" marT="0" marB="0"/>
                </a:tc>
                <a:tc>
                  <a:txBody>
                    <a:bodyPr/>
                    <a:lstStyle/>
                    <a:p>
                      <a:pPr marL="0" marR="0">
                        <a:lnSpc>
                          <a:spcPct val="107000"/>
                        </a:lnSpc>
                        <a:spcBef>
                          <a:spcPts val="0"/>
                        </a:spcBef>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Assumption that all voters are well aware of their rights and strong internet connectivity owned by all.</a:t>
                      </a:r>
                    </a:p>
                  </a:txBody>
                  <a:tcPr marL="40602" marR="40602" marT="0" marB="0"/>
                </a:tc>
                <a:extLst>
                  <a:ext uri="{0D108BD9-81ED-4DB2-BD59-A6C34878D82A}">
                    <a16:rowId xmlns:a16="http://schemas.microsoft.com/office/drawing/2014/main" val="2887723004"/>
                  </a:ext>
                </a:extLst>
              </a:tr>
              <a:tr h="857441">
                <a:tc>
                  <a:txBody>
                    <a:bodyPr/>
                    <a:lstStyle/>
                    <a:p>
                      <a:pPr marL="0" marR="0">
                        <a:lnSpc>
                          <a:spcPct val="107000"/>
                        </a:lnSpc>
                        <a:spcBef>
                          <a:spcPts val="0"/>
                        </a:spcBef>
                        <a:spcAft>
                          <a:spcPts val="0"/>
                        </a:spcAft>
                      </a:pPr>
                      <a:r>
                        <a:rPr lang="en-IN" sz="1000" dirty="0">
                          <a:effectLst/>
                          <a:latin typeface="Times New Roman" panose="02020603050405020304" pitchFamily="18" charset="0"/>
                          <a:ea typeface="Calibri" panose="020F0502020204030204" pitchFamily="34" charset="0"/>
                        </a:rPr>
                        <a:t>Implementing Electronic Voting System With Blockchain Technology</a:t>
                      </a: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602" marR="40602" marT="0" marB="0"/>
                </a:tc>
                <a:tc>
                  <a:txBody>
                    <a:bodyPr/>
                    <a:lstStyle/>
                    <a:p>
                      <a:pPr marL="0" marR="0">
                        <a:lnSpc>
                          <a:spcPct val="107000"/>
                        </a:lnSpc>
                        <a:spcBef>
                          <a:spcPts val="0"/>
                        </a:spcBef>
                        <a:spcAft>
                          <a:spcPts val="0"/>
                        </a:spcAft>
                      </a:pPr>
                      <a:r>
                        <a:rPr lang="en-IN" sz="1000" dirty="0">
                          <a:effectLst/>
                          <a:latin typeface="Times New Roman" panose="02020603050405020304" pitchFamily="18" charset="0"/>
                          <a:ea typeface="Calibri" panose="020F0502020204030204" pitchFamily="34" charset="0"/>
                        </a:rPr>
                        <a:t>Abhishek </a:t>
                      </a:r>
                      <a:r>
                        <a:rPr lang="en-IN" sz="1000" dirty="0" err="1">
                          <a:effectLst/>
                          <a:latin typeface="Times New Roman" panose="02020603050405020304" pitchFamily="18" charset="0"/>
                          <a:ea typeface="Calibri" panose="020F0502020204030204" pitchFamily="34" charset="0"/>
                        </a:rPr>
                        <a:t>Kaudare</a:t>
                      </a:r>
                      <a:r>
                        <a:rPr lang="en-IN" sz="1000" dirty="0">
                          <a:effectLst/>
                          <a:latin typeface="Times New Roman" panose="02020603050405020304" pitchFamily="18" charset="0"/>
                          <a:ea typeface="Calibri" panose="020F0502020204030204" pitchFamily="34" charset="0"/>
                        </a:rPr>
                        <a:t>, Milan </a:t>
                      </a:r>
                      <a:r>
                        <a:rPr lang="en-IN" sz="1000" dirty="0" err="1">
                          <a:effectLst/>
                          <a:latin typeface="Times New Roman" panose="02020603050405020304" pitchFamily="18" charset="0"/>
                          <a:ea typeface="Calibri" panose="020F0502020204030204" pitchFamily="34" charset="0"/>
                        </a:rPr>
                        <a:t>Hazra</a:t>
                      </a:r>
                      <a:r>
                        <a:rPr lang="en-IN" sz="1000" dirty="0">
                          <a:effectLst/>
                          <a:latin typeface="Times New Roman" panose="02020603050405020304" pitchFamily="18" charset="0"/>
                          <a:ea typeface="Calibri" panose="020F0502020204030204" pitchFamily="34" charset="0"/>
                        </a:rPr>
                        <a:t>, Anurag </a:t>
                      </a:r>
                      <a:r>
                        <a:rPr lang="en-IN" sz="1000" dirty="0" err="1">
                          <a:effectLst/>
                          <a:latin typeface="Times New Roman" panose="02020603050405020304" pitchFamily="18" charset="0"/>
                          <a:ea typeface="Calibri" panose="020F0502020204030204" pitchFamily="34" charset="0"/>
                        </a:rPr>
                        <a:t>Shelar</a:t>
                      </a:r>
                      <a:r>
                        <a:rPr lang="en-IN" sz="1000" dirty="0">
                          <a:effectLst/>
                          <a:latin typeface="Times New Roman" panose="02020603050405020304" pitchFamily="18" charset="0"/>
                          <a:ea typeface="Calibri" panose="020F0502020204030204" pitchFamily="34" charset="0"/>
                        </a:rPr>
                        <a:t>, Manoj </a:t>
                      </a:r>
                      <a:r>
                        <a:rPr lang="en-IN" sz="1000" dirty="0" err="1">
                          <a:effectLst/>
                          <a:latin typeface="Times New Roman" panose="02020603050405020304" pitchFamily="18" charset="0"/>
                          <a:ea typeface="Calibri" panose="020F0502020204030204" pitchFamily="34" charset="0"/>
                        </a:rPr>
                        <a:t>Sabnis</a:t>
                      </a: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602" marR="40602" marT="0" marB="0"/>
                </a:tc>
                <a:tc>
                  <a:txBody>
                    <a:bodyPr/>
                    <a:lstStyle/>
                    <a:p>
                      <a:pPr marL="0" marR="0">
                        <a:lnSpc>
                          <a:spcPct val="107000"/>
                        </a:lnSpc>
                        <a:spcBef>
                          <a:spcPts val="0"/>
                        </a:spcBef>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Consensus algorithm and  Proof-Of-Work model</a:t>
                      </a:r>
                    </a:p>
                  </a:txBody>
                  <a:tcPr marL="40602" marR="40602" marT="0" marB="0"/>
                </a:tc>
                <a:tc>
                  <a:txBody>
                    <a:bodyPr/>
                    <a:lstStyle/>
                    <a:p>
                      <a:pPr marL="0" marR="0">
                        <a:lnSpc>
                          <a:spcPct val="107000"/>
                        </a:lnSpc>
                        <a:spcBef>
                          <a:spcPts val="0"/>
                        </a:spcBef>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Hyperledger is more efficient taking the performance metrics into consideration. The permissioned blockchain allows the maintenance of privacy of voter by not revealing his credentials.</a:t>
                      </a:r>
                    </a:p>
                  </a:txBody>
                  <a:tcPr marL="40602" marR="40602" marT="0" marB="0"/>
                </a:tc>
                <a:tc>
                  <a:txBody>
                    <a:bodyPr/>
                    <a:lstStyle/>
                    <a:p>
                      <a:pPr marL="0" marR="0">
                        <a:lnSpc>
                          <a:spcPct val="107000"/>
                        </a:lnSpc>
                        <a:spcBef>
                          <a:spcPts val="0"/>
                        </a:spcBef>
                        <a:spcAft>
                          <a:spcPts val="0"/>
                        </a:spcAft>
                      </a:pPr>
                      <a:r>
                        <a:rPr lang="en-US" sz="1000" dirty="0"/>
                        <a:t>High duration required to calculate votes, manpower, wastage of paper, ease in manipulation.</a:t>
                      </a: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602" marR="40602" marT="0" marB="0"/>
                </a:tc>
                <a:extLst>
                  <a:ext uri="{0D108BD9-81ED-4DB2-BD59-A6C34878D82A}">
                    <a16:rowId xmlns:a16="http://schemas.microsoft.com/office/drawing/2014/main" val="2829824124"/>
                  </a:ext>
                </a:extLst>
              </a:tr>
            </a:tbl>
          </a:graphicData>
        </a:graphic>
      </p:graphicFrame>
    </p:spTree>
    <p:extLst>
      <p:ext uri="{BB962C8B-B14F-4D97-AF65-F5344CB8AC3E}">
        <p14:creationId xmlns:p14="http://schemas.microsoft.com/office/powerpoint/2010/main" val="194034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cv</a:t>
            </a:r>
          </a:p>
        </p:txBody>
      </p:sp>
      <p:sp>
        <p:nvSpPr>
          <p:cNvPr id="3" name="Subtitle 2"/>
          <p:cNvSpPr>
            <a:spLocks noGrp="1"/>
          </p:cNvSpPr>
          <p:nvPr>
            <p:ph type="subTitle" idx="1"/>
          </p:nvPr>
        </p:nvSpPr>
        <p:spPr/>
        <p:txBody>
          <a:bodyPr/>
          <a:lstStyle/>
          <a:p>
            <a:endParaRPr lang="en-US">
              <a:latin typeface="Times New Roman" panose="02020603050405020304" pitchFamily="18" charset="0"/>
              <a:cs typeface="Times New Roman" panose="02020603050405020304" pitchFamily="18" charset="0"/>
            </a:endParaRPr>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13996"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Department of Computer Science &amp; Engineering, DSCE</a:t>
            </a:r>
          </a:p>
        </p:txBody>
      </p:sp>
      <p:graphicFrame>
        <p:nvGraphicFramePr>
          <p:cNvPr id="8" name="Chart 7">
            <a:extLst>
              <a:ext uri="{FF2B5EF4-FFF2-40B4-BE49-F238E27FC236}">
                <a16:creationId xmlns:a16="http://schemas.microsoft.com/office/drawing/2014/main" id="{7DD39E32-8127-255E-6469-A7E5F94D7C23}"/>
              </a:ext>
            </a:extLst>
          </p:cNvPr>
          <p:cNvGraphicFramePr/>
          <p:nvPr>
            <p:extLst>
              <p:ext uri="{D42A27DB-BD31-4B8C-83A1-F6EECF244321}">
                <p14:modId xmlns:p14="http://schemas.microsoft.com/office/powerpoint/2010/main" val="2314161297"/>
              </p:ext>
            </p:extLst>
          </p:nvPr>
        </p:nvGraphicFramePr>
        <p:xfrm>
          <a:off x="2182371" y="1381833"/>
          <a:ext cx="5543939" cy="399273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32E3F588-2542-56C7-17C7-8B1FE30C168C}"/>
              </a:ext>
            </a:extLst>
          </p:cNvPr>
          <p:cNvSpPr txBox="1"/>
          <p:nvPr/>
        </p:nvSpPr>
        <p:spPr>
          <a:xfrm>
            <a:off x="2514600" y="259307"/>
            <a:ext cx="5105400"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Gas Consumption Comparison</a:t>
            </a:r>
          </a:p>
        </p:txBody>
      </p:sp>
    </p:spTree>
    <p:extLst>
      <p:ext uri="{BB962C8B-B14F-4D97-AF65-F5344CB8AC3E}">
        <p14:creationId xmlns:p14="http://schemas.microsoft.com/office/powerpoint/2010/main" val="3232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cv</a:t>
            </a:r>
          </a:p>
        </p:txBody>
      </p:sp>
      <p:sp>
        <p:nvSpPr>
          <p:cNvPr id="3" name="Subtitle 2"/>
          <p:cNvSpPr>
            <a:spLocks noGrp="1"/>
          </p:cNvSpPr>
          <p:nvPr>
            <p:ph type="subTitle" idx="1"/>
          </p:nvPr>
        </p:nvSpPr>
        <p:spPr/>
        <p:txBody>
          <a:bodyPr/>
          <a:lstStyle/>
          <a:p>
            <a:endParaRPr lang="en-US">
              <a:latin typeface="Times New Roman" panose="02020603050405020304" pitchFamily="18" charset="0"/>
              <a:cs typeface="Times New Roman" panose="02020603050405020304" pitchFamily="18" charset="0"/>
            </a:endParaRPr>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Department of Computer Science &amp; Engineering, DSCE</a:t>
            </a:r>
          </a:p>
        </p:txBody>
      </p:sp>
      <p:sp>
        <p:nvSpPr>
          <p:cNvPr id="13" name="TextBox 12">
            <a:extLst>
              <a:ext uri="{FF2B5EF4-FFF2-40B4-BE49-F238E27FC236}">
                <a16:creationId xmlns:a16="http://schemas.microsoft.com/office/drawing/2014/main" id="{E221FAFB-D89E-897D-8D83-E7B9FC2F3E12}"/>
              </a:ext>
            </a:extLst>
          </p:cNvPr>
          <p:cNvSpPr txBox="1"/>
          <p:nvPr/>
        </p:nvSpPr>
        <p:spPr>
          <a:xfrm>
            <a:off x="2133600" y="0"/>
            <a:ext cx="5943600"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Security Properties Comparison</a:t>
            </a:r>
          </a:p>
        </p:txBody>
      </p:sp>
      <p:graphicFrame>
        <p:nvGraphicFramePr>
          <p:cNvPr id="5" name="Chart 4">
            <a:extLst>
              <a:ext uri="{FF2B5EF4-FFF2-40B4-BE49-F238E27FC236}">
                <a16:creationId xmlns:a16="http://schemas.microsoft.com/office/drawing/2014/main" id="{0B95C208-33AD-16EF-0FC5-5739AE91D434}"/>
              </a:ext>
            </a:extLst>
          </p:cNvPr>
          <p:cNvGraphicFramePr/>
          <p:nvPr>
            <p:extLst>
              <p:ext uri="{D42A27DB-BD31-4B8C-83A1-F6EECF244321}">
                <p14:modId xmlns:p14="http://schemas.microsoft.com/office/powerpoint/2010/main" val="3372549385"/>
              </p:ext>
            </p:extLst>
          </p:nvPr>
        </p:nvGraphicFramePr>
        <p:xfrm>
          <a:off x="838200" y="768751"/>
          <a:ext cx="7620000" cy="5105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15752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cv</a:t>
            </a:r>
          </a:p>
        </p:txBody>
      </p:sp>
      <p:sp>
        <p:nvSpPr>
          <p:cNvPr id="3" name="Subtitle 2"/>
          <p:cNvSpPr>
            <a:spLocks noGrp="1"/>
          </p:cNvSpPr>
          <p:nvPr>
            <p:ph type="subTitle" idx="1"/>
          </p:nvPr>
        </p:nvSpPr>
        <p:spPr/>
        <p:txBody>
          <a:bodyPr/>
          <a:lstStyle/>
          <a:p>
            <a:endParaRPr lang="en-US">
              <a:latin typeface="Times New Roman" panose="02020603050405020304" pitchFamily="18" charset="0"/>
              <a:cs typeface="Times New Roman" panose="02020603050405020304" pitchFamily="18" charset="0"/>
            </a:endParaRPr>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Department of Computer Science &amp; Engineering, DSCE</a:t>
            </a:r>
          </a:p>
        </p:txBody>
      </p:sp>
      <p:sp>
        <p:nvSpPr>
          <p:cNvPr id="5" name="TextBox 4">
            <a:extLst>
              <a:ext uri="{FF2B5EF4-FFF2-40B4-BE49-F238E27FC236}">
                <a16:creationId xmlns:a16="http://schemas.microsoft.com/office/drawing/2014/main" id="{5E5E4C76-4F76-2FE7-AFC7-A92C1EE49A94}"/>
              </a:ext>
            </a:extLst>
          </p:cNvPr>
          <p:cNvSpPr txBox="1"/>
          <p:nvPr/>
        </p:nvSpPr>
        <p:spPr>
          <a:xfrm>
            <a:off x="975827" y="281364"/>
            <a:ext cx="800100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Conclusion</a:t>
            </a:r>
          </a:p>
        </p:txBody>
      </p:sp>
      <p:sp>
        <p:nvSpPr>
          <p:cNvPr id="8" name="TextBox 7">
            <a:extLst>
              <a:ext uri="{FF2B5EF4-FFF2-40B4-BE49-F238E27FC236}">
                <a16:creationId xmlns:a16="http://schemas.microsoft.com/office/drawing/2014/main" id="{8C69853C-55DB-E7D5-3A7C-7BB523175D84}"/>
              </a:ext>
            </a:extLst>
          </p:cNvPr>
          <p:cNvSpPr txBox="1"/>
          <p:nvPr/>
        </p:nvSpPr>
        <p:spPr>
          <a:xfrm>
            <a:off x="2057400" y="1438090"/>
            <a:ext cx="6324600" cy="2450094"/>
          </a:xfrm>
          <a:prstGeom prst="rect">
            <a:avLst/>
          </a:prstGeom>
          <a:noFill/>
        </p:spPr>
        <p:txBody>
          <a:bodyPr wrap="square">
            <a:spAutoFit/>
          </a:bodyPr>
          <a:lstStyle/>
          <a:p>
            <a:pPr marL="0" marR="0" algn="just">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This paper demonstrates the secured blockchain based digital voting system. The framework shows that blockchain overcomes the disadvantages of the present voting model. Ethereum blockchain has been used as a part of the network along with Ganache which acts as the database to store the voters’ accounts, information about the candidates and the votes that has been casted. In this way, blockchain allows us to create a transparent and secured voting model for digital elections.</a:t>
            </a:r>
          </a:p>
        </p:txBody>
      </p:sp>
    </p:spTree>
    <p:extLst>
      <p:ext uri="{BB962C8B-B14F-4D97-AF65-F5344CB8AC3E}">
        <p14:creationId xmlns:p14="http://schemas.microsoft.com/office/powerpoint/2010/main" val="2514283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13996"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5E5E4C76-4F76-2FE7-AFC7-A92C1EE49A94}"/>
              </a:ext>
            </a:extLst>
          </p:cNvPr>
          <p:cNvSpPr txBox="1"/>
          <p:nvPr/>
        </p:nvSpPr>
        <p:spPr>
          <a:xfrm>
            <a:off x="957165" y="107354"/>
            <a:ext cx="8001000" cy="646331"/>
          </a:xfrm>
          <a:prstGeom prst="rect">
            <a:avLst/>
          </a:prstGeom>
          <a:noFill/>
        </p:spPr>
        <p:txBody>
          <a:bodyPr wrap="square" rtlCol="0">
            <a:spAutoFit/>
          </a:bodyPr>
          <a:lstStyle/>
          <a:p>
            <a:pPr algn="ctr"/>
            <a:r>
              <a:rPr lang="en-US" sz="3600" b="1" dirty="0">
                <a:latin typeface="Times New Roman"/>
                <a:cs typeface="Times New Roman"/>
              </a:rPr>
              <a:t>References</a:t>
            </a:r>
          </a:p>
        </p:txBody>
      </p:sp>
      <p:sp>
        <p:nvSpPr>
          <p:cNvPr id="7" name="TextBox 6">
            <a:extLst>
              <a:ext uri="{FF2B5EF4-FFF2-40B4-BE49-F238E27FC236}">
                <a16:creationId xmlns:a16="http://schemas.microsoft.com/office/drawing/2014/main" id="{8A271867-6780-F659-F917-3A0C41257E4E}"/>
              </a:ext>
            </a:extLst>
          </p:cNvPr>
          <p:cNvSpPr txBox="1"/>
          <p:nvPr/>
        </p:nvSpPr>
        <p:spPr>
          <a:xfrm>
            <a:off x="1264298" y="1066800"/>
            <a:ext cx="7543800" cy="4845750"/>
          </a:xfrm>
          <a:prstGeom prst="rect">
            <a:avLst/>
          </a:prstGeom>
          <a:noFill/>
        </p:spPr>
        <p:txBody>
          <a:bodyPr wrap="square">
            <a:spAutoFit/>
          </a:bodyPr>
          <a:lstStyle/>
          <a:p>
            <a:pPr marL="0" marR="0" algn="just">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[1] Somnath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Panja</a:t>
            </a:r>
            <a:r>
              <a:rPr lang="en-IN" sz="1400" dirty="0">
                <a:effectLst/>
                <a:latin typeface="Times New Roman" panose="02020603050405020304" pitchFamily="18" charset="0"/>
                <a:ea typeface="Calibri" panose="020F0502020204030204" pitchFamily="34" charset="0"/>
                <a:cs typeface="Mangal" panose="02040503050203030202" pitchFamily="18" charset="0"/>
              </a:rPr>
              <a:t>, Bimal Roy, “A secure end-to-end verifiable e-voting system using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blockchainn</a:t>
            </a:r>
            <a:r>
              <a:rPr lang="en-IN" sz="1400" dirty="0">
                <a:effectLst/>
                <a:latin typeface="Times New Roman" panose="02020603050405020304" pitchFamily="18" charset="0"/>
                <a:ea typeface="Calibri" panose="020F0502020204030204" pitchFamily="34" charset="0"/>
                <a:cs typeface="Mangal" panose="02040503050203030202" pitchFamily="18" charset="0"/>
              </a:rPr>
              <a:t> and cloud server”, </a:t>
            </a:r>
            <a:r>
              <a:rPr lang="en-IN" sz="1400" i="1" dirty="0">
                <a:effectLst/>
                <a:latin typeface="Times New Roman" panose="02020603050405020304" pitchFamily="18" charset="0"/>
                <a:ea typeface="Calibri" panose="020F0502020204030204" pitchFamily="34" charset="0"/>
                <a:cs typeface="Mangal" panose="02040503050203030202" pitchFamily="18" charset="0"/>
              </a:rPr>
              <a:t>Journal of Information Security and Applications, </a:t>
            </a:r>
            <a:r>
              <a:rPr lang="en-IN" sz="1400" dirty="0">
                <a:effectLst/>
                <a:latin typeface="Times New Roman" panose="02020603050405020304" pitchFamily="18" charset="0"/>
                <a:ea typeface="Calibri" panose="020F0502020204030204" pitchFamily="34" charset="0"/>
                <a:cs typeface="Mangal" panose="02040503050203030202" pitchFamily="18" charset="0"/>
              </a:rPr>
              <a:t>Vol. 59, June 2021.</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[2] Jen Ho Hsiao,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Raylin</a:t>
            </a:r>
            <a:r>
              <a:rPr lang="en-IN" sz="1400" dirty="0">
                <a:effectLst/>
                <a:latin typeface="Times New Roman" panose="02020603050405020304" pitchFamily="18" charset="0"/>
                <a:ea typeface="Calibri" panose="020F0502020204030204" pitchFamily="34" charset="0"/>
                <a:cs typeface="Mangal" panose="02040503050203030202" pitchFamily="18" charset="0"/>
              </a:rPr>
              <a:t> Tso, Chien Ming Chen, Mu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En</a:t>
            </a:r>
            <a:r>
              <a:rPr lang="en-IN" sz="1400" dirty="0">
                <a:effectLst/>
                <a:latin typeface="Times New Roman" panose="02020603050405020304" pitchFamily="18" charset="0"/>
                <a:ea typeface="Calibri" panose="020F0502020204030204" pitchFamily="34" charset="0"/>
                <a:cs typeface="Mangal" panose="02040503050203030202" pitchFamily="18" charset="0"/>
              </a:rPr>
              <a:t> Wu, “Decentralized E-Voting Systems Based on the Blockchain Technology”, </a:t>
            </a:r>
            <a:r>
              <a:rPr lang="en-IN" sz="1400" i="1" dirty="0">
                <a:effectLst/>
                <a:latin typeface="Times New Roman" panose="02020603050405020304" pitchFamily="18" charset="0"/>
                <a:ea typeface="Calibri" panose="020F0502020204030204" pitchFamily="34" charset="0"/>
                <a:cs typeface="Mangal" panose="02040503050203030202" pitchFamily="18" charset="0"/>
              </a:rPr>
              <a:t>Advances in Computer Science and Ubiquitous Computing, </a:t>
            </a:r>
            <a:r>
              <a:rPr lang="en-IN" sz="1400" dirty="0">
                <a:effectLst/>
                <a:latin typeface="Times New Roman" panose="02020603050405020304" pitchFamily="18" charset="0"/>
                <a:ea typeface="Calibri" panose="020F0502020204030204" pitchFamily="34" charset="0"/>
                <a:cs typeface="Mangal" panose="02040503050203030202" pitchFamily="18" charset="0"/>
              </a:rPr>
              <a:t>Vol. 474, pp. 305-309, Dec 2017.</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[3]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Kibin</a:t>
            </a:r>
            <a:r>
              <a:rPr lang="en-IN" sz="1400" dirty="0">
                <a:effectLst/>
                <a:latin typeface="Times New Roman" panose="02020603050405020304" pitchFamily="18" charset="0"/>
                <a:ea typeface="Calibri" panose="020F0502020204030204" pitchFamily="34" charset="0"/>
                <a:cs typeface="Mangal" panose="02040503050203030202" pitchFamily="18" charset="0"/>
              </a:rPr>
              <a:t> Lee, Joshua I James,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Tekachew</a:t>
            </a:r>
            <a:r>
              <a:rPr lang="en-IN" sz="1400" dirty="0">
                <a:effectLst/>
                <a:latin typeface="Times New Roman" panose="02020603050405020304" pitchFamily="18" charset="0"/>
                <a:ea typeface="Calibri" panose="020F0502020204030204" pitchFamily="34" charset="0"/>
                <a:cs typeface="Mangal" panose="02040503050203030202" pitchFamily="18" charset="0"/>
              </a:rPr>
              <a:t> G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Ejeta</a:t>
            </a:r>
            <a:r>
              <a:rPr lang="en-IN" sz="1400" dirty="0">
                <a:effectLst/>
                <a:latin typeface="Times New Roman" panose="02020603050405020304" pitchFamily="18" charset="0"/>
                <a:ea typeface="Calibri" panose="020F0502020204030204" pitchFamily="34" charset="0"/>
                <a:cs typeface="Mangal" panose="02040503050203030202" pitchFamily="18" charset="0"/>
              </a:rPr>
              <a:t>,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Hyoung</a:t>
            </a:r>
            <a:r>
              <a:rPr lang="en-IN" sz="1400" dirty="0">
                <a:effectLst/>
                <a:latin typeface="Times New Roman" panose="02020603050405020304" pitchFamily="18" charset="0"/>
                <a:ea typeface="Calibri" panose="020F0502020204030204" pitchFamily="34" charset="0"/>
                <a:cs typeface="Mangal" panose="02040503050203030202" pitchFamily="18" charset="0"/>
              </a:rPr>
              <a:t> J Kim, “Electronic Voting Service Using Block-Chain”, </a:t>
            </a:r>
            <a:r>
              <a:rPr lang="en-IN" sz="1400" i="1" dirty="0">
                <a:effectLst/>
                <a:latin typeface="Times New Roman" panose="02020603050405020304" pitchFamily="18" charset="0"/>
                <a:ea typeface="Calibri" panose="020F0502020204030204" pitchFamily="34" charset="0"/>
                <a:cs typeface="Mangal" panose="02040503050203030202" pitchFamily="18" charset="0"/>
              </a:rPr>
              <a:t>The Journal Of Digital Forensics Security and Law</a:t>
            </a:r>
            <a:r>
              <a:rPr lang="en-IN" sz="1400" dirty="0">
                <a:effectLst/>
                <a:latin typeface="Times New Roman" panose="02020603050405020304" pitchFamily="18" charset="0"/>
                <a:ea typeface="Calibri" panose="020F0502020204030204" pitchFamily="34" charset="0"/>
                <a:cs typeface="Mangal" panose="02040503050203030202" pitchFamily="18" charset="0"/>
              </a:rPr>
              <a:t>, Vol. 11, Issue 2, Article 8, 2016.</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[4] Ashish Singh,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Kakali</a:t>
            </a:r>
            <a:r>
              <a:rPr lang="en-IN" sz="1400" dirty="0">
                <a:effectLst/>
                <a:latin typeface="Times New Roman" panose="02020603050405020304" pitchFamily="18" charset="0"/>
                <a:ea typeface="Calibri" panose="020F0502020204030204" pitchFamily="34" charset="0"/>
                <a:cs typeface="Mangal" panose="02040503050203030202" pitchFamily="18" charset="0"/>
              </a:rPr>
              <a:t> Chatterjee,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SecEVS</a:t>
            </a:r>
            <a:r>
              <a:rPr lang="en-IN" sz="1400" dirty="0">
                <a:effectLst/>
                <a:latin typeface="Times New Roman" panose="02020603050405020304" pitchFamily="18" charset="0"/>
                <a:ea typeface="Calibri" panose="020F0502020204030204" pitchFamily="34" charset="0"/>
                <a:cs typeface="Mangal" panose="02040503050203030202" pitchFamily="18" charset="0"/>
              </a:rPr>
              <a:t>: Secure Electronic Voting System Using Blockchain Technology”, </a:t>
            </a:r>
            <a:r>
              <a:rPr lang="en-IN" sz="1400" i="1" dirty="0">
                <a:effectLst/>
                <a:latin typeface="Times New Roman" panose="02020603050405020304" pitchFamily="18" charset="0"/>
                <a:ea typeface="Calibri" panose="020F0502020204030204" pitchFamily="34" charset="0"/>
                <a:cs typeface="Mangal" panose="02040503050203030202" pitchFamily="18" charset="0"/>
              </a:rPr>
              <a:t>2018 International Conference on Computing, Power and Communication Technologies (GUCON), </a:t>
            </a:r>
            <a:r>
              <a:rPr lang="en-IN" sz="1400" dirty="0">
                <a:effectLst/>
                <a:latin typeface="Times New Roman" panose="02020603050405020304" pitchFamily="18" charset="0"/>
                <a:ea typeface="Calibri" panose="020F0502020204030204" pitchFamily="34" charset="0"/>
                <a:cs typeface="Mangal" panose="02040503050203030202" pitchFamily="18" charset="0"/>
              </a:rPr>
              <a:t>pp. 863-867, Sep 2017.</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[5]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Syada</a:t>
            </a:r>
            <a:r>
              <a:rPr lang="en-IN" sz="1400" dirty="0">
                <a:effectLst/>
                <a:latin typeface="Times New Roman" panose="02020603050405020304" pitchFamily="18" charset="0"/>
                <a:ea typeface="Calibri" panose="020F0502020204030204" pitchFamily="34" charset="0"/>
                <a:cs typeface="Mangal" panose="02040503050203030202" pitchFamily="18" charset="0"/>
              </a:rPr>
              <a:t>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Tasmia</a:t>
            </a:r>
            <a:r>
              <a:rPr lang="en-IN" sz="1400" dirty="0">
                <a:effectLst/>
                <a:latin typeface="Times New Roman" panose="02020603050405020304" pitchFamily="18" charset="0"/>
                <a:ea typeface="Calibri" panose="020F0502020204030204" pitchFamily="34" charset="0"/>
                <a:cs typeface="Mangal" panose="02040503050203030202" pitchFamily="18" charset="0"/>
              </a:rPr>
              <a:t>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Alvi</a:t>
            </a:r>
            <a:r>
              <a:rPr lang="en-IN" sz="1400" dirty="0">
                <a:effectLst/>
                <a:latin typeface="Times New Roman" panose="02020603050405020304" pitchFamily="18" charset="0"/>
                <a:ea typeface="Calibri" panose="020F0502020204030204" pitchFamily="34" charset="0"/>
                <a:cs typeface="Mangal" panose="02040503050203030202" pitchFamily="18" charset="0"/>
              </a:rPr>
              <a:t>, Mohammed Nasir Uddin,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Linta</a:t>
            </a:r>
            <a:r>
              <a:rPr lang="en-IN" sz="1400" dirty="0">
                <a:effectLst/>
                <a:latin typeface="Times New Roman" panose="02020603050405020304" pitchFamily="18" charset="0"/>
                <a:ea typeface="Calibri" panose="020F0502020204030204" pitchFamily="34" charset="0"/>
                <a:cs typeface="Mangal" panose="02040503050203030202" pitchFamily="18" charset="0"/>
              </a:rPr>
              <a:t> Islam, “Digital Voting: A Blockchain-based E-Voting System using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Biohash</a:t>
            </a:r>
            <a:r>
              <a:rPr lang="en-IN" sz="1400" dirty="0">
                <a:effectLst/>
                <a:latin typeface="Times New Roman" panose="02020603050405020304" pitchFamily="18" charset="0"/>
                <a:ea typeface="Calibri" panose="020F0502020204030204" pitchFamily="34" charset="0"/>
                <a:cs typeface="Mangal" panose="02040503050203030202" pitchFamily="18" charset="0"/>
              </a:rPr>
              <a:t> and Smart Contract”, </a:t>
            </a:r>
            <a:r>
              <a:rPr lang="en-IN" sz="1400" i="1" dirty="0">
                <a:effectLst/>
                <a:latin typeface="Times New Roman" panose="02020603050405020304" pitchFamily="18" charset="0"/>
                <a:ea typeface="Calibri" panose="020F0502020204030204" pitchFamily="34" charset="0"/>
                <a:cs typeface="Mangal" panose="02040503050203030202" pitchFamily="18" charset="0"/>
              </a:rPr>
              <a:t>2020 Third International Conference on Smart Systems and Inventive Technology, </a:t>
            </a:r>
            <a:r>
              <a:rPr lang="en-IN" sz="1400" dirty="0">
                <a:effectLst/>
                <a:latin typeface="Times New Roman" panose="02020603050405020304" pitchFamily="18" charset="0"/>
                <a:ea typeface="Calibri" panose="020F0502020204030204" pitchFamily="34" charset="0"/>
                <a:cs typeface="Mangal" panose="02040503050203030202" pitchFamily="18" charset="0"/>
              </a:rPr>
              <a:t>pp. 228-233, 2020.</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[6] Harsha V Patil, Kanchan G Rathi,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Malathi</a:t>
            </a:r>
            <a:r>
              <a:rPr lang="en-IN" sz="1400" dirty="0">
                <a:effectLst/>
                <a:latin typeface="Times New Roman" panose="02020603050405020304" pitchFamily="18" charset="0"/>
                <a:ea typeface="Calibri" panose="020F0502020204030204" pitchFamily="34" charset="0"/>
                <a:cs typeface="Mangal" panose="02040503050203030202" pitchFamily="18" charset="0"/>
              </a:rPr>
              <a:t>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Tribhuwan</a:t>
            </a:r>
            <a:r>
              <a:rPr lang="en-IN" sz="1400" dirty="0">
                <a:effectLst/>
                <a:latin typeface="Times New Roman" panose="02020603050405020304" pitchFamily="18" charset="0"/>
                <a:ea typeface="Calibri" panose="020F0502020204030204" pitchFamily="34" charset="0"/>
                <a:cs typeface="Mangal" panose="02040503050203030202" pitchFamily="18" charset="0"/>
              </a:rPr>
              <a:t>, “A Study on Decentralized E-Voting System Using Blockchain Technology”, </a:t>
            </a:r>
            <a:r>
              <a:rPr lang="en-IN" sz="1400" i="1" dirty="0">
                <a:effectLst/>
                <a:latin typeface="Times New Roman" panose="02020603050405020304" pitchFamily="18" charset="0"/>
                <a:ea typeface="Calibri" panose="020F0502020204030204" pitchFamily="34" charset="0"/>
                <a:cs typeface="Mangal" panose="02040503050203030202" pitchFamily="18" charset="0"/>
              </a:rPr>
              <a:t>International Research Journal of Engineering and Technology (IRJET), </a:t>
            </a:r>
            <a:r>
              <a:rPr lang="en-IN" sz="1400" dirty="0">
                <a:effectLst/>
                <a:latin typeface="Times New Roman" panose="02020603050405020304" pitchFamily="18" charset="0"/>
                <a:ea typeface="Calibri" panose="020F0502020204030204" pitchFamily="34" charset="0"/>
                <a:cs typeface="Mangal" panose="02040503050203030202" pitchFamily="18" charset="0"/>
              </a:rPr>
              <a:t>Vol. 5, Issue 11, pp.48-53, Nov 2018.</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[7]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Haibo</a:t>
            </a:r>
            <a:r>
              <a:rPr lang="en-IN" sz="1400" dirty="0">
                <a:effectLst/>
                <a:latin typeface="Times New Roman" panose="02020603050405020304" pitchFamily="18" charset="0"/>
                <a:ea typeface="Calibri" panose="020F0502020204030204" pitchFamily="34" charset="0"/>
                <a:cs typeface="Mangal" panose="02040503050203030202" pitchFamily="18" charset="0"/>
              </a:rPr>
              <a:t> Yi, “Securing e-voting based on blockchain in P2P network”, </a:t>
            </a:r>
            <a:r>
              <a:rPr lang="en-IN" sz="1400" i="1" dirty="0">
                <a:effectLst/>
                <a:latin typeface="Times New Roman" panose="02020603050405020304" pitchFamily="18" charset="0"/>
                <a:ea typeface="Calibri" panose="020F0502020204030204" pitchFamily="34" charset="0"/>
                <a:cs typeface="Mangal" panose="02040503050203030202" pitchFamily="18" charset="0"/>
              </a:rPr>
              <a:t>EURASIP Journal on Wireless Communications and Networking</a:t>
            </a:r>
            <a:r>
              <a:rPr lang="en-IN" sz="1400" dirty="0">
                <a:effectLst/>
                <a:latin typeface="Times New Roman" panose="02020603050405020304" pitchFamily="18" charset="0"/>
                <a:ea typeface="Calibri" panose="020F0502020204030204" pitchFamily="34" charset="0"/>
                <a:cs typeface="Mangal" panose="02040503050203030202" pitchFamily="18" charset="0"/>
              </a:rPr>
              <a:t>, Article 137, 2019.</a:t>
            </a:r>
            <a:endParaRPr lang="en-US"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202092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31102"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5E5E4C76-4F76-2FE7-AFC7-A92C1EE49A94}"/>
              </a:ext>
            </a:extLst>
          </p:cNvPr>
          <p:cNvSpPr txBox="1"/>
          <p:nvPr/>
        </p:nvSpPr>
        <p:spPr>
          <a:xfrm>
            <a:off x="952500" y="-34992"/>
            <a:ext cx="8001000" cy="646331"/>
          </a:xfrm>
          <a:prstGeom prst="rect">
            <a:avLst/>
          </a:prstGeom>
          <a:noFill/>
        </p:spPr>
        <p:txBody>
          <a:bodyPr wrap="square" rtlCol="0">
            <a:spAutoFit/>
          </a:bodyPr>
          <a:lstStyle/>
          <a:p>
            <a:pPr algn="ctr"/>
            <a:r>
              <a:rPr lang="en-US" sz="3600" b="1" dirty="0">
                <a:latin typeface="Times New Roman"/>
                <a:cs typeface="Times New Roman"/>
              </a:rPr>
              <a:t>References</a:t>
            </a:r>
          </a:p>
        </p:txBody>
      </p:sp>
      <p:sp>
        <p:nvSpPr>
          <p:cNvPr id="8" name="TextBox 7">
            <a:extLst>
              <a:ext uri="{FF2B5EF4-FFF2-40B4-BE49-F238E27FC236}">
                <a16:creationId xmlns:a16="http://schemas.microsoft.com/office/drawing/2014/main" id="{FCB614E3-D41B-871C-9933-1667C0608EF9}"/>
              </a:ext>
            </a:extLst>
          </p:cNvPr>
          <p:cNvSpPr txBox="1"/>
          <p:nvPr/>
        </p:nvSpPr>
        <p:spPr>
          <a:xfrm>
            <a:off x="1368490" y="890869"/>
            <a:ext cx="7543800" cy="5076261"/>
          </a:xfrm>
          <a:prstGeom prst="rect">
            <a:avLst/>
          </a:prstGeom>
          <a:noFill/>
        </p:spPr>
        <p:txBody>
          <a:bodyPr wrap="square">
            <a:spAutoFit/>
          </a:bodyPr>
          <a:lstStyle/>
          <a:p>
            <a:pPr marL="0" marR="0" algn="just">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[8] Md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Razu</a:t>
            </a:r>
            <a:r>
              <a:rPr lang="en-IN" sz="1400" dirty="0">
                <a:effectLst/>
                <a:latin typeface="Times New Roman" panose="02020603050405020304" pitchFamily="18" charset="0"/>
                <a:ea typeface="Calibri" panose="020F0502020204030204" pitchFamily="34" charset="0"/>
                <a:cs typeface="Mangal" panose="02040503050203030202" pitchFamily="18" charset="0"/>
              </a:rPr>
              <a:t> Ahmed, F M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Javed</a:t>
            </a:r>
            <a:r>
              <a:rPr lang="en-IN" sz="1400" dirty="0">
                <a:effectLst/>
                <a:latin typeface="Times New Roman" panose="02020603050405020304" pitchFamily="18" charset="0"/>
                <a:ea typeface="Calibri" panose="020F0502020204030204" pitchFamily="34" charset="0"/>
                <a:cs typeface="Mangal" panose="02040503050203030202" pitchFamily="18" charset="0"/>
              </a:rPr>
              <a:t> Mehedi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Shamrat</a:t>
            </a:r>
            <a:r>
              <a:rPr lang="en-IN" sz="1400" dirty="0">
                <a:effectLst/>
                <a:latin typeface="Times New Roman" panose="02020603050405020304" pitchFamily="18" charset="0"/>
                <a:ea typeface="Calibri" panose="020F0502020204030204" pitchFamily="34" charset="0"/>
                <a:cs typeface="Mangal" panose="02040503050203030202" pitchFamily="18" charset="0"/>
              </a:rPr>
              <a:t>, Md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Asraf</a:t>
            </a:r>
            <a:r>
              <a:rPr lang="en-IN" sz="1400" dirty="0">
                <a:effectLst/>
                <a:latin typeface="Times New Roman" panose="02020603050405020304" pitchFamily="18" charset="0"/>
                <a:ea typeface="Calibri" panose="020F0502020204030204" pitchFamily="34" charset="0"/>
                <a:cs typeface="Mangal" panose="02040503050203030202" pitchFamily="18" charset="0"/>
              </a:rPr>
              <a:t> Ali, Md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Rajib</a:t>
            </a:r>
            <a:r>
              <a:rPr lang="en-IN" sz="1400" dirty="0">
                <a:effectLst/>
                <a:latin typeface="Times New Roman" panose="02020603050405020304" pitchFamily="18" charset="0"/>
                <a:ea typeface="Calibri" panose="020F0502020204030204" pitchFamily="34" charset="0"/>
                <a:cs typeface="Mangal" panose="02040503050203030202" pitchFamily="18" charset="0"/>
              </a:rPr>
              <a:t> Mia,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Mst</a:t>
            </a:r>
            <a:r>
              <a:rPr lang="en-IN" sz="1400" dirty="0">
                <a:effectLst/>
                <a:latin typeface="Times New Roman" panose="02020603050405020304" pitchFamily="18" charset="0"/>
                <a:ea typeface="Calibri" panose="020F0502020204030204" pitchFamily="34" charset="0"/>
                <a:cs typeface="Mangal" panose="02040503050203030202" pitchFamily="18" charset="0"/>
              </a:rPr>
              <a:t>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Arifa</a:t>
            </a:r>
            <a:r>
              <a:rPr lang="en-IN" sz="1400" dirty="0">
                <a:effectLst/>
                <a:latin typeface="Times New Roman" panose="02020603050405020304" pitchFamily="18" charset="0"/>
                <a:ea typeface="Calibri" panose="020F0502020204030204" pitchFamily="34" charset="0"/>
                <a:cs typeface="Mangal" panose="02040503050203030202" pitchFamily="18" charset="0"/>
              </a:rPr>
              <a:t>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Khatun,”The</a:t>
            </a:r>
            <a:r>
              <a:rPr lang="en-IN" sz="1400" dirty="0">
                <a:effectLst/>
                <a:latin typeface="Times New Roman" panose="02020603050405020304" pitchFamily="18" charset="0"/>
                <a:ea typeface="Calibri" panose="020F0502020204030204" pitchFamily="34" charset="0"/>
                <a:cs typeface="Mangal" panose="02040503050203030202" pitchFamily="18" charset="0"/>
              </a:rPr>
              <a:t> Future Of Electronic Voting System Using Blockchain”, </a:t>
            </a:r>
            <a:r>
              <a:rPr lang="en-IN" sz="1400" i="1" dirty="0">
                <a:effectLst/>
                <a:latin typeface="Times New Roman" panose="02020603050405020304" pitchFamily="18" charset="0"/>
                <a:ea typeface="Calibri" panose="020F0502020204030204" pitchFamily="34" charset="0"/>
                <a:cs typeface="Mangal" panose="02040503050203030202" pitchFamily="18" charset="0"/>
              </a:rPr>
              <a:t>International Journal Of Scientific &amp; Technology Research, </a:t>
            </a:r>
            <a:r>
              <a:rPr lang="en-IN" sz="1400" dirty="0">
                <a:effectLst/>
                <a:latin typeface="Times New Roman" panose="02020603050405020304" pitchFamily="18" charset="0"/>
                <a:ea typeface="Calibri" panose="020F0502020204030204" pitchFamily="34" charset="0"/>
                <a:cs typeface="Mangal" panose="02040503050203030202" pitchFamily="18" charset="0"/>
              </a:rPr>
              <a:t>Vol. 9, Issue 2, Feb 2020.</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[9] Basit Shahzad, Jon Crowcroft, “Trustworthy Electronic Voting Using Adjusted Blockchain Technology”, </a:t>
            </a:r>
            <a:r>
              <a:rPr lang="en-IN" sz="1400" i="1" dirty="0">
                <a:effectLst/>
                <a:latin typeface="Times New Roman" panose="02020603050405020304" pitchFamily="18" charset="0"/>
                <a:ea typeface="Calibri" panose="020F0502020204030204" pitchFamily="34" charset="0"/>
                <a:cs typeface="Mangal" panose="02040503050203030202" pitchFamily="18" charset="0"/>
              </a:rPr>
              <a:t>IEEE Access, </a:t>
            </a:r>
            <a:r>
              <a:rPr lang="en-IN" sz="1400" dirty="0">
                <a:effectLst/>
                <a:latin typeface="Times New Roman" panose="02020603050405020304" pitchFamily="18" charset="0"/>
                <a:ea typeface="Calibri" panose="020F0502020204030204" pitchFamily="34" charset="0"/>
                <a:cs typeface="Mangal" panose="02040503050203030202" pitchFamily="18" charset="0"/>
              </a:rPr>
              <a:t>Vol. 7, pp. 24477-24488, Feb 2019.</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[10] Abhishek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Kaudare</a:t>
            </a:r>
            <a:r>
              <a:rPr lang="en-IN" sz="1400" dirty="0">
                <a:effectLst/>
                <a:latin typeface="Times New Roman" panose="02020603050405020304" pitchFamily="18" charset="0"/>
                <a:ea typeface="Calibri" panose="020F0502020204030204" pitchFamily="34" charset="0"/>
                <a:cs typeface="Mangal" panose="02040503050203030202" pitchFamily="18" charset="0"/>
              </a:rPr>
              <a:t>, Milan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Hazra</a:t>
            </a:r>
            <a:r>
              <a:rPr lang="en-IN" sz="1400" dirty="0">
                <a:effectLst/>
                <a:latin typeface="Times New Roman" panose="02020603050405020304" pitchFamily="18" charset="0"/>
                <a:ea typeface="Calibri" panose="020F0502020204030204" pitchFamily="34" charset="0"/>
                <a:cs typeface="Mangal" panose="02040503050203030202" pitchFamily="18" charset="0"/>
              </a:rPr>
              <a:t>, Anurag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Shelar</a:t>
            </a:r>
            <a:r>
              <a:rPr lang="en-IN" sz="1400" dirty="0">
                <a:effectLst/>
                <a:latin typeface="Times New Roman" panose="02020603050405020304" pitchFamily="18" charset="0"/>
                <a:ea typeface="Calibri" panose="020F0502020204030204" pitchFamily="34" charset="0"/>
                <a:cs typeface="Mangal" panose="02040503050203030202" pitchFamily="18" charset="0"/>
              </a:rPr>
              <a:t>, Manoj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Sabnis</a:t>
            </a:r>
            <a:r>
              <a:rPr lang="en-IN" sz="1400" dirty="0">
                <a:effectLst/>
                <a:latin typeface="Times New Roman" panose="02020603050405020304" pitchFamily="18" charset="0"/>
                <a:ea typeface="Calibri" panose="020F0502020204030204" pitchFamily="34" charset="0"/>
                <a:cs typeface="Mangal" panose="02040503050203030202" pitchFamily="18" charset="0"/>
              </a:rPr>
              <a:t>, “Implementing Electronic Voting System With Blockchain Technology”, </a:t>
            </a:r>
            <a:r>
              <a:rPr lang="en-IN" sz="1400" i="1" dirty="0">
                <a:effectLst/>
                <a:latin typeface="Times New Roman" panose="02020603050405020304" pitchFamily="18" charset="0"/>
                <a:ea typeface="Calibri" panose="020F0502020204030204" pitchFamily="34" charset="0"/>
                <a:cs typeface="Mangal" panose="02040503050203030202" pitchFamily="18" charset="0"/>
              </a:rPr>
              <a:t>2020 International Conference for Emerging Technology</a:t>
            </a:r>
            <a:r>
              <a:rPr lang="en-IN" sz="1400" dirty="0">
                <a:effectLst/>
                <a:latin typeface="Times New Roman" panose="02020603050405020304" pitchFamily="18" charset="0"/>
                <a:ea typeface="Calibri" panose="020F0502020204030204" pitchFamily="34" charset="0"/>
                <a:cs typeface="Mangal" panose="02040503050203030202" pitchFamily="18" charset="0"/>
              </a:rPr>
              <a:t>, pp. 1-9, 2020.</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[11]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Ketulkumar</a:t>
            </a:r>
            <a:r>
              <a:rPr lang="en-IN" sz="1400" dirty="0">
                <a:effectLst/>
                <a:latin typeface="Times New Roman" panose="02020603050405020304" pitchFamily="18" charset="0"/>
                <a:ea typeface="Calibri" panose="020F0502020204030204" pitchFamily="34" charset="0"/>
                <a:cs typeface="Mangal" panose="02040503050203030202" pitchFamily="18" charset="0"/>
              </a:rPr>
              <a:t>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Govindbhai</a:t>
            </a:r>
            <a:r>
              <a:rPr lang="en-IN" sz="1400" dirty="0">
                <a:effectLst/>
                <a:latin typeface="Times New Roman" panose="02020603050405020304" pitchFamily="18" charset="0"/>
                <a:ea typeface="Calibri" panose="020F0502020204030204" pitchFamily="34" charset="0"/>
                <a:cs typeface="Mangal" panose="02040503050203030202" pitchFamily="18" charset="0"/>
              </a:rPr>
              <a:t> Chaudhari, “E-Voting System Using Proof of Voting (POV) Consensus Algorithm Using Block Chain Technology”, </a:t>
            </a:r>
            <a:r>
              <a:rPr lang="en-IN" sz="1400" i="1" dirty="0">
                <a:effectLst/>
                <a:latin typeface="Times New Roman" panose="02020603050405020304" pitchFamily="18" charset="0"/>
                <a:ea typeface="Calibri" panose="020F0502020204030204" pitchFamily="34" charset="0"/>
                <a:cs typeface="Mangal" panose="02040503050203030202" pitchFamily="18" charset="0"/>
              </a:rPr>
              <a:t>International Journal of Advanced Research in Electrical, Electronics and Instrumentation Engineering, </a:t>
            </a:r>
            <a:r>
              <a:rPr lang="en-IN" sz="1400" dirty="0">
                <a:effectLst/>
                <a:latin typeface="Times New Roman" panose="02020603050405020304" pitchFamily="18" charset="0"/>
                <a:ea typeface="Calibri" panose="020F0502020204030204" pitchFamily="34" charset="0"/>
                <a:cs typeface="Mangal" panose="02040503050203030202" pitchFamily="18" charset="0"/>
              </a:rPr>
              <a:t>Vol. 7, Issue 11, pp. 4051-4055, 2018.</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[12] Camilo Denis Gonzalez, Daniel Frias Mena, Alexi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Masso</a:t>
            </a:r>
            <a:r>
              <a:rPr lang="en-IN" sz="1400" dirty="0">
                <a:effectLst/>
                <a:latin typeface="Times New Roman" panose="02020603050405020304" pitchFamily="18" charset="0"/>
                <a:ea typeface="Calibri" panose="020F0502020204030204" pitchFamily="34" charset="0"/>
                <a:cs typeface="Mangal" panose="02040503050203030202" pitchFamily="18" charset="0"/>
              </a:rPr>
              <a:t> Munoz, Omar Rojas, Guillermo Sosa Gomez, “Electronic Voting System Using an Enterprise Blockchain”, </a:t>
            </a:r>
            <a:r>
              <a:rPr lang="en-IN" sz="1400" i="1" dirty="0">
                <a:effectLst/>
                <a:latin typeface="Times New Roman" panose="02020603050405020304" pitchFamily="18" charset="0"/>
                <a:ea typeface="Calibri" panose="020F0502020204030204" pitchFamily="34" charset="0"/>
                <a:cs typeface="Mangal" panose="02040503050203030202" pitchFamily="18" charset="0"/>
              </a:rPr>
              <a:t>Institute of Cryptography, University of Havana, Havana 10400, Cuba</a:t>
            </a:r>
            <a:r>
              <a:rPr lang="en-IN" sz="1400" dirty="0">
                <a:effectLst/>
                <a:latin typeface="Times New Roman" panose="02020603050405020304" pitchFamily="18" charset="0"/>
                <a:ea typeface="Calibri" panose="020F0502020204030204" pitchFamily="34" charset="0"/>
                <a:cs typeface="Mangal" panose="02040503050203030202" pitchFamily="18" charset="0"/>
              </a:rPr>
              <a:t>, Vol. 12,</a:t>
            </a:r>
            <a:r>
              <a:rPr lang="en-IN" sz="1400" i="1" dirty="0">
                <a:effectLst/>
                <a:latin typeface="Times New Roman" panose="02020603050405020304" pitchFamily="18" charset="0"/>
                <a:ea typeface="Calibri" panose="020F0502020204030204" pitchFamily="34" charset="0"/>
                <a:cs typeface="Mangal" panose="02040503050203030202" pitchFamily="18" charset="0"/>
              </a:rPr>
              <a:t> </a:t>
            </a:r>
            <a:r>
              <a:rPr lang="en-IN" sz="1400" dirty="0">
                <a:effectLst/>
                <a:latin typeface="Times New Roman" panose="02020603050405020304" pitchFamily="18" charset="0"/>
                <a:ea typeface="Calibri" panose="020F0502020204030204" pitchFamily="34" charset="0"/>
                <a:cs typeface="Mangal" panose="02040503050203030202" pitchFamily="18" charset="0"/>
              </a:rPr>
              <a:t>Issue 2, pp. 531, Jan 2022.</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[13]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Xuechao</a:t>
            </a:r>
            <a:r>
              <a:rPr lang="en-IN" sz="1400" dirty="0">
                <a:effectLst/>
                <a:latin typeface="Times New Roman" panose="02020603050405020304" pitchFamily="18" charset="0"/>
                <a:ea typeface="Calibri" panose="020F0502020204030204" pitchFamily="34" charset="0"/>
                <a:cs typeface="Mangal" panose="02040503050203030202" pitchFamily="18" charset="0"/>
              </a:rPr>
              <a:t> Yang,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Xun</a:t>
            </a:r>
            <a:r>
              <a:rPr lang="en-IN" sz="1400" dirty="0">
                <a:effectLst/>
                <a:latin typeface="Times New Roman" panose="02020603050405020304" pitchFamily="18" charset="0"/>
                <a:ea typeface="Calibri" panose="020F0502020204030204" pitchFamily="34" charset="0"/>
                <a:cs typeface="Mangal" panose="02040503050203030202" pitchFamily="18" charset="0"/>
              </a:rPr>
              <a:t> Yi, Surya Nepal,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Fengling</a:t>
            </a:r>
            <a:r>
              <a:rPr lang="en-IN" sz="1400" dirty="0">
                <a:effectLst/>
                <a:latin typeface="Times New Roman" panose="02020603050405020304" pitchFamily="18" charset="0"/>
                <a:ea typeface="Calibri" panose="020F0502020204030204" pitchFamily="34" charset="0"/>
                <a:cs typeface="Mangal" panose="02040503050203030202" pitchFamily="18" charset="0"/>
              </a:rPr>
              <a:t> Han, “Decentralized Voting: A Self-tallying Voting System Using a Smart Contract on the Ethereum Blockchain”, </a:t>
            </a:r>
            <a:r>
              <a:rPr lang="en-IN" sz="1400" i="1" dirty="0">
                <a:effectLst/>
                <a:latin typeface="Times New Roman" panose="02020603050405020304" pitchFamily="18" charset="0"/>
                <a:ea typeface="Calibri" panose="020F0502020204030204" pitchFamily="34" charset="0"/>
                <a:cs typeface="Mangal" panose="02040503050203030202" pitchFamily="18" charset="0"/>
              </a:rPr>
              <a:t>International Conference on Web Information Systems Engineering, </a:t>
            </a:r>
            <a:r>
              <a:rPr lang="en-IN" sz="1400" dirty="0">
                <a:effectLst/>
                <a:latin typeface="Times New Roman" panose="02020603050405020304" pitchFamily="18" charset="0"/>
                <a:ea typeface="Calibri" panose="020F0502020204030204" pitchFamily="34" charset="0"/>
                <a:cs typeface="Mangal" panose="02040503050203030202" pitchFamily="18" charset="0"/>
              </a:rPr>
              <a:t>Vol. 11233, pp. 18-35, Oct 2018.</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[14] Kriti Patidar, Dr Swapnil Jain, “Decentralized E-Voting Portal Using Blockchain”, </a:t>
            </a:r>
            <a:r>
              <a:rPr lang="en-IN" sz="1400" i="1" dirty="0">
                <a:effectLst/>
                <a:latin typeface="Times New Roman" panose="02020603050405020304" pitchFamily="18" charset="0"/>
                <a:ea typeface="Calibri" panose="020F0502020204030204" pitchFamily="34" charset="0"/>
                <a:cs typeface="Mangal" panose="02040503050203030202" pitchFamily="18" charset="0"/>
              </a:rPr>
              <a:t>2019 10</a:t>
            </a:r>
            <a:r>
              <a:rPr lang="en-IN" sz="1400" i="1" baseline="30000" dirty="0">
                <a:effectLst/>
                <a:latin typeface="Times New Roman" panose="02020603050405020304" pitchFamily="18" charset="0"/>
                <a:ea typeface="Calibri" panose="020F0502020204030204" pitchFamily="34" charset="0"/>
                <a:cs typeface="Mangal" panose="02040503050203030202" pitchFamily="18" charset="0"/>
              </a:rPr>
              <a:t>th</a:t>
            </a:r>
            <a:r>
              <a:rPr lang="en-IN" sz="1400" i="1" dirty="0">
                <a:effectLst/>
                <a:latin typeface="Times New Roman" panose="02020603050405020304" pitchFamily="18" charset="0"/>
                <a:ea typeface="Calibri" panose="020F0502020204030204" pitchFamily="34" charset="0"/>
                <a:cs typeface="Mangal" panose="02040503050203030202" pitchFamily="18" charset="0"/>
              </a:rPr>
              <a:t> International Conference on Computing, Communication and Networking Technologies</a:t>
            </a:r>
            <a:r>
              <a:rPr lang="en-IN" sz="1400" dirty="0">
                <a:effectLst/>
                <a:latin typeface="Times New Roman" panose="02020603050405020304" pitchFamily="18" charset="0"/>
                <a:ea typeface="Calibri" panose="020F0502020204030204" pitchFamily="34" charset="0"/>
                <a:cs typeface="Mangal" panose="02040503050203030202" pitchFamily="18" charset="0"/>
              </a:rPr>
              <a:t>, pp. 1-4, 2019.</a:t>
            </a:r>
            <a:endParaRPr lang="en-US"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772862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31102"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5E5E4C76-4F76-2FE7-AFC7-A92C1EE49A94}"/>
              </a:ext>
            </a:extLst>
          </p:cNvPr>
          <p:cNvSpPr txBox="1"/>
          <p:nvPr/>
        </p:nvSpPr>
        <p:spPr>
          <a:xfrm>
            <a:off x="952500" y="112488"/>
            <a:ext cx="8001000" cy="646331"/>
          </a:xfrm>
          <a:prstGeom prst="rect">
            <a:avLst/>
          </a:prstGeom>
          <a:noFill/>
        </p:spPr>
        <p:txBody>
          <a:bodyPr wrap="square" rtlCol="0">
            <a:spAutoFit/>
          </a:bodyPr>
          <a:lstStyle/>
          <a:p>
            <a:pPr algn="ctr"/>
            <a:r>
              <a:rPr lang="en-US" sz="3600" b="1" dirty="0">
                <a:latin typeface="Times New Roman"/>
                <a:cs typeface="Times New Roman"/>
              </a:rPr>
              <a:t>References</a:t>
            </a:r>
          </a:p>
        </p:txBody>
      </p:sp>
      <p:sp>
        <p:nvSpPr>
          <p:cNvPr id="8" name="TextBox 7">
            <a:extLst>
              <a:ext uri="{FF2B5EF4-FFF2-40B4-BE49-F238E27FC236}">
                <a16:creationId xmlns:a16="http://schemas.microsoft.com/office/drawing/2014/main" id="{FCB614E3-D41B-871C-9933-1667C0608EF9}"/>
              </a:ext>
            </a:extLst>
          </p:cNvPr>
          <p:cNvSpPr txBox="1"/>
          <p:nvPr/>
        </p:nvSpPr>
        <p:spPr>
          <a:xfrm>
            <a:off x="1371600" y="844963"/>
            <a:ext cx="7435719" cy="5306774"/>
          </a:xfrm>
          <a:prstGeom prst="rect">
            <a:avLst/>
          </a:prstGeom>
          <a:noFill/>
        </p:spPr>
        <p:txBody>
          <a:bodyPr wrap="square">
            <a:spAutoFit/>
          </a:bodyPr>
          <a:lstStyle/>
          <a:p>
            <a:pPr marL="0" marR="0" algn="just">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[15] Yousif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Abuidris</a:t>
            </a:r>
            <a:r>
              <a:rPr lang="en-IN" sz="1400" dirty="0">
                <a:effectLst/>
                <a:latin typeface="Times New Roman" panose="02020603050405020304" pitchFamily="18" charset="0"/>
                <a:ea typeface="Calibri" panose="020F0502020204030204" pitchFamily="34" charset="0"/>
                <a:cs typeface="Mangal" panose="02040503050203030202" pitchFamily="18" charset="0"/>
              </a:rPr>
              <a:t>, Rajesh Kumar, Ting Yang, Joseph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Onginjo</a:t>
            </a:r>
            <a:r>
              <a:rPr lang="en-IN" sz="1400" dirty="0">
                <a:effectLst/>
                <a:latin typeface="Times New Roman" panose="02020603050405020304" pitchFamily="18" charset="0"/>
                <a:ea typeface="Calibri" panose="020F0502020204030204" pitchFamily="34" charset="0"/>
                <a:cs typeface="Mangal" panose="02040503050203030202" pitchFamily="18" charset="0"/>
              </a:rPr>
              <a:t>, “Secure large-scale E-voting system based on blockchain contract using a hybrid consensus model combined with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sharding</a:t>
            </a:r>
            <a:r>
              <a:rPr lang="en-IN" sz="1400" dirty="0">
                <a:effectLst/>
                <a:latin typeface="Times New Roman" panose="02020603050405020304" pitchFamily="18" charset="0"/>
                <a:ea typeface="Calibri" panose="020F0502020204030204" pitchFamily="34" charset="0"/>
                <a:cs typeface="Mangal" panose="02040503050203030202" pitchFamily="18" charset="0"/>
              </a:rPr>
              <a:t>”, </a:t>
            </a:r>
            <a:r>
              <a:rPr lang="en-IN" sz="1400" i="1" dirty="0">
                <a:effectLst/>
                <a:latin typeface="Times New Roman" panose="02020603050405020304" pitchFamily="18" charset="0"/>
                <a:ea typeface="Calibri" panose="020F0502020204030204" pitchFamily="34" charset="0"/>
                <a:cs typeface="Mangal" panose="02040503050203030202" pitchFamily="18" charset="0"/>
              </a:rPr>
              <a:t>Electronics and Telecommunications Research Institute (ETRI) Journal, </a:t>
            </a:r>
            <a:r>
              <a:rPr lang="en-IN" sz="1400" dirty="0">
                <a:effectLst/>
                <a:latin typeface="Times New Roman" panose="02020603050405020304" pitchFamily="18" charset="0"/>
                <a:ea typeface="Calibri" panose="020F0502020204030204" pitchFamily="34" charset="0"/>
                <a:cs typeface="Mangal" panose="02040503050203030202" pitchFamily="18" charset="0"/>
              </a:rPr>
              <a:t>Vol. 0(0), pp. 1-14, Nov 2020.</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[16] Ahmed Ben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Ayed</a:t>
            </a:r>
            <a:r>
              <a:rPr lang="en-IN" sz="1400" dirty="0">
                <a:effectLst/>
                <a:latin typeface="Times New Roman" panose="02020603050405020304" pitchFamily="18" charset="0"/>
                <a:ea typeface="Calibri" panose="020F0502020204030204" pitchFamily="34" charset="0"/>
                <a:cs typeface="Mangal" panose="02040503050203030202" pitchFamily="18" charset="0"/>
              </a:rPr>
              <a:t>, “A Conceptual Secure Blockchain-Based Electronic Voting System”, </a:t>
            </a:r>
            <a:r>
              <a:rPr lang="en-IN" sz="1400" i="1" dirty="0">
                <a:effectLst/>
                <a:latin typeface="Times New Roman" panose="02020603050405020304" pitchFamily="18" charset="0"/>
                <a:ea typeface="Calibri" panose="020F0502020204030204" pitchFamily="34" charset="0"/>
                <a:cs typeface="Mangal" panose="02040503050203030202" pitchFamily="18" charset="0"/>
              </a:rPr>
              <a:t>International Journal of Network Security &amp; Its Application (IJNSA), </a:t>
            </a:r>
            <a:r>
              <a:rPr lang="en-IN" sz="1400" dirty="0">
                <a:effectLst/>
                <a:latin typeface="Times New Roman" panose="02020603050405020304" pitchFamily="18" charset="0"/>
                <a:ea typeface="Calibri" panose="020F0502020204030204" pitchFamily="34" charset="0"/>
                <a:cs typeface="Mangal" panose="02040503050203030202" pitchFamily="18" charset="0"/>
              </a:rPr>
              <a:t>Vol.9, No.3, May 2017.</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[17] Kanika Garg,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Pavi</a:t>
            </a:r>
            <a:r>
              <a:rPr lang="en-IN" sz="1400" dirty="0">
                <a:effectLst/>
                <a:latin typeface="Times New Roman" panose="02020603050405020304" pitchFamily="18" charset="0"/>
                <a:ea typeface="Calibri" panose="020F0502020204030204" pitchFamily="34" charset="0"/>
                <a:cs typeface="Mangal" panose="02040503050203030202" pitchFamily="18" charset="0"/>
              </a:rPr>
              <a:t> Saraswat, Sachin Bisht, Sahil Kr Aggarwal, Sai Krishna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Kothuri</a:t>
            </a:r>
            <a:r>
              <a:rPr lang="en-IN" sz="1400" dirty="0">
                <a:effectLst/>
                <a:latin typeface="Times New Roman" panose="02020603050405020304" pitchFamily="18" charset="0"/>
                <a:ea typeface="Calibri" panose="020F0502020204030204" pitchFamily="34" charset="0"/>
                <a:cs typeface="Mangal" panose="02040503050203030202" pitchFamily="18" charset="0"/>
              </a:rPr>
              <a:t>, Sahil Gupta, “A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Comparitive</a:t>
            </a:r>
            <a:r>
              <a:rPr lang="en-IN" sz="1400" dirty="0">
                <a:effectLst/>
                <a:latin typeface="Times New Roman" panose="02020603050405020304" pitchFamily="18" charset="0"/>
                <a:ea typeface="Calibri" panose="020F0502020204030204" pitchFamily="34" charset="0"/>
                <a:cs typeface="Mangal" panose="02040503050203030202" pitchFamily="18" charset="0"/>
              </a:rPr>
              <a:t> Analysis on E-Voting System Using Blockchain”, </a:t>
            </a:r>
            <a:r>
              <a:rPr lang="en-IN" sz="1400" i="1" dirty="0">
                <a:effectLst/>
                <a:latin typeface="Times New Roman" panose="02020603050405020304" pitchFamily="18" charset="0"/>
                <a:ea typeface="Calibri" panose="020F0502020204030204" pitchFamily="34" charset="0"/>
                <a:cs typeface="Mangal" panose="02040503050203030202" pitchFamily="18" charset="0"/>
              </a:rPr>
              <a:t>2019</a:t>
            </a:r>
            <a:r>
              <a:rPr lang="en-IN" sz="1400" dirty="0">
                <a:effectLst/>
                <a:latin typeface="Times New Roman" panose="02020603050405020304" pitchFamily="18" charset="0"/>
                <a:ea typeface="Calibri" panose="020F0502020204030204" pitchFamily="34" charset="0"/>
                <a:cs typeface="Mangal" panose="02040503050203030202" pitchFamily="18" charset="0"/>
              </a:rPr>
              <a:t> </a:t>
            </a:r>
            <a:r>
              <a:rPr lang="en-IN" sz="1400" i="1" dirty="0">
                <a:effectLst/>
                <a:latin typeface="Times New Roman" panose="02020603050405020304" pitchFamily="18" charset="0"/>
                <a:ea typeface="Calibri" panose="020F0502020204030204" pitchFamily="34" charset="0"/>
                <a:cs typeface="Mangal" panose="02040503050203030202" pitchFamily="18" charset="0"/>
              </a:rPr>
              <a:t>4</a:t>
            </a:r>
            <a:r>
              <a:rPr lang="en-IN" sz="1400" i="1" baseline="30000" dirty="0">
                <a:effectLst/>
                <a:latin typeface="Times New Roman" panose="02020603050405020304" pitchFamily="18" charset="0"/>
                <a:ea typeface="Calibri" panose="020F0502020204030204" pitchFamily="34" charset="0"/>
                <a:cs typeface="Mangal" panose="02040503050203030202" pitchFamily="18" charset="0"/>
              </a:rPr>
              <a:t>th</a:t>
            </a:r>
            <a:r>
              <a:rPr lang="en-IN" sz="1400" i="1" dirty="0">
                <a:effectLst/>
                <a:latin typeface="Times New Roman" panose="02020603050405020304" pitchFamily="18" charset="0"/>
                <a:ea typeface="Calibri" panose="020F0502020204030204" pitchFamily="34" charset="0"/>
                <a:cs typeface="Mangal" panose="02040503050203030202" pitchFamily="18" charset="0"/>
              </a:rPr>
              <a:t> International Conference on Internet of Things: Smart Innovation and Usages (IoT-SIU),</a:t>
            </a:r>
            <a:r>
              <a:rPr lang="en-IN" sz="1400" dirty="0">
                <a:effectLst/>
                <a:latin typeface="Times New Roman" panose="02020603050405020304" pitchFamily="18" charset="0"/>
                <a:ea typeface="Calibri" panose="020F0502020204030204" pitchFamily="34" charset="0"/>
                <a:cs typeface="Mangal" panose="02040503050203030202" pitchFamily="18" charset="0"/>
              </a:rPr>
              <a:t> pp. 1-4, April 2019.</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[18]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Mustofa</a:t>
            </a:r>
            <a:r>
              <a:rPr lang="en-IN" sz="1400" dirty="0">
                <a:effectLst/>
                <a:latin typeface="Times New Roman" panose="02020603050405020304" pitchFamily="18" charset="0"/>
                <a:ea typeface="Calibri" panose="020F0502020204030204" pitchFamily="34" charset="0"/>
                <a:cs typeface="Mangal" panose="02040503050203030202" pitchFamily="18" charset="0"/>
              </a:rPr>
              <a:t> Kamil, Po Abas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Sunarya</a:t>
            </a:r>
            <a:r>
              <a:rPr lang="en-IN" sz="1400" dirty="0">
                <a:effectLst/>
                <a:latin typeface="Times New Roman" panose="02020603050405020304" pitchFamily="18" charset="0"/>
                <a:ea typeface="Calibri" panose="020F0502020204030204" pitchFamily="34" charset="0"/>
                <a:cs typeface="Mangal" panose="02040503050203030202" pitchFamily="18" charset="0"/>
              </a:rPr>
              <a:t>, Untung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Rahardja</a:t>
            </a:r>
            <a:r>
              <a:rPr lang="en-IN" sz="1400" dirty="0">
                <a:effectLst/>
                <a:latin typeface="Times New Roman" panose="02020603050405020304" pitchFamily="18" charset="0"/>
                <a:ea typeface="Calibri" panose="020F0502020204030204" pitchFamily="34" charset="0"/>
                <a:cs typeface="Mangal" panose="02040503050203030202" pitchFamily="18" charset="0"/>
              </a:rPr>
              <a:t>, Nuke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Puji</a:t>
            </a:r>
            <a:r>
              <a:rPr lang="en-IN" sz="1400" dirty="0">
                <a:effectLst/>
                <a:latin typeface="Times New Roman" panose="02020603050405020304" pitchFamily="18" charset="0"/>
                <a:ea typeface="Calibri" panose="020F0502020204030204" pitchFamily="34" charset="0"/>
                <a:cs typeface="Mangal" panose="02040503050203030202" pitchFamily="18" charset="0"/>
              </a:rPr>
              <a:t> Lestari Santoso, Muhammad Iqbal, “Covid-19: Implementation e-voting Blockchain Concept”, </a:t>
            </a:r>
            <a:r>
              <a:rPr lang="en-IN" sz="1400" i="1" dirty="0">
                <a:effectLst/>
                <a:latin typeface="Times New Roman" panose="02020603050405020304" pitchFamily="18" charset="0"/>
                <a:ea typeface="Calibri" panose="020F0502020204030204" pitchFamily="34" charset="0"/>
                <a:cs typeface="Mangal" panose="02040503050203030202" pitchFamily="18" charset="0"/>
              </a:rPr>
              <a:t>International Journal of Artificial Intelligence Research, </a:t>
            </a:r>
            <a:r>
              <a:rPr lang="en-IN" sz="1400" dirty="0">
                <a:effectLst/>
                <a:latin typeface="Times New Roman" panose="02020603050405020304" pitchFamily="18" charset="0"/>
                <a:ea typeface="Calibri" panose="020F0502020204030204" pitchFamily="34" charset="0"/>
                <a:cs typeface="Mangal" panose="02040503050203030202" pitchFamily="18" charset="0"/>
              </a:rPr>
              <a:t>Vol. 5, No. 1, pp. 25-34, June 2021. </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[19] Michal Pawlak,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Aneta</a:t>
            </a:r>
            <a:r>
              <a:rPr lang="en-IN" sz="1400" dirty="0">
                <a:effectLst/>
                <a:latin typeface="Times New Roman" panose="02020603050405020304" pitchFamily="18" charset="0"/>
                <a:ea typeface="Calibri" panose="020F0502020204030204" pitchFamily="34" charset="0"/>
                <a:cs typeface="Mangal" panose="02040503050203030202" pitchFamily="18" charset="0"/>
              </a:rPr>
              <a:t>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Pniszewska</a:t>
            </a:r>
            <a:r>
              <a:rPr lang="en-IN" sz="1400" dirty="0">
                <a:effectLst/>
                <a:latin typeface="Times New Roman" panose="02020603050405020304" pitchFamily="18" charset="0"/>
                <a:ea typeface="Calibri" panose="020F0502020204030204" pitchFamily="34" charset="0"/>
                <a:cs typeface="Mangal" panose="02040503050203030202" pitchFamily="18" charset="0"/>
              </a:rPr>
              <a:t> Maranda, “Implementation of Auditable Blockchain Voting System with Hyperledger Fabric”, </a:t>
            </a:r>
            <a:r>
              <a:rPr lang="en-IN" sz="1400" i="1" dirty="0">
                <a:effectLst/>
                <a:latin typeface="Times New Roman" panose="02020603050405020304" pitchFamily="18" charset="0"/>
                <a:ea typeface="Calibri" panose="020F0502020204030204" pitchFamily="34" charset="0"/>
                <a:cs typeface="Mangal" panose="02040503050203030202" pitchFamily="18" charset="0"/>
              </a:rPr>
              <a:t>International Conference on Computational Science, </a:t>
            </a:r>
            <a:r>
              <a:rPr lang="en-IN" sz="1400" dirty="0">
                <a:effectLst/>
                <a:latin typeface="Times New Roman" panose="02020603050405020304" pitchFamily="18" charset="0"/>
                <a:ea typeface="Calibri" panose="020F0502020204030204" pitchFamily="34" charset="0"/>
                <a:cs typeface="Mangal" panose="02040503050203030202" pitchFamily="18" charset="0"/>
              </a:rPr>
              <a:t>Vol. 12742, pp. 642-655, June 2021.</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[20]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Ruhi</a:t>
            </a:r>
            <a:r>
              <a:rPr lang="en-IN" sz="1400" dirty="0">
                <a:effectLst/>
                <a:latin typeface="Times New Roman" panose="02020603050405020304" pitchFamily="18" charset="0"/>
                <a:ea typeface="Calibri" panose="020F0502020204030204" pitchFamily="34" charset="0"/>
                <a:cs typeface="Mangal" panose="02040503050203030202" pitchFamily="18" charset="0"/>
              </a:rPr>
              <a:t> Tas, Omer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Ozgur</a:t>
            </a:r>
            <a:r>
              <a:rPr lang="en-IN" sz="1400" dirty="0">
                <a:effectLst/>
                <a:latin typeface="Times New Roman" panose="02020603050405020304" pitchFamily="18" charset="0"/>
                <a:ea typeface="Calibri" panose="020F0502020204030204" pitchFamily="34" charset="0"/>
                <a:cs typeface="Mangal" panose="02040503050203030202" pitchFamily="18" charset="0"/>
              </a:rPr>
              <a:t>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Tanriover</a:t>
            </a:r>
            <a:r>
              <a:rPr lang="en-IN" sz="1400" dirty="0">
                <a:effectLst/>
                <a:latin typeface="Times New Roman" panose="02020603050405020304" pitchFamily="18" charset="0"/>
                <a:ea typeface="Calibri" panose="020F0502020204030204" pitchFamily="34" charset="0"/>
                <a:cs typeface="Mangal" panose="02040503050203030202" pitchFamily="18" charset="0"/>
              </a:rPr>
              <a:t>, “A Systematic Review of Challenges and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Oppurtunities</a:t>
            </a:r>
            <a:r>
              <a:rPr lang="en-IN" sz="1400" dirty="0">
                <a:effectLst/>
                <a:latin typeface="Times New Roman" panose="02020603050405020304" pitchFamily="18" charset="0"/>
                <a:ea typeface="Calibri" panose="020F0502020204030204" pitchFamily="34" charset="0"/>
                <a:cs typeface="Mangal" panose="02040503050203030202" pitchFamily="18" charset="0"/>
              </a:rPr>
              <a:t> of Blockchain for E-Voting”, </a:t>
            </a:r>
            <a:r>
              <a:rPr lang="en-IN" sz="1400" i="1" dirty="0">
                <a:effectLst/>
                <a:latin typeface="Times New Roman" panose="02020603050405020304" pitchFamily="18" charset="0"/>
                <a:ea typeface="Calibri" panose="020F0502020204030204" pitchFamily="34" charset="0"/>
                <a:cs typeface="Mangal" panose="02040503050203030202" pitchFamily="18" charset="0"/>
              </a:rPr>
              <a:t>Symmetry</a:t>
            </a:r>
            <a:r>
              <a:rPr lang="en-IN" sz="1400" dirty="0">
                <a:effectLst/>
                <a:latin typeface="Times New Roman" panose="02020603050405020304" pitchFamily="18" charset="0"/>
                <a:ea typeface="Calibri" panose="020F0502020204030204" pitchFamily="34" charset="0"/>
                <a:cs typeface="Mangal" panose="02040503050203030202" pitchFamily="18" charset="0"/>
              </a:rPr>
              <a:t>, Vol. 12, Issue 8, pp. 1328, July 2020.</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[21] F P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Hjalmarsson</a:t>
            </a:r>
            <a:r>
              <a:rPr lang="en-IN" sz="1400" dirty="0">
                <a:effectLst/>
                <a:latin typeface="Times New Roman" panose="02020603050405020304" pitchFamily="18" charset="0"/>
                <a:ea typeface="Calibri" panose="020F0502020204030204" pitchFamily="34" charset="0"/>
                <a:cs typeface="Mangal" panose="02040503050203030202" pitchFamily="18" charset="0"/>
              </a:rPr>
              <a:t>, G K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Hreiosarsson</a:t>
            </a:r>
            <a:r>
              <a:rPr lang="en-IN" sz="1400" dirty="0">
                <a:effectLst/>
                <a:latin typeface="Times New Roman" panose="02020603050405020304" pitchFamily="18" charset="0"/>
                <a:ea typeface="Calibri" panose="020F0502020204030204" pitchFamily="34" charset="0"/>
                <a:cs typeface="Mangal" panose="02040503050203030202" pitchFamily="18" charset="0"/>
              </a:rPr>
              <a:t>, M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Hamdaqa</a:t>
            </a:r>
            <a:r>
              <a:rPr lang="en-IN" sz="1400" dirty="0">
                <a:effectLst/>
                <a:latin typeface="Times New Roman" panose="02020603050405020304" pitchFamily="18" charset="0"/>
                <a:ea typeface="Calibri" panose="020F0502020204030204" pitchFamily="34" charset="0"/>
                <a:cs typeface="Mangal" panose="02040503050203030202" pitchFamily="18" charset="0"/>
              </a:rPr>
              <a:t>, G </a:t>
            </a:r>
            <a:r>
              <a:rPr lang="en-IN" sz="1400" dirty="0" err="1">
                <a:effectLst/>
                <a:latin typeface="Times New Roman" panose="02020603050405020304" pitchFamily="18" charset="0"/>
                <a:ea typeface="Calibri" panose="020F0502020204030204" pitchFamily="34" charset="0"/>
                <a:cs typeface="Mangal" panose="02040503050203030202" pitchFamily="18" charset="0"/>
              </a:rPr>
              <a:t>Hjalmtysson</a:t>
            </a:r>
            <a:r>
              <a:rPr lang="en-IN" sz="1400" dirty="0">
                <a:effectLst/>
                <a:latin typeface="Times New Roman" panose="02020603050405020304" pitchFamily="18" charset="0"/>
                <a:ea typeface="Calibri" panose="020F0502020204030204" pitchFamily="34" charset="0"/>
                <a:cs typeface="Mangal" panose="02040503050203030202" pitchFamily="18" charset="0"/>
              </a:rPr>
              <a:t>, “Blockchain-Based E-Voting System”, </a:t>
            </a:r>
            <a:r>
              <a:rPr lang="en-IN" sz="1400" i="1" dirty="0">
                <a:effectLst/>
                <a:latin typeface="Times New Roman" panose="02020603050405020304" pitchFamily="18" charset="0"/>
                <a:ea typeface="Calibri" panose="020F0502020204030204" pitchFamily="34" charset="0"/>
                <a:cs typeface="Mangal" panose="02040503050203030202" pitchFamily="18" charset="0"/>
              </a:rPr>
              <a:t>2018 IEEE 11</a:t>
            </a:r>
            <a:r>
              <a:rPr lang="en-IN" sz="1400" i="1" baseline="30000" dirty="0">
                <a:effectLst/>
                <a:latin typeface="Times New Roman" panose="02020603050405020304" pitchFamily="18" charset="0"/>
                <a:ea typeface="Calibri" panose="020F0502020204030204" pitchFamily="34" charset="0"/>
                <a:cs typeface="Mangal" panose="02040503050203030202" pitchFamily="18" charset="0"/>
              </a:rPr>
              <a:t>th</a:t>
            </a:r>
            <a:r>
              <a:rPr lang="en-IN" sz="1400" i="1" dirty="0">
                <a:effectLst/>
                <a:latin typeface="Times New Roman" panose="02020603050405020304" pitchFamily="18" charset="0"/>
                <a:ea typeface="Calibri" panose="020F0502020204030204" pitchFamily="34" charset="0"/>
                <a:cs typeface="Mangal" panose="02040503050203030202" pitchFamily="18" charset="0"/>
              </a:rPr>
              <a:t> International Conference on Cloud Computing (CLOUD),</a:t>
            </a:r>
            <a:r>
              <a:rPr lang="en-IN" sz="1400" dirty="0">
                <a:effectLst/>
                <a:latin typeface="Times New Roman" panose="02020603050405020304" pitchFamily="18" charset="0"/>
                <a:ea typeface="Calibri" panose="020F0502020204030204" pitchFamily="34" charset="0"/>
                <a:cs typeface="Mangal" panose="02040503050203030202" pitchFamily="18" charset="0"/>
              </a:rPr>
              <a:t> pp. 983-986, July 2018.</a:t>
            </a:r>
            <a:endParaRPr lang="en-US" sz="14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372577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cv</a:t>
            </a:r>
          </a:p>
        </p:txBody>
      </p:sp>
      <p:sp>
        <p:nvSpPr>
          <p:cNvPr id="3" name="Subtitle 2"/>
          <p:cNvSpPr>
            <a:spLocks noGrp="1"/>
          </p:cNvSpPr>
          <p:nvPr>
            <p:ph type="subTitle" idx="1"/>
          </p:nvPr>
        </p:nvSpPr>
        <p:spPr/>
        <p:txBody>
          <a:bodyPr/>
          <a:lstStyle/>
          <a:p>
            <a:endParaRPr lang="en-US">
              <a:latin typeface="Times New Roman" panose="02020603050405020304" pitchFamily="18" charset="0"/>
              <a:cs typeface="Times New Roman" panose="02020603050405020304" pitchFamily="18" charset="0"/>
            </a:endParaRPr>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13996"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Department of Computer Science &amp; Engineering, DSCE</a:t>
            </a:r>
          </a:p>
        </p:txBody>
      </p:sp>
      <p:sp>
        <p:nvSpPr>
          <p:cNvPr id="5" name="TextBox 4">
            <a:extLst>
              <a:ext uri="{FF2B5EF4-FFF2-40B4-BE49-F238E27FC236}">
                <a16:creationId xmlns:a16="http://schemas.microsoft.com/office/drawing/2014/main" id="{5E5E4C76-4F76-2FE7-AFC7-A92C1EE49A94}"/>
              </a:ext>
            </a:extLst>
          </p:cNvPr>
          <p:cNvSpPr txBox="1"/>
          <p:nvPr/>
        </p:nvSpPr>
        <p:spPr>
          <a:xfrm>
            <a:off x="990600" y="339865"/>
            <a:ext cx="800100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Challenges in applications</a:t>
            </a:r>
          </a:p>
        </p:txBody>
      </p:sp>
      <p:sp>
        <p:nvSpPr>
          <p:cNvPr id="7" name="TextBox 6">
            <a:extLst>
              <a:ext uri="{FF2B5EF4-FFF2-40B4-BE49-F238E27FC236}">
                <a16:creationId xmlns:a16="http://schemas.microsoft.com/office/drawing/2014/main" id="{C992DE5D-F196-E5C2-3430-141DE914F9AF}"/>
              </a:ext>
            </a:extLst>
          </p:cNvPr>
          <p:cNvSpPr txBox="1"/>
          <p:nvPr/>
        </p:nvSpPr>
        <p:spPr>
          <a:xfrm>
            <a:off x="1676400" y="1946741"/>
            <a:ext cx="4495800"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6F811E5-21E0-AD79-E48A-78DD9E6A221A}"/>
              </a:ext>
            </a:extLst>
          </p:cNvPr>
          <p:cNvSpPr txBox="1"/>
          <p:nvPr/>
        </p:nvSpPr>
        <p:spPr>
          <a:xfrm>
            <a:off x="1911998" y="1982195"/>
            <a:ext cx="6553200" cy="369332"/>
          </a:xfrm>
          <a:prstGeom prst="rect">
            <a:avLst/>
          </a:prstGeom>
          <a:noFill/>
        </p:spPr>
        <p:txBody>
          <a:bodyPr wrap="square" rtlCol="0">
            <a:spAutoFit/>
          </a:bodyPr>
          <a:lstStyle/>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D375B7D-5CF7-85CD-0215-437762AA2FA7}"/>
              </a:ext>
            </a:extLst>
          </p:cNvPr>
          <p:cNvSpPr txBox="1"/>
          <p:nvPr/>
        </p:nvSpPr>
        <p:spPr>
          <a:xfrm>
            <a:off x="2216798" y="2131874"/>
            <a:ext cx="5943600" cy="1754326"/>
          </a:xfrm>
          <a:prstGeom prst="rect">
            <a:avLst/>
          </a:prstGeom>
          <a:noFill/>
        </p:spPr>
        <p:txBody>
          <a:bodyPr wrap="square" rtlCol="0">
            <a:spAutoFit/>
          </a:bodyPr>
          <a:lstStyle/>
          <a:p>
            <a:pPr algn="just"/>
            <a:r>
              <a:rPr lang="en-US" i="0" dirty="0">
                <a:effectLst/>
                <a:latin typeface="Times New Roman" panose="02020603050405020304" pitchFamily="18" charset="0"/>
                <a:cs typeface="Times New Roman" panose="02020603050405020304" pitchFamily="18" charset="0"/>
              </a:rPr>
              <a:t>Conventional Banking – Slow digital transformation</a:t>
            </a:r>
          </a:p>
          <a:p>
            <a:pPr algn="just"/>
            <a:r>
              <a:rPr lang="en-US" dirty="0">
                <a:latin typeface="Times New Roman" panose="02020603050405020304" pitchFamily="18" charset="0"/>
                <a:cs typeface="Times New Roman" panose="02020603050405020304" pitchFamily="18" charset="0"/>
              </a:rPr>
              <a:t>Payment and transfers - </a:t>
            </a:r>
            <a:r>
              <a:rPr lang="en-US" b="0" i="0" dirty="0">
                <a:effectLst/>
                <a:latin typeface="Times New Roman" panose="02020603050405020304" pitchFamily="18" charset="0"/>
                <a:cs typeface="Times New Roman" panose="02020603050405020304" pitchFamily="18" charset="0"/>
              </a:rPr>
              <a:t>Susceptibility to fraud</a:t>
            </a:r>
            <a:endParaRPr lang="en-US" i="0" dirty="0">
              <a:effectLst/>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Healthcare – Accessibility and maintenance of patient records</a:t>
            </a:r>
          </a:p>
          <a:p>
            <a:pPr algn="just"/>
            <a:r>
              <a:rPr lang="en-US" i="0" dirty="0">
                <a:effectLst/>
                <a:latin typeface="Times New Roman" panose="02020603050405020304" pitchFamily="18" charset="0"/>
                <a:cs typeface="Times New Roman" panose="02020603050405020304" pitchFamily="18" charset="0"/>
              </a:rPr>
              <a:t>Law Enfor</a:t>
            </a:r>
            <a:r>
              <a:rPr lang="en-US" dirty="0">
                <a:latin typeface="Times New Roman" panose="02020603050405020304" pitchFamily="18" charset="0"/>
                <a:cs typeface="Times New Roman" panose="02020603050405020304" pitchFamily="18" charset="0"/>
              </a:rPr>
              <a:t>cement – Duplication of effort</a:t>
            </a:r>
          </a:p>
          <a:p>
            <a:pPr algn="just"/>
            <a:r>
              <a:rPr lang="en-US" i="0" dirty="0">
                <a:effectLst/>
                <a:latin typeface="Times New Roman" panose="02020603050405020304" pitchFamily="18" charset="0"/>
                <a:cs typeface="Times New Roman" panose="02020603050405020304" pitchFamily="18" charset="0"/>
              </a:rPr>
              <a:t>Voting – Breach and manipulation of data</a:t>
            </a:r>
          </a:p>
          <a:p>
            <a:pPr algn="just"/>
            <a:r>
              <a:rPr lang="en-US" dirty="0">
                <a:latin typeface="Times New Roman" panose="02020603050405020304" pitchFamily="18" charset="0"/>
                <a:cs typeface="Times New Roman" panose="02020603050405020304" pitchFamily="18" charset="0"/>
              </a:rPr>
              <a:t>IoT – Lack of encryption</a:t>
            </a:r>
            <a:endParaRPr lang="en-US"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0915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cv</a:t>
            </a:r>
          </a:p>
        </p:txBody>
      </p:sp>
      <p:sp>
        <p:nvSpPr>
          <p:cNvPr id="3" name="Subtitle 2"/>
          <p:cNvSpPr>
            <a:spLocks noGrp="1"/>
          </p:cNvSpPr>
          <p:nvPr>
            <p:ph type="subTitle" idx="1"/>
          </p:nvPr>
        </p:nvSpPr>
        <p:spPr/>
        <p:txBody>
          <a:bodyPr/>
          <a:lstStyle/>
          <a:p>
            <a:endParaRPr lang="en-US">
              <a:latin typeface="Times New Roman" panose="02020603050405020304" pitchFamily="18" charset="0"/>
              <a:cs typeface="Times New Roman" panose="02020603050405020304" pitchFamily="18" charset="0"/>
            </a:endParaRPr>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13996"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Department of Computer Science &amp; Engineering, DSCE</a:t>
            </a:r>
          </a:p>
        </p:txBody>
      </p:sp>
      <p:sp>
        <p:nvSpPr>
          <p:cNvPr id="5" name="TextBox 4">
            <a:extLst>
              <a:ext uri="{FF2B5EF4-FFF2-40B4-BE49-F238E27FC236}">
                <a16:creationId xmlns:a16="http://schemas.microsoft.com/office/drawing/2014/main" id="{5E5E4C76-4F76-2FE7-AFC7-A92C1EE49A94}"/>
              </a:ext>
            </a:extLst>
          </p:cNvPr>
          <p:cNvSpPr txBox="1"/>
          <p:nvPr/>
        </p:nvSpPr>
        <p:spPr>
          <a:xfrm>
            <a:off x="990600" y="339865"/>
            <a:ext cx="800100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Motivation in choosing “Digital Voting”</a:t>
            </a:r>
          </a:p>
        </p:txBody>
      </p:sp>
      <p:sp>
        <p:nvSpPr>
          <p:cNvPr id="7" name="TextBox 6">
            <a:extLst>
              <a:ext uri="{FF2B5EF4-FFF2-40B4-BE49-F238E27FC236}">
                <a16:creationId xmlns:a16="http://schemas.microsoft.com/office/drawing/2014/main" id="{C992DE5D-F196-E5C2-3430-141DE914F9AF}"/>
              </a:ext>
            </a:extLst>
          </p:cNvPr>
          <p:cNvSpPr txBox="1"/>
          <p:nvPr/>
        </p:nvSpPr>
        <p:spPr>
          <a:xfrm>
            <a:off x="1676400" y="1946741"/>
            <a:ext cx="4495800"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6F811E5-21E0-AD79-E48A-78DD9E6A221A}"/>
              </a:ext>
            </a:extLst>
          </p:cNvPr>
          <p:cNvSpPr txBox="1"/>
          <p:nvPr/>
        </p:nvSpPr>
        <p:spPr>
          <a:xfrm>
            <a:off x="1911998" y="1982195"/>
            <a:ext cx="6553200" cy="2862322"/>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DDoS attacks.</a:t>
            </a:r>
          </a:p>
          <a:p>
            <a:pPr marL="342900" indent="-342900">
              <a:buFont typeface="+mj-lt"/>
              <a:buAutoNum type="arabicPeriod"/>
            </a:pPr>
            <a:r>
              <a:rPr lang="en-US" dirty="0">
                <a:solidFill>
                  <a:srgbClr val="273239"/>
                </a:solidFill>
                <a:latin typeface="Times New Roman" panose="02020603050405020304" pitchFamily="18" charset="0"/>
                <a:cs typeface="Times New Roman" panose="02020603050405020304" pitchFamily="18" charset="0"/>
              </a:rPr>
              <a:t>P</a:t>
            </a:r>
            <a:r>
              <a:rPr lang="en-US" b="0" i="0" dirty="0">
                <a:solidFill>
                  <a:srgbClr val="273239"/>
                </a:solidFill>
                <a:effectLst/>
                <a:latin typeface="Times New Roman" panose="02020603050405020304" pitchFamily="18" charset="0"/>
                <a:cs typeface="Times New Roman" panose="02020603050405020304" pitchFamily="18" charset="0"/>
              </a:rPr>
              <a:t>olling booth capturing.</a:t>
            </a:r>
            <a:endParaRPr lang="en-US" dirty="0">
              <a:solidFill>
                <a:srgbClr val="273239"/>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solidFill>
                  <a:srgbClr val="273239"/>
                </a:solidFill>
                <a:latin typeface="Times New Roman" panose="02020603050405020304" pitchFamily="18" charset="0"/>
                <a:cs typeface="Times New Roman" panose="02020603050405020304" pitchFamily="18" charset="0"/>
              </a:rPr>
              <a:t>M</a:t>
            </a:r>
            <a:r>
              <a:rPr lang="en-US" b="0" i="0" dirty="0">
                <a:solidFill>
                  <a:srgbClr val="273239"/>
                </a:solidFill>
                <a:effectLst/>
                <a:latin typeface="Times New Roman" panose="02020603050405020304" pitchFamily="18" charset="0"/>
                <a:cs typeface="Times New Roman" panose="02020603050405020304" pitchFamily="18" charset="0"/>
              </a:rPr>
              <a:t>alware attacks.</a:t>
            </a:r>
          </a:p>
          <a:p>
            <a:pPr marL="342900" indent="-342900">
              <a:buFont typeface="+mj-lt"/>
              <a:buAutoNum type="arabicPeriod"/>
            </a:pPr>
            <a:r>
              <a:rPr lang="en-US" b="0" i="0" dirty="0">
                <a:solidFill>
                  <a:srgbClr val="273239"/>
                </a:solidFill>
                <a:effectLst/>
                <a:latin typeface="Times New Roman" panose="02020603050405020304" pitchFamily="18" charset="0"/>
                <a:cs typeface="Times New Roman" panose="02020603050405020304" pitchFamily="18" charset="0"/>
              </a:rPr>
              <a:t>Long Queues during elections.</a:t>
            </a:r>
          </a:p>
          <a:p>
            <a:pPr marL="342900" indent="-342900">
              <a:buFont typeface="+mj-lt"/>
              <a:buAutoNum type="arabicPeriod"/>
            </a:pPr>
            <a:r>
              <a:rPr lang="en-US" b="0" i="0" dirty="0">
                <a:solidFill>
                  <a:srgbClr val="273239"/>
                </a:solidFill>
                <a:effectLst/>
                <a:latin typeface="Times New Roman" panose="02020603050405020304" pitchFamily="18" charset="0"/>
                <a:cs typeface="Times New Roman" panose="02020603050405020304" pitchFamily="18" charset="0"/>
              </a:rPr>
              <a:t>Security Breaches like data leaks, vote tampering.</a:t>
            </a:r>
          </a:p>
          <a:p>
            <a:pPr marL="342900" indent="-342900">
              <a:buFont typeface="+mj-lt"/>
              <a:buAutoNum type="arabicPeriod"/>
            </a:pPr>
            <a:r>
              <a:rPr lang="en-US" b="0" i="0" dirty="0">
                <a:solidFill>
                  <a:srgbClr val="273239"/>
                </a:solidFill>
                <a:effectLst/>
                <a:latin typeface="Times New Roman" panose="02020603050405020304" pitchFamily="18" charset="0"/>
                <a:cs typeface="Times New Roman" panose="02020603050405020304" pitchFamily="18" charset="0"/>
              </a:rPr>
              <a:t>Lot of paperwork involved, hence less eco-friendly and time-consuming.</a:t>
            </a:r>
          </a:p>
          <a:p>
            <a:pPr marL="342900" indent="-342900">
              <a:buFont typeface="+mj-lt"/>
              <a:buAutoNum type="arabicPeriod"/>
            </a:pPr>
            <a:r>
              <a:rPr lang="en-US" b="0" i="0" dirty="0">
                <a:solidFill>
                  <a:srgbClr val="273239"/>
                </a:solidFill>
                <a:effectLst/>
                <a:latin typeface="Times New Roman" panose="02020603050405020304" pitchFamily="18" charset="0"/>
                <a:cs typeface="Times New Roman" panose="02020603050405020304" pitchFamily="18" charset="0"/>
              </a:rPr>
              <a:t>Difficult for differently-abled voters to reach polling booth.</a:t>
            </a:r>
          </a:p>
          <a:p>
            <a:pPr marL="342900" indent="-342900">
              <a:buFont typeface="+mj-lt"/>
              <a:buAutoNum type="arabicPeriod"/>
            </a:pPr>
            <a:r>
              <a:rPr lang="en-US" b="0" i="0" dirty="0">
                <a:solidFill>
                  <a:srgbClr val="273239"/>
                </a:solidFill>
                <a:effectLst/>
                <a:latin typeface="Times New Roman" panose="02020603050405020304" pitchFamily="18" charset="0"/>
                <a:cs typeface="Times New Roman" panose="02020603050405020304" pitchFamily="18" charset="0"/>
              </a:rPr>
              <a:t>Cost of expenditure on elections is high.</a:t>
            </a:r>
          </a:p>
          <a:p>
            <a:pPr marL="342900" indent="-342900">
              <a:buFont typeface="+mj-lt"/>
              <a:buAutoNum type="arabicPeriod"/>
            </a:pPr>
            <a:r>
              <a:rPr lang="en-US" b="0" i="0" dirty="0">
                <a:solidFill>
                  <a:srgbClr val="273239"/>
                </a:solidFill>
                <a:effectLst/>
                <a:latin typeface="Times New Roman" panose="02020603050405020304" pitchFamily="18" charset="0"/>
                <a:cs typeface="Times New Roman" panose="02020603050405020304" pitchFamily="18" charset="0"/>
              </a:rPr>
              <a:t>Requires huge amount</a:t>
            </a:r>
            <a:r>
              <a:rPr lang="en-US" dirty="0">
                <a:solidFill>
                  <a:srgbClr val="273239"/>
                </a:solidFill>
                <a:latin typeface="Times New Roman" panose="02020603050405020304" pitchFamily="18" charset="0"/>
                <a:cs typeface="Times New Roman" panose="02020603050405020304" pitchFamily="18" charset="0"/>
              </a:rPr>
              <a:t> of human resources.</a:t>
            </a:r>
            <a:endParaRPr lang="en-US" b="0" i="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4774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cv</a:t>
            </a:r>
          </a:p>
        </p:txBody>
      </p:sp>
      <p:sp>
        <p:nvSpPr>
          <p:cNvPr id="3" name="Subtitle 2"/>
          <p:cNvSpPr>
            <a:spLocks noGrp="1"/>
          </p:cNvSpPr>
          <p:nvPr>
            <p:ph type="subTitle" idx="1"/>
          </p:nvPr>
        </p:nvSpPr>
        <p:spPr/>
        <p:txBody>
          <a:bodyPr/>
          <a:lstStyle/>
          <a:p>
            <a:endParaRPr lang="en-US">
              <a:latin typeface="Times New Roman" panose="02020603050405020304" pitchFamily="18" charset="0"/>
              <a:cs typeface="Times New Roman" panose="02020603050405020304" pitchFamily="18" charset="0"/>
            </a:endParaRPr>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Department of Computer Science &amp; Engineering, DSCE</a:t>
            </a:r>
          </a:p>
        </p:txBody>
      </p:sp>
      <p:sp>
        <p:nvSpPr>
          <p:cNvPr id="5" name="TextBox 4">
            <a:extLst>
              <a:ext uri="{FF2B5EF4-FFF2-40B4-BE49-F238E27FC236}">
                <a16:creationId xmlns:a16="http://schemas.microsoft.com/office/drawing/2014/main" id="{5E5E4C76-4F76-2FE7-AFC7-A92C1EE49A94}"/>
              </a:ext>
            </a:extLst>
          </p:cNvPr>
          <p:cNvSpPr txBox="1"/>
          <p:nvPr/>
        </p:nvSpPr>
        <p:spPr>
          <a:xfrm>
            <a:off x="990600" y="339865"/>
            <a:ext cx="800100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Problem Formulation</a:t>
            </a:r>
          </a:p>
        </p:txBody>
      </p:sp>
      <p:sp>
        <p:nvSpPr>
          <p:cNvPr id="7" name="TextBox 6">
            <a:extLst>
              <a:ext uri="{FF2B5EF4-FFF2-40B4-BE49-F238E27FC236}">
                <a16:creationId xmlns:a16="http://schemas.microsoft.com/office/drawing/2014/main" id="{C992DE5D-F196-E5C2-3430-141DE914F9AF}"/>
              </a:ext>
            </a:extLst>
          </p:cNvPr>
          <p:cNvSpPr txBox="1"/>
          <p:nvPr/>
        </p:nvSpPr>
        <p:spPr>
          <a:xfrm>
            <a:off x="1676400" y="1946741"/>
            <a:ext cx="4495800"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6F811E5-21E0-AD79-E48A-78DD9E6A221A}"/>
              </a:ext>
            </a:extLst>
          </p:cNvPr>
          <p:cNvSpPr txBox="1"/>
          <p:nvPr/>
        </p:nvSpPr>
        <p:spPr>
          <a:xfrm>
            <a:off x="1072243" y="1219200"/>
            <a:ext cx="7728857" cy="4524315"/>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voting method is the mechanism for implementing the people's view to better administer the system. </a:t>
            </a:r>
          </a:p>
          <a:p>
            <a:pPr marL="285750" indent="-285750" algn="just">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In recent years, conventional voting systems have pleased neither people nor government authorities. Also, manually counting of votes is a tedious process and may lead to electoral fraud which is a major problem worldwide. </a:t>
            </a:r>
          </a:p>
          <a:p>
            <a:pPr marL="285750" indent="-285750" algn="just">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To solve these problems, digital voting is used in the voting phase in many nations. </a:t>
            </a:r>
          </a:p>
          <a:p>
            <a:pPr marL="285750" indent="-285750" algn="just">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Voting using blockchain will be secure, reliable, anonymous and will help increase the number of voters as well as the trust of people in their governments. </a:t>
            </a:r>
          </a:p>
          <a:p>
            <a:pPr marL="285750" indent="-285750" algn="just">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OTP generation option will be included during registration process. The data stored during vote casting will be able to access after the end of election.</a:t>
            </a:r>
            <a:endParaRPr lang="en-US" b="0" i="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3817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cv</a:t>
            </a:r>
          </a:p>
        </p:txBody>
      </p:sp>
      <p:sp>
        <p:nvSpPr>
          <p:cNvPr id="3" name="Subtitle 2"/>
          <p:cNvSpPr>
            <a:spLocks noGrp="1"/>
          </p:cNvSpPr>
          <p:nvPr>
            <p:ph type="subTitle" idx="1"/>
          </p:nvPr>
        </p:nvSpPr>
        <p:spPr/>
        <p:txBody>
          <a:bodyPr/>
          <a:lstStyle/>
          <a:p>
            <a:endParaRPr lang="en-US">
              <a:latin typeface="Times New Roman" panose="02020603050405020304" pitchFamily="18" charset="0"/>
              <a:cs typeface="Times New Roman" panose="02020603050405020304" pitchFamily="18" charset="0"/>
            </a:endParaRPr>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13996"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Department of Computer Science &amp; Engineering, DSCE</a:t>
            </a:r>
          </a:p>
        </p:txBody>
      </p:sp>
      <p:sp>
        <p:nvSpPr>
          <p:cNvPr id="5" name="TextBox 4">
            <a:extLst>
              <a:ext uri="{FF2B5EF4-FFF2-40B4-BE49-F238E27FC236}">
                <a16:creationId xmlns:a16="http://schemas.microsoft.com/office/drawing/2014/main" id="{5E5E4C76-4F76-2FE7-AFC7-A92C1EE49A94}"/>
              </a:ext>
            </a:extLst>
          </p:cNvPr>
          <p:cNvSpPr txBox="1"/>
          <p:nvPr/>
        </p:nvSpPr>
        <p:spPr>
          <a:xfrm>
            <a:off x="990600" y="339865"/>
            <a:ext cx="800100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Proposed Objectives</a:t>
            </a:r>
          </a:p>
        </p:txBody>
      </p:sp>
      <p:sp>
        <p:nvSpPr>
          <p:cNvPr id="7" name="TextBox 6">
            <a:extLst>
              <a:ext uri="{FF2B5EF4-FFF2-40B4-BE49-F238E27FC236}">
                <a16:creationId xmlns:a16="http://schemas.microsoft.com/office/drawing/2014/main" id="{C992DE5D-F196-E5C2-3430-141DE914F9AF}"/>
              </a:ext>
            </a:extLst>
          </p:cNvPr>
          <p:cNvSpPr txBox="1"/>
          <p:nvPr/>
        </p:nvSpPr>
        <p:spPr>
          <a:xfrm>
            <a:off x="1676400" y="1946741"/>
            <a:ext cx="4495800"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6F811E5-21E0-AD79-E48A-78DD9E6A221A}"/>
              </a:ext>
            </a:extLst>
          </p:cNvPr>
          <p:cNvSpPr txBox="1"/>
          <p:nvPr/>
        </p:nvSpPr>
        <p:spPr>
          <a:xfrm>
            <a:off x="1174102" y="1812861"/>
            <a:ext cx="7817498" cy="3416320"/>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Using the three contracts, the voter’s registration process, voter authentication, and voting are done directly between the voter and the blockchain.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At first, the hash value of the voter’s information is stored by the voter contract during the registration process to secure the voter information and provide anonymity to the voter. These hash values are also used to authenticate voters during vote casting.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candidate contract contains information for the candidates in the chain. After the election starts, voters perform the voter authentication process and then choose one of the candidates from the list of candidates provided by the candidate contract. </a:t>
            </a:r>
          </a:p>
        </p:txBody>
      </p:sp>
    </p:spTree>
    <p:extLst>
      <p:ext uri="{BB962C8B-B14F-4D97-AF65-F5344CB8AC3E}">
        <p14:creationId xmlns:p14="http://schemas.microsoft.com/office/powerpoint/2010/main" val="3745689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cv</a:t>
            </a:r>
          </a:p>
        </p:txBody>
      </p:sp>
      <p:sp>
        <p:nvSpPr>
          <p:cNvPr id="3" name="Subtitle 2"/>
          <p:cNvSpPr>
            <a:spLocks noGrp="1"/>
          </p:cNvSpPr>
          <p:nvPr>
            <p:ph type="subTitle" idx="1"/>
          </p:nvPr>
        </p:nvSpPr>
        <p:spPr/>
        <p:txBody>
          <a:bodyPr/>
          <a:lstStyle/>
          <a:p>
            <a:endParaRPr lang="en-US">
              <a:latin typeface="Times New Roman" panose="02020603050405020304" pitchFamily="18" charset="0"/>
              <a:cs typeface="Times New Roman" panose="02020603050405020304" pitchFamily="18" charset="0"/>
            </a:endParaRPr>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13996"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Department of Computer Science &amp; Engineering, DSCE</a:t>
            </a:r>
          </a:p>
        </p:txBody>
      </p:sp>
      <p:sp>
        <p:nvSpPr>
          <p:cNvPr id="5" name="TextBox 4">
            <a:extLst>
              <a:ext uri="{FF2B5EF4-FFF2-40B4-BE49-F238E27FC236}">
                <a16:creationId xmlns:a16="http://schemas.microsoft.com/office/drawing/2014/main" id="{5E5E4C76-4F76-2FE7-AFC7-A92C1EE49A94}"/>
              </a:ext>
            </a:extLst>
          </p:cNvPr>
          <p:cNvSpPr txBox="1"/>
          <p:nvPr/>
        </p:nvSpPr>
        <p:spPr>
          <a:xfrm>
            <a:off x="990600" y="339865"/>
            <a:ext cx="800100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Proposed Objectives</a:t>
            </a:r>
          </a:p>
        </p:txBody>
      </p:sp>
      <p:sp>
        <p:nvSpPr>
          <p:cNvPr id="7" name="TextBox 6">
            <a:extLst>
              <a:ext uri="{FF2B5EF4-FFF2-40B4-BE49-F238E27FC236}">
                <a16:creationId xmlns:a16="http://schemas.microsoft.com/office/drawing/2014/main" id="{C992DE5D-F196-E5C2-3430-141DE914F9AF}"/>
              </a:ext>
            </a:extLst>
          </p:cNvPr>
          <p:cNvSpPr txBox="1"/>
          <p:nvPr/>
        </p:nvSpPr>
        <p:spPr>
          <a:xfrm>
            <a:off x="1676400" y="1946741"/>
            <a:ext cx="4495800"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6F811E5-21E0-AD79-E48A-78DD9E6A221A}"/>
              </a:ext>
            </a:extLst>
          </p:cNvPr>
          <p:cNvSpPr txBox="1"/>
          <p:nvPr/>
        </p:nvSpPr>
        <p:spPr>
          <a:xfrm>
            <a:off x="1174102" y="1569125"/>
            <a:ext cx="7817498" cy="2862322"/>
          </a:xfrm>
          <a:prstGeom prst="rect">
            <a:avLst/>
          </a:prstGeom>
          <a:noFill/>
        </p:spPr>
        <p:txBody>
          <a:bodyPr wrap="square" rtlCol="0">
            <a:spAutoFit/>
          </a:bodyPr>
          <a:lstStyle/>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voter cast his vote using a vote coin. Here, the vote coin represents the voting status of the voter.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the balance of the vote coin is 1, the voter doesn’t cast his vote. If the balance of the vote coin is 0, that means the voter has already casted their vote.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casted vote is encrypted using a public key which Election Commission generates in a crypto server. The encrypted ballot is sent to the voting contract and added as a block in the chain.</a:t>
            </a:r>
            <a:endParaRPr lang="en-US" b="0" i="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472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cv</a:t>
            </a:r>
          </a:p>
        </p:txBody>
      </p:sp>
      <p:sp>
        <p:nvSpPr>
          <p:cNvPr id="3" name="Subtitle 2"/>
          <p:cNvSpPr>
            <a:spLocks noGrp="1"/>
          </p:cNvSpPr>
          <p:nvPr>
            <p:ph type="subTitle" idx="1"/>
          </p:nvPr>
        </p:nvSpPr>
        <p:spPr/>
        <p:txBody>
          <a:bodyPr/>
          <a:lstStyle/>
          <a:p>
            <a:endParaRPr lang="en-US">
              <a:latin typeface="Times New Roman" panose="02020603050405020304" pitchFamily="18" charset="0"/>
              <a:cs typeface="Times New Roman" panose="02020603050405020304" pitchFamily="18" charset="0"/>
            </a:endParaRPr>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15551"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Department of Computer Science &amp; Engineering, DSCE</a:t>
            </a:r>
          </a:p>
        </p:txBody>
      </p:sp>
      <p:sp>
        <p:nvSpPr>
          <p:cNvPr id="5" name="TextBox 4">
            <a:extLst>
              <a:ext uri="{FF2B5EF4-FFF2-40B4-BE49-F238E27FC236}">
                <a16:creationId xmlns:a16="http://schemas.microsoft.com/office/drawing/2014/main" id="{B990D715-4116-F646-D34C-6520B7207D89}"/>
              </a:ext>
            </a:extLst>
          </p:cNvPr>
          <p:cNvSpPr txBox="1"/>
          <p:nvPr/>
        </p:nvSpPr>
        <p:spPr>
          <a:xfrm>
            <a:off x="975827" y="281364"/>
            <a:ext cx="800100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Methodology</a:t>
            </a:r>
          </a:p>
        </p:txBody>
      </p:sp>
      <p:sp>
        <p:nvSpPr>
          <p:cNvPr id="6" name="TextBox 5">
            <a:extLst>
              <a:ext uri="{FF2B5EF4-FFF2-40B4-BE49-F238E27FC236}">
                <a16:creationId xmlns:a16="http://schemas.microsoft.com/office/drawing/2014/main" id="{5A5774E1-8114-7A56-EAB5-5E652FD1910A}"/>
              </a:ext>
            </a:extLst>
          </p:cNvPr>
          <p:cNvSpPr txBox="1"/>
          <p:nvPr/>
        </p:nvSpPr>
        <p:spPr>
          <a:xfrm>
            <a:off x="2209800" y="1983164"/>
            <a:ext cx="5327002" cy="2585323"/>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proposed voting mechanism includes four phases:</a:t>
            </a:r>
          </a:p>
          <a:p>
            <a:pPr algn="just"/>
            <a:r>
              <a:rPr lang="en-US" dirty="0">
                <a:latin typeface="Times New Roman" panose="02020603050405020304" pitchFamily="18" charset="0"/>
                <a:cs typeface="Times New Roman" panose="02020603050405020304" pitchFamily="18" charset="0"/>
              </a:rPr>
              <a:t>  </a:t>
            </a:r>
          </a:p>
          <a:p>
            <a:pPr algn="just"/>
            <a:r>
              <a:rPr lang="en-US" b="1" dirty="0">
                <a:latin typeface="Times New Roman" panose="02020603050405020304" pitchFamily="18" charset="0"/>
                <a:cs typeface="Times New Roman" panose="02020603050405020304" pitchFamily="18" charset="0"/>
              </a:rPr>
              <a:t>First Phase</a:t>
            </a:r>
            <a:r>
              <a:rPr lang="en-US" dirty="0">
                <a:latin typeface="Times New Roman" panose="02020603050405020304" pitchFamily="18" charset="0"/>
                <a:cs typeface="Times New Roman" panose="02020603050405020304" pitchFamily="18" charset="0"/>
              </a:rPr>
              <a:t>: Registration Phase  </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Second Phase</a:t>
            </a:r>
            <a:r>
              <a:rPr lang="en-US" dirty="0">
                <a:latin typeface="Times New Roman" panose="02020603050405020304" pitchFamily="18" charset="0"/>
                <a:cs typeface="Times New Roman" panose="02020603050405020304" pitchFamily="18" charset="0"/>
              </a:rPr>
              <a:t>: Voting Setup Phase  </a:t>
            </a: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Third Phase</a:t>
            </a:r>
            <a:r>
              <a:rPr lang="en-US" dirty="0">
                <a:latin typeface="Times New Roman" panose="02020603050405020304" pitchFamily="18" charset="0"/>
                <a:cs typeface="Times New Roman" panose="02020603050405020304" pitchFamily="18" charset="0"/>
              </a:rPr>
              <a:t>: Voting Phase  </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Fourth Phase</a:t>
            </a:r>
            <a:r>
              <a:rPr lang="en-US" dirty="0">
                <a:latin typeface="Times New Roman" panose="02020603050405020304" pitchFamily="18" charset="0"/>
                <a:cs typeface="Times New Roman" panose="02020603050405020304" pitchFamily="18" charset="0"/>
              </a:rPr>
              <a:t>: Result Phase</a:t>
            </a:r>
          </a:p>
        </p:txBody>
      </p:sp>
    </p:spTree>
    <p:extLst>
      <p:ext uri="{BB962C8B-B14F-4D97-AF65-F5344CB8AC3E}">
        <p14:creationId xmlns:p14="http://schemas.microsoft.com/office/powerpoint/2010/main" val="2966144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13996"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7" name="TextBox 6">
            <a:extLst>
              <a:ext uri="{FF2B5EF4-FFF2-40B4-BE49-F238E27FC236}">
                <a16:creationId xmlns:a16="http://schemas.microsoft.com/office/drawing/2014/main" id="{C992DE5D-F196-E5C2-3430-141DE914F9AF}"/>
              </a:ext>
            </a:extLst>
          </p:cNvPr>
          <p:cNvSpPr txBox="1"/>
          <p:nvPr/>
        </p:nvSpPr>
        <p:spPr>
          <a:xfrm>
            <a:off x="1676400" y="1946741"/>
            <a:ext cx="4495800" cy="369332"/>
          </a:xfrm>
          <a:prstGeom prst="rect">
            <a:avLst/>
          </a:prstGeom>
          <a:noFill/>
        </p:spPr>
        <p:txBody>
          <a:bodyPr wrap="square" rtlCol="0">
            <a:spAutoFit/>
          </a:bodyPr>
          <a:lstStyle/>
          <a:p>
            <a:endParaRPr lang="en-US" dirty="0">
              <a:latin typeface="Times New Roman"/>
              <a:cs typeface="Times New Roman"/>
            </a:endParaRPr>
          </a:p>
        </p:txBody>
      </p:sp>
      <p:pic>
        <p:nvPicPr>
          <p:cNvPr id="9" name="Picture 8">
            <a:extLst>
              <a:ext uri="{FF2B5EF4-FFF2-40B4-BE49-F238E27FC236}">
                <a16:creationId xmlns:a16="http://schemas.microsoft.com/office/drawing/2014/main" id="{1FD8078E-EEF9-195C-8CE1-811068100B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6745" y="-52894"/>
            <a:ext cx="7315200" cy="6303645"/>
          </a:xfrm>
          <a:prstGeom prst="rect">
            <a:avLst/>
          </a:prstGeom>
        </p:spPr>
      </p:pic>
    </p:spTree>
    <p:extLst>
      <p:ext uri="{BB962C8B-B14F-4D97-AF65-F5344CB8AC3E}">
        <p14:creationId xmlns:p14="http://schemas.microsoft.com/office/powerpoint/2010/main" val="1480601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2228</TotalTime>
  <Words>3096</Words>
  <Application>Microsoft Office PowerPoint</Application>
  <PresentationFormat>On-screen Show (4:3)</PresentationFormat>
  <Paragraphs>319</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Times New Roman</vt:lpstr>
      <vt:lpstr>Office Theme</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vector>
  </TitlesOfParts>
  <Company>DSCE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CSE</dc:creator>
  <cp:lastModifiedBy>Haritha Nandhini</cp:lastModifiedBy>
  <cp:revision>42</cp:revision>
  <dcterms:created xsi:type="dcterms:W3CDTF">2013-03-22T06:20:01Z</dcterms:created>
  <dcterms:modified xsi:type="dcterms:W3CDTF">2023-05-25T06:30:53Z</dcterms:modified>
</cp:coreProperties>
</file>