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71" r:id="rId3"/>
    <p:sldId id="299" r:id="rId4"/>
    <p:sldId id="294" r:id="rId5"/>
    <p:sldId id="300" r:id="rId6"/>
    <p:sldId id="297" r:id="rId7"/>
    <p:sldId id="298" r:id="rId8"/>
    <p:sldId id="295"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9524-447A-F9C7-23C9-2E3B956BF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2F31CB-BBF7-393A-7589-BEC83D7E7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EDD2A4-6E22-B519-ACA9-4BA9B38D4AFA}"/>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F5D14DA4-A7A5-1084-8FD3-9911D47CE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9C9212-CC32-714E-E2B0-26389C3A554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1253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3D5A-9ABD-9665-6F2E-92E88B343B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C72256-E235-9853-FB6F-7C4DC9DA8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9EA28-163D-46C4-EFC2-97A5CDE9680F}"/>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B38093B0-79AA-26CF-6063-2A9451DC6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E29864-538F-C149-FDB6-94BFD1E39E3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55474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4160-B1B8-B65D-F3AF-46E075025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06F1CB-DC06-C116-426C-F33642456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70EF82-248A-0353-6D2A-89F96F84DCFD}"/>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9A33C89E-4946-70CC-0D02-D4F99A15D0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5A013-B0DD-5F89-A109-1B52906549C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82673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9E3-4955-CE9B-ED23-EF2531F275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330092-A01A-F755-3191-AF4C3C0A4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499839-4630-5336-92AD-16E7402D2F10}"/>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53F8DA8A-A493-C1B7-E858-A0DE81A15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85CDA-7372-C7EE-649C-203C60FEB709}"/>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63969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283C-1EA5-41D9-5293-3AA3553C8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C0314F-848F-6463-369A-F3B72BDF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44DCE-F642-B8D4-857F-8B4427DB2592}"/>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6C12D515-E139-A4B3-1CA9-E69161BD81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CE4520-7D7F-4F09-CEE0-93048C31A0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60052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F779-3799-A3CF-6BCF-DDC14A8A6C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821A5-334E-13A1-A8A6-4F0447995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578F6B-E45A-2903-6B90-FCC681591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1B3E53-4539-1EEE-77D9-789B8C9C5DF1}"/>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6" name="Footer Placeholder 5">
            <a:extLst>
              <a:ext uri="{FF2B5EF4-FFF2-40B4-BE49-F238E27FC236}">
                <a16:creationId xmlns:a16="http://schemas.microsoft.com/office/drawing/2014/main" id="{12DCF8B0-8760-7F61-455D-5854A52FF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A28839-0218-B76F-D440-EB603C88B236}"/>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5525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BD3E-9E27-DD3B-882C-3EC18C369C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8E5A59-F448-6D8A-9941-8E8CC55CE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90912-8D10-D3E1-094A-EF722A7E4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82467-129A-7A5E-85E3-F63BB0703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5B3DA-DAFB-3149-3174-1DF1ED652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65663D-A9F7-CCC1-1E64-6ABBEF8B58EC}"/>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8" name="Footer Placeholder 7">
            <a:extLst>
              <a:ext uri="{FF2B5EF4-FFF2-40B4-BE49-F238E27FC236}">
                <a16:creationId xmlns:a16="http://schemas.microsoft.com/office/drawing/2014/main" id="{7E76EEA6-4B52-9B91-7BF5-3E22EE8A7E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F0D5F0-21ED-8F92-1738-19456DBE0B8B}"/>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81793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4155-D909-0BB3-FE65-E38EAC2126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9224E2-368C-80F5-9AEB-B28E7A703AB5}"/>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4" name="Footer Placeholder 3">
            <a:extLst>
              <a:ext uri="{FF2B5EF4-FFF2-40B4-BE49-F238E27FC236}">
                <a16:creationId xmlns:a16="http://schemas.microsoft.com/office/drawing/2014/main" id="{FFC6D4FA-83F3-0274-76A8-8B685A2404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041F3A-045B-EE57-9E50-F88C74A36FA0}"/>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9718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83593-8EE9-F871-45E0-15AFCB040D53}"/>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3" name="Footer Placeholder 2">
            <a:extLst>
              <a:ext uri="{FF2B5EF4-FFF2-40B4-BE49-F238E27FC236}">
                <a16:creationId xmlns:a16="http://schemas.microsoft.com/office/drawing/2014/main" id="{21137217-5643-44EC-2AE9-1817DDC74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07F500-CC2C-AB10-C754-0A4434640CF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060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8B28-4291-5380-D945-681EDE66C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7F4915-3038-B48C-D504-3C2ED5DB7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5095C-8A81-E343-9DFB-D6CD7E8A3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78C26-9392-D958-EE6A-47114D9D2FF1}"/>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6" name="Footer Placeholder 5">
            <a:extLst>
              <a:ext uri="{FF2B5EF4-FFF2-40B4-BE49-F238E27FC236}">
                <a16:creationId xmlns:a16="http://schemas.microsoft.com/office/drawing/2014/main" id="{CE08C4DA-DC00-3F51-ADE3-AF39B35F37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A5F193-34EE-A2DD-F422-EBAF422FBC31}"/>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42081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342F-2887-936A-48FF-101A7090E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E07DAC-114E-0230-3613-42E384AB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A8A325-51AD-5148-6075-53A78FEF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9201F-BEB6-C9BE-B433-9B59A34F1074}"/>
              </a:ext>
            </a:extLst>
          </p:cNvPr>
          <p:cNvSpPr>
            <a:spLocks noGrp="1"/>
          </p:cNvSpPr>
          <p:nvPr>
            <p:ph type="dt" sz="half" idx="10"/>
          </p:nvPr>
        </p:nvSpPr>
        <p:spPr/>
        <p:txBody>
          <a:bodyPr/>
          <a:lstStyle/>
          <a:p>
            <a:fld id="{D9418A64-2D92-4850-8486-29574146B3C3}" type="datetimeFigureOut">
              <a:rPr lang="en-GB" smtClean="0"/>
              <a:t>16/02/2025</a:t>
            </a:fld>
            <a:endParaRPr lang="en-GB"/>
          </a:p>
        </p:txBody>
      </p:sp>
      <p:sp>
        <p:nvSpPr>
          <p:cNvPr id="6" name="Footer Placeholder 5">
            <a:extLst>
              <a:ext uri="{FF2B5EF4-FFF2-40B4-BE49-F238E27FC236}">
                <a16:creationId xmlns:a16="http://schemas.microsoft.com/office/drawing/2014/main" id="{55799C07-341A-5FC6-A069-FCAEC6856E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11771F-126E-A5CD-97BD-CB56B418D4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79449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AD9AC-EFFF-F94A-7A08-B33E27925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544E0D-5DB1-68FD-729E-7A91E8EEA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A53FE-228E-B939-F756-272636906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18A64-2D92-4850-8486-29574146B3C3}" type="datetimeFigureOut">
              <a:rPr lang="en-GB" smtClean="0"/>
              <a:t>16/02/2025</a:t>
            </a:fld>
            <a:endParaRPr lang="en-GB"/>
          </a:p>
        </p:txBody>
      </p:sp>
      <p:sp>
        <p:nvSpPr>
          <p:cNvPr id="5" name="Footer Placeholder 4">
            <a:extLst>
              <a:ext uri="{FF2B5EF4-FFF2-40B4-BE49-F238E27FC236}">
                <a16:creationId xmlns:a16="http://schemas.microsoft.com/office/drawing/2014/main" id="{3C5384E5-A3D8-1F5C-5B33-D98072FDA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556B0-221E-7F6C-0777-B176CA14F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56E6A-1FD7-48B7-BC14-AAA674D38A30}" type="slidenum">
              <a:rPr lang="en-GB" smtClean="0"/>
              <a:t>‹#›</a:t>
            </a:fld>
            <a:endParaRPr lang="en-GB"/>
          </a:p>
        </p:txBody>
      </p:sp>
    </p:spTree>
    <p:extLst>
      <p:ext uri="{BB962C8B-B14F-4D97-AF65-F5344CB8AC3E}">
        <p14:creationId xmlns:p14="http://schemas.microsoft.com/office/powerpoint/2010/main" val="18523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1168540"/>
            <a:ext cx="11558016" cy="328153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Customer Analytics</a:t>
            </a:r>
          </a:p>
          <a:p>
            <a:pPr algn="ctr"/>
            <a:endParaRPr lang="en-GB" sz="3200" b="1" dirty="0">
              <a:solidFill>
                <a:schemeClr val="tx1"/>
              </a:solidFill>
              <a:latin typeface="Calibri" panose="020F0502020204030204" pitchFamily="34" charset="0"/>
              <a:cs typeface="Times New Roman" panose="02020603050405020304" pitchFamily="18" charset="0"/>
            </a:endParaRPr>
          </a:p>
          <a:p>
            <a:pPr algn="ctr"/>
            <a:r>
              <a:rPr lang="en-GB" sz="3200" b="1" dirty="0">
                <a:solidFill>
                  <a:schemeClr val="tx1"/>
                </a:solidFill>
                <a:latin typeface="Calibri" panose="020F0502020204030204" pitchFamily="34" charset="0"/>
                <a:cs typeface="Times New Roman" panose="02020603050405020304" pitchFamily="18" charset="0"/>
              </a:rPr>
              <a:t>By H Nanji</a:t>
            </a:r>
            <a:endParaRPr lang="en-GB" sz="3200" dirty="0">
              <a:solidFill>
                <a:schemeClr val="tx1"/>
              </a:solidFill>
            </a:endParaRPr>
          </a:p>
        </p:txBody>
      </p:sp>
    </p:spTree>
    <p:extLst>
      <p:ext uri="{BB962C8B-B14F-4D97-AF65-F5344CB8AC3E}">
        <p14:creationId xmlns:p14="http://schemas.microsoft.com/office/powerpoint/2010/main" val="192085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The Project</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402336" y="863599"/>
            <a:ext cx="11342976" cy="5776205"/>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 have utilised customer data downloaded from Kaggle to show case my ability  in analysing data</a:t>
            </a:r>
            <a:r>
              <a:rPr lang="en-GB" sz="18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 find </a:t>
            </a: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patterns within the data, deriving insights and making recommendations to drive business. This project uses customer behaviour data to analyse the data to gain insights on how different customers react to different marketing strategies. It specifically aims to understand customer behaviour in terms of their response and engagement in marketing strategies. The insights derived would be utilised to inform marketing strategies. The project is structured as follows: </a:t>
            </a:r>
          </a:p>
          <a:p>
            <a:pPr>
              <a:lnSpc>
                <a:spcPct val="107000"/>
              </a:lnSpc>
              <a:spcAft>
                <a:spcPts val="800"/>
              </a:spcAft>
            </a:pPr>
            <a:endPar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Exploratory Data Analysis – Finding patterns in the data set</a:t>
            </a:r>
          </a:p>
          <a:p>
            <a:pPr marL="285750" indent="-285750">
              <a:lnSpc>
                <a:spcPct val="107000"/>
              </a:lnSpc>
              <a:spcAft>
                <a:spcPts val="800"/>
              </a:spcAft>
              <a:buFont typeface="Arial" panose="020B0604020202020204" pitchFamily="34" charset="0"/>
              <a:buChar char="•"/>
            </a:pPr>
            <a:r>
              <a:rPr lang="en-GB"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Suggested Recommendations</a:t>
            </a:r>
            <a:endPar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95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GB" sz="32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Exploratory Data Analysis</a:t>
            </a:r>
          </a:p>
        </p:txBody>
      </p:sp>
      <p:sp>
        <p:nvSpPr>
          <p:cNvPr id="10" name="Rectangle 9">
            <a:extLst>
              <a:ext uri="{FF2B5EF4-FFF2-40B4-BE49-F238E27FC236}">
                <a16:creationId xmlns:a16="http://schemas.microsoft.com/office/drawing/2014/main" id="{F739C96B-59D6-C25E-D6B5-530AFFEE1F28}"/>
              </a:ext>
            </a:extLst>
          </p:cNvPr>
          <p:cNvSpPr/>
          <p:nvPr/>
        </p:nvSpPr>
        <p:spPr>
          <a:xfrm>
            <a:off x="402336" y="863599"/>
            <a:ext cx="11342976" cy="5776205"/>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Exploratory data analysis explores the following: </a:t>
            </a:r>
          </a:p>
          <a:p>
            <a:pPr>
              <a:lnSpc>
                <a:spcPct val="107000"/>
              </a:lnSpc>
              <a:spcAft>
                <a:spcPts val="800"/>
              </a:spcAft>
            </a:pPr>
            <a:endPar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Overall engagement rate</a:t>
            </a:r>
          </a:p>
          <a:p>
            <a:pPr marL="342900" lvl="0" indent="-342900">
              <a:lnSpc>
                <a:spcPct val="107000"/>
              </a:lnSpc>
              <a:buFont typeface="Symbol" panose="05050102010706020507" pitchFamily="18" charset="2"/>
              <a:buChar char=""/>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Engagement rate by offer types</a:t>
            </a:r>
          </a:p>
          <a:p>
            <a:pPr marL="342900" lvl="0" indent="-342900">
              <a:lnSpc>
                <a:spcPct val="107000"/>
              </a:lnSpc>
              <a:buFont typeface="Symbol" panose="05050102010706020507" pitchFamily="18" charset="2"/>
              <a:buChar char=""/>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Engagement rate by offer types and vehicle size</a:t>
            </a:r>
          </a:p>
          <a:p>
            <a:pPr marL="342900" lvl="0" indent="-342900">
              <a:lnSpc>
                <a:spcPct val="107000"/>
              </a:lnSpc>
              <a:buFont typeface="Symbol" panose="05050102010706020507" pitchFamily="18" charset="2"/>
              <a:buChar char=""/>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Engagement rate by sales channels</a:t>
            </a:r>
          </a:p>
          <a:p>
            <a:pPr marL="342900" lvl="0" indent="-342900">
              <a:lnSpc>
                <a:spcPct val="107000"/>
              </a:lnSpc>
              <a:spcAft>
                <a:spcPts val="800"/>
              </a:spcAft>
              <a:buFont typeface="Symbol" panose="05050102010706020507" pitchFamily="18" charset="2"/>
              <a:buChar char=""/>
            </a:pPr>
            <a:r>
              <a:rPr lang="en-GB"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Engagement rate by sales channels and vehicle size</a:t>
            </a:r>
          </a:p>
          <a:p>
            <a:pPr>
              <a:lnSpc>
                <a:spcPct val="107000"/>
              </a:lnSpc>
              <a:spcAft>
                <a:spcPts val="800"/>
              </a:spcAft>
            </a:pPr>
            <a:endPar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89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166078"/>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Overall Engagement Rate</a:t>
            </a:r>
            <a:endParaRPr lang="en-GB" sz="3200" dirty="0">
              <a:solidFill>
                <a:schemeClr val="tx1"/>
              </a:solidFill>
            </a:endParaRPr>
          </a:p>
        </p:txBody>
      </p:sp>
      <p:sp>
        <p:nvSpPr>
          <p:cNvPr id="2" name="Rectangle 1">
            <a:extLst>
              <a:ext uri="{FF2B5EF4-FFF2-40B4-BE49-F238E27FC236}">
                <a16:creationId xmlns:a16="http://schemas.microsoft.com/office/drawing/2014/main" id="{D3E33ECE-2698-C04C-6919-2040E2ED90BA}"/>
              </a:ext>
            </a:extLst>
          </p:cNvPr>
          <p:cNvSpPr/>
          <p:nvPr/>
        </p:nvSpPr>
        <p:spPr>
          <a:xfrm>
            <a:off x="316992" y="1046613"/>
            <a:ext cx="6559296" cy="4218432"/>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Whether the individual has chronic medical conditions. Possible values are Yes and No.</a:t>
            </a:r>
          </a:p>
          <a:p>
            <a:endParaRPr lang="en-GB" kern="100" dirty="0">
              <a:solidFill>
                <a:schemeClr val="tx1"/>
              </a:solidFill>
              <a:effectLst/>
            </a:endParaRPr>
          </a:p>
        </p:txBody>
      </p:sp>
      <p:pic>
        <p:nvPicPr>
          <p:cNvPr id="5" name="Picture 4" descr="A graph of engagement&#10;&#10;Description automatically generated">
            <a:extLst>
              <a:ext uri="{FF2B5EF4-FFF2-40B4-BE49-F238E27FC236}">
                <a16:creationId xmlns:a16="http://schemas.microsoft.com/office/drawing/2014/main" id="{C7B33522-01F3-C1AC-CCC3-A5D369AE1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195816"/>
            <a:ext cx="6205728" cy="3920026"/>
          </a:xfrm>
          <a:prstGeom prst="rect">
            <a:avLst/>
          </a:prstGeom>
        </p:spPr>
      </p:pic>
      <p:sp>
        <p:nvSpPr>
          <p:cNvPr id="6" name="Rectangle: Rounded Corners 5">
            <a:extLst>
              <a:ext uri="{FF2B5EF4-FFF2-40B4-BE49-F238E27FC236}">
                <a16:creationId xmlns:a16="http://schemas.microsoft.com/office/drawing/2014/main" id="{D3393167-FA1C-ADFC-2CBD-6FE44482BDDF}"/>
              </a:ext>
            </a:extLst>
          </p:cNvPr>
          <p:cNvSpPr/>
          <p:nvPr/>
        </p:nvSpPr>
        <p:spPr>
          <a:xfrm>
            <a:off x="8033687" y="1046613"/>
            <a:ext cx="3207337" cy="30742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endParaRPr lang="en-GB" dirty="0">
              <a:solidFill>
                <a:schemeClr val="tx1"/>
              </a:solidFill>
            </a:endParaRPr>
          </a:p>
          <a:p>
            <a:pPr lvl="0"/>
            <a:r>
              <a:rPr lang="en-GB" b="1" dirty="0">
                <a:solidFill>
                  <a:schemeClr val="tx1"/>
                </a:solidFill>
              </a:rPr>
              <a:t>14% of customers responded to the marketing calls.</a:t>
            </a:r>
          </a:p>
          <a:p>
            <a:pPr lvl="0"/>
            <a:endParaRPr lang="en-GB" dirty="0">
              <a:solidFill>
                <a:schemeClr val="tx1"/>
              </a:solidFill>
            </a:endParaRPr>
          </a:p>
          <a:p>
            <a:pPr lvl="0"/>
            <a:r>
              <a:rPr lang="en-GB" b="1" dirty="0">
                <a:solidFill>
                  <a:schemeClr val="tx1"/>
                </a:solidFill>
              </a:rPr>
              <a:t>86% of customers did not respond to the marketing calls.</a:t>
            </a:r>
          </a:p>
          <a:p>
            <a:pPr lvl="0"/>
            <a:endParaRPr lang="en-GB" b="1" dirty="0">
              <a:solidFill>
                <a:schemeClr val="tx1"/>
              </a:solidFill>
            </a:endParaRPr>
          </a:p>
          <a:p>
            <a:pPr marL="285750" lvl="0" indent="-285750">
              <a:buFont typeface="Arial" panose="020B0604020202020204" pitchFamily="34" charset="0"/>
              <a:buChar char="•"/>
            </a:pPr>
            <a:endParaRPr lang="en-GB" sz="2000" dirty="0">
              <a:solidFill>
                <a:schemeClr val="tx1"/>
              </a:solidFill>
            </a:endParaRPr>
          </a:p>
          <a:p>
            <a:pPr marL="285750" lvl="0" indent="-285750">
              <a:buFont typeface="Arial" panose="020B0604020202020204" pitchFamily="34" charset="0"/>
              <a:buChar char="•"/>
            </a:pPr>
            <a:r>
              <a:rPr lang="en-GB" sz="2000" dirty="0"/>
              <a:t>20-24 years is </a:t>
            </a:r>
            <a:r>
              <a:rPr lang="en-GB" sz="2000" b="1" dirty="0"/>
              <a:t>12%.</a:t>
            </a:r>
          </a:p>
        </p:txBody>
      </p:sp>
      <p:sp>
        <p:nvSpPr>
          <p:cNvPr id="7" name="Rectangle: Rounded Corners 6">
            <a:extLst>
              <a:ext uri="{FF2B5EF4-FFF2-40B4-BE49-F238E27FC236}">
                <a16:creationId xmlns:a16="http://schemas.microsoft.com/office/drawing/2014/main" id="{14E91405-99D4-B9CC-080F-3B853A87EE7D}"/>
              </a:ext>
            </a:extLst>
          </p:cNvPr>
          <p:cNvSpPr/>
          <p:nvPr/>
        </p:nvSpPr>
        <p:spPr>
          <a:xfrm>
            <a:off x="207265" y="5414248"/>
            <a:ext cx="6669023" cy="12255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b="1" dirty="0">
                <a:solidFill>
                  <a:schemeClr val="tx1"/>
                </a:solidFill>
              </a:rPr>
              <a:t>Majority of customers (86%) did not respond to marketing calls</a:t>
            </a:r>
          </a:p>
        </p:txBody>
      </p:sp>
    </p:spTree>
    <p:extLst>
      <p:ext uri="{BB962C8B-B14F-4D97-AF65-F5344CB8AC3E}">
        <p14:creationId xmlns:p14="http://schemas.microsoft.com/office/powerpoint/2010/main" val="26750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6" y="134112"/>
            <a:ext cx="11410872"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Customer behaviour – Overall Engagement Rate by Offer Type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64137" y="1297126"/>
            <a:ext cx="8058071" cy="396981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8667671" y="1297126"/>
            <a:ext cx="3207337" cy="3969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endParaRPr lang="en-GB" dirty="0">
              <a:solidFill>
                <a:schemeClr val="tx1"/>
              </a:solidFill>
            </a:endParaRPr>
          </a:p>
          <a:p>
            <a:pPr lvl="0"/>
            <a:r>
              <a:rPr lang="en-GB" b="1" dirty="0">
                <a:solidFill>
                  <a:schemeClr val="tx1"/>
                </a:solidFill>
              </a:rPr>
              <a:t>Engagement rate for customers with offer 2 is 23%</a:t>
            </a:r>
          </a:p>
          <a:p>
            <a:pPr lvl="0"/>
            <a:endParaRPr lang="en-GB" dirty="0">
              <a:solidFill>
                <a:schemeClr val="tx1"/>
              </a:solidFill>
            </a:endParaRPr>
          </a:p>
          <a:p>
            <a:pPr lvl="0"/>
            <a:r>
              <a:rPr lang="en-GB" b="1" dirty="0">
                <a:solidFill>
                  <a:schemeClr val="tx1"/>
                </a:solidFill>
              </a:rPr>
              <a:t>Engagement rate for customers with offer 1 is 16%</a:t>
            </a:r>
          </a:p>
          <a:p>
            <a:pPr lvl="0"/>
            <a:endParaRPr lang="en-GB" b="1" dirty="0">
              <a:solidFill>
                <a:schemeClr val="tx1"/>
              </a:solidFill>
            </a:endParaRPr>
          </a:p>
          <a:p>
            <a:r>
              <a:rPr lang="en-GB" b="1" dirty="0">
                <a:solidFill>
                  <a:schemeClr val="tx1"/>
                </a:solidFill>
              </a:rPr>
              <a:t>Engagement rate for customers with offer 3 is 2%</a:t>
            </a:r>
          </a:p>
          <a:p>
            <a:pPr lvl="0"/>
            <a:endParaRPr lang="en-GB" b="1" dirty="0">
              <a:solidFill>
                <a:schemeClr val="tx1"/>
              </a:solidFill>
            </a:endParaRPr>
          </a:p>
          <a:p>
            <a:pPr marL="285750" lvl="0" indent="-285750">
              <a:buFont typeface="Arial" panose="020B0604020202020204" pitchFamily="34" charset="0"/>
              <a:buChar char="•"/>
            </a:pPr>
            <a:endParaRPr lang="en-GB" sz="2000" dirty="0">
              <a:solidFill>
                <a:schemeClr val="tx1"/>
              </a:solidFill>
            </a:endParaRPr>
          </a:p>
          <a:p>
            <a:pPr marL="285750" lvl="0" indent="-285750">
              <a:buFont typeface="Arial" panose="020B0604020202020204" pitchFamily="34" charset="0"/>
              <a:buChar char="•"/>
            </a:pPr>
            <a:r>
              <a:rPr lang="en-GB" sz="2000" dirty="0"/>
              <a:t>20-24 years is </a:t>
            </a:r>
            <a:r>
              <a:rPr lang="en-GB" sz="2000" b="1" dirty="0"/>
              <a:t>12%.</a:t>
            </a:r>
          </a:p>
        </p:txBody>
      </p:sp>
      <p:sp>
        <p:nvSpPr>
          <p:cNvPr id="3" name="Rectangle: Rounded Corners 2">
            <a:extLst>
              <a:ext uri="{FF2B5EF4-FFF2-40B4-BE49-F238E27FC236}">
                <a16:creationId xmlns:a16="http://schemas.microsoft.com/office/drawing/2014/main" id="{1DE079B2-B8D0-BB96-4873-C7838638640E}"/>
              </a:ext>
            </a:extLst>
          </p:cNvPr>
          <p:cNvSpPr/>
          <p:nvPr/>
        </p:nvSpPr>
        <p:spPr>
          <a:xfrm>
            <a:off x="464136" y="5560874"/>
            <a:ext cx="8058071" cy="10106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b="1" dirty="0">
                <a:solidFill>
                  <a:schemeClr val="tx1"/>
                </a:solidFill>
              </a:rPr>
              <a:t>Offer2 had the highest engagement rate among the customers.</a:t>
            </a:r>
          </a:p>
        </p:txBody>
      </p:sp>
      <p:pic>
        <p:nvPicPr>
          <p:cNvPr id="14" name="Picture 13" descr="A graph with numbers and a bar chart&#10;&#10;Description automatically generated">
            <a:extLst>
              <a:ext uri="{FF2B5EF4-FFF2-40B4-BE49-F238E27FC236}">
                <a16:creationId xmlns:a16="http://schemas.microsoft.com/office/drawing/2014/main" id="{AF7CECA3-9E5A-FEE2-C415-0599A57C4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5" y="1408837"/>
            <a:ext cx="7705344" cy="3694176"/>
          </a:xfrm>
          <a:prstGeom prst="rect">
            <a:avLst/>
          </a:prstGeom>
        </p:spPr>
      </p:pic>
    </p:spTree>
    <p:extLst>
      <p:ext uri="{BB962C8B-B14F-4D97-AF65-F5344CB8AC3E}">
        <p14:creationId xmlns:p14="http://schemas.microsoft.com/office/powerpoint/2010/main" val="33440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134112"/>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Customer behaviour – Engagement Rates by offer and vehicle type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64137" y="1297126"/>
            <a:ext cx="8058071" cy="396981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8797159" y="1297126"/>
            <a:ext cx="3077849" cy="3969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b="1" dirty="0">
                <a:solidFill>
                  <a:schemeClr val="tx1"/>
                </a:solidFill>
              </a:rPr>
              <a:t>Customers with different vehicle classes engage differently with other types of renewal offers.</a:t>
            </a:r>
            <a:endParaRPr lang="en-GB" b="1" dirty="0"/>
          </a:p>
        </p:txBody>
      </p:sp>
      <p:sp>
        <p:nvSpPr>
          <p:cNvPr id="3" name="Rectangle: Rounded Corners 2">
            <a:extLst>
              <a:ext uri="{FF2B5EF4-FFF2-40B4-BE49-F238E27FC236}">
                <a16:creationId xmlns:a16="http://schemas.microsoft.com/office/drawing/2014/main" id="{1DE079B2-B8D0-BB96-4873-C7838638640E}"/>
              </a:ext>
            </a:extLst>
          </p:cNvPr>
          <p:cNvSpPr/>
          <p:nvPr/>
        </p:nvSpPr>
        <p:spPr>
          <a:xfrm>
            <a:off x="432606" y="5407152"/>
            <a:ext cx="8089602" cy="13167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GB" dirty="0">
              <a:solidFill>
                <a:schemeClr val="tx1"/>
              </a:solidFill>
            </a:endParaRPr>
          </a:p>
          <a:p>
            <a:pPr>
              <a:lnSpc>
                <a:spcPct val="107000"/>
              </a:lnSpc>
              <a:spcAft>
                <a:spcPts val="800"/>
              </a:spcAft>
            </a:pPr>
            <a:r>
              <a:rPr lang="en-GB" b="1" dirty="0">
                <a:solidFill>
                  <a:schemeClr val="tx1"/>
                </a:solidFill>
              </a:rPr>
              <a:t>Customers with Four-Door Car respond the most frequently for all offer types. Customers with SUV respond with a higher chance to Offer1 than to Offer2.</a:t>
            </a:r>
          </a:p>
          <a:p>
            <a:pPr>
              <a:lnSpc>
                <a:spcPct val="107000"/>
              </a:lnSpc>
              <a:spcAft>
                <a:spcPts val="800"/>
              </a:spcAft>
            </a:pPr>
            <a:r>
              <a:rPr lang="en-GB" b="1" dirty="0">
                <a:solidFill>
                  <a:schemeClr val="tx1"/>
                </a:solidFill>
              </a:rPr>
              <a:t>Customers with Two-Door Car responded to Offer2 with a higher degree of engagement than to other offer types.</a:t>
            </a:r>
          </a:p>
          <a:p>
            <a:pPr>
              <a:lnSpc>
                <a:spcPct val="107000"/>
              </a:lnSpc>
              <a:spcAft>
                <a:spcPts val="800"/>
              </a:spcAft>
            </a:pPr>
            <a:endParaRPr lang="en-GB" sz="2800" b="1" dirty="0">
              <a:solidFill>
                <a:schemeClr val="tx1"/>
              </a:solidFill>
            </a:endParaRPr>
          </a:p>
        </p:txBody>
      </p:sp>
      <p:pic>
        <p:nvPicPr>
          <p:cNvPr id="19" name="Picture 18" descr="A graph of different colored bars&#10;&#10;Description automatically generated">
            <a:extLst>
              <a:ext uri="{FF2B5EF4-FFF2-40B4-BE49-F238E27FC236}">
                <a16:creationId xmlns:a16="http://schemas.microsoft.com/office/drawing/2014/main" id="{1EA51309-CA54-0E39-0938-63E177884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 y="1428851"/>
            <a:ext cx="7741921" cy="3643021"/>
          </a:xfrm>
          <a:prstGeom prst="rect">
            <a:avLst/>
          </a:prstGeom>
        </p:spPr>
      </p:pic>
    </p:spTree>
    <p:extLst>
      <p:ext uri="{BB962C8B-B14F-4D97-AF65-F5344CB8AC3E}">
        <p14:creationId xmlns:p14="http://schemas.microsoft.com/office/powerpoint/2010/main" val="297502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134112"/>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Customer behaviour – Engagement Rates by sales channel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64137" y="1297126"/>
            <a:ext cx="8058071" cy="396981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8797159" y="1297126"/>
            <a:ext cx="3226675" cy="38844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b="1" dirty="0">
                <a:solidFill>
                  <a:schemeClr val="tx1"/>
                </a:solidFill>
              </a:rPr>
              <a:t>19% response rate from customers was by agent</a:t>
            </a:r>
          </a:p>
          <a:p>
            <a:pPr lvl="0"/>
            <a:endParaRPr lang="en-GB" dirty="0">
              <a:solidFill>
                <a:schemeClr val="tx1"/>
              </a:solidFill>
            </a:endParaRPr>
          </a:p>
          <a:p>
            <a:pPr lvl="0"/>
            <a:r>
              <a:rPr lang="en-GB" b="1" dirty="0">
                <a:solidFill>
                  <a:schemeClr val="tx1"/>
                </a:solidFill>
              </a:rPr>
              <a:t>12% response rate from customers was through the web</a:t>
            </a:r>
            <a:endParaRPr lang="en-GB" b="1" dirty="0"/>
          </a:p>
        </p:txBody>
      </p:sp>
      <p:sp>
        <p:nvSpPr>
          <p:cNvPr id="3" name="Rectangle: Rounded Corners 2">
            <a:extLst>
              <a:ext uri="{FF2B5EF4-FFF2-40B4-BE49-F238E27FC236}">
                <a16:creationId xmlns:a16="http://schemas.microsoft.com/office/drawing/2014/main" id="{1DE079B2-B8D0-BB96-4873-C7838638640E}"/>
              </a:ext>
            </a:extLst>
          </p:cNvPr>
          <p:cNvSpPr/>
          <p:nvPr/>
        </p:nvSpPr>
        <p:spPr>
          <a:xfrm>
            <a:off x="432606" y="5486510"/>
            <a:ext cx="8058071" cy="12373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b="1" dirty="0">
                <a:solidFill>
                  <a:schemeClr val="tx1"/>
                </a:solidFill>
              </a:rPr>
              <a:t>Agent works the best in terms of getting responses from the customers followed by sales through Web works that is second best</a:t>
            </a:r>
            <a:endParaRPr lang="en-GB" sz="2800" b="1" dirty="0">
              <a:solidFill>
                <a:schemeClr val="tx1"/>
              </a:solidFill>
            </a:endParaRPr>
          </a:p>
        </p:txBody>
      </p:sp>
      <p:pic>
        <p:nvPicPr>
          <p:cNvPr id="10" name="Picture 9" descr="A graph with numbers and text&#10;&#10;Description automatically generated">
            <a:extLst>
              <a:ext uri="{FF2B5EF4-FFF2-40B4-BE49-F238E27FC236}">
                <a16:creationId xmlns:a16="http://schemas.microsoft.com/office/drawing/2014/main" id="{2AA0A9D4-ACCD-9AE8-BFA0-279E5F997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37" y="1387366"/>
            <a:ext cx="7933629" cy="3794234"/>
          </a:xfrm>
          <a:prstGeom prst="rect">
            <a:avLst/>
          </a:prstGeom>
        </p:spPr>
      </p:pic>
    </p:spTree>
    <p:extLst>
      <p:ext uri="{BB962C8B-B14F-4D97-AF65-F5344CB8AC3E}">
        <p14:creationId xmlns:p14="http://schemas.microsoft.com/office/powerpoint/2010/main" val="19058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134112"/>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Customer behaviour – Engagement Rate by sales channel and vehicle size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64137" y="1297126"/>
            <a:ext cx="8058071" cy="396981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8797159" y="1297126"/>
            <a:ext cx="3226675" cy="396981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b="1" dirty="0">
                <a:solidFill>
                  <a:schemeClr val="tx1"/>
                </a:solidFill>
              </a:rPr>
              <a:t>Highest engagement rate is for customers with medium size vehicle</a:t>
            </a:r>
          </a:p>
          <a:p>
            <a:pPr lvl="0"/>
            <a:endParaRPr lang="en-GB" b="1" dirty="0">
              <a:solidFill>
                <a:schemeClr val="tx1"/>
              </a:solidFill>
            </a:endParaRPr>
          </a:p>
          <a:p>
            <a:pPr lvl="0"/>
            <a:r>
              <a:rPr lang="en-GB" b="1" dirty="0">
                <a:solidFill>
                  <a:schemeClr val="tx1"/>
                </a:solidFill>
              </a:rPr>
              <a:t>Lowest engagement rate is for customers with small sized vehicles</a:t>
            </a:r>
          </a:p>
          <a:p>
            <a:pPr marL="285750" lvl="0" indent="-285750">
              <a:buFont typeface="Arial" panose="020B0604020202020204" pitchFamily="34" charset="0"/>
              <a:buChar char="•"/>
            </a:pPr>
            <a:endParaRPr lang="en-GB" sz="1600" dirty="0">
              <a:solidFill>
                <a:schemeClr val="tx1"/>
              </a:solidFill>
            </a:endParaRPr>
          </a:p>
          <a:p>
            <a:pPr marL="285750" lvl="0" indent="-285750">
              <a:buFont typeface="Arial" panose="020B0604020202020204" pitchFamily="34" charset="0"/>
              <a:buChar char="•"/>
            </a:pPr>
            <a:r>
              <a:rPr lang="en-GB" dirty="0"/>
              <a:t>20-24 years is </a:t>
            </a:r>
            <a:r>
              <a:rPr lang="en-GB" b="1" dirty="0"/>
              <a:t>12%.</a:t>
            </a:r>
          </a:p>
        </p:txBody>
      </p:sp>
      <p:sp>
        <p:nvSpPr>
          <p:cNvPr id="3" name="Rectangle: Rounded Corners 2">
            <a:extLst>
              <a:ext uri="{FF2B5EF4-FFF2-40B4-BE49-F238E27FC236}">
                <a16:creationId xmlns:a16="http://schemas.microsoft.com/office/drawing/2014/main" id="{1DE079B2-B8D0-BB96-4873-C7838638640E}"/>
              </a:ext>
            </a:extLst>
          </p:cNvPr>
          <p:cNvSpPr/>
          <p:nvPr/>
        </p:nvSpPr>
        <p:spPr>
          <a:xfrm>
            <a:off x="464136" y="5560874"/>
            <a:ext cx="8143416" cy="10106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b="1" dirty="0">
                <a:solidFill>
                  <a:schemeClr val="tx1"/>
                </a:solidFill>
              </a:rPr>
              <a:t>Customers with </a:t>
            </a:r>
            <a:r>
              <a:rPr lang="en-GB" b="1" dirty="0" err="1">
                <a:solidFill>
                  <a:schemeClr val="tx1"/>
                </a:solidFill>
              </a:rPr>
              <a:t>Medsize</a:t>
            </a:r>
            <a:r>
              <a:rPr lang="en-GB" b="1" dirty="0">
                <a:solidFill>
                  <a:schemeClr val="tx1"/>
                </a:solidFill>
              </a:rPr>
              <a:t> vehicles respond the best to all sales channels. </a:t>
            </a:r>
          </a:p>
          <a:p>
            <a:pPr>
              <a:lnSpc>
                <a:spcPct val="107000"/>
              </a:lnSpc>
              <a:spcAft>
                <a:spcPts val="800"/>
              </a:spcAft>
            </a:pPr>
            <a:r>
              <a:rPr lang="en-GB" b="1" dirty="0">
                <a:solidFill>
                  <a:schemeClr val="tx1"/>
                </a:solidFill>
              </a:rPr>
              <a:t>The engagement rates across different sales channels differ slightly between Large and Small vehicle owners.</a:t>
            </a:r>
          </a:p>
        </p:txBody>
      </p:sp>
      <p:pic>
        <p:nvPicPr>
          <p:cNvPr id="20" name="Picture 19" descr="A graph with different colored bars&#10;&#10;Description automatically generated">
            <a:extLst>
              <a:ext uri="{FF2B5EF4-FFF2-40B4-BE49-F238E27FC236}">
                <a16:creationId xmlns:a16="http://schemas.microsoft.com/office/drawing/2014/main" id="{12793368-0C45-1B78-1FED-DA41875F9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62" y="1417980"/>
            <a:ext cx="7714593" cy="3848964"/>
          </a:xfrm>
          <a:prstGeom prst="rect">
            <a:avLst/>
          </a:prstGeom>
        </p:spPr>
      </p:pic>
    </p:spTree>
    <p:extLst>
      <p:ext uri="{BB962C8B-B14F-4D97-AF65-F5344CB8AC3E}">
        <p14:creationId xmlns:p14="http://schemas.microsoft.com/office/powerpoint/2010/main" val="29488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Key Recommendations</a:t>
            </a:r>
            <a:endParaRPr lang="en-GB" sz="3200" dirty="0">
              <a:solidFill>
                <a:schemeClr val="tx1"/>
              </a:solidFill>
            </a:endParaRPr>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464137" y="1040525"/>
            <a:ext cx="11337719" cy="50310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ustomers with SUV has the highest engagement rate with offer2, so customers with SUV vehicles should be targeted with offer2.</a:t>
            </a:r>
          </a:p>
          <a:p>
            <a:pPr marL="285750" indent="-285750">
              <a:lnSpc>
                <a:spcPct val="107000"/>
              </a:lnSpc>
              <a:spcAft>
                <a:spcPts val="800"/>
              </a:spcAft>
              <a:buFont typeface="Arial" panose="020B0604020202020204" pitchFamily="34" charset="0"/>
              <a:buChar char="•"/>
            </a:pP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ustomers with SUV has a higher engagement rate with offer1 compared to those with 0ffer2, hence we can target SUV customers with Offer1.</a:t>
            </a:r>
          </a:p>
          <a:p>
            <a:pPr marL="285750" indent="-285750">
              <a:lnSpc>
                <a:spcPct val="107000"/>
              </a:lnSpc>
              <a:spcAft>
                <a:spcPts val="800"/>
              </a:spcAft>
              <a:buFont typeface="Arial" panose="020B0604020202020204" pitchFamily="34" charset="0"/>
              <a:buChar char="•"/>
            </a:pP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Customers with medium size vehicle should be top propriety for targeting across all channels.</a:t>
            </a: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ustomers with Two-Door Car has a higher engagement rate with offer2 than to other offer types, hence we can target Two-Door Car owners with Offer2.</a:t>
            </a:r>
          </a:p>
          <a:p>
            <a:pPr marL="285750" indent="-285750">
              <a:lnSpc>
                <a:spcPct val="107000"/>
              </a:lnSpc>
              <a:spcAft>
                <a:spcPts val="800"/>
              </a:spcAft>
              <a:buFont typeface="Arial" panose="020B0604020202020204" pitchFamily="34" charset="0"/>
              <a:buChar char="•"/>
            </a:pP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example, </a:t>
            </a: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a:t>
            </a: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mall car owners respond with a higher rate through Agent and Call </a:t>
            </a:r>
            <a:r>
              <a:rPr lang="en-GB" b="1"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GB" b="1"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enter</a:t>
            </a:r>
            <a:r>
              <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hence we can utilize those two channels more heavily for Small car owners.</a:t>
            </a:r>
          </a:p>
          <a:p>
            <a:pPr marL="285750" indent="-285750">
              <a:lnSpc>
                <a:spcPct val="107000"/>
              </a:lnSpc>
              <a:spcAft>
                <a:spcPts val="800"/>
              </a:spcAft>
              <a:buFont typeface="Arial" panose="020B0604020202020204" pitchFamily="34" charset="0"/>
              <a:buChar char="•"/>
            </a:pPr>
            <a:r>
              <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Web advertisement for small cars should not be used as it has the lowest rate of engagement</a:t>
            </a: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13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4745</TotalTime>
  <Words>586</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Nanji - Advanced Data Analyst - NNICB</dc:creator>
  <cp:lastModifiedBy>NANJI, Henry (NHS NOTTINGHAM AND NOTTINGHAMSHIRE ICB - 52R)</cp:lastModifiedBy>
  <cp:revision>61</cp:revision>
  <dcterms:created xsi:type="dcterms:W3CDTF">2024-11-24T15:18:21Z</dcterms:created>
  <dcterms:modified xsi:type="dcterms:W3CDTF">2025-02-16T23:17:06Z</dcterms:modified>
</cp:coreProperties>
</file>