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7" r:id="rId4"/>
    <p:sldId id="258" r:id="rId5"/>
    <p:sldId id="259" r:id="rId6"/>
    <p:sldId id="260" r:id="rId7"/>
    <p:sldId id="261" r:id="rId8"/>
    <p:sldId id="262" r:id="rId9"/>
    <p:sldId id="263" r:id="rId10"/>
    <p:sldId id="264" r:id="rId11"/>
    <p:sldId id="267" r:id="rId12"/>
    <p:sldId id="268" r:id="rId13"/>
    <p:sldId id="265"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72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B9524-447A-F9C7-23C9-2E3B956BFB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22F31CB-BBF7-393A-7589-BEC83D7E79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3EDD2A4-6E22-B519-ACA9-4BA9B38D4AFA}"/>
              </a:ext>
            </a:extLst>
          </p:cNvPr>
          <p:cNvSpPr>
            <a:spLocks noGrp="1"/>
          </p:cNvSpPr>
          <p:nvPr>
            <p:ph type="dt" sz="half" idx="10"/>
          </p:nvPr>
        </p:nvSpPr>
        <p:spPr/>
        <p:txBody>
          <a:bodyPr/>
          <a:lstStyle/>
          <a:p>
            <a:fld id="{D9418A64-2D92-4850-8486-29574146B3C3}" type="datetimeFigureOut">
              <a:rPr lang="en-GB" smtClean="0"/>
              <a:t>03/01/2025</a:t>
            </a:fld>
            <a:endParaRPr lang="en-GB"/>
          </a:p>
        </p:txBody>
      </p:sp>
      <p:sp>
        <p:nvSpPr>
          <p:cNvPr id="5" name="Footer Placeholder 4">
            <a:extLst>
              <a:ext uri="{FF2B5EF4-FFF2-40B4-BE49-F238E27FC236}">
                <a16:creationId xmlns:a16="http://schemas.microsoft.com/office/drawing/2014/main" id="{F5D14DA4-A7A5-1084-8FD3-9911D47CE55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C9C9212-CC32-714E-E2B0-26389C3A554D}"/>
              </a:ext>
            </a:extLst>
          </p:cNvPr>
          <p:cNvSpPr>
            <a:spLocks noGrp="1"/>
          </p:cNvSpPr>
          <p:nvPr>
            <p:ph type="sldNum" sz="quarter" idx="12"/>
          </p:nvPr>
        </p:nvSpPr>
        <p:spPr/>
        <p:txBody>
          <a:bodyPr/>
          <a:lstStyle/>
          <a:p>
            <a:fld id="{95756E6A-1FD7-48B7-BC14-AAA674D38A30}" type="slidenum">
              <a:rPr lang="en-GB" smtClean="0"/>
              <a:t>‹#›</a:t>
            </a:fld>
            <a:endParaRPr lang="en-GB"/>
          </a:p>
        </p:txBody>
      </p:sp>
    </p:spTree>
    <p:extLst>
      <p:ext uri="{BB962C8B-B14F-4D97-AF65-F5344CB8AC3E}">
        <p14:creationId xmlns:p14="http://schemas.microsoft.com/office/powerpoint/2010/main" val="2125368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33D5A-9ABD-9665-6F2E-92E88B343B6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7C72256-E235-9853-FB6F-7C4DC9DA82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5A9EA28-163D-46C4-EFC2-97A5CDE9680F}"/>
              </a:ext>
            </a:extLst>
          </p:cNvPr>
          <p:cNvSpPr>
            <a:spLocks noGrp="1"/>
          </p:cNvSpPr>
          <p:nvPr>
            <p:ph type="dt" sz="half" idx="10"/>
          </p:nvPr>
        </p:nvSpPr>
        <p:spPr/>
        <p:txBody>
          <a:bodyPr/>
          <a:lstStyle/>
          <a:p>
            <a:fld id="{D9418A64-2D92-4850-8486-29574146B3C3}" type="datetimeFigureOut">
              <a:rPr lang="en-GB" smtClean="0"/>
              <a:t>03/01/2025</a:t>
            </a:fld>
            <a:endParaRPr lang="en-GB"/>
          </a:p>
        </p:txBody>
      </p:sp>
      <p:sp>
        <p:nvSpPr>
          <p:cNvPr id="5" name="Footer Placeholder 4">
            <a:extLst>
              <a:ext uri="{FF2B5EF4-FFF2-40B4-BE49-F238E27FC236}">
                <a16:creationId xmlns:a16="http://schemas.microsoft.com/office/drawing/2014/main" id="{B38093B0-79AA-26CF-6063-2A9451DC60E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8E29864-538F-C149-FDB6-94BFD1E39E32}"/>
              </a:ext>
            </a:extLst>
          </p:cNvPr>
          <p:cNvSpPr>
            <a:spLocks noGrp="1"/>
          </p:cNvSpPr>
          <p:nvPr>
            <p:ph type="sldNum" sz="quarter" idx="12"/>
          </p:nvPr>
        </p:nvSpPr>
        <p:spPr/>
        <p:txBody>
          <a:bodyPr/>
          <a:lstStyle/>
          <a:p>
            <a:fld id="{95756E6A-1FD7-48B7-BC14-AAA674D38A30}" type="slidenum">
              <a:rPr lang="en-GB" smtClean="0"/>
              <a:t>‹#›</a:t>
            </a:fld>
            <a:endParaRPr lang="en-GB"/>
          </a:p>
        </p:txBody>
      </p:sp>
    </p:spTree>
    <p:extLst>
      <p:ext uri="{BB962C8B-B14F-4D97-AF65-F5344CB8AC3E}">
        <p14:creationId xmlns:p14="http://schemas.microsoft.com/office/powerpoint/2010/main" val="1554748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E84160-B1B8-B65D-F3AF-46E0750252C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D06F1CB-DC06-C116-426C-F336424566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A70EF82-248A-0353-6D2A-89F96F84DCFD}"/>
              </a:ext>
            </a:extLst>
          </p:cNvPr>
          <p:cNvSpPr>
            <a:spLocks noGrp="1"/>
          </p:cNvSpPr>
          <p:nvPr>
            <p:ph type="dt" sz="half" idx="10"/>
          </p:nvPr>
        </p:nvSpPr>
        <p:spPr/>
        <p:txBody>
          <a:bodyPr/>
          <a:lstStyle/>
          <a:p>
            <a:fld id="{D9418A64-2D92-4850-8486-29574146B3C3}" type="datetimeFigureOut">
              <a:rPr lang="en-GB" smtClean="0"/>
              <a:t>03/01/2025</a:t>
            </a:fld>
            <a:endParaRPr lang="en-GB"/>
          </a:p>
        </p:txBody>
      </p:sp>
      <p:sp>
        <p:nvSpPr>
          <p:cNvPr id="5" name="Footer Placeholder 4">
            <a:extLst>
              <a:ext uri="{FF2B5EF4-FFF2-40B4-BE49-F238E27FC236}">
                <a16:creationId xmlns:a16="http://schemas.microsoft.com/office/drawing/2014/main" id="{9A33C89E-4946-70CC-0D02-D4F99A15D07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5E5A013-B0DD-5F89-A109-1B52906549C2}"/>
              </a:ext>
            </a:extLst>
          </p:cNvPr>
          <p:cNvSpPr>
            <a:spLocks noGrp="1"/>
          </p:cNvSpPr>
          <p:nvPr>
            <p:ph type="sldNum" sz="quarter" idx="12"/>
          </p:nvPr>
        </p:nvSpPr>
        <p:spPr/>
        <p:txBody>
          <a:bodyPr/>
          <a:lstStyle/>
          <a:p>
            <a:fld id="{95756E6A-1FD7-48B7-BC14-AAA674D38A30}" type="slidenum">
              <a:rPr lang="en-GB" smtClean="0"/>
              <a:t>‹#›</a:t>
            </a:fld>
            <a:endParaRPr lang="en-GB"/>
          </a:p>
        </p:txBody>
      </p:sp>
    </p:spTree>
    <p:extLst>
      <p:ext uri="{BB962C8B-B14F-4D97-AF65-F5344CB8AC3E}">
        <p14:creationId xmlns:p14="http://schemas.microsoft.com/office/powerpoint/2010/main" val="2826732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D39E3-4955-CE9B-ED23-EF2531F2751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A330092-A01A-F755-3191-AF4C3C0A4B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6499839-4630-5336-92AD-16E7402D2F10}"/>
              </a:ext>
            </a:extLst>
          </p:cNvPr>
          <p:cNvSpPr>
            <a:spLocks noGrp="1"/>
          </p:cNvSpPr>
          <p:nvPr>
            <p:ph type="dt" sz="half" idx="10"/>
          </p:nvPr>
        </p:nvSpPr>
        <p:spPr/>
        <p:txBody>
          <a:bodyPr/>
          <a:lstStyle/>
          <a:p>
            <a:fld id="{D9418A64-2D92-4850-8486-29574146B3C3}" type="datetimeFigureOut">
              <a:rPr lang="en-GB" smtClean="0"/>
              <a:t>03/01/2025</a:t>
            </a:fld>
            <a:endParaRPr lang="en-GB"/>
          </a:p>
        </p:txBody>
      </p:sp>
      <p:sp>
        <p:nvSpPr>
          <p:cNvPr id="5" name="Footer Placeholder 4">
            <a:extLst>
              <a:ext uri="{FF2B5EF4-FFF2-40B4-BE49-F238E27FC236}">
                <a16:creationId xmlns:a16="http://schemas.microsoft.com/office/drawing/2014/main" id="{53F8DA8A-A493-C1B7-E858-A0DE81A156E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9185CDA-7372-C7EE-649C-203C60FEB709}"/>
              </a:ext>
            </a:extLst>
          </p:cNvPr>
          <p:cNvSpPr>
            <a:spLocks noGrp="1"/>
          </p:cNvSpPr>
          <p:nvPr>
            <p:ph type="sldNum" sz="quarter" idx="12"/>
          </p:nvPr>
        </p:nvSpPr>
        <p:spPr/>
        <p:txBody>
          <a:bodyPr/>
          <a:lstStyle/>
          <a:p>
            <a:fld id="{95756E6A-1FD7-48B7-BC14-AAA674D38A30}" type="slidenum">
              <a:rPr lang="en-GB" smtClean="0"/>
              <a:t>‹#›</a:t>
            </a:fld>
            <a:endParaRPr lang="en-GB"/>
          </a:p>
        </p:txBody>
      </p:sp>
    </p:spTree>
    <p:extLst>
      <p:ext uri="{BB962C8B-B14F-4D97-AF65-F5344CB8AC3E}">
        <p14:creationId xmlns:p14="http://schemas.microsoft.com/office/powerpoint/2010/main" val="3639698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1283C-1EA5-41D9-5293-3AA3553C8D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0C0314F-848F-6463-369A-F3B72BDF90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E44DCE-F642-B8D4-857F-8B4427DB2592}"/>
              </a:ext>
            </a:extLst>
          </p:cNvPr>
          <p:cNvSpPr>
            <a:spLocks noGrp="1"/>
          </p:cNvSpPr>
          <p:nvPr>
            <p:ph type="dt" sz="half" idx="10"/>
          </p:nvPr>
        </p:nvSpPr>
        <p:spPr/>
        <p:txBody>
          <a:bodyPr/>
          <a:lstStyle/>
          <a:p>
            <a:fld id="{D9418A64-2D92-4850-8486-29574146B3C3}" type="datetimeFigureOut">
              <a:rPr lang="en-GB" smtClean="0"/>
              <a:t>03/01/2025</a:t>
            </a:fld>
            <a:endParaRPr lang="en-GB"/>
          </a:p>
        </p:txBody>
      </p:sp>
      <p:sp>
        <p:nvSpPr>
          <p:cNvPr id="5" name="Footer Placeholder 4">
            <a:extLst>
              <a:ext uri="{FF2B5EF4-FFF2-40B4-BE49-F238E27FC236}">
                <a16:creationId xmlns:a16="http://schemas.microsoft.com/office/drawing/2014/main" id="{6C12D515-E139-A4B3-1CA9-E69161BD813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CE4520-7D7F-4F09-CEE0-93048C31A0BD}"/>
              </a:ext>
            </a:extLst>
          </p:cNvPr>
          <p:cNvSpPr>
            <a:spLocks noGrp="1"/>
          </p:cNvSpPr>
          <p:nvPr>
            <p:ph type="sldNum" sz="quarter" idx="12"/>
          </p:nvPr>
        </p:nvSpPr>
        <p:spPr/>
        <p:txBody>
          <a:bodyPr/>
          <a:lstStyle/>
          <a:p>
            <a:fld id="{95756E6A-1FD7-48B7-BC14-AAA674D38A30}" type="slidenum">
              <a:rPr lang="en-GB" smtClean="0"/>
              <a:t>‹#›</a:t>
            </a:fld>
            <a:endParaRPr lang="en-GB"/>
          </a:p>
        </p:txBody>
      </p:sp>
    </p:spTree>
    <p:extLst>
      <p:ext uri="{BB962C8B-B14F-4D97-AF65-F5344CB8AC3E}">
        <p14:creationId xmlns:p14="http://schemas.microsoft.com/office/powerpoint/2010/main" val="1600526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FF779-3799-A3CF-6BCF-DDC14A8A6C0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EA821A5-334E-13A1-A8A6-4F04479951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4578F6B-E45A-2903-6B90-FCC681591F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31B3E53-4539-1EEE-77D9-789B8C9C5DF1}"/>
              </a:ext>
            </a:extLst>
          </p:cNvPr>
          <p:cNvSpPr>
            <a:spLocks noGrp="1"/>
          </p:cNvSpPr>
          <p:nvPr>
            <p:ph type="dt" sz="half" idx="10"/>
          </p:nvPr>
        </p:nvSpPr>
        <p:spPr/>
        <p:txBody>
          <a:bodyPr/>
          <a:lstStyle/>
          <a:p>
            <a:fld id="{D9418A64-2D92-4850-8486-29574146B3C3}" type="datetimeFigureOut">
              <a:rPr lang="en-GB" smtClean="0"/>
              <a:t>03/01/2025</a:t>
            </a:fld>
            <a:endParaRPr lang="en-GB"/>
          </a:p>
        </p:txBody>
      </p:sp>
      <p:sp>
        <p:nvSpPr>
          <p:cNvPr id="6" name="Footer Placeholder 5">
            <a:extLst>
              <a:ext uri="{FF2B5EF4-FFF2-40B4-BE49-F238E27FC236}">
                <a16:creationId xmlns:a16="http://schemas.microsoft.com/office/drawing/2014/main" id="{12DCF8B0-8760-7F61-455D-5854A52FF8B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DA28839-0218-B76F-D440-EB603C88B236}"/>
              </a:ext>
            </a:extLst>
          </p:cNvPr>
          <p:cNvSpPr>
            <a:spLocks noGrp="1"/>
          </p:cNvSpPr>
          <p:nvPr>
            <p:ph type="sldNum" sz="quarter" idx="12"/>
          </p:nvPr>
        </p:nvSpPr>
        <p:spPr/>
        <p:txBody>
          <a:bodyPr/>
          <a:lstStyle/>
          <a:p>
            <a:fld id="{95756E6A-1FD7-48B7-BC14-AAA674D38A30}" type="slidenum">
              <a:rPr lang="en-GB" smtClean="0"/>
              <a:t>‹#›</a:t>
            </a:fld>
            <a:endParaRPr lang="en-GB"/>
          </a:p>
        </p:txBody>
      </p:sp>
    </p:spTree>
    <p:extLst>
      <p:ext uri="{BB962C8B-B14F-4D97-AF65-F5344CB8AC3E}">
        <p14:creationId xmlns:p14="http://schemas.microsoft.com/office/powerpoint/2010/main" val="1055253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2BD3E-9E27-DD3B-882C-3EC18C369C9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18E5A59-F448-6D8A-9941-8E8CC55CE7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790912-8D10-D3E1-094A-EF722A7E46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E982467-129A-7A5E-85E3-F63BB07033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95B3DA-DAFB-3149-3174-1DF1ED652C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565663D-A9F7-CCC1-1E64-6ABBEF8B58EC}"/>
              </a:ext>
            </a:extLst>
          </p:cNvPr>
          <p:cNvSpPr>
            <a:spLocks noGrp="1"/>
          </p:cNvSpPr>
          <p:nvPr>
            <p:ph type="dt" sz="half" idx="10"/>
          </p:nvPr>
        </p:nvSpPr>
        <p:spPr/>
        <p:txBody>
          <a:bodyPr/>
          <a:lstStyle/>
          <a:p>
            <a:fld id="{D9418A64-2D92-4850-8486-29574146B3C3}" type="datetimeFigureOut">
              <a:rPr lang="en-GB" smtClean="0"/>
              <a:t>03/01/2025</a:t>
            </a:fld>
            <a:endParaRPr lang="en-GB"/>
          </a:p>
        </p:txBody>
      </p:sp>
      <p:sp>
        <p:nvSpPr>
          <p:cNvPr id="8" name="Footer Placeholder 7">
            <a:extLst>
              <a:ext uri="{FF2B5EF4-FFF2-40B4-BE49-F238E27FC236}">
                <a16:creationId xmlns:a16="http://schemas.microsoft.com/office/drawing/2014/main" id="{7E76EEA6-4B52-9B91-7BF5-3E22EE8A7EB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CF0D5F0-21ED-8F92-1738-19456DBE0B8B}"/>
              </a:ext>
            </a:extLst>
          </p:cNvPr>
          <p:cNvSpPr>
            <a:spLocks noGrp="1"/>
          </p:cNvSpPr>
          <p:nvPr>
            <p:ph type="sldNum" sz="quarter" idx="12"/>
          </p:nvPr>
        </p:nvSpPr>
        <p:spPr/>
        <p:txBody>
          <a:bodyPr/>
          <a:lstStyle/>
          <a:p>
            <a:fld id="{95756E6A-1FD7-48B7-BC14-AAA674D38A30}" type="slidenum">
              <a:rPr lang="en-GB" smtClean="0"/>
              <a:t>‹#›</a:t>
            </a:fld>
            <a:endParaRPr lang="en-GB"/>
          </a:p>
        </p:txBody>
      </p:sp>
    </p:spTree>
    <p:extLst>
      <p:ext uri="{BB962C8B-B14F-4D97-AF65-F5344CB8AC3E}">
        <p14:creationId xmlns:p14="http://schemas.microsoft.com/office/powerpoint/2010/main" val="3817936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94155-D909-0BB3-FE65-E38EAC21260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C9224E2-368C-80F5-9AEB-B28E7A703AB5}"/>
              </a:ext>
            </a:extLst>
          </p:cNvPr>
          <p:cNvSpPr>
            <a:spLocks noGrp="1"/>
          </p:cNvSpPr>
          <p:nvPr>
            <p:ph type="dt" sz="half" idx="10"/>
          </p:nvPr>
        </p:nvSpPr>
        <p:spPr/>
        <p:txBody>
          <a:bodyPr/>
          <a:lstStyle/>
          <a:p>
            <a:fld id="{D9418A64-2D92-4850-8486-29574146B3C3}" type="datetimeFigureOut">
              <a:rPr lang="en-GB" smtClean="0"/>
              <a:t>03/01/2025</a:t>
            </a:fld>
            <a:endParaRPr lang="en-GB"/>
          </a:p>
        </p:txBody>
      </p:sp>
      <p:sp>
        <p:nvSpPr>
          <p:cNvPr id="4" name="Footer Placeholder 3">
            <a:extLst>
              <a:ext uri="{FF2B5EF4-FFF2-40B4-BE49-F238E27FC236}">
                <a16:creationId xmlns:a16="http://schemas.microsoft.com/office/drawing/2014/main" id="{FFC6D4FA-83F3-0274-76A8-8B685A24046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8041F3A-045B-EE57-9E50-F88C74A36FA0}"/>
              </a:ext>
            </a:extLst>
          </p:cNvPr>
          <p:cNvSpPr>
            <a:spLocks noGrp="1"/>
          </p:cNvSpPr>
          <p:nvPr>
            <p:ph type="sldNum" sz="quarter" idx="12"/>
          </p:nvPr>
        </p:nvSpPr>
        <p:spPr/>
        <p:txBody>
          <a:bodyPr/>
          <a:lstStyle/>
          <a:p>
            <a:fld id="{95756E6A-1FD7-48B7-BC14-AAA674D38A30}" type="slidenum">
              <a:rPr lang="en-GB" smtClean="0"/>
              <a:t>‹#›</a:t>
            </a:fld>
            <a:endParaRPr lang="en-GB"/>
          </a:p>
        </p:txBody>
      </p:sp>
    </p:spTree>
    <p:extLst>
      <p:ext uri="{BB962C8B-B14F-4D97-AF65-F5344CB8AC3E}">
        <p14:creationId xmlns:p14="http://schemas.microsoft.com/office/powerpoint/2010/main" val="3971817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283593-8EE9-F871-45E0-15AFCB040D53}"/>
              </a:ext>
            </a:extLst>
          </p:cNvPr>
          <p:cNvSpPr>
            <a:spLocks noGrp="1"/>
          </p:cNvSpPr>
          <p:nvPr>
            <p:ph type="dt" sz="half" idx="10"/>
          </p:nvPr>
        </p:nvSpPr>
        <p:spPr/>
        <p:txBody>
          <a:bodyPr/>
          <a:lstStyle/>
          <a:p>
            <a:fld id="{D9418A64-2D92-4850-8486-29574146B3C3}" type="datetimeFigureOut">
              <a:rPr lang="en-GB" smtClean="0"/>
              <a:t>03/01/2025</a:t>
            </a:fld>
            <a:endParaRPr lang="en-GB"/>
          </a:p>
        </p:txBody>
      </p:sp>
      <p:sp>
        <p:nvSpPr>
          <p:cNvPr id="3" name="Footer Placeholder 2">
            <a:extLst>
              <a:ext uri="{FF2B5EF4-FFF2-40B4-BE49-F238E27FC236}">
                <a16:creationId xmlns:a16="http://schemas.microsoft.com/office/drawing/2014/main" id="{21137217-5643-44EC-2AE9-1817DDC740B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F07F500-CC2C-AB10-C754-0A4434640CFD}"/>
              </a:ext>
            </a:extLst>
          </p:cNvPr>
          <p:cNvSpPr>
            <a:spLocks noGrp="1"/>
          </p:cNvSpPr>
          <p:nvPr>
            <p:ph type="sldNum" sz="quarter" idx="12"/>
          </p:nvPr>
        </p:nvSpPr>
        <p:spPr/>
        <p:txBody>
          <a:bodyPr/>
          <a:lstStyle/>
          <a:p>
            <a:fld id="{95756E6A-1FD7-48B7-BC14-AAA674D38A30}" type="slidenum">
              <a:rPr lang="en-GB" smtClean="0"/>
              <a:t>‹#›</a:t>
            </a:fld>
            <a:endParaRPr lang="en-GB"/>
          </a:p>
        </p:txBody>
      </p:sp>
    </p:spTree>
    <p:extLst>
      <p:ext uri="{BB962C8B-B14F-4D97-AF65-F5344CB8AC3E}">
        <p14:creationId xmlns:p14="http://schemas.microsoft.com/office/powerpoint/2010/main" val="1006017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58B28-4291-5380-D945-681EDE66CA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A7F4915-3038-B48C-D504-3C2ED5DB75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475095C-8A81-E343-9DFB-D6CD7E8A3D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078C26-9392-D958-EE6A-47114D9D2FF1}"/>
              </a:ext>
            </a:extLst>
          </p:cNvPr>
          <p:cNvSpPr>
            <a:spLocks noGrp="1"/>
          </p:cNvSpPr>
          <p:nvPr>
            <p:ph type="dt" sz="half" idx="10"/>
          </p:nvPr>
        </p:nvSpPr>
        <p:spPr/>
        <p:txBody>
          <a:bodyPr/>
          <a:lstStyle/>
          <a:p>
            <a:fld id="{D9418A64-2D92-4850-8486-29574146B3C3}" type="datetimeFigureOut">
              <a:rPr lang="en-GB" smtClean="0"/>
              <a:t>03/01/2025</a:t>
            </a:fld>
            <a:endParaRPr lang="en-GB"/>
          </a:p>
        </p:txBody>
      </p:sp>
      <p:sp>
        <p:nvSpPr>
          <p:cNvPr id="6" name="Footer Placeholder 5">
            <a:extLst>
              <a:ext uri="{FF2B5EF4-FFF2-40B4-BE49-F238E27FC236}">
                <a16:creationId xmlns:a16="http://schemas.microsoft.com/office/drawing/2014/main" id="{CE08C4DA-DC00-3F51-ADE3-AF39B35F372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8A5F193-34EE-A2DD-F422-EBAF422FBC31}"/>
              </a:ext>
            </a:extLst>
          </p:cNvPr>
          <p:cNvSpPr>
            <a:spLocks noGrp="1"/>
          </p:cNvSpPr>
          <p:nvPr>
            <p:ph type="sldNum" sz="quarter" idx="12"/>
          </p:nvPr>
        </p:nvSpPr>
        <p:spPr/>
        <p:txBody>
          <a:bodyPr/>
          <a:lstStyle/>
          <a:p>
            <a:fld id="{95756E6A-1FD7-48B7-BC14-AAA674D38A30}" type="slidenum">
              <a:rPr lang="en-GB" smtClean="0"/>
              <a:t>‹#›</a:t>
            </a:fld>
            <a:endParaRPr lang="en-GB"/>
          </a:p>
        </p:txBody>
      </p:sp>
    </p:spTree>
    <p:extLst>
      <p:ext uri="{BB962C8B-B14F-4D97-AF65-F5344CB8AC3E}">
        <p14:creationId xmlns:p14="http://schemas.microsoft.com/office/powerpoint/2010/main" val="4208132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D342F-2887-936A-48FF-101A7090E8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2E07DAC-114E-0230-3613-42E384AB97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5A8A325-51AD-5148-6075-53A78FEF13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59201F-BEB6-C9BE-B433-9B59A34F1074}"/>
              </a:ext>
            </a:extLst>
          </p:cNvPr>
          <p:cNvSpPr>
            <a:spLocks noGrp="1"/>
          </p:cNvSpPr>
          <p:nvPr>
            <p:ph type="dt" sz="half" idx="10"/>
          </p:nvPr>
        </p:nvSpPr>
        <p:spPr/>
        <p:txBody>
          <a:bodyPr/>
          <a:lstStyle/>
          <a:p>
            <a:fld id="{D9418A64-2D92-4850-8486-29574146B3C3}" type="datetimeFigureOut">
              <a:rPr lang="en-GB" smtClean="0"/>
              <a:t>03/01/2025</a:t>
            </a:fld>
            <a:endParaRPr lang="en-GB"/>
          </a:p>
        </p:txBody>
      </p:sp>
      <p:sp>
        <p:nvSpPr>
          <p:cNvPr id="6" name="Footer Placeholder 5">
            <a:extLst>
              <a:ext uri="{FF2B5EF4-FFF2-40B4-BE49-F238E27FC236}">
                <a16:creationId xmlns:a16="http://schemas.microsoft.com/office/drawing/2014/main" id="{55799C07-341A-5FC6-A069-FCAEC6856EE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C11771F-126E-A5CD-97BD-CB56B418D4BD}"/>
              </a:ext>
            </a:extLst>
          </p:cNvPr>
          <p:cNvSpPr>
            <a:spLocks noGrp="1"/>
          </p:cNvSpPr>
          <p:nvPr>
            <p:ph type="sldNum" sz="quarter" idx="12"/>
          </p:nvPr>
        </p:nvSpPr>
        <p:spPr/>
        <p:txBody>
          <a:bodyPr/>
          <a:lstStyle/>
          <a:p>
            <a:fld id="{95756E6A-1FD7-48B7-BC14-AAA674D38A30}" type="slidenum">
              <a:rPr lang="en-GB" smtClean="0"/>
              <a:t>‹#›</a:t>
            </a:fld>
            <a:endParaRPr lang="en-GB"/>
          </a:p>
        </p:txBody>
      </p:sp>
    </p:spTree>
    <p:extLst>
      <p:ext uri="{BB962C8B-B14F-4D97-AF65-F5344CB8AC3E}">
        <p14:creationId xmlns:p14="http://schemas.microsoft.com/office/powerpoint/2010/main" val="794495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FAD9AC-EFFF-F94A-7A08-B33E279251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2544E0D-5DB1-68FD-729E-7A91E8EEA6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5DA53FE-228E-B939-F756-2726369069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418A64-2D92-4850-8486-29574146B3C3}" type="datetimeFigureOut">
              <a:rPr lang="en-GB" smtClean="0"/>
              <a:t>03/01/2025</a:t>
            </a:fld>
            <a:endParaRPr lang="en-GB"/>
          </a:p>
        </p:txBody>
      </p:sp>
      <p:sp>
        <p:nvSpPr>
          <p:cNvPr id="5" name="Footer Placeholder 4">
            <a:extLst>
              <a:ext uri="{FF2B5EF4-FFF2-40B4-BE49-F238E27FC236}">
                <a16:creationId xmlns:a16="http://schemas.microsoft.com/office/drawing/2014/main" id="{3C5384E5-A3D8-1F5C-5B33-D98072FDAA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10556B0-221E-7F6C-0777-B176CA14FF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756E6A-1FD7-48B7-BC14-AAA674D38A30}" type="slidenum">
              <a:rPr lang="en-GB" smtClean="0"/>
              <a:t>‹#›</a:t>
            </a:fld>
            <a:endParaRPr lang="en-GB"/>
          </a:p>
        </p:txBody>
      </p:sp>
    </p:spTree>
    <p:extLst>
      <p:ext uri="{BB962C8B-B14F-4D97-AF65-F5344CB8AC3E}">
        <p14:creationId xmlns:p14="http://schemas.microsoft.com/office/powerpoint/2010/main" val="18523316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7B26A17-F75C-A671-12DD-B98B704F2008}"/>
              </a:ext>
            </a:extLst>
          </p:cNvPr>
          <p:cNvSpPr/>
          <p:nvPr/>
        </p:nvSpPr>
        <p:spPr>
          <a:xfrm>
            <a:off x="316992" y="218195"/>
            <a:ext cx="11428320" cy="537289"/>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Impact Analysis on Insurance Premiums</a:t>
            </a:r>
            <a:endParaRPr lang="en-GB" sz="3200" dirty="0">
              <a:solidFill>
                <a:schemeClr val="tx1"/>
              </a:solidFill>
            </a:endParaRPr>
          </a:p>
        </p:txBody>
      </p:sp>
      <p:sp>
        <p:nvSpPr>
          <p:cNvPr id="10" name="Rectangle 9">
            <a:extLst>
              <a:ext uri="{FF2B5EF4-FFF2-40B4-BE49-F238E27FC236}">
                <a16:creationId xmlns:a16="http://schemas.microsoft.com/office/drawing/2014/main" id="{F739C96B-59D6-C25E-D6B5-530AFFEE1F28}"/>
              </a:ext>
            </a:extLst>
          </p:cNvPr>
          <p:cNvSpPr/>
          <p:nvPr/>
        </p:nvSpPr>
        <p:spPr>
          <a:xfrm>
            <a:off x="316992" y="939835"/>
            <a:ext cx="11428320" cy="5699969"/>
          </a:xfrm>
          <a:prstGeom prst="rect">
            <a:avLst/>
          </a:prstGeom>
          <a:solidFill>
            <a:schemeClr val="bg1"/>
          </a:solidFill>
          <a:ln w="4127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3200" b="1" kern="100" dirty="0">
                <a:solidFill>
                  <a:schemeClr val="tx1"/>
                </a:solidFill>
                <a:effectLst/>
              </a:rPr>
              <a:t>Background</a:t>
            </a:r>
            <a:endParaRPr lang="en-GB" b="1" kern="100" dirty="0">
              <a:solidFill>
                <a:schemeClr val="tx1"/>
              </a:solidFill>
              <a:effectLst/>
            </a:endParaRPr>
          </a:p>
          <a:p>
            <a:r>
              <a:rPr lang="en-GB" sz="2000" kern="100" dirty="0">
                <a:solidFill>
                  <a:schemeClr val="tx1"/>
                </a:solidFill>
                <a:effectLst/>
              </a:rPr>
              <a:t>For an insurance company to remain profitable, it must collect more in annual premiums than it pays out in medical care for its beneficiaries. Consequently, insurers invest substantial resources in developing models that accurately predict medical expenses. Estimating medical expenses is challenging because</a:t>
            </a:r>
            <a:r>
              <a:rPr lang="en-GB" sz="2000" kern="100" dirty="0">
                <a:solidFill>
                  <a:schemeClr val="tx1"/>
                </a:solidFill>
              </a:rPr>
              <a:t> the most costly conditions</a:t>
            </a:r>
            <a:r>
              <a:rPr lang="en-GB" sz="2000" kern="100" dirty="0">
                <a:solidFill>
                  <a:schemeClr val="tx1"/>
                </a:solidFill>
                <a:effectLst/>
              </a:rPr>
              <a:t> are rare and random. However, certain conditions are more common in specific segments of the population than others. For example, lung cancer is more prevalent among smokers, and heart disease is more likely among individuals with obesity. </a:t>
            </a:r>
          </a:p>
          <a:p>
            <a:r>
              <a:rPr lang="en-GB" sz="3200" b="1" kern="100" dirty="0">
                <a:solidFill>
                  <a:schemeClr val="tx1"/>
                </a:solidFill>
              </a:rPr>
              <a:t>Objective</a:t>
            </a:r>
            <a:endParaRPr lang="en-GB" sz="3200" b="1" kern="100" dirty="0">
              <a:solidFill>
                <a:schemeClr val="tx1"/>
              </a:solidFill>
              <a:effectLst/>
            </a:endParaRPr>
          </a:p>
          <a:p>
            <a:r>
              <a:rPr lang="en-GB" sz="2000" kern="100" dirty="0">
                <a:solidFill>
                  <a:schemeClr val="tx1"/>
                </a:solidFill>
                <a:effectLst/>
              </a:rPr>
              <a:t>The objective of this analysis is to utilize patient claims data to:</a:t>
            </a:r>
          </a:p>
          <a:p>
            <a:pPr marL="342900" lvl="0" indent="-342900">
              <a:lnSpc>
                <a:spcPct val="107000"/>
              </a:lnSpc>
              <a:spcAft>
                <a:spcPts val="800"/>
              </a:spcAft>
              <a:buSzPts val="1000"/>
              <a:buFont typeface="Symbol" panose="05050102010706020507" pitchFamily="18" charset="2"/>
              <a:buChar char=""/>
              <a:tabLst>
                <a:tab pos="457200" algn="l"/>
              </a:tabLst>
            </a:pPr>
            <a:r>
              <a:rPr lang="en-GB" sz="2000" b="1" kern="100" dirty="0">
                <a:solidFill>
                  <a:schemeClr val="tx1"/>
                </a:solidFill>
                <a:effectLst/>
              </a:rPr>
              <a:t>Identify patterns in the data that influence insurance premiums.</a:t>
            </a:r>
          </a:p>
          <a:p>
            <a:pPr marL="342900" lvl="0" indent="-342900">
              <a:lnSpc>
                <a:spcPct val="107000"/>
              </a:lnSpc>
              <a:spcAft>
                <a:spcPts val="800"/>
              </a:spcAft>
              <a:buSzPts val="1000"/>
              <a:buFont typeface="Symbol" panose="05050102010706020507" pitchFamily="18" charset="2"/>
              <a:buChar char=""/>
              <a:tabLst>
                <a:tab pos="457200" algn="l"/>
              </a:tabLst>
            </a:pPr>
            <a:r>
              <a:rPr lang="en-GB" sz="2000" b="1" kern="100" dirty="0">
                <a:solidFill>
                  <a:schemeClr val="tx1"/>
                </a:solidFill>
                <a:effectLst/>
              </a:rPr>
              <a:t>Identify and quantify the impact of factors that affect premium costs</a:t>
            </a:r>
          </a:p>
          <a:p>
            <a:pPr marL="342900" lvl="0" indent="-342900">
              <a:lnSpc>
                <a:spcPct val="107000"/>
              </a:lnSpc>
              <a:spcAft>
                <a:spcPts val="800"/>
              </a:spcAft>
              <a:buSzPts val="1000"/>
              <a:buFont typeface="Symbol" panose="05050102010706020507" pitchFamily="18" charset="2"/>
              <a:buChar char=""/>
              <a:tabLst>
                <a:tab pos="457200" algn="l"/>
              </a:tabLst>
            </a:pPr>
            <a:r>
              <a:rPr lang="en-GB" sz="2000" b="1" kern="100" dirty="0">
                <a:solidFill>
                  <a:schemeClr val="tx1"/>
                </a:solidFill>
                <a:effectLst/>
              </a:rPr>
              <a:t>Estimate average medical care expenses for various population segments.</a:t>
            </a:r>
          </a:p>
          <a:p>
            <a:pPr marL="342900" lvl="0" indent="-342900">
              <a:lnSpc>
                <a:spcPct val="107000"/>
              </a:lnSpc>
              <a:spcAft>
                <a:spcPts val="800"/>
              </a:spcAft>
              <a:buSzPts val="1000"/>
              <a:buFont typeface="Symbol" panose="05050102010706020507" pitchFamily="18" charset="2"/>
              <a:buChar char=""/>
              <a:tabLst>
                <a:tab pos="457200" algn="l"/>
              </a:tabLst>
            </a:pPr>
            <a:r>
              <a:rPr lang="en-GB" sz="2000" b="1" kern="100" dirty="0">
                <a:solidFill>
                  <a:schemeClr val="tx1"/>
                </a:solidFill>
              </a:rPr>
              <a:t>Use the estimated cost to create actuarial tables for yearly premiums</a:t>
            </a:r>
            <a:endParaRPr lang="en-GB" sz="2000" b="1" kern="100" dirty="0">
              <a:solidFill>
                <a:schemeClr val="tx1"/>
              </a:solidFill>
              <a:effectLst/>
            </a:endParaRPr>
          </a:p>
          <a:p>
            <a:endParaRPr lang="en-GB" kern="100" dirty="0">
              <a:solidFill>
                <a:schemeClr val="tx1"/>
              </a:solidFill>
              <a:effectLst/>
            </a:endParaRPr>
          </a:p>
        </p:txBody>
      </p:sp>
    </p:spTree>
    <p:extLst>
      <p:ext uri="{BB962C8B-B14F-4D97-AF65-F5344CB8AC3E}">
        <p14:creationId xmlns:p14="http://schemas.microsoft.com/office/powerpoint/2010/main" val="3030391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7B26A17-F75C-A671-12DD-B98B704F2008}"/>
              </a:ext>
            </a:extLst>
          </p:cNvPr>
          <p:cNvSpPr/>
          <p:nvPr/>
        </p:nvSpPr>
        <p:spPr>
          <a:xfrm>
            <a:off x="464137" y="71261"/>
            <a:ext cx="11558016" cy="816864"/>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Calibri" panose="020F0502020204030204" pitchFamily="34" charset="0"/>
                <a:cs typeface="Times New Roman" panose="02020603050405020304" pitchFamily="18" charset="0"/>
              </a:rPr>
              <a:t>Distribution of medical expenses</a:t>
            </a:r>
            <a:endParaRPr lang="en-GB" sz="3200" dirty="0">
              <a:solidFill>
                <a:schemeClr val="tx1"/>
              </a:solidFill>
            </a:endParaRPr>
          </a:p>
        </p:txBody>
      </p:sp>
      <p:sp>
        <p:nvSpPr>
          <p:cNvPr id="5" name="Rectangle 4">
            <a:extLst>
              <a:ext uri="{FF2B5EF4-FFF2-40B4-BE49-F238E27FC236}">
                <a16:creationId xmlns:a16="http://schemas.microsoft.com/office/drawing/2014/main" id="{4FD90220-5BC7-713B-30AB-89BBFBE0484B}"/>
              </a:ext>
            </a:extLst>
          </p:cNvPr>
          <p:cNvSpPr/>
          <p:nvPr/>
        </p:nvSpPr>
        <p:spPr>
          <a:xfrm>
            <a:off x="451105" y="2096814"/>
            <a:ext cx="6170412" cy="3358055"/>
          </a:xfrm>
          <a:prstGeom prst="rect">
            <a:avLst/>
          </a:prstGeom>
          <a:solidFill>
            <a:schemeClr val="bg1"/>
          </a:solidFill>
          <a:ln w="508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Rounded Corners 1">
            <a:extLst>
              <a:ext uri="{FF2B5EF4-FFF2-40B4-BE49-F238E27FC236}">
                <a16:creationId xmlns:a16="http://schemas.microsoft.com/office/drawing/2014/main" id="{A9194A59-2D65-B2B0-C285-701D2BC6F503}"/>
              </a:ext>
            </a:extLst>
          </p:cNvPr>
          <p:cNvSpPr/>
          <p:nvPr/>
        </p:nvSpPr>
        <p:spPr>
          <a:xfrm>
            <a:off x="6864096" y="2133600"/>
            <a:ext cx="5062624" cy="343688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GB" sz="2400" dirty="0">
                <a:solidFill>
                  <a:schemeClr val="tx1"/>
                </a:solidFill>
              </a:rPr>
              <a:t>People of some age groups have different medical expenses</a:t>
            </a:r>
          </a:p>
        </p:txBody>
      </p:sp>
      <p:sp>
        <p:nvSpPr>
          <p:cNvPr id="3" name="Rectangle: Rounded Corners 2">
            <a:extLst>
              <a:ext uri="{FF2B5EF4-FFF2-40B4-BE49-F238E27FC236}">
                <a16:creationId xmlns:a16="http://schemas.microsoft.com/office/drawing/2014/main" id="{D0A415A4-FBBA-C9E2-BCAF-D90B1721D3AC}"/>
              </a:ext>
            </a:extLst>
          </p:cNvPr>
          <p:cNvSpPr/>
          <p:nvPr/>
        </p:nvSpPr>
        <p:spPr>
          <a:xfrm>
            <a:off x="464137" y="1043993"/>
            <a:ext cx="6170412" cy="81686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latin typeface="Calibri" panose="020F0502020204030204" pitchFamily="34" charset="0"/>
                <a:cs typeface="Times New Roman" panose="02020603050405020304" pitchFamily="18" charset="0"/>
              </a:rPr>
              <a:t>How does the medical expenditure vary with age ?</a:t>
            </a:r>
            <a:endParaRPr lang="en-GB" sz="2400" dirty="0">
              <a:solidFill>
                <a:schemeClr val="tx1"/>
              </a:solidFill>
            </a:endParaRPr>
          </a:p>
        </p:txBody>
      </p:sp>
      <p:sp>
        <p:nvSpPr>
          <p:cNvPr id="7" name="Rectangle: Rounded Corners 6">
            <a:extLst>
              <a:ext uri="{FF2B5EF4-FFF2-40B4-BE49-F238E27FC236}">
                <a16:creationId xmlns:a16="http://schemas.microsoft.com/office/drawing/2014/main" id="{12BE837A-79C1-FF02-1381-49384BA94B77}"/>
              </a:ext>
            </a:extLst>
          </p:cNvPr>
          <p:cNvSpPr/>
          <p:nvPr/>
        </p:nvSpPr>
        <p:spPr>
          <a:xfrm>
            <a:off x="451105" y="5704805"/>
            <a:ext cx="6170412" cy="81686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Generally, as age increases, medical expenses increases</a:t>
            </a:r>
          </a:p>
        </p:txBody>
      </p:sp>
      <p:pic>
        <p:nvPicPr>
          <p:cNvPr id="9" name="Picture 8" descr="A graph of a number of people&#10;&#10;Description automatically generated with medium confidence">
            <a:extLst>
              <a:ext uri="{FF2B5EF4-FFF2-40B4-BE49-F238E27FC236}">
                <a16:creationId xmlns:a16="http://schemas.microsoft.com/office/drawing/2014/main" id="{90D29572-BDA0-E9EC-AFE9-939FDAF768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917" y="2270235"/>
            <a:ext cx="5801711" cy="3042744"/>
          </a:xfrm>
          <a:prstGeom prst="rect">
            <a:avLst/>
          </a:prstGeom>
        </p:spPr>
      </p:pic>
    </p:spTree>
    <p:extLst>
      <p:ext uri="{BB962C8B-B14F-4D97-AF65-F5344CB8AC3E}">
        <p14:creationId xmlns:p14="http://schemas.microsoft.com/office/powerpoint/2010/main" val="113509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7B26A17-F75C-A671-12DD-B98B704F2008}"/>
              </a:ext>
            </a:extLst>
          </p:cNvPr>
          <p:cNvSpPr/>
          <p:nvPr/>
        </p:nvSpPr>
        <p:spPr>
          <a:xfrm>
            <a:off x="261257" y="71261"/>
            <a:ext cx="11760896" cy="816864"/>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Calibri" panose="020F0502020204030204" pitchFamily="34" charset="0"/>
                <a:cs typeface="Times New Roman" panose="02020603050405020304" pitchFamily="18" charset="0"/>
              </a:rPr>
              <a:t>First Regression model – with all predictors</a:t>
            </a:r>
            <a:endParaRPr lang="en-GB" sz="3200" dirty="0">
              <a:solidFill>
                <a:schemeClr val="tx1"/>
              </a:solidFill>
            </a:endParaRPr>
          </a:p>
        </p:txBody>
      </p:sp>
      <p:sp>
        <p:nvSpPr>
          <p:cNvPr id="5" name="Rectangle 4">
            <a:extLst>
              <a:ext uri="{FF2B5EF4-FFF2-40B4-BE49-F238E27FC236}">
                <a16:creationId xmlns:a16="http://schemas.microsoft.com/office/drawing/2014/main" id="{4FD90220-5BC7-713B-30AB-89BBFBE0484B}"/>
              </a:ext>
            </a:extLst>
          </p:cNvPr>
          <p:cNvSpPr/>
          <p:nvPr/>
        </p:nvSpPr>
        <p:spPr>
          <a:xfrm>
            <a:off x="330927" y="1156288"/>
            <a:ext cx="5895704" cy="5488352"/>
          </a:xfrm>
          <a:prstGeom prst="rect">
            <a:avLst/>
          </a:prstGeom>
          <a:solidFill>
            <a:schemeClr val="bg1"/>
          </a:solidFill>
          <a:ln w="508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Rounded Corners 1">
            <a:extLst>
              <a:ext uri="{FF2B5EF4-FFF2-40B4-BE49-F238E27FC236}">
                <a16:creationId xmlns:a16="http://schemas.microsoft.com/office/drawing/2014/main" id="{A9194A59-2D65-B2B0-C285-701D2BC6F503}"/>
              </a:ext>
            </a:extLst>
          </p:cNvPr>
          <p:cNvSpPr/>
          <p:nvPr/>
        </p:nvSpPr>
        <p:spPr>
          <a:xfrm>
            <a:off x="6510528" y="1223939"/>
            <a:ext cx="5062624" cy="533535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GB" sz="1400" dirty="0">
                <a:solidFill>
                  <a:schemeClr val="tx1"/>
                </a:solidFill>
              </a:rPr>
              <a:t>For each year that age increases, we would expect $205 higher medical expenses on average, assuming everything else is equal</a:t>
            </a:r>
          </a:p>
          <a:p>
            <a:pPr marL="342900" indent="-342900">
              <a:buFont typeface="Arial" panose="020B0604020202020204" pitchFamily="34" charset="0"/>
              <a:buChar char="•"/>
            </a:pPr>
            <a:r>
              <a:rPr lang="en-GB" sz="1400" dirty="0">
                <a:solidFill>
                  <a:schemeClr val="tx1"/>
                </a:solidFill>
              </a:rPr>
              <a:t>Each additional child results in an average of $384 in additional medical expenses each year</a:t>
            </a:r>
          </a:p>
          <a:p>
            <a:pPr marL="342900" indent="-342900">
              <a:buFont typeface="Arial" panose="020B0604020202020204" pitchFamily="34" charset="0"/>
              <a:buChar char="•"/>
            </a:pPr>
            <a:r>
              <a:rPr lang="en-GB" sz="1400" dirty="0">
                <a:solidFill>
                  <a:schemeClr val="tx1"/>
                </a:solidFill>
              </a:rPr>
              <a:t>Each unit of BMI increase is associated with an increase of $271 in yearly medical costs.</a:t>
            </a:r>
          </a:p>
          <a:p>
            <a:pPr marL="342900" indent="-342900">
              <a:buFont typeface="Arial" panose="020B0604020202020204" pitchFamily="34" charset="0"/>
              <a:buChar char="•"/>
            </a:pPr>
            <a:r>
              <a:rPr lang="en-GB" sz="1400" dirty="0">
                <a:solidFill>
                  <a:schemeClr val="tx1"/>
                </a:solidFill>
              </a:rPr>
              <a:t>males have $105 less medical costs each year relative to females</a:t>
            </a:r>
          </a:p>
          <a:p>
            <a:pPr marL="342900" indent="-342900">
              <a:buFont typeface="Arial" panose="020B0604020202020204" pitchFamily="34" charset="0"/>
              <a:buChar char="•"/>
            </a:pPr>
            <a:r>
              <a:rPr lang="en-GB" sz="1400" dirty="0">
                <a:solidFill>
                  <a:schemeClr val="tx1"/>
                </a:solidFill>
              </a:rPr>
              <a:t>smokers cost an average of $19078 more than non-smokers</a:t>
            </a:r>
          </a:p>
          <a:p>
            <a:pPr marL="342900" indent="-342900">
              <a:buFont typeface="Arial" panose="020B0604020202020204" pitchFamily="34" charset="0"/>
              <a:buChar char="•"/>
            </a:pPr>
            <a:r>
              <a:rPr lang="en-GB" sz="1400" dirty="0">
                <a:solidFill>
                  <a:schemeClr val="tx1"/>
                </a:solidFill>
              </a:rPr>
              <a:t>the coefficient for each of the other three regions in the model is negative, which implies that the northeast region tends to have the highest average medical expenses. than non-smokers. </a:t>
            </a:r>
          </a:p>
          <a:p>
            <a:pPr marL="342900" indent="-342900">
              <a:buFont typeface="Arial" panose="020B0604020202020204" pitchFamily="34" charset="0"/>
              <a:buChar char="•"/>
            </a:pPr>
            <a:endParaRPr lang="en-GB" sz="1400" b="1" dirty="0">
              <a:solidFill>
                <a:schemeClr val="tx1"/>
              </a:solidFill>
            </a:endParaRPr>
          </a:p>
          <a:p>
            <a:pPr marL="342900" indent="-342900">
              <a:buFont typeface="Arial" panose="020B0604020202020204" pitchFamily="34" charset="0"/>
              <a:buChar char="•"/>
            </a:pPr>
            <a:r>
              <a:rPr lang="en-GB" sz="1400" b="1" dirty="0">
                <a:solidFill>
                  <a:schemeClr val="tx1"/>
                </a:solidFill>
              </a:rPr>
              <a:t>old age, smoking, and obesity tend to be linked to additional health issues, while additional family member dependents may result in an increase in physician visits and preventive care such as vaccinations and yearly physical exams</a:t>
            </a:r>
          </a:p>
          <a:p>
            <a:pPr marL="342900" indent="-342900">
              <a:buFont typeface="Arial" panose="020B0604020202020204" pitchFamily="34" charset="0"/>
              <a:buChar char="•"/>
            </a:pPr>
            <a:r>
              <a:rPr lang="en-GB" sz="1400" b="1" dirty="0" err="1">
                <a:solidFill>
                  <a:schemeClr val="tx1"/>
                </a:solidFill>
              </a:rPr>
              <a:t>Rsquared</a:t>
            </a:r>
            <a:r>
              <a:rPr lang="en-GB" sz="1400" b="1" dirty="0">
                <a:solidFill>
                  <a:schemeClr val="tx1"/>
                </a:solidFill>
              </a:rPr>
              <a:t> = 75% - meaning 75% of medical charges is explained by the model</a:t>
            </a:r>
          </a:p>
        </p:txBody>
      </p:sp>
      <p:pic>
        <p:nvPicPr>
          <p:cNvPr id="9" name="Picture 8">
            <a:extLst>
              <a:ext uri="{FF2B5EF4-FFF2-40B4-BE49-F238E27FC236}">
                <a16:creationId xmlns:a16="http://schemas.microsoft.com/office/drawing/2014/main" id="{E1EBC0F0-A4F7-A8DC-2F56-081AB12B8798}"/>
              </a:ext>
            </a:extLst>
          </p:cNvPr>
          <p:cNvPicPr>
            <a:picLocks noChangeAspect="1"/>
          </p:cNvPicPr>
          <p:nvPr/>
        </p:nvPicPr>
        <p:blipFill>
          <a:blip r:embed="rId2"/>
          <a:stretch>
            <a:fillRect/>
          </a:stretch>
        </p:blipFill>
        <p:spPr>
          <a:xfrm>
            <a:off x="512064" y="1319402"/>
            <a:ext cx="5583935" cy="5239894"/>
          </a:xfrm>
          <a:prstGeom prst="rect">
            <a:avLst/>
          </a:prstGeom>
        </p:spPr>
      </p:pic>
    </p:spTree>
    <p:extLst>
      <p:ext uri="{BB962C8B-B14F-4D97-AF65-F5344CB8AC3E}">
        <p14:creationId xmlns:p14="http://schemas.microsoft.com/office/powerpoint/2010/main" val="593751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7B26A17-F75C-A671-12DD-B98B704F2008}"/>
              </a:ext>
            </a:extLst>
          </p:cNvPr>
          <p:cNvSpPr/>
          <p:nvPr/>
        </p:nvSpPr>
        <p:spPr>
          <a:xfrm>
            <a:off x="261257" y="71261"/>
            <a:ext cx="11760896" cy="816864"/>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Calibri" panose="020F0502020204030204" pitchFamily="34" charset="0"/>
                <a:cs typeface="Times New Roman" panose="02020603050405020304" pitchFamily="18" charset="0"/>
              </a:rPr>
              <a:t>Improving model performance</a:t>
            </a:r>
            <a:endParaRPr lang="en-GB" sz="3200" dirty="0">
              <a:solidFill>
                <a:schemeClr val="tx1"/>
              </a:solidFill>
            </a:endParaRPr>
          </a:p>
        </p:txBody>
      </p:sp>
      <p:sp>
        <p:nvSpPr>
          <p:cNvPr id="5" name="Rectangle 4">
            <a:extLst>
              <a:ext uri="{FF2B5EF4-FFF2-40B4-BE49-F238E27FC236}">
                <a16:creationId xmlns:a16="http://schemas.microsoft.com/office/drawing/2014/main" id="{4FD90220-5BC7-713B-30AB-89BBFBE0484B}"/>
              </a:ext>
            </a:extLst>
          </p:cNvPr>
          <p:cNvSpPr/>
          <p:nvPr/>
        </p:nvSpPr>
        <p:spPr>
          <a:xfrm>
            <a:off x="330927" y="1156288"/>
            <a:ext cx="5895704" cy="5488352"/>
          </a:xfrm>
          <a:prstGeom prst="rect">
            <a:avLst/>
          </a:prstGeom>
          <a:solidFill>
            <a:schemeClr val="bg1"/>
          </a:solidFill>
          <a:ln w="508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Rounded Corners 1">
            <a:extLst>
              <a:ext uri="{FF2B5EF4-FFF2-40B4-BE49-F238E27FC236}">
                <a16:creationId xmlns:a16="http://schemas.microsoft.com/office/drawing/2014/main" id="{A9194A59-2D65-B2B0-C285-701D2BC6F503}"/>
              </a:ext>
            </a:extLst>
          </p:cNvPr>
          <p:cNvSpPr/>
          <p:nvPr/>
        </p:nvSpPr>
        <p:spPr>
          <a:xfrm>
            <a:off x="6510528" y="1223939"/>
            <a:ext cx="5062624" cy="533535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GB" sz="1200" dirty="0">
                <a:solidFill>
                  <a:schemeClr val="tx1"/>
                </a:solidFill>
              </a:rPr>
              <a:t>if we have subject matter knowledge about how a feature is related to the outcome, we can use this information to inform the model specification and potentially improve the model's performance.</a:t>
            </a:r>
          </a:p>
          <a:p>
            <a:pPr marL="285750" indent="-285750">
              <a:buFont typeface="Arial" panose="020B0604020202020204" pitchFamily="34" charset="0"/>
              <a:buChar char="•"/>
            </a:pPr>
            <a:r>
              <a:rPr lang="en-GB" sz="1200" dirty="0">
                <a:solidFill>
                  <a:schemeClr val="tx1"/>
                </a:solidFill>
              </a:rPr>
              <a:t>the effect of age on medical expenditures may not be constant throughout all age values; the treatment may become disproportionately expensive for the oldest populations</a:t>
            </a:r>
          </a:p>
          <a:p>
            <a:pPr marL="285750" indent="-285750">
              <a:buFont typeface="Arial" panose="020B0604020202020204" pitchFamily="34" charset="0"/>
              <a:buChar char="•"/>
            </a:pPr>
            <a:r>
              <a:rPr lang="en-GB" sz="1200" dirty="0">
                <a:solidFill>
                  <a:schemeClr val="tx1"/>
                </a:solidFill>
              </a:rPr>
              <a:t>Transformation – converting a numeric variable to a binary indicator</a:t>
            </a:r>
          </a:p>
          <a:p>
            <a:pPr marL="285750" indent="-285750">
              <a:buFont typeface="Arial" panose="020B0604020202020204" pitchFamily="34" charset="0"/>
              <a:buChar char="•"/>
            </a:pPr>
            <a:r>
              <a:rPr lang="en-GB" sz="1200" dirty="0">
                <a:solidFill>
                  <a:schemeClr val="tx1"/>
                </a:solidFill>
              </a:rPr>
              <a:t>BMI may have zero impact on medical expenditures for individuals in the normal weight range, but it may be strongly related to higher costs for the obese (that is, BMI of 30 or above).</a:t>
            </a:r>
          </a:p>
          <a:p>
            <a:pPr marL="285750" indent="-285750">
              <a:buFont typeface="Arial" panose="020B0604020202020204" pitchFamily="34" charset="0"/>
              <a:buChar char="•"/>
            </a:pPr>
            <a:r>
              <a:rPr lang="en-GB" sz="1200" dirty="0">
                <a:solidFill>
                  <a:schemeClr val="tx1"/>
                </a:solidFill>
              </a:rPr>
              <a:t> adding interaction effects- What if certain features have a combined impact on the dependent variable? For instance, smoking and obesity may have harmful effects separately, but it is reasonable to assume that their combined effect may be worse than the sum of each one alone. When two features have a combined effect, this is known as an interaction.</a:t>
            </a:r>
          </a:p>
          <a:p>
            <a:pPr marL="285750" indent="-285750">
              <a:buFont typeface="Arial" panose="020B0604020202020204" pitchFamily="34" charset="0"/>
              <a:buChar char="•"/>
            </a:pPr>
            <a:r>
              <a:rPr lang="en-GB" sz="1200" dirty="0">
                <a:solidFill>
                  <a:schemeClr val="tx1"/>
                </a:solidFill>
              </a:rPr>
              <a:t>To summarize the improvements, we: • Added a non-linear term for age • Created an indicator for obesity • Specified an interaction between obesity and smoking</a:t>
            </a:r>
          </a:p>
          <a:p>
            <a:endParaRPr lang="en-GB" sz="1400" b="1" dirty="0">
              <a:solidFill>
                <a:schemeClr val="tx1"/>
              </a:solidFill>
            </a:endParaRPr>
          </a:p>
        </p:txBody>
      </p:sp>
      <p:pic>
        <p:nvPicPr>
          <p:cNvPr id="6" name="Picture 5">
            <a:extLst>
              <a:ext uri="{FF2B5EF4-FFF2-40B4-BE49-F238E27FC236}">
                <a16:creationId xmlns:a16="http://schemas.microsoft.com/office/drawing/2014/main" id="{7217C694-EB83-8D05-2382-26BA1A2A858F}"/>
              </a:ext>
            </a:extLst>
          </p:cNvPr>
          <p:cNvPicPr>
            <a:picLocks noChangeAspect="1"/>
          </p:cNvPicPr>
          <p:nvPr/>
        </p:nvPicPr>
        <p:blipFill>
          <a:blip r:embed="rId2"/>
          <a:stretch>
            <a:fillRect/>
          </a:stretch>
        </p:blipFill>
        <p:spPr>
          <a:xfrm>
            <a:off x="491680" y="1223938"/>
            <a:ext cx="5734951" cy="5335357"/>
          </a:xfrm>
          <a:prstGeom prst="rect">
            <a:avLst/>
          </a:prstGeom>
        </p:spPr>
      </p:pic>
    </p:spTree>
    <p:extLst>
      <p:ext uri="{BB962C8B-B14F-4D97-AF65-F5344CB8AC3E}">
        <p14:creationId xmlns:p14="http://schemas.microsoft.com/office/powerpoint/2010/main" val="989196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7B26A17-F75C-A671-12DD-B98B704F2008}"/>
              </a:ext>
            </a:extLst>
          </p:cNvPr>
          <p:cNvSpPr/>
          <p:nvPr/>
        </p:nvSpPr>
        <p:spPr>
          <a:xfrm>
            <a:off x="261257" y="71261"/>
            <a:ext cx="11760896" cy="816864"/>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Calibri" panose="020F0502020204030204" pitchFamily="34" charset="0"/>
                <a:cs typeface="Times New Roman" panose="02020603050405020304" pitchFamily="18" charset="0"/>
              </a:rPr>
              <a:t>Regression model</a:t>
            </a:r>
            <a:endParaRPr lang="en-GB" sz="3200" dirty="0">
              <a:solidFill>
                <a:schemeClr val="tx1"/>
              </a:solidFill>
            </a:endParaRPr>
          </a:p>
        </p:txBody>
      </p:sp>
      <p:sp>
        <p:nvSpPr>
          <p:cNvPr id="5" name="Rectangle 4">
            <a:extLst>
              <a:ext uri="{FF2B5EF4-FFF2-40B4-BE49-F238E27FC236}">
                <a16:creationId xmlns:a16="http://schemas.microsoft.com/office/drawing/2014/main" id="{4FD90220-5BC7-713B-30AB-89BBFBE0484B}"/>
              </a:ext>
            </a:extLst>
          </p:cNvPr>
          <p:cNvSpPr/>
          <p:nvPr/>
        </p:nvSpPr>
        <p:spPr>
          <a:xfrm>
            <a:off x="330927" y="1156288"/>
            <a:ext cx="5895704" cy="5488352"/>
          </a:xfrm>
          <a:prstGeom prst="rect">
            <a:avLst/>
          </a:prstGeom>
          <a:solidFill>
            <a:schemeClr val="bg1"/>
          </a:solidFill>
          <a:ln w="508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Rounded Corners 1">
            <a:extLst>
              <a:ext uri="{FF2B5EF4-FFF2-40B4-BE49-F238E27FC236}">
                <a16:creationId xmlns:a16="http://schemas.microsoft.com/office/drawing/2014/main" id="{A9194A59-2D65-B2B0-C285-701D2BC6F503}"/>
              </a:ext>
            </a:extLst>
          </p:cNvPr>
          <p:cNvSpPr/>
          <p:nvPr/>
        </p:nvSpPr>
        <p:spPr>
          <a:xfrm>
            <a:off x="6864096" y="1223938"/>
            <a:ext cx="5062624" cy="533535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GB" dirty="0">
                <a:solidFill>
                  <a:schemeClr val="tx1"/>
                </a:solidFill>
              </a:rPr>
              <a:t>Relative to our first model, the R-squared value has improved from 0.75 to about 0.87. Our model is now explaining 87 percent of the variation in medical treatment costs. Additionally, our theories about the model's functional form seem to be validated. The higher-order age2 term is statistically significant, as is the obesity indicator, bmi30. The interaction between obesity and smoking suggests a massive effect, in addition to the increased costs of over $13,444 for smoking alone, obese smokers spend another $19,876 per year. This may suggest that smoking exacerbates diseases associated with obesity</a:t>
            </a:r>
          </a:p>
        </p:txBody>
      </p:sp>
      <p:pic>
        <p:nvPicPr>
          <p:cNvPr id="3" name="Picture 2">
            <a:extLst>
              <a:ext uri="{FF2B5EF4-FFF2-40B4-BE49-F238E27FC236}">
                <a16:creationId xmlns:a16="http://schemas.microsoft.com/office/drawing/2014/main" id="{239A4DC2-07C0-3CCA-AB09-62ABD372D207}"/>
              </a:ext>
            </a:extLst>
          </p:cNvPr>
          <p:cNvPicPr>
            <a:picLocks noChangeAspect="1"/>
          </p:cNvPicPr>
          <p:nvPr/>
        </p:nvPicPr>
        <p:blipFill>
          <a:blip r:embed="rId2"/>
          <a:stretch>
            <a:fillRect/>
          </a:stretch>
        </p:blipFill>
        <p:spPr>
          <a:xfrm>
            <a:off x="491680" y="1223938"/>
            <a:ext cx="5734951" cy="5335357"/>
          </a:xfrm>
          <a:prstGeom prst="rect">
            <a:avLst/>
          </a:prstGeom>
        </p:spPr>
      </p:pic>
    </p:spTree>
    <p:extLst>
      <p:ext uri="{BB962C8B-B14F-4D97-AF65-F5344CB8AC3E}">
        <p14:creationId xmlns:p14="http://schemas.microsoft.com/office/powerpoint/2010/main" val="2517237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7B26A17-F75C-A671-12DD-B98B704F2008}"/>
              </a:ext>
            </a:extLst>
          </p:cNvPr>
          <p:cNvSpPr/>
          <p:nvPr/>
        </p:nvSpPr>
        <p:spPr>
          <a:xfrm>
            <a:off x="261257" y="71261"/>
            <a:ext cx="11760896" cy="816864"/>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Calibri" panose="020F0502020204030204" pitchFamily="34" charset="0"/>
                <a:cs typeface="Times New Roman" panose="02020603050405020304" pitchFamily="18" charset="0"/>
              </a:rPr>
              <a:t>Prediction model</a:t>
            </a:r>
            <a:endParaRPr lang="en-GB" sz="3200" dirty="0">
              <a:solidFill>
                <a:schemeClr val="tx1"/>
              </a:solidFill>
            </a:endParaRPr>
          </a:p>
        </p:txBody>
      </p:sp>
      <p:sp>
        <p:nvSpPr>
          <p:cNvPr id="5" name="Rectangle 4">
            <a:extLst>
              <a:ext uri="{FF2B5EF4-FFF2-40B4-BE49-F238E27FC236}">
                <a16:creationId xmlns:a16="http://schemas.microsoft.com/office/drawing/2014/main" id="{4FD90220-5BC7-713B-30AB-89BBFBE0484B}"/>
              </a:ext>
            </a:extLst>
          </p:cNvPr>
          <p:cNvSpPr/>
          <p:nvPr/>
        </p:nvSpPr>
        <p:spPr>
          <a:xfrm>
            <a:off x="330926" y="1156288"/>
            <a:ext cx="11556273" cy="5488352"/>
          </a:xfrm>
          <a:prstGeom prst="rect">
            <a:avLst/>
          </a:prstGeom>
          <a:solidFill>
            <a:schemeClr val="bg1"/>
          </a:solidFill>
          <a:ln w="508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a:extLst>
              <a:ext uri="{FF2B5EF4-FFF2-40B4-BE49-F238E27FC236}">
                <a16:creationId xmlns:a16="http://schemas.microsoft.com/office/drawing/2014/main" id="{92D0637B-E693-546E-6543-B80D1B4A77CC}"/>
              </a:ext>
            </a:extLst>
          </p:cNvPr>
          <p:cNvPicPr>
            <a:picLocks noChangeAspect="1"/>
          </p:cNvPicPr>
          <p:nvPr/>
        </p:nvPicPr>
        <p:blipFill>
          <a:blip r:embed="rId2"/>
          <a:stretch>
            <a:fillRect/>
          </a:stretch>
        </p:blipFill>
        <p:spPr>
          <a:xfrm>
            <a:off x="694945" y="1377696"/>
            <a:ext cx="10875264" cy="4937760"/>
          </a:xfrm>
          <a:prstGeom prst="rect">
            <a:avLst/>
          </a:prstGeom>
        </p:spPr>
      </p:pic>
    </p:spTree>
    <p:extLst>
      <p:ext uri="{BB962C8B-B14F-4D97-AF65-F5344CB8AC3E}">
        <p14:creationId xmlns:p14="http://schemas.microsoft.com/office/powerpoint/2010/main" val="252818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7B26A17-F75C-A671-12DD-B98B704F2008}"/>
              </a:ext>
            </a:extLst>
          </p:cNvPr>
          <p:cNvSpPr/>
          <p:nvPr/>
        </p:nvSpPr>
        <p:spPr>
          <a:xfrm>
            <a:off x="316992" y="218195"/>
            <a:ext cx="11428320" cy="537289"/>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Impact Analysis on Insurance Premiums</a:t>
            </a:r>
            <a:endParaRPr lang="en-GB" sz="3200" dirty="0">
              <a:solidFill>
                <a:schemeClr val="tx1"/>
              </a:solidFill>
            </a:endParaRPr>
          </a:p>
        </p:txBody>
      </p:sp>
      <p:sp>
        <p:nvSpPr>
          <p:cNvPr id="10" name="Rectangle 9">
            <a:extLst>
              <a:ext uri="{FF2B5EF4-FFF2-40B4-BE49-F238E27FC236}">
                <a16:creationId xmlns:a16="http://schemas.microsoft.com/office/drawing/2014/main" id="{F739C96B-59D6-C25E-D6B5-530AFFEE1F28}"/>
              </a:ext>
            </a:extLst>
          </p:cNvPr>
          <p:cNvSpPr/>
          <p:nvPr/>
        </p:nvSpPr>
        <p:spPr>
          <a:xfrm>
            <a:off x="316992" y="939835"/>
            <a:ext cx="11428320" cy="5699969"/>
          </a:xfrm>
          <a:prstGeom prst="rect">
            <a:avLst/>
          </a:prstGeom>
          <a:solidFill>
            <a:schemeClr val="bg1"/>
          </a:solidFill>
          <a:ln w="4127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3200" b="1" kern="100" dirty="0">
                <a:solidFill>
                  <a:schemeClr val="tx1"/>
                </a:solidFill>
              </a:rPr>
              <a:t>Data</a:t>
            </a:r>
            <a:endParaRPr lang="en-GB" b="1" kern="100" dirty="0">
              <a:solidFill>
                <a:schemeClr val="tx1"/>
              </a:solidFill>
              <a:effectLst/>
            </a:endParaRPr>
          </a:p>
          <a:p>
            <a:r>
              <a:rPr lang="en-GB" sz="2000" dirty="0">
                <a:solidFill>
                  <a:schemeClr val="tx1"/>
                </a:solidFill>
              </a:rPr>
              <a:t>The insurance.csv file includes 1,338 examples of beneficiaries currently enrolled in the insurance plan, with features indicating characteristics of the patient as well as the total medical expenses charged to the plan for the calendar year</a:t>
            </a:r>
          </a:p>
          <a:p>
            <a:r>
              <a:rPr lang="en-GB" sz="3200" b="1" kern="100" dirty="0">
                <a:solidFill>
                  <a:schemeClr val="tx1"/>
                </a:solidFill>
                <a:effectLst/>
              </a:rPr>
              <a:t>Variables</a:t>
            </a:r>
          </a:p>
          <a:p>
            <a:r>
              <a:rPr lang="en-GB" sz="2000" dirty="0">
                <a:solidFill>
                  <a:schemeClr val="tx1"/>
                </a:solidFill>
              </a:rPr>
              <a:t>• age: This is an integer indicating the age of the primary beneficiary</a:t>
            </a:r>
          </a:p>
          <a:p>
            <a:r>
              <a:rPr lang="en-GB" sz="2000" dirty="0">
                <a:solidFill>
                  <a:schemeClr val="tx1"/>
                </a:solidFill>
              </a:rPr>
              <a:t> • sex: This is the policy holder's gender, either male or female.</a:t>
            </a:r>
          </a:p>
          <a:p>
            <a:r>
              <a:rPr lang="en-GB" sz="2000" dirty="0">
                <a:solidFill>
                  <a:schemeClr val="tx1"/>
                </a:solidFill>
              </a:rPr>
              <a:t> • </a:t>
            </a:r>
            <a:r>
              <a:rPr lang="en-GB" sz="2000" dirty="0" err="1">
                <a:solidFill>
                  <a:schemeClr val="tx1"/>
                </a:solidFill>
              </a:rPr>
              <a:t>bmi</a:t>
            </a:r>
            <a:r>
              <a:rPr lang="en-GB" sz="2000" dirty="0">
                <a:solidFill>
                  <a:schemeClr val="tx1"/>
                </a:solidFill>
              </a:rPr>
              <a:t>: This is the body mass index (BMI), An ideal BMI is within the range of 18.5 to 24.9. </a:t>
            </a:r>
          </a:p>
          <a:p>
            <a:r>
              <a:rPr lang="en-GB" sz="2000" dirty="0">
                <a:solidFill>
                  <a:schemeClr val="tx1"/>
                </a:solidFill>
              </a:rPr>
              <a:t>• children: This is an integer indicating the number of children / dependents covered by the insurance plan. </a:t>
            </a:r>
          </a:p>
          <a:p>
            <a:r>
              <a:rPr lang="en-GB" sz="2000" dirty="0">
                <a:solidFill>
                  <a:schemeClr val="tx1"/>
                </a:solidFill>
              </a:rPr>
              <a:t>• smoker: This is yes or no depending on whether the insured regularly smokes tobacco. </a:t>
            </a:r>
          </a:p>
          <a:p>
            <a:r>
              <a:rPr lang="en-GB" sz="2000" dirty="0">
                <a:solidFill>
                  <a:schemeClr val="tx1"/>
                </a:solidFill>
              </a:rPr>
              <a:t>• region: This is the beneficiary's place of residence in the U.S., divided into four geographic regions: northeast, southeast, southwest, or northwest.</a:t>
            </a:r>
          </a:p>
          <a:p>
            <a:endParaRPr lang="en-GB" kern="100" dirty="0">
              <a:solidFill>
                <a:schemeClr val="tx1"/>
              </a:solidFill>
              <a:effectLst/>
            </a:endParaRPr>
          </a:p>
        </p:txBody>
      </p:sp>
    </p:spTree>
    <p:extLst>
      <p:ext uri="{BB962C8B-B14F-4D97-AF65-F5344CB8AC3E}">
        <p14:creationId xmlns:p14="http://schemas.microsoft.com/office/powerpoint/2010/main" val="1582376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7B26A17-F75C-A671-12DD-B98B704F2008}"/>
              </a:ext>
            </a:extLst>
          </p:cNvPr>
          <p:cNvSpPr/>
          <p:nvPr/>
        </p:nvSpPr>
        <p:spPr>
          <a:xfrm>
            <a:off x="451104" y="219456"/>
            <a:ext cx="11558016" cy="816864"/>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Calibri" panose="020F0502020204030204" pitchFamily="34" charset="0"/>
                <a:cs typeface="Times New Roman" panose="02020603050405020304" pitchFamily="18" charset="0"/>
              </a:rPr>
              <a:t>Exploratory Data Analysis (EDA) : Summary Statistics</a:t>
            </a:r>
            <a:endParaRPr lang="en-GB" sz="3200" dirty="0">
              <a:solidFill>
                <a:schemeClr val="tx1"/>
              </a:solidFill>
            </a:endParaRPr>
          </a:p>
        </p:txBody>
      </p:sp>
      <p:sp>
        <p:nvSpPr>
          <p:cNvPr id="5" name="Rectangle 4">
            <a:extLst>
              <a:ext uri="{FF2B5EF4-FFF2-40B4-BE49-F238E27FC236}">
                <a16:creationId xmlns:a16="http://schemas.microsoft.com/office/drawing/2014/main" id="{4FD90220-5BC7-713B-30AB-89BBFBE0484B}"/>
              </a:ext>
            </a:extLst>
          </p:cNvPr>
          <p:cNvSpPr/>
          <p:nvPr/>
        </p:nvSpPr>
        <p:spPr>
          <a:xfrm>
            <a:off x="451105" y="1166648"/>
            <a:ext cx="5792040" cy="5471896"/>
          </a:xfrm>
          <a:prstGeom prst="rect">
            <a:avLst/>
          </a:prstGeom>
          <a:solidFill>
            <a:schemeClr val="bg1"/>
          </a:solidFill>
          <a:ln w="508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a:extLst>
              <a:ext uri="{FF2B5EF4-FFF2-40B4-BE49-F238E27FC236}">
                <a16:creationId xmlns:a16="http://schemas.microsoft.com/office/drawing/2014/main" id="{7C5597BF-F979-9491-451D-27F67C09AF10}"/>
              </a:ext>
            </a:extLst>
          </p:cNvPr>
          <p:cNvPicPr>
            <a:picLocks noChangeAspect="1"/>
          </p:cNvPicPr>
          <p:nvPr/>
        </p:nvPicPr>
        <p:blipFill>
          <a:blip r:embed="rId2"/>
          <a:stretch>
            <a:fillRect/>
          </a:stretch>
        </p:blipFill>
        <p:spPr>
          <a:xfrm>
            <a:off x="603924" y="1303284"/>
            <a:ext cx="5386973" cy="5108026"/>
          </a:xfrm>
          <a:prstGeom prst="rect">
            <a:avLst/>
          </a:prstGeom>
        </p:spPr>
      </p:pic>
      <p:sp>
        <p:nvSpPr>
          <p:cNvPr id="10" name="Rectangle: Rounded Corners 9">
            <a:extLst>
              <a:ext uri="{FF2B5EF4-FFF2-40B4-BE49-F238E27FC236}">
                <a16:creationId xmlns:a16="http://schemas.microsoft.com/office/drawing/2014/main" id="{DF46AD4A-B918-812C-836A-BEDD13B4F663}"/>
              </a:ext>
            </a:extLst>
          </p:cNvPr>
          <p:cNvSpPr/>
          <p:nvPr/>
        </p:nvSpPr>
        <p:spPr>
          <a:xfrm>
            <a:off x="6864096" y="1450428"/>
            <a:ext cx="5062624" cy="482424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GB" sz="2400" dirty="0">
                <a:solidFill>
                  <a:schemeClr val="tx1"/>
                </a:solidFill>
              </a:rPr>
              <a:t>The average age of the people on the data set was 39 years</a:t>
            </a:r>
          </a:p>
          <a:p>
            <a:pPr marL="342900" indent="-342900">
              <a:buFont typeface="Arial" panose="020B0604020202020204" pitchFamily="34" charset="0"/>
              <a:buChar char="•"/>
            </a:pPr>
            <a:r>
              <a:rPr lang="en-GB" sz="2400" dirty="0">
                <a:solidFill>
                  <a:schemeClr val="tx1"/>
                </a:solidFill>
              </a:rPr>
              <a:t>There were similar proportions of males and females</a:t>
            </a:r>
          </a:p>
          <a:p>
            <a:pPr marL="342900" indent="-342900">
              <a:buFont typeface="Arial" panose="020B0604020202020204" pitchFamily="34" charset="0"/>
              <a:buChar char="•"/>
            </a:pPr>
            <a:r>
              <a:rPr lang="en-GB" sz="2400" dirty="0">
                <a:solidFill>
                  <a:schemeClr val="tx1"/>
                </a:solidFill>
              </a:rPr>
              <a:t>Most of the medical expenses (43%) were from people without any child</a:t>
            </a:r>
          </a:p>
          <a:p>
            <a:pPr marL="342900" indent="-342900">
              <a:buFont typeface="Arial" panose="020B0604020202020204" pitchFamily="34" charset="0"/>
              <a:buChar char="•"/>
            </a:pPr>
            <a:r>
              <a:rPr lang="en-GB" sz="2400" dirty="0">
                <a:solidFill>
                  <a:schemeClr val="tx1"/>
                </a:solidFill>
              </a:rPr>
              <a:t>A slightly higher proportion of the people lived in southeast</a:t>
            </a:r>
          </a:p>
          <a:p>
            <a:pPr marL="342900" indent="-342900">
              <a:buFont typeface="Arial" panose="020B0604020202020204" pitchFamily="34" charset="0"/>
              <a:buChar char="•"/>
            </a:pPr>
            <a:r>
              <a:rPr lang="en-GB" sz="2400" dirty="0">
                <a:solidFill>
                  <a:schemeClr val="tx1"/>
                </a:solidFill>
              </a:rPr>
              <a:t> The median medical expenses was 7,500 pounds</a:t>
            </a:r>
          </a:p>
        </p:txBody>
      </p:sp>
    </p:spTree>
    <p:extLst>
      <p:ext uri="{BB962C8B-B14F-4D97-AF65-F5344CB8AC3E}">
        <p14:creationId xmlns:p14="http://schemas.microsoft.com/office/powerpoint/2010/main" val="3905331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7B26A17-F75C-A671-12DD-B98B704F2008}"/>
              </a:ext>
            </a:extLst>
          </p:cNvPr>
          <p:cNvSpPr/>
          <p:nvPr/>
        </p:nvSpPr>
        <p:spPr>
          <a:xfrm>
            <a:off x="464137" y="71261"/>
            <a:ext cx="11558016" cy="816864"/>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Calibri" panose="020F0502020204030204" pitchFamily="34" charset="0"/>
                <a:cs typeface="Times New Roman" panose="02020603050405020304" pitchFamily="18" charset="0"/>
              </a:rPr>
              <a:t>Distribution of medical expenses</a:t>
            </a:r>
            <a:endParaRPr lang="en-GB" sz="3200" dirty="0">
              <a:solidFill>
                <a:schemeClr val="tx1"/>
              </a:solidFill>
            </a:endParaRPr>
          </a:p>
        </p:txBody>
      </p:sp>
      <p:sp>
        <p:nvSpPr>
          <p:cNvPr id="5" name="Rectangle 4">
            <a:extLst>
              <a:ext uri="{FF2B5EF4-FFF2-40B4-BE49-F238E27FC236}">
                <a16:creationId xmlns:a16="http://schemas.microsoft.com/office/drawing/2014/main" id="{4FD90220-5BC7-713B-30AB-89BBFBE0484B}"/>
              </a:ext>
            </a:extLst>
          </p:cNvPr>
          <p:cNvSpPr/>
          <p:nvPr/>
        </p:nvSpPr>
        <p:spPr>
          <a:xfrm>
            <a:off x="451105" y="2096814"/>
            <a:ext cx="6170412" cy="3358055"/>
          </a:xfrm>
          <a:prstGeom prst="rect">
            <a:avLst/>
          </a:prstGeom>
          <a:solidFill>
            <a:schemeClr val="bg1"/>
          </a:solidFill>
          <a:ln w="508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Rounded Corners 1">
            <a:extLst>
              <a:ext uri="{FF2B5EF4-FFF2-40B4-BE49-F238E27FC236}">
                <a16:creationId xmlns:a16="http://schemas.microsoft.com/office/drawing/2014/main" id="{A9194A59-2D65-B2B0-C285-701D2BC6F503}"/>
              </a:ext>
            </a:extLst>
          </p:cNvPr>
          <p:cNvSpPr/>
          <p:nvPr/>
        </p:nvSpPr>
        <p:spPr>
          <a:xfrm>
            <a:off x="6864096" y="2133600"/>
            <a:ext cx="5062624" cy="343688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GB" sz="2400" dirty="0">
                <a:solidFill>
                  <a:schemeClr val="tx1"/>
                </a:solidFill>
              </a:rPr>
              <a:t>A large majority of individuals in our data have yearly medical expenses between zero and 15,000 pounds</a:t>
            </a:r>
          </a:p>
          <a:p>
            <a:pPr marL="342900" indent="-342900">
              <a:buFont typeface="Arial" panose="020B0604020202020204" pitchFamily="34" charset="0"/>
              <a:buChar char="•"/>
            </a:pPr>
            <a:r>
              <a:rPr lang="en-GB" sz="2400" dirty="0">
                <a:solidFill>
                  <a:schemeClr val="tx1"/>
                </a:solidFill>
              </a:rPr>
              <a:t> A very small number of residents have yearly medical expenses above 20000 pounds </a:t>
            </a:r>
          </a:p>
        </p:txBody>
      </p:sp>
      <p:sp>
        <p:nvSpPr>
          <p:cNvPr id="3" name="Rectangle: Rounded Corners 2">
            <a:extLst>
              <a:ext uri="{FF2B5EF4-FFF2-40B4-BE49-F238E27FC236}">
                <a16:creationId xmlns:a16="http://schemas.microsoft.com/office/drawing/2014/main" id="{D0A415A4-FBBA-C9E2-BCAF-D90B1721D3AC}"/>
              </a:ext>
            </a:extLst>
          </p:cNvPr>
          <p:cNvSpPr/>
          <p:nvPr/>
        </p:nvSpPr>
        <p:spPr>
          <a:xfrm>
            <a:off x="464137" y="1043993"/>
            <a:ext cx="6170412" cy="81686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latin typeface="Calibri" panose="020F0502020204030204" pitchFamily="34" charset="0"/>
                <a:cs typeface="Times New Roman" panose="02020603050405020304" pitchFamily="18" charset="0"/>
              </a:rPr>
              <a:t>How is the medical expenses distributed?</a:t>
            </a:r>
            <a:endParaRPr lang="en-GB" sz="2400" dirty="0">
              <a:solidFill>
                <a:schemeClr val="tx1"/>
              </a:solidFill>
            </a:endParaRPr>
          </a:p>
        </p:txBody>
      </p:sp>
      <p:sp>
        <p:nvSpPr>
          <p:cNvPr id="7" name="Rectangle: Rounded Corners 6">
            <a:extLst>
              <a:ext uri="{FF2B5EF4-FFF2-40B4-BE49-F238E27FC236}">
                <a16:creationId xmlns:a16="http://schemas.microsoft.com/office/drawing/2014/main" id="{12BE837A-79C1-FF02-1381-49384BA94B77}"/>
              </a:ext>
            </a:extLst>
          </p:cNvPr>
          <p:cNvSpPr/>
          <p:nvPr/>
        </p:nvSpPr>
        <p:spPr>
          <a:xfrm>
            <a:off x="451105" y="5704805"/>
            <a:ext cx="6170412" cy="81686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The median average medical expense is in the region of 9,300 pounds</a:t>
            </a:r>
          </a:p>
        </p:txBody>
      </p:sp>
      <p:pic>
        <p:nvPicPr>
          <p:cNvPr id="13" name="Picture 12" descr="A graph of a number of expenses&#10;&#10;Description automatically generated">
            <a:extLst>
              <a:ext uri="{FF2B5EF4-FFF2-40B4-BE49-F238E27FC236}">
                <a16:creationId xmlns:a16="http://schemas.microsoft.com/office/drawing/2014/main" id="{E04D6064-1556-9CA0-28E4-D9CF8789DB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137" y="2301767"/>
            <a:ext cx="6031256" cy="2995448"/>
          </a:xfrm>
          <a:prstGeom prst="rect">
            <a:avLst/>
          </a:prstGeom>
        </p:spPr>
      </p:pic>
    </p:spTree>
    <p:extLst>
      <p:ext uri="{BB962C8B-B14F-4D97-AF65-F5344CB8AC3E}">
        <p14:creationId xmlns:p14="http://schemas.microsoft.com/office/powerpoint/2010/main" val="3748257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7B26A17-F75C-A671-12DD-B98B704F2008}"/>
              </a:ext>
            </a:extLst>
          </p:cNvPr>
          <p:cNvSpPr/>
          <p:nvPr/>
        </p:nvSpPr>
        <p:spPr>
          <a:xfrm>
            <a:off x="464137" y="71261"/>
            <a:ext cx="11558016" cy="816864"/>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Calibri" panose="020F0502020204030204" pitchFamily="34" charset="0"/>
                <a:cs typeface="Times New Roman" panose="02020603050405020304" pitchFamily="18" charset="0"/>
              </a:rPr>
              <a:t>Distribution of medical expenses</a:t>
            </a:r>
            <a:endParaRPr lang="en-GB" sz="3200" dirty="0">
              <a:solidFill>
                <a:schemeClr val="tx1"/>
              </a:solidFill>
            </a:endParaRPr>
          </a:p>
        </p:txBody>
      </p:sp>
      <p:sp>
        <p:nvSpPr>
          <p:cNvPr id="5" name="Rectangle 4">
            <a:extLst>
              <a:ext uri="{FF2B5EF4-FFF2-40B4-BE49-F238E27FC236}">
                <a16:creationId xmlns:a16="http://schemas.microsoft.com/office/drawing/2014/main" id="{4FD90220-5BC7-713B-30AB-89BBFBE0484B}"/>
              </a:ext>
            </a:extLst>
          </p:cNvPr>
          <p:cNvSpPr/>
          <p:nvPr/>
        </p:nvSpPr>
        <p:spPr>
          <a:xfrm>
            <a:off x="451105" y="2096814"/>
            <a:ext cx="6170412" cy="3358055"/>
          </a:xfrm>
          <a:prstGeom prst="rect">
            <a:avLst/>
          </a:prstGeom>
          <a:solidFill>
            <a:schemeClr val="bg1"/>
          </a:solidFill>
          <a:ln w="508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Rounded Corners 1">
            <a:extLst>
              <a:ext uri="{FF2B5EF4-FFF2-40B4-BE49-F238E27FC236}">
                <a16:creationId xmlns:a16="http://schemas.microsoft.com/office/drawing/2014/main" id="{A9194A59-2D65-B2B0-C285-701D2BC6F503}"/>
              </a:ext>
            </a:extLst>
          </p:cNvPr>
          <p:cNvSpPr/>
          <p:nvPr/>
        </p:nvSpPr>
        <p:spPr>
          <a:xfrm>
            <a:off x="6864096" y="2133600"/>
            <a:ext cx="5062624" cy="343688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GB" sz="2400" dirty="0">
                <a:solidFill>
                  <a:schemeClr val="tx1"/>
                </a:solidFill>
              </a:rPr>
              <a:t>Half of all female patients have medical expenses  of 7,530</a:t>
            </a:r>
          </a:p>
          <a:p>
            <a:pPr marL="342900" indent="-342900">
              <a:buFont typeface="Arial" panose="020B0604020202020204" pitchFamily="34" charset="0"/>
              <a:buChar char="•"/>
            </a:pPr>
            <a:r>
              <a:rPr lang="en-GB" sz="2400" dirty="0">
                <a:solidFill>
                  <a:schemeClr val="tx1"/>
                </a:solidFill>
              </a:rPr>
              <a:t>Half of all males patients have medical expenses  of 7,496</a:t>
            </a:r>
          </a:p>
        </p:txBody>
      </p:sp>
      <p:sp>
        <p:nvSpPr>
          <p:cNvPr id="3" name="Rectangle: Rounded Corners 2">
            <a:extLst>
              <a:ext uri="{FF2B5EF4-FFF2-40B4-BE49-F238E27FC236}">
                <a16:creationId xmlns:a16="http://schemas.microsoft.com/office/drawing/2014/main" id="{D0A415A4-FBBA-C9E2-BCAF-D90B1721D3AC}"/>
              </a:ext>
            </a:extLst>
          </p:cNvPr>
          <p:cNvSpPr/>
          <p:nvPr/>
        </p:nvSpPr>
        <p:spPr>
          <a:xfrm>
            <a:off x="464137" y="1043993"/>
            <a:ext cx="6170412" cy="81686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latin typeface="Calibri" panose="020F0502020204030204" pitchFamily="34" charset="0"/>
                <a:cs typeface="Times New Roman" panose="02020603050405020304" pitchFamily="18" charset="0"/>
              </a:rPr>
              <a:t>How is the medical expenses distributed amongst gender?</a:t>
            </a:r>
            <a:endParaRPr lang="en-GB" sz="2400" dirty="0">
              <a:solidFill>
                <a:schemeClr val="tx1"/>
              </a:solidFill>
            </a:endParaRPr>
          </a:p>
        </p:txBody>
      </p:sp>
      <p:sp>
        <p:nvSpPr>
          <p:cNvPr id="7" name="Rectangle: Rounded Corners 6">
            <a:extLst>
              <a:ext uri="{FF2B5EF4-FFF2-40B4-BE49-F238E27FC236}">
                <a16:creationId xmlns:a16="http://schemas.microsoft.com/office/drawing/2014/main" id="{12BE837A-79C1-FF02-1381-49384BA94B77}"/>
              </a:ext>
            </a:extLst>
          </p:cNvPr>
          <p:cNvSpPr/>
          <p:nvPr/>
        </p:nvSpPr>
        <p:spPr>
          <a:xfrm>
            <a:off x="451105" y="5704805"/>
            <a:ext cx="6170412" cy="81686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The median medical expense  is very similar for males and females</a:t>
            </a:r>
          </a:p>
        </p:txBody>
      </p:sp>
      <p:pic>
        <p:nvPicPr>
          <p:cNvPr id="13" name="Picture 12" descr="A diagram of a medical expenses&#10;&#10;Description automatically generated">
            <a:extLst>
              <a:ext uri="{FF2B5EF4-FFF2-40B4-BE49-F238E27FC236}">
                <a16:creationId xmlns:a16="http://schemas.microsoft.com/office/drawing/2014/main" id="{484C6B65-3646-47F4-CC78-8532BBF27A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284" y="2240177"/>
            <a:ext cx="5824281" cy="3057038"/>
          </a:xfrm>
          <a:prstGeom prst="rect">
            <a:avLst/>
          </a:prstGeom>
        </p:spPr>
      </p:pic>
    </p:spTree>
    <p:extLst>
      <p:ext uri="{BB962C8B-B14F-4D97-AF65-F5344CB8AC3E}">
        <p14:creationId xmlns:p14="http://schemas.microsoft.com/office/powerpoint/2010/main" val="4083592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7B26A17-F75C-A671-12DD-B98B704F2008}"/>
              </a:ext>
            </a:extLst>
          </p:cNvPr>
          <p:cNvSpPr/>
          <p:nvPr/>
        </p:nvSpPr>
        <p:spPr>
          <a:xfrm>
            <a:off x="464137" y="71261"/>
            <a:ext cx="11558016" cy="816864"/>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Calibri" panose="020F0502020204030204" pitchFamily="34" charset="0"/>
                <a:cs typeface="Times New Roman" panose="02020603050405020304" pitchFamily="18" charset="0"/>
              </a:rPr>
              <a:t>Distribution of medical expenses</a:t>
            </a:r>
            <a:endParaRPr lang="en-GB" sz="3200" dirty="0">
              <a:solidFill>
                <a:schemeClr val="tx1"/>
              </a:solidFill>
            </a:endParaRPr>
          </a:p>
        </p:txBody>
      </p:sp>
      <p:sp>
        <p:nvSpPr>
          <p:cNvPr id="5" name="Rectangle 4">
            <a:extLst>
              <a:ext uri="{FF2B5EF4-FFF2-40B4-BE49-F238E27FC236}">
                <a16:creationId xmlns:a16="http://schemas.microsoft.com/office/drawing/2014/main" id="{4FD90220-5BC7-713B-30AB-89BBFBE0484B}"/>
              </a:ext>
            </a:extLst>
          </p:cNvPr>
          <p:cNvSpPr/>
          <p:nvPr/>
        </p:nvSpPr>
        <p:spPr>
          <a:xfrm>
            <a:off x="451105" y="2096814"/>
            <a:ext cx="6170412" cy="3358055"/>
          </a:xfrm>
          <a:prstGeom prst="rect">
            <a:avLst/>
          </a:prstGeom>
          <a:solidFill>
            <a:schemeClr val="bg1"/>
          </a:solidFill>
          <a:ln w="508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Rounded Corners 1">
            <a:extLst>
              <a:ext uri="{FF2B5EF4-FFF2-40B4-BE49-F238E27FC236}">
                <a16:creationId xmlns:a16="http://schemas.microsoft.com/office/drawing/2014/main" id="{A9194A59-2D65-B2B0-C285-701D2BC6F503}"/>
              </a:ext>
            </a:extLst>
          </p:cNvPr>
          <p:cNvSpPr/>
          <p:nvPr/>
        </p:nvSpPr>
        <p:spPr>
          <a:xfrm>
            <a:off x="6848330" y="1308538"/>
            <a:ext cx="5062624" cy="495037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endParaRPr lang="en-GB" sz="2400" dirty="0">
              <a:solidFill>
                <a:schemeClr val="tx1"/>
              </a:solidFill>
            </a:endParaRPr>
          </a:p>
          <a:p>
            <a:pPr marL="342900" indent="-342900">
              <a:buFont typeface="Arial" panose="020B0604020202020204" pitchFamily="34" charset="0"/>
              <a:buChar char="•"/>
            </a:pPr>
            <a:r>
              <a:rPr lang="en-GB" sz="2400" dirty="0">
                <a:solidFill>
                  <a:schemeClr val="tx1"/>
                </a:solidFill>
              </a:rPr>
              <a:t>Half of all patients in southeast have medical expenses  of 7,435 pounds</a:t>
            </a:r>
          </a:p>
          <a:p>
            <a:pPr marL="342900" indent="-342900">
              <a:buFont typeface="Arial" panose="020B0604020202020204" pitchFamily="34" charset="0"/>
              <a:buChar char="•"/>
            </a:pPr>
            <a:r>
              <a:rPr lang="en-GB" sz="2400" dirty="0">
                <a:solidFill>
                  <a:schemeClr val="tx1"/>
                </a:solidFill>
              </a:rPr>
              <a:t>Half of all patients in northeast have medical expenses  of 8,046 pounds</a:t>
            </a:r>
          </a:p>
          <a:p>
            <a:pPr marL="342900" indent="-342900">
              <a:buFont typeface="Arial" panose="020B0604020202020204" pitchFamily="34" charset="0"/>
              <a:buChar char="•"/>
            </a:pPr>
            <a:r>
              <a:rPr lang="en-GB" sz="2400" dirty="0">
                <a:solidFill>
                  <a:schemeClr val="tx1"/>
                </a:solidFill>
              </a:rPr>
              <a:t>Half of all patients in northwest have medical expenses  of 7,046 pounds</a:t>
            </a:r>
          </a:p>
          <a:p>
            <a:pPr marL="342900" indent="-342900">
              <a:buFont typeface="Arial" panose="020B0604020202020204" pitchFamily="34" charset="0"/>
              <a:buChar char="•"/>
            </a:pPr>
            <a:r>
              <a:rPr lang="en-GB" sz="2400" dirty="0">
                <a:solidFill>
                  <a:schemeClr val="tx1"/>
                </a:solidFill>
              </a:rPr>
              <a:t>Half of all patients in southwest have medical expenses  of 7,039 pounds</a:t>
            </a:r>
          </a:p>
          <a:p>
            <a:pPr marL="342900" indent="-342900">
              <a:buFont typeface="Arial" panose="020B0604020202020204" pitchFamily="34" charset="0"/>
              <a:buChar char="•"/>
            </a:pPr>
            <a:endParaRPr lang="en-GB" sz="2400" dirty="0">
              <a:solidFill>
                <a:schemeClr val="tx1"/>
              </a:solidFill>
            </a:endParaRPr>
          </a:p>
          <a:p>
            <a:pPr marL="342900" indent="-342900">
              <a:buFont typeface="Arial" panose="020B0604020202020204" pitchFamily="34" charset="0"/>
              <a:buChar char="•"/>
            </a:pPr>
            <a:endParaRPr lang="en-GB" sz="2400" dirty="0">
              <a:solidFill>
                <a:schemeClr val="tx1"/>
              </a:solidFill>
            </a:endParaRPr>
          </a:p>
        </p:txBody>
      </p:sp>
      <p:sp>
        <p:nvSpPr>
          <p:cNvPr id="3" name="Rectangle: Rounded Corners 2">
            <a:extLst>
              <a:ext uri="{FF2B5EF4-FFF2-40B4-BE49-F238E27FC236}">
                <a16:creationId xmlns:a16="http://schemas.microsoft.com/office/drawing/2014/main" id="{D0A415A4-FBBA-C9E2-BCAF-D90B1721D3AC}"/>
              </a:ext>
            </a:extLst>
          </p:cNvPr>
          <p:cNvSpPr/>
          <p:nvPr/>
        </p:nvSpPr>
        <p:spPr>
          <a:xfrm>
            <a:off x="464137" y="1043993"/>
            <a:ext cx="6170412" cy="81686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latin typeface="Calibri" panose="020F0502020204030204" pitchFamily="34" charset="0"/>
                <a:cs typeface="Times New Roman" panose="02020603050405020304" pitchFamily="18" charset="0"/>
              </a:rPr>
              <a:t>How does the medical expenses vary across regions?</a:t>
            </a:r>
            <a:endParaRPr lang="en-GB" sz="2400" dirty="0">
              <a:solidFill>
                <a:schemeClr val="tx1"/>
              </a:solidFill>
            </a:endParaRPr>
          </a:p>
        </p:txBody>
      </p:sp>
      <p:sp>
        <p:nvSpPr>
          <p:cNvPr id="7" name="Rectangle: Rounded Corners 6">
            <a:extLst>
              <a:ext uri="{FF2B5EF4-FFF2-40B4-BE49-F238E27FC236}">
                <a16:creationId xmlns:a16="http://schemas.microsoft.com/office/drawing/2014/main" id="{12BE837A-79C1-FF02-1381-49384BA94B77}"/>
              </a:ext>
            </a:extLst>
          </p:cNvPr>
          <p:cNvSpPr/>
          <p:nvPr/>
        </p:nvSpPr>
        <p:spPr>
          <a:xfrm>
            <a:off x="451105" y="5704805"/>
            <a:ext cx="6170412" cy="81686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Median medical expenses appears to be highest in northeast</a:t>
            </a:r>
          </a:p>
        </p:txBody>
      </p:sp>
      <p:pic>
        <p:nvPicPr>
          <p:cNvPr id="11" name="Picture 10" descr="A diagram of a medical expenses&#10;&#10;Description automatically generated">
            <a:extLst>
              <a:ext uri="{FF2B5EF4-FFF2-40B4-BE49-F238E27FC236}">
                <a16:creationId xmlns:a16="http://schemas.microsoft.com/office/drawing/2014/main" id="{EE7338DF-9C9E-D539-F24F-415906EAEA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137" y="2212426"/>
            <a:ext cx="5999725" cy="3116319"/>
          </a:xfrm>
          <a:prstGeom prst="rect">
            <a:avLst/>
          </a:prstGeom>
        </p:spPr>
      </p:pic>
    </p:spTree>
    <p:extLst>
      <p:ext uri="{BB962C8B-B14F-4D97-AF65-F5344CB8AC3E}">
        <p14:creationId xmlns:p14="http://schemas.microsoft.com/office/powerpoint/2010/main" val="954193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7B26A17-F75C-A671-12DD-B98B704F2008}"/>
              </a:ext>
            </a:extLst>
          </p:cNvPr>
          <p:cNvSpPr/>
          <p:nvPr/>
        </p:nvSpPr>
        <p:spPr>
          <a:xfrm>
            <a:off x="464137" y="71261"/>
            <a:ext cx="11558016" cy="816864"/>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Calibri" panose="020F0502020204030204" pitchFamily="34" charset="0"/>
                <a:cs typeface="Times New Roman" panose="02020603050405020304" pitchFamily="18" charset="0"/>
              </a:rPr>
              <a:t>Distribution of medical expenses</a:t>
            </a:r>
            <a:endParaRPr lang="en-GB" sz="3200" dirty="0">
              <a:solidFill>
                <a:schemeClr val="tx1"/>
              </a:solidFill>
            </a:endParaRPr>
          </a:p>
        </p:txBody>
      </p:sp>
      <p:sp>
        <p:nvSpPr>
          <p:cNvPr id="5" name="Rectangle 4">
            <a:extLst>
              <a:ext uri="{FF2B5EF4-FFF2-40B4-BE49-F238E27FC236}">
                <a16:creationId xmlns:a16="http://schemas.microsoft.com/office/drawing/2014/main" id="{4FD90220-5BC7-713B-30AB-89BBFBE0484B}"/>
              </a:ext>
            </a:extLst>
          </p:cNvPr>
          <p:cNvSpPr/>
          <p:nvPr/>
        </p:nvSpPr>
        <p:spPr>
          <a:xfrm>
            <a:off x="451105" y="2096814"/>
            <a:ext cx="6170412" cy="3358055"/>
          </a:xfrm>
          <a:prstGeom prst="rect">
            <a:avLst/>
          </a:prstGeom>
          <a:solidFill>
            <a:schemeClr val="bg1"/>
          </a:solidFill>
          <a:ln w="508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Rounded Corners 1">
            <a:extLst>
              <a:ext uri="{FF2B5EF4-FFF2-40B4-BE49-F238E27FC236}">
                <a16:creationId xmlns:a16="http://schemas.microsoft.com/office/drawing/2014/main" id="{A9194A59-2D65-B2B0-C285-701D2BC6F503}"/>
              </a:ext>
            </a:extLst>
          </p:cNvPr>
          <p:cNvSpPr/>
          <p:nvPr/>
        </p:nvSpPr>
        <p:spPr>
          <a:xfrm>
            <a:off x="6864096" y="2133600"/>
            <a:ext cx="5062624" cy="343688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GB" sz="2400" dirty="0">
                <a:solidFill>
                  <a:schemeClr val="tx1"/>
                </a:solidFill>
              </a:rPr>
              <a:t>Half of smokers have a medical expense in the region of about 27,565 pounds</a:t>
            </a:r>
          </a:p>
          <a:p>
            <a:pPr marL="342900" indent="-342900">
              <a:buFont typeface="Arial" panose="020B0604020202020204" pitchFamily="34" charset="0"/>
              <a:buChar char="•"/>
            </a:pPr>
            <a:endParaRPr lang="en-GB" sz="2400" dirty="0">
              <a:solidFill>
                <a:schemeClr val="tx1"/>
              </a:solidFill>
            </a:endParaRPr>
          </a:p>
          <a:p>
            <a:pPr marL="342900" indent="-342900">
              <a:buFont typeface="Arial" panose="020B0604020202020204" pitchFamily="34" charset="0"/>
              <a:buChar char="•"/>
            </a:pPr>
            <a:r>
              <a:rPr lang="en-GB" sz="2400" dirty="0">
                <a:solidFill>
                  <a:schemeClr val="tx1"/>
                </a:solidFill>
              </a:rPr>
              <a:t>Half of non-smokers have a medical expense in the region of about 5,876 pounds</a:t>
            </a:r>
          </a:p>
        </p:txBody>
      </p:sp>
      <p:sp>
        <p:nvSpPr>
          <p:cNvPr id="3" name="Rectangle: Rounded Corners 2">
            <a:extLst>
              <a:ext uri="{FF2B5EF4-FFF2-40B4-BE49-F238E27FC236}">
                <a16:creationId xmlns:a16="http://schemas.microsoft.com/office/drawing/2014/main" id="{D0A415A4-FBBA-C9E2-BCAF-D90B1721D3AC}"/>
              </a:ext>
            </a:extLst>
          </p:cNvPr>
          <p:cNvSpPr/>
          <p:nvPr/>
        </p:nvSpPr>
        <p:spPr>
          <a:xfrm>
            <a:off x="464137" y="1043993"/>
            <a:ext cx="6170412" cy="81686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latin typeface="Calibri" panose="020F0502020204030204" pitchFamily="34" charset="0"/>
                <a:cs typeface="Times New Roman" panose="02020603050405020304" pitchFamily="18" charset="0"/>
              </a:rPr>
              <a:t>How does the medical expenses distribute amongst smokers?</a:t>
            </a:r>
            <a:endParaRPr lang="en-GB" sz="2400" dirty="0">
              <a:solidFill>
                <a:schemeClr val="tx1"/>
              </a:solidFill>
            </a:endParaRPr>
          </a:p>
        </p:txBody>
      </p:sp>
      <p:sp>
        <p:nvSpPr>
          <p:cNvPr id="7" name="Rectangle: Rounded Corners 6">
            <a:extLst>
              <a:ext uri="{FF2B5EF4-FFF2-40B4-BE49-F238E27FC236}">
                <a16:creationId xmlns:a16="http://schemas.microsoft.com/office/drawing/2014/main" id="{12BE837A-79C1-FF02-1381-49384BA94B77}"/>
              </a:ext>
            </a:extLst>
          </p:cNvPr>
          <p:cNvSpPr/>
          <p:nvPr/>
        </p:nvSpPr>
        <p:spPr>
          <a:xfrm>
            <a:off x="451105" y="5704805"/>
            <a:ext cx="6170412" cy="81686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Medical expenses for smokers is significantly higher compared to non-smokers</a:t>
            </a:r>
          </a:p>
        </p:txBody>
      </p:sp>
      <p:pic>
        <p:nvPicPr>
          <p:cNvPr id="11" name="Picture 10" descr="A graph of a number of people&#10;&#10;Description automatically generated with medium confidence">
            <a:extLst>
              <a:ext uri="{FF2B5EF4-FFF2-40B4-BE49-F238E27FC236}">
                <a16:creationId xmlns:a16="http://schemas.microsoft.com/office/drawing/2014/main" id="{9C8B8D67-A028-A817-A977-A07F86EC6D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270" y="2133600"/>
            <a:ext cx="5650295" cy="3179379"/>
          </a:xfrm>
          <a:prstGeom prst="rect">
            <a:avLst/>
          </a:prstGeom>
        </p:spPr>
      </p:pic>
    </p:spTree>
    <p:extLst>
      <p:ext uri="{BB962C8B-B14F-4D97-AF65-F5344CB8AC3E}">
        <p14:creationId xmlns:p14="http://schemas.microsoft.com/office/powerpoint/2010/main" val="1460120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7B26A17-F75C-A671-12DD-B98B704F2008}"/>
              </a:ext>
            </a:extLst>
          </p:cNvPr>
          <p:cNvSpPr/>
          <p:nvPr/>
        </p:nvSpPr>
        <p:spPr>
          <a:xfrm>
            <a:off x="464137" y="71261"/>
            <a:ext cx="11558016" cy="816864"/>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Calibri" panose="020F0502020204030204" pitchFamily="34" charset="0"/>
                <a:cs typeface="Times New Roman" panose="02020603050405020304" pitchFamily="18" charset="0"/>
              </a:rPr>
              <a:t>Distribution of medical expenses</a:t>
            </a:r>
            <a:endParaRPr lang="en-GB" sz="3200" dirty="0">
              <a:solidFill>
                <a:schemeClr val="tx1"/>
              </a:solidFill>
            </a:endParaRPr>
          </a:p>
        </p:txBody>
      </p:sp>
      <p:sp>
        <p:nvSpPr>
          <p:cNvPr id="5" name="Rectangle 4">
            <a:extLst>
              <a:ext uri="{FF2B5EF4-FFF2-40B4-BE49-F238E27FC236}">
                <a16:creationId xmlns:a16="http://schemas.microsoft.com/office/drawing/2014/main" id="{4FD90220-5BC7-713B-30AB-89BBFBE0484B}"/>
              </a:ext>
            </a:extLst>
          </p:cNvPr>
          <p:cNvSpPr/>
          <p:nvPr/>
        </p:nvSpPr>
        <p:spPr>
          <a:xfrm>
            <a:off x="451105" y="2096814"/>
            <a:ext cx="6170412" cy="3358055"/>
          </a:xfrm>
          <a:prstGeom prst="rect">
            <a:avLst/>
          </a:prstGeom>
          <a:solidFill>
            <a:schemeClr val="bg1"/>
          </a:solidFill>
          <a:ln w="508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Rounded Corners 1">
            <a:extLst>
              <a:ext uri="{FF2B5EF4-FFF2-40B4-BE49-F238E27FC236}">
                <a16:creationId xmlns:a16="http://schemas.microsoft.com/office/drawing/2014/main" id="{A9194A59-2D65-B2B0-C285-701D2BC6F503}"/>
              </a:ext>
            </a:extLst>
          </p:cNvPr>
          <p:cNvSpPr/>
          <p:nvPr/>
        </p:nvSpPr>
        <p:spPr>
          <a:xfrm>
            <a:off x="6864096" y="1623848"/>
            <a:ext cx="5062624" cy="398867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endParaRPr lang="en-GB" sz="2400" dirty="0">
              <a:solidFill>
                <a:schemeClr val="tx1"/>
              </a:solidFill>
            </a:endParaRPr>
          </a:p>
          <a:p>
            <a:pPr marL="342900" indent="-342900">
              <a:buFont typeface="Arial" panose="020B0604020202020204" pitchFamily="34" charset="0"/>
              <a:buChar char="•"/>
            </a:pPr>
            <a:r>
              <a:rPr lang="en-GB" sz="2400" dirty="0">
                <a:solidFill>
                  <a:schemeClr val="tx1"/>
                </a:solidFill>
              </a:rPr>
              <a:t>Half of patients who doesn’t have any child have a medical expense of 7,886 pounds</a:t>
            </a:r>
          </a:p>
          <a:p>
            <a:pPr marL="342900" indent="-342900">
              <a:buFont typeface="Arial" panose="020B0604020202020204" pitchFamily="34" charset="0"/>
              <a:buChar char="•"/>
            </a:pPr>
            <a:r>
              <a:rPr lang="en-GB" sz="2400" dirty="0">
                <a:solidFill>
                  <a:schemeClr val="tx1"/>
                </a:solidFill>
              </a:rPr>
              <a:t>Half of patients who have one child have a medical expense of 6,787 pounds</a:t>
            </a:r>
          </a:p>
          <a:p>
            <a:pPr marL="342900" indent="-342900">
              <a:buFont typeface="Arial" panose="020B0604020202020204" pitchFamily="34" charset="0"/>
              <a:buChar char="•"/>
            </a:pPr>
            <a:r>
              <a:rPr lang="en-GB" sz="2400" dirty="0">
                <a:solidFill>
                  <a:schemeClr val="tx1"/>
                </a:solidFill>
              </a:rPr>
              <a:t>Half of patients who five children have  a medical expense of 6,872 pounds</a:t>
            </a:r>
          </a:p>
          <a:p>
            <a:pPr marL="342900" indent="-342900">
              <a:buFont typeface="Arial" panose="020B0604020202020204" pitchFamily="34" charset="0"/>
              <a:buChar char="•"/>
            </a:pPr>
            <a:endParaRPr lang="en-GB" sz="2400" dirty="0">
              <a:solidFill>
                <a:schemeClr val="tx1"/>
              </a:solidFill>
            </a:endParaRPr>
          </a:p>
          <a:p>
            <a:pPr marL="342900" indent="-342900">
              <a:buFont typeface="Arial" panose="020B0604020202020204" pitchFamily="34" charset="0"/>
              <a:buChar char="•"/>
            </a:pPr>
            <a:endParaRPr lang="en-GB" sz="2400" dirty="0">
              <a:solidFill>
                <a:schemeClr val="tx1"/>
              </a:solidFill>
            </a:endParaRPr>
          </a:p>
        </p:txBody>
      </p:sp>
      <p:sp>
        <p:nvSpPr>
          <p:cNvPr id="3" name="Rectangle: Rounded Corners 2">
            <a:extLst>
              <a:ext uri="{FF2B5EF4-FFF2-40B4-BE49-F238E27FC236}">
                <a16:creationId xmlns:a16="http://schemas.microsoft.com/office/drawing/2014/main" id="{D0A415A4-FBBA-C9E2-BCAF-D90B1721D3AC}"/>
              </a:ext>
            </a:extLst>
          </p:cNvPr>
          <p:cNvSpPr/>
          <p:nvPr/>
        </p:nvSpPr>
        <p:spPr>
          <a:xfrm>
            <a:off x="464137" y="1043993"/>
            <a:ext cx="6170412" cy="81686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latin typeface="Calibri" panose="020F0502020204030204" pitchFamily="34" charset="0"/>
                <a:cs typeface="Times New Roman" panose="02020603050405020304" pitchFamily="18" charset="0"/>
              </a:rPr>
              <a:t>How is the medical expensed distributed amongst the number of children?</a:t>
            </a:r>
            <a:endParaRPr lang="en-GB" sz="2400" dirty="0">
              <a:solidFill>
                <a:schemeClr val="tx1"/>
              </a:solidFill>
            </a:endParaRPr>
          </a:p>
        </p:txBody>
      </p:sp>
      <p:sp>
        <p:nvSpPr>
          <p:cNvPr id="7" name="Rectangle: Rounded Corners 6">
            <a:extLst>
              <a:ext uri="{FF2B5EF4-FFF2-40B4-BE49-F238E27FC236}">
                <a16:creationId xmlns:a16="http://schemas.microsoft.com/office/drawing/2014/main" id="{12BE837A-79C1-FF02-1381-49384BA94B77}"/>
              </a:ext>
            </a:extLst>
          </p:cNvPr>
          <p:cNvSpPr/>
          <p:nvPr/>
        </p:nvSpPr>
        <p:spPr>
          <a:xfrm>
            <a:off x="451105" y="5612524"/>
            <a:ext cx="6170412" cy="117421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2000" dirty="0">
                <a:solidFill>
                  <a:schemeClr val="tx1"/>
                </a:solidFill>
              </a:rPr>
              <a:t>Generally, median medical expenditure increases as the number of child increases. After a five children, any additional child doesn’t have any significant increase in medical expenses </a:t>
            </a:r>
          </a:p>
        </p:txBody>
      </p:sp>
      <p:pic>
        <p:nvPicPr>
          <p:cNvPr id="11" name="Picture 10" descr="A graph showing a number of children&#10;&#10;Description automatically generated">
            <a:extLst>
              <a:ext uri="{FF2B5EF4-FFF2-40B4-BE49-F238E27FC236}">
                <a16:creationId xmlns:a16="http://schemas.microsoft.com/office/drawing/2014/main" id="{B2661322-10DA-0BB9-D3B1-B44F07C41C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856" y="2254469"/>
            <a:ext cx="5849006" cy="3026979"/>
          </a:xfrm>
          <a:prstGeom prst="rect">
            <a:avLst/>
          </a:prstGeom>
        </p:spPr>
      </p:pic>
    </p:spTree>
    <p:extLst>
      <p:ext uri="{BB962C8B-B14F-4D97-AF65-F5344CB8AC3E}">
        <p14:creationId xmlns:p14="http://schemas.microsoft.com/office/powerpoint/2010/main" val="3124283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7B26A17-F75C-A671-12DD-B98B704F2008}"/>
              </a:ext>
            </a:extLst>
          </p:cNvPr>
          <p:cNvSpPr/>
          <p:nvPr/>
        </p:nvSpPr>
        <p:spPr>
          <a:xfrm>
            <a:off x="464137" y="71261"/>
            <a:ext cx="11558016" cy="816864"/>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Calibri" panose="020F0502020204030204" pitchFamily="34" charset="0"/>
                <a:cs typeface="Times New Roman" panose="02020603050405020304" pitchFamily="18" charset="0"/>
              </a:rPr>
              <a:t>Distribution of medical expenses</a:t>
            </a:r>
            <a:endParaRPr lang="en-GB" sz="3200" dirty="0">
              <a:solidFill>
                <a:schemeClr val="tx1"/>
              </a:solidFill>
            </a:endParaRPr>
          </a:p>
        </p:txBody>
      </p:sp>
      <p:sp>
        <p:nvSpPr>
          <p:cNvPr id="5" name="Rectangle 4">
            <a:extLst>
              <a:ext uri="{FF2B5EF4-FFF2-40B4-BE49-F238E27FC236}">
                <a16:creationId xmlns:a16="http://schemas.microsoft.com/office/drawing/2014/main" id="{4FD90220-5BC7-713B-30AB-89BBFBE0484B}"/>
              </a:ext>
            </a:extLst>
          </p:cNvPr>
          <p:cNvSpPr/>
          <p:nvPr/>
        </p:nvSpPr>
        <p:spPr>
          <a:xfrm>
            <a:off x="451105" y="2096814"/>
            <a:ext cx="6170412" cy="3358055"/>
          </a:xfrm>
          <a:prstGeom prst="rect">
            <a:avLst/>
          </a:prstGeom>
          <a:solidFill>
            <a:schemeClr val="bg1"/>
          </a:solidFill>
          <a:ln w="508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Rounded Corners 1">
            <a:extLst>
              <a:ext uri="{FF2B5EF4-FFF2-40B4-BE49-F238E27FC236}">
                <a16:creationId xmlns:a16="http://schemas.microsoft.com/office/drawing/2014/main" id="{A9194A59-2D65-B2B0-C285-701D2BC6F503}"/>
              </a:ext>
            </a:extLst>
          </p:cNvPr>
          <p:cNvSpPr/>
          <p:nvPr/>
        </p:nvSpPr>
        <p:spPr>
          <a:xfrm>
            <a:off x="6864096" y="2133600"/>
            <a:ext cx="5062624" cy="343688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GB" sz="2400" dirty="0">
                <a:solidFill>
                  <a:schemeClr val="tx1"/>
                </a:solidFill>
              </a:rPr>
              <a:t>If your body mass is around 20, the average medical expenditure is around 8,500 pounds</a:t>
            </a:r>
          </a:p>
          <a:p>
            <a:pPr marL="342900" indent="-342900">
              <a:buFont typeface="Arial" panose="020B0604020202020204" pitchFamily="34" charset="0"/>
              <a:buChar char="•"/>
            </a:pPr>
            <a:r>
              <a:rPr lang="en-GB" sz="2400" dirty="0">
                <a:solidFill>
                  <a:schemeClr val="tx1"/>
                </a:solidFill>
              </a:rPr>
              <a:t> If your body mass is around 40, the average medical expenditure is around 15000 pounds</a:t>
            </a:r>
          </a:p>
          <a:p>
            <a:pPr marL="342900" indent="-342900">
              <a:buFont typeface="Arial" panose="020B0604020202020204" pitchFamily="34" charset="0"/>
              <a:buChar char="•"/>
            </a:pPr>
            <a:endParaRPr lang="en-GB" sz="2400" dirty="0">
              <a:solidFill>
                <a:schemeClr val="tx1"/>
              </a:solidFill>
            </a:endParaRPr>
          </a:p>
        </p:txBody>
      </p:sp>
      <p:sp>
        <p:nvSpPr>
          <p:cNvPr id="3" name="Rectangle: Rounded Corners 2">
            <a:extLst>
              <a:ext uri="{FF2B5EF4-FFF2-40B4-BE49-F238E27FC236}">
                <a16:creationId xmlns:a16="http://schemas.microsoft.com/office/drawing/2014/main" id="{D0A415A4-FBBA-C9E2-BCAF-D90B1721D3AC}"/>
              </a:ext>
            </a:extLst>
          </p:cNvPr>
          <p:cNvSpPr/>
          <p:nvPr/>
        </p:nvSpPr>
        <p:spPr>
          <a:xfrm>
            <a:off x="464137" y="1043993"/>
            <a:ext cx="6170412" cy="81686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latin typeface="Calibri" panose="020F0502020204030204" pitchFamily="34" charset="0"/>
                <a:cs typeface="Times New Roman" panose="02020603050405020304" pitchFamily="18" charset="0"/>
              </a:rPr>
              <a:t>How does the medical expenditure vary with body mass index ?</a:t>
            </a:r>
            <a:endParaRPr lang="en-GB" sz="2400" dirty="0">
              <a:solidFill>
                <a:schemeClr val="tx1"/>
              </a:solidFill>
            </a:endParaRPr>
          </a:p>
        </p:txBody>
      </p:sp>
      <p:sp>
        <p:nvSpPr>
          <p:cNvPr id="7" name="Rectangle: Rounded Corners 6">
            <a:extLst>
              <a:ext uri="{FF2B5EF4-FFF2-40B4-BE49-F238E27FC236}">
                <a16:creationId xmlns:a16="http://schemas.microsoft.com/office/drawing/2014/main" id="{12BE837A-79C1-FF02-1381-49384BA94B77}"/>
              </a:ext>
            </a:extLst>
          </p:cNvPr>
          <p:cNvSpPr/>
          <p:nvPr/>
        </p:nvSpPr>
        <p:spPr>
          <a:xfrm>
            <a:off x="451105" y="5704805"/>
            <a:ext cx="6170412" cy="81686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Generally, as BMI increases, medical expenses increases</a:t>
            </a:r>
          </a:p>
        </p:txBody>
      </p:sp>
      <p:pic>
        <p:nvPicPr>
          <p:cNvPr id="8" name="Picture 7" descr="A graph of a graph showing a line and a blue line&#10;&#10;Description automatically generated with medium confidence">
            <a:extLst>
              <a:ext uri="{FF2B5EF4-FFF2-40B4-BE49-F238E27FC236}">
                <a16:creationId xmlns:a16="http://schemas.microsoft.com/office/drawing/2014/main" id="{7C7C506A-9DF9-5AD2-719B-C9D39E0505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148" y="2233448"/>
            <a:ext cx="5936479" cy="3032235"/>
          </a:xfrm>
          <a:prstGeom prst="rect">
            <a:avLst/>
          </a:prstGeom>
        </p:spPr>
      </p:pic>
    </p:spTree>
    <p:extLst>
      <p:ext uri="{BB962C8B-B14F-4D97-AF65-F5344CB8AC3E}">
        <p14:creationId xmlns:p14="http://schemas.microsoft.com/office/powerpoint/2010/main" val="19515747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477</TotalTime>
  <Words>1268</Words>
  <Application>Microsoft Office PowerPoint</Application>
  <PresentationFormat>Widescreen</PresentationFormat>
  <Paragraphs>85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Symbol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Henry Nanji - Advanced Data Analyst - NNICB</dc:creator>
  <cp:lastModifiedBy>Henry Nanji - Advanced Data Analyst - NNICB</cp:lastModifiedBy>
  <cp:revision>14</cp:revision>
  <dcterms:created xsi:type="dcterms:W3CDTF">2024-11-24T15:18:21Z</dcterms:created>
  <dcterms:modified xsi:type="dcterms:W3CDTF">2025-01-03T20:44:36Z</dcterms:modified>
</cp:coreProperties>
</file>