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71" r:id="rId4"/>
    <p:sldId id="257" r:id="rId5"/>
    <p:sldId id="270" r:id="rId6"/>
    <p:sldId id="25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9" r:id="rId18"/>
    <p:sldId id="290" r:id="rId19"/>
    <p:sldId id="286" r:id="rId20"/>
    <p:sldId id="287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270D9-519D-400D-A557-33028CE7B6F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82AF760-3D3A-4F2C-A351-4E7D7B2F2525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b="1" u="sng" dirty="0">
              <a:solidFill>
                <a:schemeClr val="tx1"/>
              </a:solidFill>
            </a:rPr>
            <a:t>Use case</a:t>
          </a:r>
        </a:p>
        <a:p>
          <a:r>
            <a:rPr lang="en-GB" sz="1400" b="1" dirty="0">
              <a:solidFill>
                <a:schemeClr val="tx1"/>
              </a:solidFill>
            </a:rPr>
            <a:t> Classification</a:t>
          </a:r>
        </a:p>
        <a:p>
          <a:r>
            <a:rPr lang="en-GB" sz="1400" b="1" dirty="0">
              <a:solidFill>
                <a:schemeClr val="tx1"/>
              </a:solidFill>
            </a:rPr>
            <a:t>Matrix - Recall</a:t>
          </a:r>
        </a:p>
      </dgm:t>
    </dgm:pt>
    <dgm:pt modelId="{A0BB72E0-EEB3-44CC-AE09-0EB3DE649D86}" type="parTrans" cxnId="{6AE0D723-EE46-45D2-8DDC-FE33A80D141C}">
      <dgm:prSet/>
      <dgm:spPr/>
      <dgm:t>
        <a:bodyPr/>
        <a:lstStyle/>
        <a:p>
          <a:endParaRPr lang="en-GB"/>
        </a:p>
      </dgm:t>
    </dgm:pt>
    <dgm:pt modelId="{F916A131-8E64-4351-A136-5389ACE915D5}" type="sibTrans" cxnId="{6AE0D723-EE46-45D2-8DDC-FE33A80D141C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20476CC4-47AA-4019-B2C2-BE4A46AE18AE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Exploratory Data Analysis</a:t>
          </a:r>
        </a:p>
      </dgm:t>
    </dgm:pt>
    <dgm:pt modelId="{E76AB858-7AD3-4191-AE7B-13719D64CE5C}" type="parTrans" cxnId="{1ACEEB17-7138-4167-870A-261169C612DE}">
      <dgm:prSet/>
      <dgm:spPr/>
      <dgm:t>
        <a:bodyPr/>
        <a:lstStyle/>
        <a:p>
          <a:endParaRPr lang="en-GB"/>
        </a:p>
      </dgm:t>
    </dgm:pt>
    <dgm:pt modelId="{7C00E2D4-AF02-4EB5-845B-600764111BB7}" type="sibTrans" cxnId="{1ACEEB17-7138-4167-870A-261169C612DE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E296B06-0575-4AA2-97A8-AD0709A475CB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Data preparation</a:t>
          </a:r>
        </a:p>
        <a:p>
          <a:r>
            <a:rPr lang="en-GB" sz="1400" b="1" dirty="0">
              <a:solidFill>
                <a:schemeClr val="tx1"/>
              </a:solidFill>
            </a:rPr>
            <a:t>- Feature selection,  engineering &amp; scaling, SMOTE</a:t>
          </a:r>
        </a:p>
      </dgm:t>
    </dgm:pt>
    <dgm:pt modelId="{EEF79B17-2300-47AF-BDC5-C3B2C645E3F1}" type="parTrans" cxnId="{DBD50E72-18A3-4D3B-BE48-80AD2632F381}">
      <dgm:prSet/>
      <dgm:spPr/>
      <dgm:t>
        <a:bodyPr/>
        <a:lstStyle/>
        <a:p>
          <a:endParaRPr lang="en-GB"/>
        </a:p>
      </dgm:t>
    </dgm:pt>
    <dgm:pt modelId="{160B39BE-EF48-47B6-8A5E-2CAF181DD42B}" type="sibTrans" cxnId="{DBD50E72-18A3-4D3B-BE48-80AD2632F381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357F84C0-41CB-47FF-AFAD-6E7363D37103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endParaRPr lang="en-GB" sz="1400" b="1" dirty="0">
            <a:solidFill>
              <a:schemeClr val="tx1"/>
            </a:solidFill>
          </a:endParaRPr>
        </a:p>
        <a:p>
          <a:endParaRPr lang="en-GB" sz="1400" b="1" dirty="0">
            <a:solidFill>
              <a:schemeClr val="tx1"/>
            </a:solidFill>
          </a:endParaRPr>
        </a:p>
        <a:p>
          <a:r>
            <a:rPr lang="en-GB" sz="1400" b="1" dirty="0">
              <a:solidFill>
                <a:schemeClr val="tx1"/>
              </a:solidFill>
            </a:rPr>
            <a:t>Model Training</a:t>
          </a:r>
        </a:p>
        <a:p>
          <a:r>
            <a:rPr lang="en-GB" sz="1400" b="1" dirty="0">
              <a:solidFill>
                <a:schemeClr val="tx1"/>
              </a:solidFill>
            </a:rPr>
            <a:t>LR, Random Forest, Decision Tree, Gradient Boosting</a:t>
          </a:r>
        </a:p>
        <a:p>
          <a:endParaRPr lang="en-GB" sz="1400" b="1" dirty="0">
            <a:solidFill>
              <a:schemeClr val="tx1"/>
            </a:solidFill>
          </a:endParaRPr>
        </a:p>
        <a:p>
          <a:endParaRPr lang="en-GB" sz="1400" b="1" dirty="0">
            <a:solidFill>
              <a:schemeClr val="tx1"/>
            </a:solidFill>
          </a:endParaRPr>
        </a:p>
      </dgm:t>
    </dgm:pt>
    <dgm:pt modelId="{F34632B7-091A-459F-9CED-ABAEBF8C4FBB}" type="parTrans" cxnId="{E5049B7A-6E83-41AE-AA47-83A44CA6CF60}">
      <dgm:prSet/>
      <dgm:spPr/>
      <dgm:t>
        <a:bodyPr/>
        <a:lstStyle/>
        <a:p>
          <a:endParaRPr lang="en-GB"/>
        </a:p>
      </dgm:t>
    </dgm:pt>
    <dgm:pt modelId="{FBDF1206-E42C-4E2E-B311-3029F08E5AB5}" type="sibTrans" cxnId="{E5049B7A-6E83-41AE-AA47-83A44CA6CF60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BEAFFE01-76DF-4226-A9ED-F189B2232310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Hyperparameters tuning  using cross-validation</a:t>
          </a:r>
        </a:p>
      </dgm:t>
    </dgm:pt>
    <dgm:pt modelId="{9405EE90-153D-4B29-9406-CD576BB998D4}" type="parTrans" cxnId="{CB1BBA53-BAC2-4D5C-A8EC-253A4DEBC548}">
      <dgm:prSet/>
      <dgm:spPr/>
      <dgm:t>
        <a:bodyPr/>
        <a:lstStyle/>
        <a:p>
          <a:endParaRPr lang="en-GB"/>
        </a:p>
      </dgm:t>
    </dgm:pt>
    <dgm:pt modelId="{AA7AAB81-F9C9-4223-925C-87742ED7DB11}" type="sibTrans" cxnId="{CB1BBA53-BAC2-4D5C-A8EC-253A4DEBC548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0448E5CF-44EF-4E78-8540-17D10E890964}">
      <dgm:prSet phldrT="[Text]" custT="1"/>
      <dgm:spPr>
        <a:solidFill>
          <a:schemeClr val="bg1"/>
        </a:solidFill>
        <a:ln w="38100"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Fitted Model &amp;  serialisation</a:t>
          </a:r>
        </a:p>
      </dgm:t>
    </dgm:pt>
    <dgm:pt modelId="{4957DD6F-895B-4C28-959E-581F36A4B844}" type="parTrans" cxnId="{90661EB4-A977-40EA-8E42-3B17B0D334A8}">
      <dgm:prSet/>
      <dgm:spPr/>
      <dgm:t>
        <a:bodyPr/>
        <a:lstStyle/>
        <a:p>
          <a:endParaRPr lang="en-GB"/>
        </a:p>
      </dgm:t>
    </dgm:pt>
    <dgm:pt modelId="{9AB3E10E-8DB9-4875-BCAD-F81446E270BA}" type="sibTrans" cxnId="{90661EB4-A977-40EA-8E42-3B17B0D334A8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FAD68737-A140-46C2-9B7A-5BB9678CB418}" type="pres">
      <dgm:prSet presAssocID="{88C270D9-519D-400D-A557-33028CE7B6F7}" presName="cycle" presStyleCnt="0">
        <dgm:presLayoutVars>
          <dgm:dir/>
          <dgm:resizeHandles val="exact"/>
        </dgm:presLayoutVars>
      </dgm:prSet>
      <dgm:spPr/>
    </dgm:pt>
    <dgm:pt modelId="{C9E7D736-B5C0-4AC1-BEEF-006CFBF1A17E}" type="pres">
      <dgm:prSet presAssocID="{482AF760-3D3A-4F2C-A351-4E7D7B2F2525}" presName="node" presStyleLbl="node1" presStyleIdx="0" presStyleCnt="6" custScaleX="145770">
        <dgm:presLayoutVars>
          <dgm:bulletEnabled val="1"/>
        </dgm:presLayoutVars>
      </dgm:prSet>
      <dgm:spPr/>
    </dgm:pt>
    <dgm:pt modelId="{26A4A2DB-058C-4F89-84E5-7D9BF682229F}" type="pres">
      <dgm:prSet presAssocID="{F916A131-8E64-4351-A136-5389ACE915D5}" presName="sibTrans" presStyleLbl="sibTrans2D1" presStyleIdx="0" presStyleCnt="6"/>
      <dgm:spPr/>
    </dgm:pt>
    <dgm:pt modelId="{802DF014-66A8-437A-99FF-ABC248C86AB7}" type="pres">
      <dgm:prSet presAssocID="{F916A131-8E64-4351-A136-5389ACE915D5}" presName="connectorText" presStyleLbl="sibTrans2D1" presStyleIdx="0" presStyleCnt="6"/>
      <dgm:spPr/>
    </dgm:pt>
    <dgm:pt modelId="{3106C92F-008C-443F-8EE2-F8139F7B3F25}" type="pres">
      <dgm:prSet presAssocID="{20476CC4-47AA-4019-B2C2-BE4A46AE18AE}" presName="node" presStyleLbl="node1" presStyleIdx="1" presStyleCnt="6" custScaleX="159075" custScaleY="86176" custRadScaleRad="101546" custRadScaleInc="20197">
        <dgm:presLayoutVars>
          <dgm:bulletEnabled val="1"/>
        </dgm:presLayoutVars>
      </dgm:prSet>
      <dgm:spPr/>
    </dgm:pt>
    <dgm:pt modelId="{1408F9B1-1B82-43C0-A481-66F58CCAFC3F}" type="pres">
      <dgm:prSet presAssocID="{7C00E2D4-AF02-4EB5-845B-600764111BB7}" presName="sibTrans" presStyleLbl="sibTrans2D1" presStyleIdx="1" presStyleCnt="6" custLinFactNeighborX="6932" custLinFactNeighborY="3026"/>
      <dgm:spPr/>
    </dgm:pt>
    <dgm:pt modelId="{D7062327-9708-4678-8ADF-81702B3DC16C}" type="pres">
      <dgm:prSet presAssocID="{7C00E2D4-AF02-4EB5-845B-600764111BB7}" presName="connectorText" presStyleLbl="sibTrans2D1" presStyleIdx="1" presStyleCnt="6"/>
      <dgm:spPr/>
    </dgm:pt>
    <dgm:pt modelId="{793A1B39-11B8-4AA1-B4C5-B3AAC1AB3152}" type="pres">
      <dgm:prSet presAssocID="{AE296B06-0575-4AA2-97A8-AD0709A475CB}" presName="node" presStyleLbl="node1" presStyleIdx="2" presStyleCnt="6" custScaleX="165492" custRadScaleRad="103019" custRadScaleInc="-9936">
        <dgm:presLayoutVars>
          <dgm:bulletEnabled val="1"/>
        </dgm:presLayoutVars>
      </dgm:prSet>
      <dgm:spPr/>
    </dgm:pt>
    <dgm:pt modelId="{763A61A2-8B87-4DE1-956E-9A101A1C575D}" type="pres">
      <dgm:prSet presAssocID="{160B39BE-EF48-47B6-8A5E-2CAF181DD42B}" presName="sibTrans" presStyleLbl="sibTrans2D1" presStyleIdx="2" presStyleCnt="6"/>
      <dgm:spPr/>
    </dgm:pt>
    <dgm:pt modelId="{FA8F7DFE-0535-41FF-B0E1-079888B0D53B}" type="pres">
      <dgm:prSet presAssocID="{160B39BE-EF48-47B6-8A5E-2CAF181DD42B}" presName="connectorText" presStyleLbl="sibTrans2D1" presStyleIdx="2" presStyleCnt="6"/>
      <dgm:spPr/>
    </dgm:pt>
    <dgm:pt modelId="{5AC44D63-37A3-49D0-BE59-642DCACCCBAD}" type="pres">
      <dgm:prSet presAssocID="{357F84C0-41CB-47FF-AFAD-6E7363D37103}" presName="node" presStyleLbl="node1" presStyleIdx="3" presStyleCnt="6" custScaleX="155543" custScaleY="107929">
        <dgm:presLayoutVars>
          <dgm:bulletEnabled val="1"/>
        </dgm:presLayoutVars>
      </dgm:prSet>
      <dgm:spPr/>
    </dgm:pt>
    <dgm:pt modelId="{6DD31A0D-DE35-40BF-8EE7-6C19824A7454}" type="pres">
      <dgm:prSet presAssocID="{FBDF1206-E42C-4E2E-B311-3029F08E5AB5}" presName="sibTrans" presStyleLbl="sibTrans2D1" presStyleIdx="3" presStyleCnt="6" custLinFactNeighborX="-57416" custLinFactNeighborY="-13892"/>
      <dgm:spPr/>
    </dgm:pt>
    <dgm:pt modelId="{B11C896F-180E-47F1-9700-792D8ABE967A}" type="pres">
      <dgm:prSet presAssocID="{FBDF1206-E42C-4E2E-B311-3029F08E5AB5}" presName="connectorText" presStyleLbl="sibTrans2D1" presStyleIdx="3" presStyleCnt="6"/>
      <dgm:spPr/>
    </dgm:pt>
    <dgm:pt modelId="{FD21A0A2-386A-43A7-925C-A83E215A093A}" type="pres">
      <dgm:prSet presAssocID="{BEAFFE01-76DF-4226-A9ED-F189B2232310}" presName="node" presStyleLbl="node1" presStyleIdx="4" presStyleCnt="6" custScaleX="146499" custScaleY="94997" custRadScaleRad="99435" custRadScaleInc="27182">
        <dgm:presLayoutVars>
          <dgm:bulletEnabled val="1"/>
        </dgm:presLayoutVars>
      </dgm:prSet>
      <dgm:spPr/>
    </dgm:pt>
    <dgm:pt modelId="{28E9914F-C77E-43E2-B617-2D6FD053EAFB}" type="pres">
      <dgm:prSet presAssocID="{AA7AAB81-F9C9-4223-925C-87742ED7DB11}" presName="sibTrans" presStyleLbl="sibTrans2D1" presStyleIdx="4" presStyleCnt="6"/>
      <dgm:spPr/>
    </dgm:pt>
    <dgm:pt modelId="{A2C8EA0F-86A9-4DFB-AB76-D3BC762E2500}" type="pres">
      <dgm:prSet presAssocID="{AA7AAB81-F9C9-4223-925C-87742ED7DB11}" presName="connectorText" presStyleLbl="sibTrans2D1" presStyleIdx="4" presStyleCnt="6"/>
      <dgm:spPr/>
    </dgm:pt>
    <dgm:pt modelId="{EEDDA047-6540-4E01-876B-ABB85C0C2C95}" type="pres">
      <dgm:prSet presAssocID="{0448E5CF-44EF-4E78-8540-17D10E890964}" presName="node" presStyleLbl="node1" presStyleIdx="5" presStyleCnt="6" custScaleX="101631">
        <dgm:presLayoutVars>
          <dgm:bulletEnabled val="1"/>
        </dgm:presLayoutVars>
      </dgm:prSet>
      <dgm:spPr/>
    </dgm:pt>
    <dgm:pt modelId="{AA42EF9C-7204-4EA0-BB9C-65A788C7066E}" type="pres">
      <dgm:prSet presAssocID="{9AB3E10E-8DB9-4875-BCAD-F81446E270BA}" presName="sibTrans" presStyleLbl="sibTrans2D1" presStyleIdx="5" presStyleCnt="6"/>
      <dgm:spPr/>
    </dgm:pt>
    <dgm:pt modelId="{7BC0586B-A681-485F-B22F-1AB0117F8FA9}" type="pres">
      <dgm:prSet presAssocID="{9AB3E10E-8DB9-4875-BCAD-F81446E270BA}" presName="connectorText" presStyleLbl="sibTrans2D1" presStyleIdx="5" presStyleCnt="6"/>
      <dgm:spPr/>
    </dgm:pt>
  </dgm:ptLst>
  <dgm:cxnLst>
    <dgm:cxn modelId="{17436702-BA16-4095-A8AD-BB11D34CD7AA}" type="presOf" srcId="{FBDF1206-E42C-4E2E-B311-3029F08E5AB5}" destId="{6DD31A0D-DE35-40BF-8EE7-6C19824A7454}" srcOrd="0" destOrd="0" presId="urn:microsoft.com/office/officeart/2005/8/layout/cycle2"/>
    <dgm:cxn modelId="{6F599E11-87C3-4053-930A-5B413802E7A9}" type="presOf" srcId="{FBDF1206-E42C-4E2E-B311-3029F08E5AB5}" destId="{B11C896F-180E-47F1-9700-792D8ABE967A}" srcOrd="1" destOrd="0" presId="urn:microsoft.com/office/officeart/2005/8/layout/cycle2"/>
    <dgm:cxn modelId="{77A5F411-BA92-4FFD-8478-5475EE55585F}" type="presOf" srcId="{F916A131-8E64-4351-A136-5389ACE915D5}" destId="{802DF014-66A8-437A-99FF-ABC248C86AB7}" srcOrd="1" destOrd="0" presId="urn:microsoft.com/office/officeart/2005/8/layout/cycle2"/>
    <dgm:cxn modelId="{1ACEEB17-7138-4167-870A-261169C612DE}" srcId="{88C270D9-519D-400D-A557-33028CE7B6F7}" destId="{20476CC4-47AA-4019-B2C2-BE4A46AE18AE}" srcOrd="1" destOrd="0" parTransId="{E76AB858-7AD3-4191-AE7B-13719D64CE5C}" sibTransId="{7C00E2D4-AF02-4EB5-845B-600764111BB7}"/>
    <dgm:cxn modelId="{6AE0D723-EE46-45D2-8DDC-FE33A80D141C}" srcId="{88C270D9-519D-400D-A557-33028CE7B6F7}" destId="{482AF760-3D3A-4F2C-A351-4E7D7B2F2525}" srcOrd="0" destOrd="0" parTransId="{A0BB72E0-EEB3-44CC-AE09-0EB3DE649D86}" sibTransId="{F916A131-8E64-4351-A136-5389ACE915D5}"/>
    <dgm:cxn modelId="{38C10E2D-BC47-4DB7-80A7-358B4A5F4464}" type="presOf" srcId="{160B39BE-EF48-47B6-8A5E-2CAF181DD42B}" destId="{763A61A2-8B87-4DE1-956E-9A101A1C575D}" srcOrd="0" destOrd="0" presId="urn:microsoft.com/office/officeart/2005/8/layout/cycle2"/>
    <dgm:cxn modelId="{230F4030-A606-40DD-B328-9003686A7441}" type="presOf" srcId="{AA7AAB81-F9C9-4223-925C-87742ED7DB11}" destId="{28E9914F-C77E-43E2-B617-2D6FD053EAFB}" srcOrd="0" destOrd="0" presId="urn:microsoft.com/office/officeart/2005/8/layout/cycle2"/>
    <dgm:cxn modelId="{74EA8B31-D9DC-4446-8599-655000FE5D46}" type="presOf" srcId="{7C00E2D4-AF02-4EB5-845B-600764111BB7}" destId="{D7062327-9708-4678-8ADF-81702B3DC16C}" srcOrd="1" destOrd="0" presId="urn:microsoft.com/office/officeart/2005/8/layout/cycle2"/>
    <dgm:cxn modelId="{0DFEB05E-1981-42BE-99C5-BAAFC6E1CE04}" type="presOf" srcId="{482AF760-3D3A-4F2C-A351-4E7D7B2F2525}" destId="{C9E7D736-B5C0-4AC1-BEEF-006CFBF1A17E}" srcOrd="0" destOrd="0" presId="urn:microsoft.com/office/officeart/2005/8/layout/cycle2"/>
    <dgm:cxn modelId="{57D60443-5CBB-41B9-ADEF-6AA8B673B49E}" type="presOf" srcId="{9AB3E10E-8DB9-4875-BCAD-F81446E270BA}" destId="{AA42EF9C-7204-4EA0-BB9C-65A788C7066E}" srcOrd="0" destOrd="0" presId="urn:microsoft.com/office/officeart/2005/8/layout/cycle2"/>
    <dgm:cxn modelId="{AD34AB4B-C310-4353-9B8F-2F8EF74848A4}" type="presOf" srcId="{AE296B06-0575-4AA2-97A8-AD0709A475CB}" destId="{793A1B39-11B8-4AA1-B4C5-B3AAC1AB3152}" srcOrd="0" destOrd="0" presId="urn:microsoft.com/office/officeart/2005/8/layout/cycle2"/>
    <dgm:cxn modelId="{DBD50E72-18A3-4D3B-BE48-80AD2632F381}" srcId="{88C270D9-519D-400D-A557-33028CE7B6F7}" destId="{AE296B06-0575-4AA2-97A8-AD0709A475CB}" srcOrd="2" destOrd="0" parTransId="{EEF79B17-2300-47AF-BDC5-C3B2C645E3F1}" sibTransId="{160B39BE-EF48-47B6-8A5E-2CAF181DD42B}"/>
    <dgm:cxn modelId="{CB1BBA53-BAC2-4D5C-A8EC-253A4DEBC548}" srcId="{88C270D9-519D-400D-A557-33028CE7B6F7}" destId="{BEAFFE01-76DF-4226-A9ED-F189B2232310}" srcOrd="4" destOrd="0" parTransId="{9405EE90-153D-4B29-9406-CD576BB998D4}" sibTransId="{AA7AAB81-F9C9-4223-925C-87742ED7DB11}"/>
    <dgm:cxn modelId="{D43FEC73-98B1-4A6E-848A-8DEE36F935B6}" type="presOf" srcId="{20476CC4-47AA-4019-B2C2-BE4A46AE18AE}" destId="{3106C92F-008C-443F-8EE2-F8139F7B3F25}" srcOrd="0" destOrd="0" presId="urn:microsoft.com/office/officeart/2005/8/layout/cycle2"/>
    <dgm:cxn modelId="{3DC54458-F103-4637-A23C-891067993CFD}" type="presOf" srcId="{357F84C0-41CB-47FF-AFAD-6E7363D37103}" destId="{5AC44D63-37A3-49D0-BE59-642DCACCCBAD}" srcOrd="0" destOrd="0" presId="urn:microsoft.com/office/officeart/2005/8/layout/cycle2"/>
    <dgm:cxn modelId="{05232A59-A741-460B-89FC-5B2D0DF7F568}" type="presOf" srcId="{F916A131-8E64-4351-A136-5389ACE915D5}" destId="{26A4A2DB-058C-4F89-84E5-7D9BF682229F}" srcOrd="0" destOrd="0" presId="urn:microsoft.com/office/officeart/2005/8/layout/cycle2"/>
    <dgm:cxn modelId="{E5049B7A-6E83-41AE-AA47-83A44CA6CF60}" srcId="{88C270D9-519D-400D-A557-33028CE7B6F7}" destId="{357F84C0-41CB-47FF-AFAD-6E7363D37103}" srcOrd="3" destOrd="0" parTransId="{F34632B7-091A-459F-9CED-ABAEBF8C4FBB}" sibTransId="{FBDF1206-E42C-4E2E-B311-3029F08E5AB5}"/>
    <dgm:cxn modelId="{F973CC82-18F3-48DD-B057-07734C6972A0}" type="presOf" srcId="{88C270D9-519D-400D-A557-33028CE7B6F7}" destId="{FAD68737-A140-46C2-9B7A-5BB9678CB418}" srcOrd="0" destOrd="0" presId="urn:microsoft.com/office/officeart/2005/8/layout/cycle2"/>
    <dgm:cxn modelId="{FD25FB85-F5FF-4750-9D08-3F03C853D1E4}" type="presOf" srcId="{0448E5CF-44EF-4E78-8540-17D10E890964}" destId="{EEDDA047-6540-4E01-876B-ABB85C0C2C95}" srcOrd="0" destOrd="0" presId="urn:microsoft.com/office/officeart/2005/8/layout/cycle2"/>
    <dgm:cxn modelId="{4EB32793-8B14-46D8-B4E2-B9BAF0691D1A}" type="presOf" srcId="{9AB3E10E-8DB9-4875-BCAD-F81446E270BA}" destId="{7BC0586B-A681-485F-B22F-1AB0117F8FA9}" srcOrd="1" destOrd="0" presId="urn:microsoft.com/office/officeart/2005/8/layout/cycle2"/>
    <dgm:cxn modelId="{8A39D69F-A3F8-4AC5-9B5E-77C536F3465F}" type="presOf" srcId="{BEAFFE01-76DF-4226-A9ED-F189B2232310}" destId="{FD21A0A2-386A-43A7-925C-A83E215A093A}" srcOrd="0" destOrd="0" presId="urn:microsoft.com/office/officeart/2005/8/layout/cycle2"/>
    <dgm:cxn modelId="{6E5D7EA4-F054-4496-A835-2F0299AB2230}" type="presOf" srcId="{7C00E2D4-AF02-4EB5-845B-600764111BB7}" destId="{1408F9B1-1B82-43C0-A481-66F58CCAFC3F}" srcOrd="0" destOrd="0" presId="urn:microsoft.com/office/officeart/2005/8/layout/cycle2"/>
    <dgm:cxn modelId="{90661EB4-A977-40EA-8E42-3B17B0D334A8}" srcId="{88C270D9-519D-400D-A557-33028CE7B6F7}" destId="{0448E5CF-44EF-4E78-8540-17D10E890964}" srcOrd="5" destOrd="0" parTransId="{4957DD6F-895B-4C28-959E-581F36A4B844}" sibTransId="{9AB3E10E-8DB9-4875-BCAD-F81446E270BA}"/>
    <dgm:cxn modelId="{C54CAFB5-670E-4404-96D1-7895299EE164}" type="presOf" srcId="{160B39BE-EF48-47B6-8A5E-2CAF181DD42B}" destId="{FA8F7DFE-0535-41FF-B0E1-079888B0D53B}" srcOrd="1" destOrd="0" presId="urn:microsoft.com/office/officeart/2005/8/layout/cycle2"/>
    <dgm:cxn modelId="{ABC0AFC2-7949-4F45-9778-E4C7D2B4897A}" type="presOf" srcId="{AA7AAB81-F9C9-4223-925C-87742ED7DB11}" destId="{A2C8EA0F-86A9-4DFB-AB76-D3BC762E2500}" srcOrd="1" destOrd="0" presId="urn:microsoft.com/office/officeart/2005/8/layout/cycle2"/>
    <dgm:cxn modelId="{A578E752-D81A-4C93-92A5-77107518BD68}" type="presParOf" srcId="{FAD68737-A140-46C2-9B7A-5BB9678CB418}" destId="{C9E7D736-B5C0-4AC1-BEEF-006CFBF1A17E}" srcOrd="0" destOrd="0" presId="urn:microsoft.com/office/officeart/2005/8/layout/cycle2"/>
    <dgm:cxn modelId="{C560E044-25CD-4DBA-8697-E59CF941912C}" type="presParOf" srcId="{FAD68737-A140-46C2-9B7A-5BB9678CB418}" destId="{26A4A2DB-058C-4F89-84E5-7D9BF682229F}" srcOrd="1" destOrd="0" presId="urn:microsoft.com/office/officeart/2005/8/layout/cycle2"/>
    <dgm:cxn modelId="{3754AD44-281A-4875-8507-0A8B0F961F2C}" type="presParOf" srcId="{26A4A2DB-058C-4F89-84E5-7D9BF682229F}" destId="{802DF014-66A8-437A-99FF-ABC248C86AB7}" srcOrd="0" destOrd="0" presId="urn:microsoft.com/office/officeart/2005/8/layout/cycle2"/>
    <dgm:cxn modelId="{893B242B-B1AD-490C-B899-A33E92C852F4}" type="presParOf" srcId="{FAD68737-A140-46C2-9B7A-5BB9678CB418}" destId="{3106C92F-008C-443F-8EE2-F8139F7B3F25}" srcOrd="2" destOrd="0" presId="urn:microsoft.com/office/officeart/2005/8/layout/cycle2"/>
    <dgm:cxn modelId="{F5DAFAA8-E71A-47B8-8615-AC6692AA9F53}" type="presParOf" srcId="{FAD68737-A140-46C2-9B7A-5BB9678CB418}" destId="{1408F9B1-1B82-43C0-A481-66F58CCAFC3F}" srcOrd="3" destOrd="0" presId="urn:microsoft.com/office/officeart/2005/8/layout/cycle2"/>
    <dgm:cxn modelId="{ABDD2B97-E75A-46F8-A76A-B999DC8607AA}" type="presParOf" srcId="{1408F9B1-1B82-43C0-A481-66F58CCAFC3F}" destId="{D7062327-9708-4678-8ADF-81702B3DC16C}" srcOrd="0" destOrd="0" presId="urn:microsoft.com/office/officeart/2005/8/layout/cycle2"/>
    <dgm:cxn modelId="{1EC50881-7F07-4840-9A2B-901867DD19FD}" type="presParOf" srcId="{FAD68737-A140-46C2-9B7A-5BB9678CB418}" destId="{793A1B39-11B8-4AA1-B4C5-B3AAC1AB3152}" srcOrd="4" destOrd="0" presId="urn:microsoft.com/office/officeart/2005/8/layout/cycle2"/>
    <dgm:cxn modelId="{C007E555-4476-40F9-9865-A8F69C8440A1}" type="presParOf" srcId="{FAD68737-A140-46C2-9B7A-5BB9678CB418}" destId="{763A61A2-8B87-4DE1-956E-9A101A1C575D}" srcOrd="5" destOrd="0" presId="urn:microsoft.com/office/officeart/2005/8/layout/cycle2"/>
    <dgm:cxn modelId="{1BF1FD77-760E-4628-8140-A939FDC7EA95}" type="presParOf" srcId="{763A61A2-8B87-4DE1-956E-9A101A1C575D}" destId="{FA8F7DFE-0535-41FF-B0E1-079888B0D53B}" srcOrd="0" destOrd="0" presId="urn:microsoft.com/office/officeart/2005/8/layout/cycle2"/>
    <dgm:cxn modelId="{978C5B9D-CC8B-449A-98D7-E92380873F07}" type="presParOf" srcId="{FAD68737-A140-46C2-9B7A-5BB9678CB418}" destId="{5AC44D63-37A3-49D0-BE59-642DCACCCBAD}" srcOrd="6" destOrd="0" presId="urn:microsoft.com/office/officeart/2005/8/layout/cycle2"/>
    <dgm:cxn modelId="{78B6DE7C-8DD2-4575-8FA6-299A9A767A05}" type="presParOf" srcId="{FAD68737-A140-46C2-9B7A-5BB9678CB418}" destId="{6DD31A0D-DE35-40BF-8EE7-6C19824A7454}" srcOrd="7" destOrd="0" presId="urn:microsoft.com/office/officeart/2005/8/layout/cycle2"/>
    <dgm:cxn modelId="{EA873FAC-1D8C-47AC-91AC-5573B8AED544}" type="presParOf" srcId="{6DD31A0D-DE35-40BF-8EE7-6C19824A7454}" destId="{B11C896F-180E-47F1-9700-792D8ABE967A}" srcOrd="0" destOrd="0" presId="urn:microsoft.com/office/officeart/2005/8/layout/cycle2"/>
    <dgm:cxn modelId="{21E2FF10-BA73-4EDF-8DB0-FE2966C33452}" type="presParOf" srcId="{FAD68737-A140-46C2-9B7A-5BB9678CB418}" destId="{FD21A0A2-386A-43A7-925C-A83E215A093A}" srcOrd="8" destOrd="0" presId="urn:microsoft.com/office/officeart/2005/8/layout/cycle2"/>
    <dgm:cxn modelId="{60F11381-B368-4981-B4DB-3CA5128F6B24}" type="presParOf" srcId="{FAD68737-A140-46C2-9B7A-5BB9678CB418}" destId="{28E9914F-C77E-43E2-B617-2D6FD053EAFB}" srcOrd="9" destOrd="0" presId="urn:microsoft.com/office/officeart/2005/8/layout/cycle2"/>
    <dgm:cxn modelId="{D0C3EF52-1F93-48FD-B52A-F763E2EBBF20}" type="presParOf" srcId="{28E9914F-C77E-43E2-B617-2D6FD053EAFB}" destId="{A2C8EA0F-86A9-4DFB-AB76-D3BC762E2500}" srcOrd="0" destOrd="0" presId="urn:microsoft.com/office/officeart/2005/8/layout/cycle2"/>
    <dgm:cxn modelId="{5EB8F80C-0EA5-4746-89F3-61EF370608CA}" type="presParOf" srcId="{FAD68737-A140-46C2-9B7A-5BB9678CB418}" destId="{EEDDA047-6540-4E01-876B-ABB85C0C2C95}" srcOrd="10" destOrd="0" presId="urn:microsoft.com/office/officeart/2005/8/layout/cycle2"/>
    <dgm:cxn modelId="{ECDCF83D-CEB5-445F-8A88-C7611A2D0B69}" type="presParOf" srcId="{FAD68737-A140-46C2-9B7A-5BB9678CB418}" destId="{AA42EF9C-7204-4EA0-BB9C-65A788C7066E}" srcOrd="11" destOrd="0" presId="urn:microsoft.com/office/officeart/2005/8/layout/cycle2"/>
    <dgm:cxn modelId="{2ED09675-C0E6-4813-A91E-2A36AA18DA11}" type="presParOf" srcId="{AA42EF9C-7204-4EA0-BB9C-65A788C7066E}" destId="{7BC0586B-A681-485F-B22F-1AB0117F8FA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7D736-B5C0-4AC1-BEEF-006CFBF1A17E}">
      <dsp:nvSpPr>
        <dsp:cNvPr id="0" name=""/>
        <dsp:cNvSpPr/>
      </dsp:nvSpPr>
      <dsp:spPr>
        <a:xfrm>
          <a:off x="1998013" y="-24677"/>
          <a:ext cx="1955810" cy="1341710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u="sng" kern="1200" dirty="0">
              <a:solidFill>
                <a:schemeClr val="tx1"/>
              </a:solidFill>
            </a:rPr>
            <a:t>Use case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 Classification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Matrix - Recall</a:t>
          </a:r>
        </a:p>
      </dsp:txBody>
      <dsp:txXfrm>
        <a:off x="2284435" y="171812"/>
        <a:ext cx="1382966" cy="948732"/>
      </dsp:txXfrm>
    </dsp:sp>
    <dsp:sp modelId="{26A4A2DB-058C-4F89-84E5-7D9BF682229F}">
      <dsp:nvSpPr>
        <dsp:cNvPr id="0" name=""/>
        <dsp:cNvSpPr/>
      </dsp:nvSpPr>
      <dsp:spPr>
        <a:xfrm rot="1941215">
          <a:off x="3772647" y="1015296"/>
          <a:ext cx="286725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3779324" y="1082845"/>
        <a:ext cx="200708" cy="271697"/>
      </dsp:txXfrm>
    </dsp:sp>
    <dsp:sp modelId="{3106C92F-008C-443F-8EE2-F8139F7B3F25}">
      <dsp:nvSpPr>
        <dsp:cNvPr id="0" name=""/>
        <dsp:cNvSpPr/>
      </dsp:nvSpPr>
      <dsp:spPr>
        <a:xfrm>
          <a:off x="3777782" y="1252058"/>
          <a:ext cx="2134325" cy="1156232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Exploratory Data Analysis</a:t>
          </a:r>
        </a:p>
      </dsp:txBody>
      <dsp:txXfrm>
        <a:off x="4090347" y="1421384"/>
        <a:ext cx="1509195" cy="817580"/>
      </dsp:txXfrm>
    </dsp:sp>
    <dsp:sp modelId="{1408F9B1-1B82-43C0-A481-66F58CCAFC3F}">
      <dsp:nvSpPr>
        <dsp:cNvPr id="0" name=""/>
        <dsp:cNvSpPr/>
      </dsp:nvSpPr>
      <dsp:spPr>
        <a:xfrm rot="5440409">
          <a:off x="4715691" y="2449404"/>
          <a:ext cx="277407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4757791" y="2498361"/>
        <a:ext cx="194185" cy="271697"/>
      </dsp:txXfrm>
    </dsp:sp>
    <dsp:sp modelId="{793A1B39-11B8-4AA1-B4C5-B3AAC1AB3152}">
      <dsp:nvSpPr>
        <dsp:cNvPr id="0" name=""/>
        <dsp:cNvSpPr/>
      </dsp:nvSpPr>
      <dsp:spPr>
        <a:xfrm>
          <a:off x="3713899" y="2931636"/>
          <a:ext cx="2220422" cy="1341710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Data preparation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- Feature selection,  engineering &amp; scaling, SMOTE</a:t>
          </a:r>
        </a:p>
      </dsp:txBody>
      <dsp:txXfrm>
        <a:off x="4039072" y="3128125"/>
        <a:ext cx="1570076" cy="948732"/>
      </dsp:txXfrm>
    </dsp:sp>
    <dsp:sp modelId="{763A61A2-8B87-4DE1-956E-9A101A1C575D}">
      <dsp:nvSpPr>
        <dsp:cNvPr id="0" name=""/>
        <dsp:cNvSpPr/>
      </dsp:nvSpPr>
      <dsp:spPr>
        <a:xfrm rot="8994013">
          <a:off x="3828103" y="3909718"/>
          <a:ext cx="150841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3870304" y="3988936"/>
        <a:ext cx="105589" cy="271697"/>
      </dsp:txXfrm>
    </dsp:sp>
    <dsp:sp modelId="{5AC44D63-37A3-49D0-BE59-642DCACCCBAD}">
      <dsp:nvSpPr>
        <dsp:cNvPr id="0" name=""/>
        <dsp:cNvSpPr/>
      </dsp:nvSpPr>
      <dsp:spPr>
        <a:xfrm>
          <a:off x="1932450" y="3949794"/>
          <a:ext cx="2086936" cy="1448094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Model Training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LR, Random Forest, Decision Tree, Gradient Boosting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b="1" kern="1200" dirty="0">
            <a:solidFill>
              <a:schemeClr val="tx1"/>
            </a:solidFill>
          </a:endParaRPr>
        </a:p>
      </dsp:txBody>
      <dsp:txXfrm>
        <a:off x="2238075" y="4161862"/>
        <a:ext cx="1475686" cy="1023958"/>
      </dsp:txXfrm>
    </dsp:sp>
    <dsp:sp modelId="{6DD31A0D-DE35-40BF-8EE7-6C19824A7454}">
      <dsp:nvSpPr>
        <dsp:cNvPr id="0" name=""/>
        <dsp:cNvSpPr/>
      </dsp:nvSpPr>
      <dsp:spPr>
        <a:xfrm rot="12859035">
          <a:off x="1717827" y="3731789"/>
          <a:ext cx="281000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1794790" y="3846117"/>
        <a:ext cx="196700" cy="271697"/>
      </dsp:txXfrm>
    </dsp:sp>
    <dsp:sp modelId="{FD21A0A2-386A-43A7-925C-A83E215A093A}">
      <dsp:nvSpPr>
        <dsp:cNvPr id="0" name=""/>
        <dsp:cNvSpPr/>
      </dsp:nvSpPr>
      <dsp:spPr>
        <a:xfrm>
          <a:off x="134462" y="2767837"/>
          <a:ext cx="1965591" cy="1274584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Hyperparameters tuning  using cross-validation</a:t>
          </a:r>
        </a:p>
      </dsp:txBody>
      <dsp:txXfrm>
        <a:off x="422316" y="2954496"/>
        <a:ext cx="1389883" cy="901266"/>
      </dsp:txXfrm>
    </dsp:sp>
    <dsp:sp modelId="{28E9914F-C77E-43E2-B617-2D6FD053EAFB}">
      <dsp:nvSpPr>
        <dsp:cNvPr id="0" name=""/>
        <dsp:cNvSpPr/>
      </dsp:nvSpPr>
      <dsp:spPr>
        <a:xfrm rot="16424601">
          <a:off x="1054662" y="2325760"/>
          <a:ext cx="236804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1087863" y="2451770"/>
        <a:ext cx="165763" cy="271697"/>
      </dsp:txXfrm>
    </dsp:sp>
    <dsp:sp modelId="{EEDDA047-6540-4E01-876B-ABB85C0C2C95}">
      <dsp:nvSpPr>
        <dsp:cNvPr id="0" name=""/>
        <dsp:cNvSpPr/>
      </dsp:nvSpPr>
      <dsp:spPr>
        <a:xfrm>
          <a:off x="550092" y="982238"/>
          <a:ext cx="1363593" cy="1341710"/>
        </a:xfrm>
        <a:prstGeom prst="ellipse">
          <a:avLst/>
        </a:prstGeom>
        <a:solidFill>
          <a:schemeClr val="bg1"/>
        </a:solidFill>
        <a:ln w="381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Fitted Model &amp;  serialisation</a:t>
          </a:r>
        </a:p>
      </dsp:txBody>
      <dsp:txXfrm>
        <a:off x="749786" y="1178727"/>
        <a:ext cx="964205" cy="948732"/>
      </dsp:txXfrm>
    </dsp:sp>
    <dsp:sp modelId="{AA42EF9C-7204-4EA0-BB9C-65A788C7066E}">
      <dsp:nvSpPr>
        <dsp:cNvPr id="0" name=""/>
        <dsp:cNvSpPr/>
      </dsp:nvSpPr>
      <dsp:spPr>
        <a:xfrm rot="19800000">
          <a:off x="1892926" y="972986"/>
          <a:ext cx="249565" cy="45282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1897941" y="1082268"/>
        <a:ext cx="174696" cy="271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9524-447A-F9C7-23C9-2E3B956BF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F31CB-BBF7-393A-7589-BEC83D7E7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D2A4-6E22-B519-ACA9-4BA9B38D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4DA4-A7A5-1084-8FD3-9911D47C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C9212-CC32-714E-E2B0-26389C3A5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3D5A-9ABD-9665-6F2E-92E88B34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72256-E235-9853-FB6F-7C4DC9DA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9EA28-163D-46C4-EFC2-97A5CDE9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93B0-79AA-26CF-6063-2A9451DC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29864-538F-C149-FDB6-94BFD1E3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7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84160-B1B8-B65D-F3AF-46E075025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6F1CB-DC06-C116-426C-F33642456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0EF82-248A-0353-6D2A-89F96F84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3C89E-4946-70CC-0D02-D4F99A15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A013-B0DD-5F89-A109-1B529065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73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39E3-4955-CE9B-ED23-EF2531F27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0092-A01A-F755-3191-AF4C3C0A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9839-4630-5336-92AD-16E7402D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DA8A-A493-C1B7-E858-A0DE81A1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5CDA-7372-C7EE-649C-203C60FE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69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83C-1EA5-41D9-5293-3AA3553C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314F-848F-6463-369A-F3B72BDF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4DCE-F642-B8D4-857F-8B4427DB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D515-E139-A4B3-1CA9-E69161BD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E4520-7D7F-4F09-CEE0-93048C3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52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F779-3799-A3CF-6BCF-DDC14A8A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821A5-334E-13A1-A8A6-4F044799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78F6B-E45A-2903-6B90-FCC68159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B3E53-4539-1EEE-77D9-789B8C9C5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F8B0-8760-7F61-455D-5854A52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8839-0218-B76F-D440-EB603C88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25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BD3E-9E27-DD3B-882C-3EC18C36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5A59-F448-6D8A-9941-8E8CC55C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90912-8D10-D3E1-094A-EF722A7E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82467-129A-7A5E-85E3-F63BB0703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5B3DA-DAFB-3149-3174-1DF1ED652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5663D-A9F7-CCC1-1E64-6ABBEF8B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6EEA6-4B52-9B91-7BF5-3E22EE8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0D5F0-21ED-8F92-1738-19456DBE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93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4155-D909-0BB3-FE65-E38EAC21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224E2-368C-80F5-9AEB-B28E7A70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6D4FA-83F3-0274-76A8-8B685A24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41F3A-045B-EE57-9E50-F88C74A3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83593-8EE9-F871-45E0-15AFCB04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217-5643-44EC-2AE9-1817DDC7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7F500-CC2C-AB10-C754-0A443464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01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8B28-4291-5380-D945-681EDE66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4915-3038-B48C-D504-3C2ED5DB7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5095C-8A81-E343-9DFB-D6CD7E8A3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8C26-9392-D958-EE6A-47114D9D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8C4DA-DC00-3F51-ADE3-AF39B35F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F193-34EE-A2DD-F422-EBAF422F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13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342F-2887-936A-48FF-101A709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07DAC-114E-0230-3613-42E384AB9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8A325-51AD-5148-6075-53A78FEF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201F-BEB6-C9BE-B433-9B59A34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99C07-341A-5FC6-A069-FCAEC685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1771F-126E-A5CD-97BD-CB56B418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9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AD9AC-EFFF-F94A-7A08-B33E2792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44E0D-5DB1-68FD-729E-7A91E8EE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A53FE-228E-B939-F756-272636906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8A64-2D92-4850-8486-29574146B3C3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84E5-A3D8-1F5C-5B33-D98072FDA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56B0-221E-7F6C-0777-B176CA14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56E6A-1FD7-48B7-BC14-AAA674D38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3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0"/>
            <a:ext cx="11558016" cy="32815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Mental Health Illness 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 H Nanji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D77C7-9E02-5317-7A74-B9A76E8522F6}"/>
              </a:ext>
            </a:extLst>
          </p:cNvPr>
          <p:cNvSpPr txBox="1"/>
          <p:nvPr/>
        </p:nvSpPr>
        <p:spPr>
          <a:xfrm>
            <a:off x="662152" y="3505202"/>
            <a:ext cx="37732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Outline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Data preparation and assumptions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Summary statistics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Data exploration – Association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92085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illness and levels of employment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64137" y="1082452"/>
            <a:ext cx="8460407" cy="389188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9229344" y="1082452"/>
            <a:ext cx="2792809" cy="3757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With respect to the total number of patients in each employment category,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39% for those unemployed and 25% for those employed</a:t>
            </a:r>
          </a:p>
        </p:txBody>
      </p:sp>
      <p:pic>
        <p:nvPicPr>
          <p:cNvPr id="9" name="Picture 8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FC88BA1F-9C17-8904-BA52-1EA15EE45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00" y="1171211"/>
            <a:ext cx="8052415" cy="366901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9FEDF-631A-4F5B-35A1-0C1504F3E30D}"/>
              </a:ext>
            </a:extLst>
          </p:cNvPr>
          <p:cNvSpPr/>
          <p:nvPr/>
        </p:nvSpPr>
        <p:spPr>
          <a:xfrm>
            <a:off x="464137" y="5302775"/>
            <a:ext cx="8460407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statistically different </a:t>
            </a:r>
            <a:r>
              <a:rPr lang="en-GB" dirty="0">
                <a:solidFill>
                  <a:schemeClr val="tx1"/>
                </a:solidFill>
              </a:rPr>
              <a:t>amongst patients who are unemployed and those employed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341268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 mental health illness and history of depression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45485" y="1263300"/>
            <a:ext cx="8074259" cy="374761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ue and white bar graph&#10;&#10;Description automatically generated">
            <a:extLst>
              <a:ext uri="{FF2B5EF4-FFF2-40B4-BE49-F238E27FC236}">
                <a16:creationId xmlns:a16="http://schemas.microsoft.com/office/drawing/2014/main" id="{2F546061-99C0-AB15-A826-8D63A8719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369266"/>
            <a:ext cx="7778496" cy="35197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6DECC8-8B81-43CE-F40C-06BCB34E49CD}"/>
              </a:ext>
            </a:extLst>
          </p:cNvPr>
          <p:cNvSpPr/>
          <p:nvPr/>
        </p:nvSpPr>
        <p:spPr>
          <a:xfrm>
            <a:off x="9229344" y="1263300"/>
            <a:ext cx="2528649" cy="37476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in each level of depression,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30%  for those not depressed and 31% for those depressed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B42C7A-A851-A01E-48B4-26B1CBDB7D84}"/>
              </a:ext>
            </a:extLst>
          </p:cNvPr>
          <p:cNvSpPr/>
          <p:nvPr/>
        </p:nvSpPr>
        <p:spPr>
          <a:xfrm>
            <a:off x="545485" y="5302775"/>
            <a:ext cx="8074259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patients who are depressed or not depressed.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290334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chronic medical conditions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256229" cy="428202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9E0A9E-16C9-F102-BF1B-7B0C5F9130D8}"/>
              </a:ext>
            </a:extLst>
          </p:cNvPr>
          <p:cNvSpPr/>
          <p:nvPr/>
        </p:nvSpPr>
        <p:spPr>
          <a:xfrm>
            <a:off x="9101960" y="987552"/>
            <a:ext cx="2920194" cy="428202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where a chronic condition is absent or present,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31% and 30% </a:t>
            </a:r>
            <a:r>
              <a:rPr lang="en-GB" dirty="0">
                <a:solidFill>
                  <a:schemeClr val="tx1"/>
                </a:solidFill>
              </a:rPr>
              <a:t>for patients where the condition is either present or absent respectively</a:t>
            </a:r>
            <a:endParaRPr lang="en-GB" b="1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20-24ars is </a:t>
            </a:r>
            <a:r>
              <a:rPr lang="en-GB" b="1" dirty="0"/>
              <a:t>12%.</a:t>
            </a:r>
          </a:p>
        </p:txBody>
      </p:sp>
      <p:pic>
        <p:nvPicPr>
          <p:cNvPr id="10" name="Picture 9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4C91E825-ABFA-2BEC-9950-043F18BF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4" y="1229710"/>
            <a:ext cx="7992770" cy="400065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608817-EC08-EC4E-B640-CDE3814F855F}"/>
              </a:ext>
            </a:extLst>
          </p:cNvPr>
          <p:cNvSpPr/>
          <p:nvPr/>
        </p:nvSpPr>
        <p:spPr>
          <a:xfrm>
            <a:off x="464137" y="5558807"/>
            <a:ext cx="8326295" cy="845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or without chronic medical conditions</a:t>
            </a:r>
            <a:r>
              <a:rPr lang="en-GB" b="1" dirty="0"/>
              <a:t>12%.</a:t>
            </a:r>
          </a:p>
        </p:txBody>
      </p:sp>
    </p:spTree>
    <p:extLst>
      <p:ext uri="{BB962C8B-B14F-4D97-AF65-F5344CB8AC3E}">
        <p14:creationId xmlns:p14="http://schemas.microsoft.com/office/powerpoint/2010/main" val="369098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different sleep patterns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048965" cy="418449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lue and white bar graph&#10;&#10;Description automatically generated">
            <a:extLst>
              <a:ext uri="{FF2B5EF4-FFF2-40B4-BE49-F238E27FC236}">
                <a16:creationId xmlns:a16="http://schemas.microsoft.com/office/drawing/2014/main" id="{65E5AB25-7529-2ACF-028E-BB7920B0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3" y="1194598"/>
            <a:ext cx="7839456" cy="40723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111087-5F44-B07D-F281-FEDDBFC0BB50}"/>
              </a:ext>
            </a:extLst>
          </p:cNvPr>
          <p:cNvSpPr/>
          <p:nvPr/>
        </p:nvSpPr>
        <p:spPr>
          <a:xfrm>
            <a:off x="8954814" y="1082452"/>
            <a:ext cx="3067339" cy="41844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with the different sleep patterns,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33%, 31% and 27% </a:t>
            </a:r>
            <a:r>
              <a:rPr lang="en-GB" dirty="0">
                <a:solidFill>
                  <a:schemeClr val="tx1"/>
                </a:solidFill>
              </a:rPr>
              <a:t>respectively for patients with either </a:t>
            </a:r>
            <a:r>
              <a:rPr lang="en-GB" b="1" dirty="0">
                <a:solidFill>
                  <a:schemeClr val="tx1"/>
                </a:solidFill>
              </a:rPr>
              <a:t>poor, fair or good sleep </a:t>
            </a:r>
            <a:r>
              <a:rPr lang="en-GB" dirty="0">
                <a:solidFill>
                  <a:schemeClr val="tx1"/>
                </a:solidFill>
              </a:rPr>
              <a:t>pattern.</a:t>
            </a:r>
            <a:endParaRPr lang="en-GB" b="1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20-24ars is </a:t>
            </a:r>
            <a:r>
              <a:rPr lang="en-GB" b="1" dirty="0"/>
              <a:t>12%.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544DEC-DDA8-075F-C664-91564EF62649}"/>
              </a:ext>
            </a:extLst>
          </p:cNvPr>
          <p:cNvSpPr/>
          <p:nvPr/>
        </p:nvSpPr>
        <p:spPr>
          <a:xfrm>
            <a:off x="534203" y="5558807"/>
            <a:ext cx="8048965" cy="845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either poor, fair or good sleep patterns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689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different physical activity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341573" cy="420887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A9E3EA17-150A-40EE-5B0B-5F6B2769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5" y="1163018"/>
            <a:ext cx="8095488" cy="404774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D0C947-EB75-AEE6-FA5B-AF4508345F4B}"/>
              </a:ext>
            </a:extLst>
          </p:cNvPr>
          <p:cNvSpPr/>
          <p:nvPr/>
        </p:nvSpPr>
        <p:spPr>
          <a:xfrm>
            <a:off x="9080938" y="980134"/>
            <a:ext cx="2941215" cy="43111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with the different levels of physical activity,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31%,31% and 30% </a:t>
            </a:r>
            <a:r>
              <a:rPr lang="en-GB" dirty="0">
                <a:solidFill>
                  <a:schemeClr val="tx1"/>
                </a:solidFill>
              </a:rPr>
              <a:t>respectively for patients with either </a:t>
            </a:r>
            <a:r>
              <a:rPr lang="en-GB" b="1" dirty="0">
                <a:solidFill>
                  <a:schemeClr val="tx1"/>
                </a:solidFill>
              </a:rPr>
              <a:t>sedentary, moderate or active physical activity </a:t>
            </a:r>
            <a:r>
              <a:rPr lang="en-GB" dirty="0">
                <a:solidFill>
                  <a:schemeClr val="tx1"/>
                </a:solidFill>
              </a:rPr>
              <a:t>level.</a:t>
            </a: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sz="1600" b="1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5D68AA-302D-3D40-876A-B26C18474055}"/>
              </a:ext>
            </a:extLst>
          </p:cNvPr>
          <p:cNvSpPr/>
          <p:nvPr/>
        </p:nvSpPr>
        <p:spPr>
          <a:xfrm>
            <a:off x="534202" y="5560874"/>
            <a:ext cx="8341574" cy="1010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either sedentary, moderate or active physical activity level</a:t>
            </a:r>
          </a:p>
        </p:txBody>
      </p:sp>
    </p:spTree>
    <p:extLst>
      <p:ext uri="{BB962C8B-B14F-4D97-AF65-F5344CB8AC3E}">
        <p14:creationId xmlns:p14="http://schemas.microsoft.com/office/powerpoint/2010/main" val="5644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illness and  dietary habits.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170885" cy="442833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blue and white bar graph&#10;&#10;Description automatically generated">
            <a:extLst>
              <a:ext uri="{FF2B5EF4-FFF2-40B4-BE49-F238E27FC236}">
                <a16:creationId xmlns:a16="http://schemas.microsoft.com/office/drawing/2014/main" id="{56DAFB68-0E0D-A3B1-B00C-FA5C5730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6" y="1207008"/>
            <a:ext cx="7924799" cy="41696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EB7B8D-8C4B-671F-052C-A22A82C92BCF}"/>
              </a:ext>
            </a:extLst>
          </p:cNvPr>
          <p:cNvSpPr/>
          <p:nvPr/>
        </p:nvSpPr>
        <p:spPr>
          <a:xfrm>
            <a:off x="9144000" y="1079736"/>
            <a:ext cx="2528649" cy="44283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with the different dietary habits,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32%,31% and 28% </a:t>
            </a:r>
            <a:r>
              <a:rPr lang="en-GB" dirty="0">
                <a:solidFill>
                  <a:schemeClr val="tx1"/>
                </a:solidFill>
              </a:rPr>
              <a:t>respectively for patients who have an </a:t>
            </a:r>
            <a:r>
              <a:rPr lang="en-GB" b="1" dirty="0">
                <a:solidFill>
                  <a:schemeClr val="tx1"/>
                </a:solidFill>
              </a:rPr>
              <a:t>unhealthy, moderate or healthy habit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20-24ars is </a:t>
            </a:r>
            <a:r>
              <a:rPr lang="en-GB" b="1" dirty="0"/>
              <a:t>12%.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11AAA6-29D3-5420-10BE-B45EC97360EC}"/>
              </a:ext>
            </a:extLst>
          </p:cNvPr>
          <p:cNvSpPr/>
          <p:nvPr/>
        </p:nvSpPr>
        <p:spPr>
          <a:xfrm>
            <a:off x="534203" y="5650992"/>
            <a:ext cx="8170885" cy="845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either unhealthy, moderate or healthy dietary habits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8592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Association between mental illness and number of children.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304997" cy="426983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54D90DF2-0A92-0E7D-E057-E4C515E6A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1224551"/>
            <a:ext cx="8022336" cy="39692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01AABF-C65F-574B-D325-A39CBC0ECB87}"/>
              </a:ext>
            </a:extLst>
          </p:cNvPr>
          <p:cNvSpPr/>
          <p:nvPr/>
        </p:nvSpPr>
        <p:spPr>
          <a:xfrm>
            <a:off x="9144000" y="1079736"/>
            <a:ext cx="2528649" cy="42698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With respect to the total number of patients with the different number of children,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31% </a:t>
            </a:r>
            <a:r>
              <a:rPr lang="en-GB" dirty="0">
                <a:solidFill>
                  <a:schemeClr val="tx1"/>
                </a:solidFill>
              </a:rPr>
              <a:t>respectively for those </a:t>
            </a:r>
            <a:r>
              <a:rPr lang="en-GB" b="1" dirty="0">
                <a:solidFill>
                  <a:schemeClr val="tx1"/>
                </a:solidFill>
              </a:rPr>
              <a:t>with one, two, three or no child</a:t>
            </a:r>
            <a:r>
              <a:rPr lang="en-GB" dirty="0">
                <a:solidFill>
                  <a:schemeClr val="tx1"/>
                </a:solidFill>
              </a:rPr>
              <a:t>. The rate is </a:t>
            </a:r>
            <a:r>
              <a:rPr lang="en-GB" b="1" dirty="0">
                <a:solidFill>
                  <a:schemeClr val="tx1"/>
                </a:solidFill>
              </a:rPr>
              <a:t>28% </a:t>
            </a:r>
            <a:r>
              <a:rPr lang="en-GB" dirty="0">
                <a:solidFill>
                  <a:schemeClr val="tx1"/>
                </a:solidFill>
              </a:rPr>
              <a:t>for those with four children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dirty="0"/>
              <a:t> </a:t>
            </a:r>
            <a:r>
              <a:rPr lang="en-GB" b="1" dirty="0"/>
              <a:t>12%.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F2A7BF-49A9-2D82-86C3-047D226F9BF3}"/>
              </a:ext>
            </a:extLst>
          </p:cNvPr>
          <p:cNvSpPr/>
          <p:nvPr/>
        </p:nvSpPr>
        <p:spPr>
          <a:xfrm>
            <a:off x="534203" y="5650992"/>
            <a:ext cx="8304997" cy="8452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patients having either one, two, three or no child. 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128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 age.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17864" y="1082452"/>
            <a:ext cx="8406595" cy="446111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" name="Picture 29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558C3174-C2CD-640B-00B4-7B05C735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7" y="1180320"/>
            <a:ext cx="8266092" cy="4269504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D1D8CA2-A120-765E-4636-2EA371EDF0D5}"/>
              </a:ext>
            </a:extLst>
          </p:cNvPr>
          <p:cNvSpPr/>
          <p:nvPr/>
        </p:nvSpPr>
        <p:spPr>
          <a:xfrm>
            <a:off x="9229344" y="1082451"/>
            <a:ext cx="2660729" cy="43673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With respect to the total number of patients within each age band,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32% for those aged 57 years and over and 29% for those below 57 years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20-s is </a:t>
            </a:r>
            <a:r>
              <a:rPr lang="en-GB" b="1" dirty="0"/>
              <a:t>12%.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859901-5AC1-040D-3FF2-2E7310DABC5B}"/>
              </a:ext>
            </a:extLst>
          </p:cNvPr>
          <p:cNvSpPr/>
          <p:nvPr/>
        </p:nvSpPr>
        <p:spPr>
          <a:xfrm>
            <a:off x="464137" y="5731081"/>
            <a:ext cx="8585271" cy="9457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</a:t>
            </a:r>
            <a:r>
              <a:rPr lang="en-GB" b="1" dirty="0">
                <a:solidFill>
                  <a:schemeClr val="tx1"/>
                </a:solidFill>
              </a:rPr>
              <a:t> is statistically different </a:t>
            </a:r>
            <a:r>
              <a:rPr lang="en-GB" dirty="0">
                <a:solidFill>
                  <a:schemeClr val="tx1"/>
                </a:solidFill>
              </a:rPr>
              <a:t>amongst patients who are aged 57 years and over compared to those below 57 years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390951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 income.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88520" y="1039001"/>
            <a:ext cx="8403232" cy="4461115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graph with blue rectangles&#10;&#10;Description automatically generated">
            <a:extLst>
              <a:ext uri="{FF2B5EF4-FFF2-40B4-BE49-F238E27FC236}">
                <a16:creationId xmlns:a16="http://schemas.microsoft.com/office/drawing/2014/main" id="{E2832E5E-2B96-9259-F46A-CD144122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23" y="1255775"/>
            <a:ext cx="8045879" cy="407296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547DD0-70D4-BBD5-22B5-552F1DCC3299}"/>
              </a:ext>
            </a:extLst>
          </p:cNvPr>
          <p:cNvSpPr/>
          <p:nvPr/>
        </p:nvSpPr>
        <p:spPr>
          <a:xfrm>
            <a:off x="9229344" y="1082452"/>
            <a:ext cx="2660729" cy="4417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With respect to the total number of patients within each income band,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24% for those with greater than or equal to the median income and 37% for those below the median income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7AC868-5F29-6ADF-197C-7CDFE744E1A8}"/>
              </a:ext>
            </a:extLst>
          </p:cNvPr>
          <p:cNvSpPr/>
          <p:nvPr/>
        </p:nvSpPr>
        <p:spPr>
          <a:xfrm>
            <a:off x="464136" y="5602224"/>
            <a:ext cx="8326295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less than median income compared to those greater than or equal to median income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408227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Adjusted Model- Logistic Regression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64138" y="1146048"/>
            <a:ext cx="6210007" cy="527913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6827520" y="1146048"/>
            <a:ext cx="5194633" cy="52791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GB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ogistic regression analysis </a:t>
            </a:r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GB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ssociation between patients with a history of mental health illness and some selected factors. This model has been adjusted for all the factors listed</a:t>
            </a:r>
            <a:r>
              <a:rPr lang="en-GB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Most models usually adjust for age and sex regardless of significance level.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likelihood of a person to have history of mental health is </a:t>
            </a:r>
            <a:r>
              <a:rPr lang="en-GB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67%  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higher for those unemployed compared to those employed (reference class)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likelihood of a person to have history of mental health is </a:t>
            </a:r>
            <a:r>
              <a:rPr lang="en-GB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17%  lower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 those with greater than median income of 58,000USD compared to those less than 58000USD(refence class) </a:t>
            </a:r>
          </a:p>
          <a:p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likelihood of a person to have history of mental health illness is </a:t>
            </a:r>
            <a:r>
              <a:rPr lang="en-GB" sz="1600" b="1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12% lower each for those with PhD, Master degree and bachelor's degree compared to those with</a:t>
            </a:r>
            <a:r>
              <a:rPr lang="en-GB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with associate degree (reference class) 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066CAAF-AFC1-5F80-06C5-D9A4B9AF7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5" y="1231392"/>
            <a:ext cx="6161240" cy="473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316992" y="218195"/>
            <a:ext cx="11428320" cy="5372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33ECE-2698-C04C-6919-2040E2ED90BA}"/>
              </a:ext>
            </a:extLst>
          </p:cNvPr>
          <p:cNvSpPr/>
          <p:nvPr/>
        </p:nvSpPr>
        <p:spPr>
          <a:xfrm>
            <a:off x="316992" y="939835"/>
            <a:ext cx="11428320" cy="5699969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b="1" kern="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– Data description</a:t>
            </a:r>
            <a:r>
              <a:rPr lang="en-GB" sz="1600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depression dataset contains information on individuals with various attributes related to their personal and lifestyle factors.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of the data set - 11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full name of the individual.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age of the individual in years.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Single, Married, Divorced, and Widowed.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 Level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 School, Associate Degree, Bachelor's Degree, Master's Degree, and PhD.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Children: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one, two three four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Smoking Status:  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Smoker, Former and Non-smoker.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Physical Activity Level: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Sedentary, Moderate, and Active.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Employment Status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Employed and Unemployed.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annual income of the individual in USD.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Alcohol Consumption: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Low, Moderate, and High.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Dietary Habits: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Healthy, Moderate, and Unhealthy.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Sleep Patterns: 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Good, Fair, and Poor.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of Mental Illness: Whether the individual has a history of mental illness. Possible values are Yes and 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History of Substance Abuse: Whether the individual has a history of substance abuse. Possible values are Yes and 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 History of Depression: Indicates if there is a family history of depression. Possible values are Yes and No.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Chronic Medical Conditions: Whether the individual has chronic medical conditions. Possible values are Yes and No.</a:t>
            </a:r>
          </a:p>
          <a:p>
            <a:endParaRPr lang="en-GB" kern="1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504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Machine Learning Model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621792" y="1058068"/>
            <a:ext cx="6108192" cy="557641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59E861F-B019-706F-2F89-FFFC850E20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959237"/>
              </p:ext>
            </p:extLst>
          </p:nvPr>
        </p:nvGraphicFramePr>
        <p:xfrm>
          <a:off x="621792" y="1058068"/>
          <a:ext cx="6079253" cy="5373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DA7F517-8D54-7AE0-9EA8-39314574B8CF}"/>
              </a:ext>
            </a:extLst>
          </p:cNvPr>
          <p:cNvSpPr/>
          <p:nvPr/>
        </p:nvSpPr>
        <p:spPr>
          <a:xfrm>
            <a:off x="6929120" y="1068758"/>
            <a:ext cx="5019040" cy="3736922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46C75-B28E-9E21-2A4C-B85239B63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881" y="1140357"/>
            <a:ext cx="4783258" cy="35332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2371BC-2176-A993-EFBF-6B23745920BA}"/>
              </a:ext>
            </a:extLst>
          </p:cNvPr>
          <p:cNvSpPr txBox="1"/>
          <p:nvPr/>
        </p:nvSpPr>
        <p:spPr>
          <a:xfrm>
            <a:off x="6929120" y="5045728"/>
            <a:ext cx="5093033" cy="16635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Recall:</a:t>
            </a:r>
            <a:r>
              <a:rPr lang="en-GB" dirty="0">
                <a:solidFill>
                  <a:schemeClr val="tx1"/>
                </a:solidFill>
              </a:rPr>
              <a:t>70% of patients with mental health illness predicted to have mental health illness.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Future Work: 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relevant Data , </a:t>
            </a:r>
            <a:r>
              <a:rPr lang="en-GB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transformation based on domain knowledge / interactions , </a:t>
            </a:r>
            <a:r>
              <a:rPr lang="en-GB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significance of variables</a:t>
            </a:r>
          </a:p>
        </p:txBody>
      </p:sp>
    </p:spTree>
    <p:extLst>
      <p:ext uri="{BB962C8B-B14F-4D97-AF65-F5344CB8AC3E}">
        <p14:creationId xmlns:p14="http://schemas.microsoft.com/office/powerpoint/2010/main" val="35102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6" grpId="0">
        <p:bldAsOne/>
      </p:bldGraphic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Mental Health Illness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2102069" y="2430517"/>
            <a:ext cx="7987862" cy="19969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listening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0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Questions </a:t>
            </a:r>
            <a:endParaRPr lang="en-GB" sz="40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3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316992" y="218195"/>
            <a:ext cx="11428320" cy="53728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 preparation &amp; Assumptions 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9C96B-59D6-C25E-D6B5-530AFFEE1F28}"/>
              </a:ext>
            </a:extLst>
          </p:cNvPr>
          <p:cNvSpPr/>
          <p:nvPr/>
        </p:nvSpPr>
        <p:spPr>
          <a:xfrm>
            <a:off x="402336" y="863599"/>
            <a:ext cx="11342976" cy="5776205"/>
          </a:xfrm>
          <a:prstGeom prst="rect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b="1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information with records of mental health illness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Conflicting entries for mental health illness at the same age </a:t>
            </a:r>
            <a:r>
              <a:rPr lang="en-GB" sz="16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e,g</a:t>
            </a: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a patient at 20 years had mental health illness present and absent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GB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Longitudinal nature with duplicate records presented challenges for analysis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GB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Assumptions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considered only the most recent record of diagnosis regardless of whether the patient had a history of mental health illness (Yes/No). I made this assumption because the latest record represents the true health state of the individual.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 that had a history of mental health (Yes) and history of mental illness (No) at the same age were dropped as the outcome was conflicting.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B" sz="16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records = 413,768 patients (including duplicates) . 52% duplicate records and 48% unique records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0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51104" y="219456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Summary Statistics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51105" y="1166648"/>
            <a:ext cx="5792040" cy="547189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8583DF-4904-043B-8E9B-B4C0708D5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51568"/>
              </p:ext>
            </p:extLst>
          </p:nvPr>
        </p:nvGraphicFramePr>
        <p:xfrm>
          <a:off x="560832" y="1253329"/>
          <a:ext cx="5535169" cy="5236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3171">
                  <a:extLst>
                    <a:ext uri="{9D8B030D-6E8A-4147-A177-3AD203B41FA5}">
                      <a16:colId xmlns:a16="http://schemas.microsoft.com/office/drawing/2014/main" val="2250893584"/>
                    </a:ext>
                  </a:extLst>
                </a:gridCol>
                <a:gridCol w="1451997">
                  <a:extLst>
                    <a:ext uri="{9D8B030D-6E8A-4147-A177-3AD203B41FA5}">
                      <a16:colId xmlns:a16="http://schemas.microsoft.com/office/drawing/2014/main" val="4190398887"/>
                    </a:ext>
                  </a:extLst>
                </a:gridCol>
                <a:gridCol w="142240">
                  <a:extLst>
                    <a:ext uri="{9D8B030D-6E8A-4147-A177-3AD203B41FA5}">
                      <a16:colId xmlns:a16="http://schemas.microsoft.com/office/drawing/2014/main" val="3986934877"/>
                    </a:ext>
                  </a:extLst>
                </a:gridCol>
                <a:gridCol w="2397761">
                  <a:extLst>
                    <a:ext uri="{9D8B030D-6E8A-4147-A177-3AD203B41FA5}">
                      <a16:colId xmlns:a16="http://schemas.microsoft.com/office/drawing/2014/main" val="41083403"/>
                    </a:ext>
                  </a:extLst>
                </a:gridCol>
              </a:tblGrid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47883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Attributes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History of Mental Illness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0823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Age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Mean (SD)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55.2 (18.1)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347077"/>
                  </a:ext>
                </a:extLst>
              </a:tr>
              <a:tr h="3672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Income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Mean (IQR)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sng" dirty="0">
                          <a:effectLst/>
                        </a:rPr>
                        <a:t>27,</a:t>
                      </a:r>
                      <a:r>
                        <a:rPr lang="en-GB" sz="1200" dirty="0">
                          <a:effectLst/>
                        </a:rPr>
                        <a:t>605</a:t>
                      </a:r>
                      <a:r>
                        <a:rPr lang="en-GB" sz="1200" u="none" strike="noStrike" dirty="0">
                          <a:effectLst/>
                        </a:rPr>
                        <a:t> (</a:t>
                      </a:r>
                      <a:r>
                        <a:rPr lang="en-GB" sz="1200" u="sng" dirty="0">
                          <a:effectLst/>
                        </a:rPr>
                        <a:t>60,</a:t>
                      </a:r>
                      <a:r>
                        <a:rPr lang="en-GB" sz="1200" dirty="0">
                          <a:effectLst/>
                        </a:rPr>
                        <a:t>295</a:t>
                      </a:r>
                      <a:r>
                        <a:rPr lang="en-GB" sz="1200" u="none" strike="noStrike" dirty="0">
                          <a:effectLst/>
                        </a:rPr>
                        <a:t>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71452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Marital Status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Divorced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3,970 (6.7%)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239846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Married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35,774 (60.0%)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33315"/>
                  </a:ext>
                </a:extLst>
              </a:tr>
              <a:tr h="12058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Single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6,916 (11.6%)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330221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 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Widowed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12,982 (21.8%)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956406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Educational Level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Associate Degree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12,790 (21.4%)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1374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Bachelor's Degree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16,382 (27.5%)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205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High School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17,888 (30.0%)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081473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Master's Degree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10,170 (17.1%)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613462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PhD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2,412 (4.0%)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91667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Number of Children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0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19,738 (33.1%)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737374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1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12,986 (21.8%)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71843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2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13,117 (22.0%)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54734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3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12,395 (20.8%)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81546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4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1,406 (2.4%)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9924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Smoking Status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Current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5,146 (8.6%)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095983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Former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17,061 (28.6%)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34106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Non-smoker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37,435 (62.8%)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21745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Physical Activity Level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Active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8,485 (14.2%)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62393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Moderate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23,024 (38.6%)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864439"/>
                  </a:ext>
                </a:extLst>
              </a:tr>
              <a:tr h="2126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</a:rPr>
                        <a:t>Sedentary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28,133 (47.2%)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" marR="9065" marT="906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408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5C3473-D5E2-7ABC-D4DB-2BA06481F34C}"/>
              </a:ext>
            </a:extLst>
          </p:cNvPr>
          <p:cNvSpPr txBox="1"/>
          <p:nvPr/>
        </p:nvSpPr>
        <p:spPr>
          <a:xfrm>
            <a:off x="6431280" y="1249545"/>
            <a:ext cx="55778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There is total of </a:t>
            </a:r>
            <a:r>
              <a:rPr lang="en-GB" sz="1600" b="1" dirty="0"/>
              <a:t>194,622</a:t>
            </a:r>
            <a:r>
              <a:rPr lang="en-GB" sz="1600" dirty="0"/>
              <a:t> unique patients. </a:t>
            </a:r>
          </a:p>
          <a:p>
            <a:endParaRPr lang="en-GB" sz="1600" dirty="0"/>
          </a:p>
          <a:p>
            <a:r>
              <a:rPr lang="en-GB" sz="1600" b="1" dirty="0"/>
              <a:t>Age: </a:t>
            </a:r>
            <a:r>
              <a:rPr lang="en-GB" sz="1600" dirty="0"/>
              <a:t>Average age of 52 years</a:t>
            </a:r>
          </a:p>
          <a:p>
            <a:endParaRPr lang="en-GB" sz="1600" dirty="0"/>
          </a:p>
          <a:p>
            <a:r>
              <a:rPr lang="en-GB" sz="1600" b="1" dirty="0"/>
              <a:t>Income: </a:t>
            </a:r>
            <a:r>
              <a:rPr lang="en-GB" sz="1600" dirty="0"/>
              <a:t>Median income  is </a:t>
            </a:r>
            <a:r>
              <a:rPr lang="en-GB" sz="1600" u="sng" dirty="0">
                <a:effectLst/>
              </a:rPr>
              <a:t>27,</a:t>
            </a:r>
            <a:r>
              <a:rPr lang="en-GB" sz="1600" dirty="0">
                <a:effectLst/>
              </a:rPr>
              <a:t>605USD</a:t>
            </a:r>
            <a:r>
              <a:rPr lang="en-GB" sz="1600" dirty="0"/>
              <a:t>.</a:t>
            </a:r>
          </a:p>
          <a:p>
            <a:endParaRPr lang="en-GB" sz="1600" dirty="0"/>
          </a:p>
          <a:p>
            <a:r>
              <a:rPr lang="en-GB" sz="1600" b="1" dirty="0"/>
              <a:t>Marital status: </a:t>
            </a:r>
            <a:r>
              <a:rPr lang="en-GB" sz="1600" dirty="0"/>
              <a:t>60%  with a history of mental illness are married.</a:t>
            </a:r>
          </a:p>
          <a:p>
            <a:endParaRPr lang="en-GB" sz="1600" dirty="0"/>
          </a:p>
          <a:p>
            <a:r>
              <a:rPr lang="en-GB" sz="1600" b="1" dirty="0"/>
              <a:t>Educational level: The highest proportion  (30%) of patients with a </a:t>
            </a:r>
            <a:r>
              <a:rPr lang="en-GB" sz="1600" dirty="0"/>
              <a:t>history of mental illness have high school qualification.</a:t>
            </a:r>
          </a:p>
          <a:p>
            <a:endParaRPr lang="en-GB" sz="1600" dirty="0"/>
          </a:p>
          <a:p>
            <a:r>
              <a:rPr lang="en-GB" sz="1600" b="1" dirty="0"/>
              <a:t>Children: The highest proportion  (33%) of patients with a </a:t>
            </a:r>
            <a:r>
              <a:rPr lang="en-GB" sz="1600" dirty="0"/>
              <a:t>history of mental illness don’t have any child</a:t>
            </a:r>
          </a:p>
          <a:p>
            <a:endParaRPr lang="en-GB" sz="1600" dirty="0"/>
          </a:p>
          <a:p>
            <a:r>
              <a:rPr lang="en-GB" sz="1600" b="1" dirty="0"/>
              <a:t>Smoking status: The highest proportion (62%) of patients with a </a:t>
            </a:r>
            <a:r>
              <a:rPr lang="en-GB" sz="1600" dirty="0"/>
              <a:t>history of mental illness are non-smokers.</a:t>
            </a:r>
          </a:p>
          <a:p>
            <a:endParaRPr lang="en-GB" sz="1600" dirty="0"/>
          </a:p>
          <a:p>
            <a:r>
              <a:rPr lang="en-GB" sz="1600" b="1" dirty="0"/>
              <a:t>Physical Activity. </a:t>
            </a:r>
            <a:r>
              <a:rPr lang="en-GB" sz="1600" dirty="0"/>
              <a:t>Almost half (47%) of patients with a history of mental illness have level of physical activity as sedentary</a:t>
            </a:r>
          </a:p>
        </p:txBody>
      </p:sp>
    </p:spTree>
    <p:extLst>
      <p:ext uri="{BB962C8B-B14F-4D97-AF65-F5344CB8AC3E}">
        <p14:creationId xmlns:p14="http://schemas.microsoft.com/office/powerpoint/2010/main" val="390533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51104" y="219456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Summary Statistics continued  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51105" y="1166648"/>
            <a:ext cx="5792040" cy="547189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04E134-B756-70F4-21BC-9083E13B6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402707"/>
              </p:ext>
            </p:extLst>
          </p:nvPr>
        </p:nvGraphicFramePr>
        <p:xfrm>
          <a:off x="560832" y="1353312"/>
          <a:ext cx="5535168" cy="5170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3171">
                  <a:extLst>
                    <a:ext uri="{9D8B030D-6E8A-4147-A177-3AD203B41FA5}">
                      <a16:colId xmlns:a16="http://schemas.microsoft.com/office/drawing/2014/main" val="3322563362"/>
                    </a:ext>
                  </a:extLst>
                </a:gridCol>
                <a:gridCol w="1554115">
                  <a:extLst>
                    <a:ext uri="{9D8B030D-6E8A-4147-A177-3AD203B41FA5}">
                      <a16:colId xmlns:a16="http://schemas.microsoft.com/office/drawing/2014/main" val="3597841811"/>
                    </a:ext>
                  </a:extLst>
                </a:gridCol>
                <a:gridCol w="151882">
                  <a:extLst>
                    <a:ext uri="{9D8B030D-6E8A-4147-A177-3AD203B41FA5}">
                      <a16:colId xmlns:a16="http://schemas.microsoft.com/office/drawing/2014/main" val="147498446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041489923"/>
                    </a:ext>
                  </a:extLst>
                </a:gridCol>
              </a:tblGrid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Attributes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History of Mental Illness 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8793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Employment Status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Employed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29,812 (50.0%)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286855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Unemployed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29,830 (50.0%)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27467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Alcohol Consumption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High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15,128 (25.4%)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425576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Low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19,772 (33.2%)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42098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Moderate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24,742 (41.5%)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7468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Dietary Habits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Healthy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9,069 (15.2%)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86344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 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Moderate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24,679 (41.4%)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3367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Unhealthy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25,894 (43.4%)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622228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Sleep Patterns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Fair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28,498 (47.8%)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19231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Good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10,815 (18.1%)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0411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>
                          <a:effectLst/>
                        </a:rPr>
                        <a:t> 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Poor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20,329 (34.1%)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78567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Substance Misuse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>
                          <a:effectLst/>
                        </a:rPr>
                        <a:t>No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41,193 (69.1%)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6433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Yes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18,449 (30.9%)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192103"/>
                  </a:ext>
                </a:extLst>
              </a:tr>
              <a:tr h="49038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Family History of Depression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42,568 (71.4%)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3983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 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Yes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17,074 (28.6%)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161522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Chronic Medical Condition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No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39,874 (66.9%)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767651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 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1" u="none" strike="noStrike" dirty="0">
                          <a:effectLst/>
                        </a:rPr>
                        <a:t>Yes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19,768 (33.1%)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745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74CAA34-89B5-351D-94C7-F3E0DCA706FE}"/>
              </a:ext>
            </a:extLst>
          </p:cNvPr>
          <p:cNvSpPr txBox="1"/>
          <p:nvPr/>
        </p:nvSpPr>
        <p:spPr>
          <a:xfrm>
            <a:off x="6352872" y="1394217"/>
            <a:ext cx="5792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Employment status: Similar proportions for those </a:t>
            </a:r>
            <a:r>
              <a:rPr lang="en-GB" sz="1600" dirty="0"/>
              <a:t>employed or unemployed is similar.</a:t>
            </a:r>
          </a:p>
          <a:p>
            <a:endParaRPr lang="en-GB" sz="1600" dirty="0"/>
          </a:p>
          <a:p>
            <a:r>
              <a:rPr lang="en-GB" sz="1600" b="1" dirty="0"/>
              <a:t>Alcohol: </a:t>
            </a:r>
            <a:r>
              <a:rPr lang="en-GB" sz="1600" dirty="0"/>
              <a:t>The highest proportion had moderate levels of alcohol consumption (</a:t>
            </a:r>
            <a:r>
              <a:rPr lang="en-GB" sz="1600" b="1" dirty="0"/>
              <a:t>42%)</a:t>
            </a:r>
          </a:p>
          <a:p>
            <a:endParaRPr lang="en-GB" sz="1600" dirty="0"/>
          </a:p>
          <a:p>
            <a:r>
              <a:rPr lang="en-GB" sz="1600" b="1" dirty="0"/>
              <a:t>Dietary habits: 43% </a:t>
            </a:r>
            <a:r>
              <a:rPr lang="en-GB" sz="1600" dirty="0"/>
              <a:t>of patients have dietary habits classed as unhealthy</a:t>
            </a:r>
          </a:p>
          <a:p>
            <a:endParaRPr lang="en-GB" sz="1600" dirty="0"/>
          </a:p>
          <a:p>
            <a:r>
              <a:rPr lang="en-GB" sz="1600" b="1" dirty="0"/>
              <a:t>Sleep Patterns: 47% </a:t>
            </a:r>
            <a:r>
              <a:rPr lang="en-GB" sz="1600" dirty="0"/>
              <a:t>of patients have sleep patterns classed as Fair</a:t>
            </a:r>
          </a:p>
          <a:p>
            <a:endParaRPr lang="en-GB" sz="1600" dirty="0"/>
          </a:p>
          <a:p>
            <a:r>
              <a:rPr lang="en-GB" sz="1600" b="1" dirty="0"/>
              <a:t>Substance misuse: </a:t>
            </a:r>
            <a:r>
              <a:rPr lang="en-GB" sz="1600" dirty="0"/>
              <a:t>Almost </a:t>
            </a:r>
            <a:r>
              <a:rPr lang="en-GB" sz="1600" b="1" dirty="0"/>
              <a:t>70% </a:t>
            </a:r>
            <a:r>
              <a:rPr lang="en-GB" sz="1600" dirty="0"/>
              <a:t>of these patients have not misused substance before</a:t>
            </a:r>
          </a:p>
          <a:p>
            <a:endParaRPr lang="en-GB" sz="1600" dirty="0"/>
          </a:p>
          <a:p>
            <a:r>
              <a:rPr lang="en-GB" sz="1600" b="1" dirty="0"/>
              <a:t>History of family depression: 70%</a:t>
            </a:r>
            <a:r>
              <a:rPr lang="en-GB" sz="1600" dirty="0"/>
              <a:t> of these patients doesn’t have a history of depression</a:t>
            </a:r>
          </a:p>
          <a:p>
            <a:endParaRPr lang="en-GB" sz="1600" dirty="0"/>
          </a:p>
          <a:p>
            <a:r>
              <a:rPr lang="en-GB" sz="1600" b="1" dirty="0"/>
              <a:t>Chronic conditions: 67%</a:t>
            </a:r>
            <a:r>
              <a:rPr lang="en-GB" sz="1600" dirty="0"/>
              <a:t> of these patients doesn’t have chronic medical conditions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6657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316992" y="134112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smoking status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64137" y="1297126"/>
            <a:ext cx="8058071" cy="3969818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9009888" y="1297126"/>
            <a:ext cx="2717625" cy="3768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dirty="0">
                <a:solidFill>
                  <a:schemeClr val="tx1"/>
                </a:solidFill>
              </a:rPr>
              <a:t>With respect to the total number of patients in each smoking category,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31% for smokers, 31% for former smokers and 29% for current smokers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20-24 years is </a:t>
            </a:r>
            <a:r>
              <a:rPr lang="en-GB" b="1" dirty="0"/>
              <a:t>12%.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E079B2-B8D0-BB96-4873-C7838638640E}"/>
              </a:ext>
            </a:extLst>
          </p:cNvPr>
          <p:cNvSpPr/>
          <p:nvPr/>
        </p:nvSpPr>
        <p:spPr>
          <a:xfrm>
            <a:off x="464136" y="5560874"/>
            <a:ext cx="8058071" cy="10106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non- smokers, former smokers and current smokers</a:t>
            </a:r>
          </a:p>
        </p:txBody>
      </p:sp>
      <p:pic>
        <p:nvPicPr>
          <p:cNvPr id="12" name="Picture 11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721B4240-7C0B-64A2-981F-EE77CC55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96" y="1414272"/>
            <a:ext cx="7789900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marital status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8256229" cy="4025996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9229344" y="987552"/>
            <a:ext cx="2528649" cy="41208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dirty="0">
              <a:solidFill>
                <a:schemeClr val="tx1"/>
              </a:solidFill>
            </a:endParaRPr>
          </a:p>
          <a:p>
            <a:pPr lvl="0"/>
            <a:endParaRPr lang="en-GB" dirty="0">
              <a:solidFill>
                <a:schemeClr val="tx1"/>
              </a:solidFill>
            </a:endParaRPr>
          </a:p>
          <a:p>
            <a:pPr lvl="0"/>
            <a:r>
              <a:rPr lang="en-GB" dirty="0">
                <a:solidFill>
                  <a:schemeClr val="tx1"/>
                </a:solidFill>
              </a:rPr>
              <a:t>With respect to the total number of patients in each marital category, for patients with a history of mental health illness, the rate is </a:t>
            </a:r>
            <a:r>
              <a:rPr lang="en-GB" b="1" dirty="0">
                <a:solidFill>
                  <a:schemeClr val="tx1"/>
                </a:solidFill>
              </a:rPr>
              <a:t>31% for widowers, 31% for married people and 30% for those single and 29% for those divorced.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36FE789-2B74-B43C-44FC-470A4100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" y="1171750"/>
            <a:ext cx="8010144" cy="377820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E8CBC6-617A-73E7-0CB3-F4857892A6F2}"/>
              </a:ext>
            </a:extLst>
          </p:cNvPr>
          <p:cNvSpPr/>
          <p:nvPr/>
        </p:nvSpPr>
        <p:spPr>
          <a:xfrm>
            <a:off x="464137" y="5302775"/>
            <a:ext cx="8326295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those widowed, divorced, married or single </a:t>
            </a:r>
            <a:r>
              <a:rPr lang="en-GB" b="1" dirty="0"/>
              <a:t>12%.</a:t>
            </a:r>
          </a:p>
        </p:txBody>
      </p:sp>
    </p:spTree>
    <p:extLst>
      <p:ext uri="{BB962C8B-B14F-4D97-AF65-F5344CB8AC3E}">
        <p14:creationId xmlns:p14="http://schemas.microsoft.com/office/powerpoint/2010/main" val="26911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alcohol consumption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534203" y="1082452"/>
            <a:ext cx="7805125" cy="398942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8778240" y="1082451"/>
            <a:ext cx="3142313" cy="39894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sz="1800" dirty="0">
              <a:solidFill>
                <a:schemeClr val="tx1"/>
              </a:solidFill>
            </a:endParaRPr>
          </a:p>
          <a:p>
            <a:pPr lvl="0"/>
            <a:endParaRPr lang="en-GB" sz="1800" dirty="0">
              <a:solidFill>
                <a:schemeClr val="tx1"/>
              </a:solidFill>
            </a:endParaRPr>
          </a:p>
          <a:p>
            <a:pPr lvl="0"/>
            <a:r>
              <a:rPr lang="en-GB" sz="1800" dirty="0">
                <a:solidFill>
                  <a:schemeClr val="tx1"/>
                </a:solidFill>
              </a:rPr>
              <a:t>With respect to the total number of patients in each alcohol consumption category, for patients with a history of mental health illness, the rate is </a:t>
            </a:r>
            <a:r>
              <a:rPr lang="en-GB" sz="1800" b="1" dirty="0">
                <a:solidFill>
                  <a:schemeClr val="tx1"/>
                </a:solidFill>
              </a:rPr>
              <a:t>31% for those with high consumption, 30% for those with low consumption and 30% for those with moderate consumption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dirty="0"/>
              <a:t>or those between</a:t>
            </a: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pic>
        <p:nvPicPr>
          <p:cNvPr id="9" name="Picture 8" descr="A graph with blue and white stripes&#10;&#10;Description automatically generated">
            <a:extLst>
              <a:ext uri="{FF2B5EF4-FFF2-40B4-BE49-F238E27FC236}">
                <a16:creationId xmlns:a16="http://schemas.microsoft.com/office/drawing/2014/main" id="{894E5FB0-EF65-15B5-3473-C58FD9469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52" y="1197220"/>
            <a:ext cx="7588469" cy="37527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15C0D2-10A2-CA1F-F63A-C873C6A388D6}"/>
              </a:ext>
            </a:extLst>
          </p:cNvPr>
          <p:cNvSpPr/>
          <p:nvPr/>
        </p:nvSpPr>
        <p:spPr>
          <a:xfrm>
            <a:off x="464137" y="5302775"/>
            <a:ext cx="8007201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not 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either high, low or moderate  alcohol consumption  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155942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B26A17-F75C-A671-12DD-B98B704F2008}"/>
              </a:ext>
            </a:extLst>
          </p:cNvPr>
          <p:cNvSpPr/>
          <p:nvPr/>
        </p:nvSpPr>
        <p:spPr>
          <a:xfrm>
            <a:off x="464137" y="71261"/>
            <a:ext cx="11558016" cy="8168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History of mental health illness and education level</a:t>
            </a:r>
            <a:endParaRPr lang="en-GB" sz="3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D90220-5BC7-713B-30AB-89BBFBE0484B}"/>
              </a:ext>
            </a:extLst>
          </p:cNvPr>
          <p:cNvSpPr/>
          <p:nvPr/>
        </p:nvSpPr>
        <p:spPr>
          <a:xfrm>
            <a:off x="464137" y="1192180"/>
            <a:ext cx="8207461" cy="374558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194A59-2D65-B2B0-C285-701D2BC6F503}"/>
              </a:ext>
            </a:extLst>
          </p:cNvPr>
          <p:cNvSpPr/>
          <p:nvPr/>
        </p:nvSpPr>
        <p:spPr>
          <a:xfrm>
            <a:off x="9040283" y="1192179"/>
            <a:ext cx="2981870" cy="3821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With respect to the total number of patients in each level of education, for patients with a history of mental health illness, the rate is similar for </a:t>
            </a:r>
            <a:r>
              <a:rPr lang="en-GB" b="1" dirty="0">
                <a:solidFill>
                  <a:schemeClr val="tx1"/>
                </a:solidFill>
              </a:rPr>
              <a:t>high school / associate degree holders (34% / 33%) and much lower for those with PhD / Master/ Bachelors (28%)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/>
              <a:t>or those between</a:t>
            </a:r>
            <a:endParaRPr lang="en-GB" sz="1600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dirty="0"/>
              <a:t>or those between 20-24 years is </a:t>
            </a:r>
            <a:r>
              <a:rPr lang="en-GB" b="1" dirty="0"/>
              <a:t>12%.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A275A81-F5AD-CF63-61A8-2575B9FD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2" y="1328406"/>
            <a:ext cx="7916027" cy="346305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2D12F1-95AC-48FD-1921-D11B649FFCB2}"/>
              </a:ext>
            </a:extLst>
          </p:cNvPr>
          <p:cNvSpPr/>
          <p:nvPr/>
        </p:nvSpPr>
        <p:spPr>
          <a:xfrm>
            <a:off x="464137" y="5302775"/>
            <a:ext cx="8207461" cy="11012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chemeClr val="tx1"/>
                </a:solidFill>
              </a:rPr>
              <a:t>The rate of patients with a history of mental health illness is </a:t>
            </a:r>
            <a:r>
              <a:rPr lang="en-GB" b="1" dirty="0">
                <a:solidFill>
                  <a:schemeClr val="tx1"/>
                </a:solidFill>
              </a:rPr>
              <a:t>statistically different </a:t>
            </a:r>
            <a:r>
              <a:rPr lang="en-GB" dirty="0">
                <a:solidFill>
                  <a:schemeClr val="tx1"/>
                </a:solidFill>
              </a:rPr>
              <a:t>amongst patients with high/associate educational level compared to those with PhD/ Master’s Degree/ Bachelor’s degree </a:t>
            </a:r>
            <a:r>
              <a:rPr lang="en-GB" b="1" dirty="0"/>
              <a:t>%.</a:t>
            </a:r>
          </a:p>
        </p:txBody>
      </p:sp>
    </p:spTree>
    <p:extLst>
      <p:ext uri="{BB962C8B-B14F-4D97-AF65-F5344CB8AC3E}">
        <p14:creationId xmlns:p14="http://schemas.microsoft.com/office/powerpoint/2010/main" val="6752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2299</Words>
  <Application>Microsoft Office PowerPoint</Application>
  <PresentationFormat>Widescreen</PresentationFormat>
  <Paragraphs>312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Nanji - Advanced Data Analyst - NNICB</dc:creator>
  <cp:lastModifiedBy>Henry Nanji - Advanced Data Analyst - NNICB</cp:lastModifiedBy>
  <cp:revision>56</cp:revision>
  <dcterms:created xsi:type="dcterms:W3CDTF">2024-11-24T15:18:21Z</dcterms:created>
  <dcterms:modified xsi:type="dcterms:W3CDTF">2025-01-14T21:17:13Z</dcterms:modified>
</cp:coreProperties>
</file>