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7" r:id="rId4"/>
    <p:sldId id="270" r:id="rId5"/>
    <p:sldId id="258" r:id="rId6"/>
    <p:sldId id="272" r:id="rId7"/>
    <p:sldId id="273" r:id="rId8"/>
    <p:sldId id="274" r:id="rId9"/>
    <p:sldId id="275" r:id="rId10"/>
    <p:sldId id="276" r:id="rId11"/>
    <p:sldId id="277" r:id="rId12"/>
    <p:sldId id="278" r:id="rId13"/>
    <p:sldId id="279" r:id="rId14"/>
    <p:sldId id="280" r:id="rId15"/>
    <p:sldId id="281" r:id="rId16"/>
    <p:sldId id="282" r:id="rId17"/>
    <p:sldId id="284" r:id="rId18"/>
    <p:sldId id="285" r:id="rId19"/>
    <p:sldId id="28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2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B9524-447A-F9C7-23C9-2E3B956BFB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22F31CB-BBF7-393A-7589-BEC83D7E79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3EDD2A4-6E22-B519-ACA9-4BA9B38D4AFA}"/>
              </a:ext>
            </a:extLst>
          </p:cNvPr>
          <p:cNvSpPr>
            <a:spLocks noGrp="1"/>
          </p:cNvSpPr>
          <p:nvPr>
            <p:ph type="dt" sz="half" idx="10"/>
          </p:nvPr>
        </p:nvSpPr>
        <p:spPr/>
        <p:txBody>
          <a:bodyPr/>
          <a:lstStyle/>
          <a:p>
            <a:fld id="{D9418A64-2D92-4850-8486-29574146B3C3}" type="datetimeFigureOut">
              <a:rPr lang="en-GB" smtClean="0"/>
              <a:t>03/01/2025</a:t>
            </a:fld>
            <a:endParaRPr lang="en-GB"/>
          </a:p>
        </p:txBody>
      </p:sp>
      <p:sp>
        <p:nvSpPr>
          <p:cNvPr id="5" name="Footer Placeholder 4">
            <a:extLst>
              <a:ext uri="{FF2B5EF4-FFF2-40B4-BE49-F238E27FC236}">
                <a16:creationId xmlns:a16="http://schemas.microsoft.com/office/drawing/2014/main" id="{F5D14DA4-A7A5-1084-8FD3-9911D47CE55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C9C9212-CC32-714E-E2B0-26389C3A554D}"/>
              </a:ext>
            </a:extLst>
          </p:cNvPr>
          <p:cNvSpPr>
            <a:spLocks noGrp="1"/>
          </p:cNvSpPr>
          <p:nvPr>
            <p:ph type="sldNum" sz="quarter" idx="12"/>
          </p:nvPr>
        </p:nvSpPr>
        <p:spPr/>
        <p:txBody>
          <a:bodyPr/>
          <a:lstStyle/>
          <a:p>
            <a:fld id="{95756E6A-1FD7-48B7-BC14-AAA674D38A30}" type="slidenum">
              <a:rPr lang="en-GB" smtClean="0"/>
              <a:t>‹#›</a:t>
            </a:fld>
            <a:endParaRPr lang="en-GB"/>
          </a:p>
        </p:txBody>
      </p:sp>
    </p:spTree>
    <p:extLst>
      <p:ext uri="{BB962C8B-B14F-4D97-AF65-F5344CB8AC3E}">
        <p14:creationId xmlns:p14="http://schemas.microsoft.com/office/powerpoint/2010/main" val="2125368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33D5A-9ABD-9665-6F2E-92E88B343B6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C72256-E235-9853-FB6F-7C4DC9DA82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5A9EA28-163D-46C4-EFC2-97A5CDE9680F}"/>
              </a:ext>
            </a:extLst>
          </p:cNvPr>
          <p:cNvSpPr>
            <a:spLocks noGrp="1"/>
          </p:cNvSpPr>
          <p:nvPr>
            <p:ph type="dt" sz="half" idx="10"/>
          </p:nvPr>
        </p:nvSpPr>
        <p:spPr/>
        <p:txBody>
          <a:bodyPr/>
          <a:lstStyle/>
          <a:p>
            <a:fld id="{D9418A64-2D92-4850-8486-29574146B3C3}" type="datetimeFigureOut">
              <a:rPr lang="en-GB" smtClean="0"/>
              <a:t>03/01/2025</a:t>
            </a:fld>
            <a:endParaRPr lang="en-GB"/>
          </a:p>
        </p:txBody>
      </p:sp>
      <p:sp>
        <p:nvSpPr>
          <p:cNvPr id="5" name="Footer Placeholder 4">
            <a:extLst>
              <a:ext uri="{FF2B5EF4-FFF2-40B4-BE49-F238E27FC236}">
                <a16:creationId xmlns:a16="http://schemas.microsoft.com/office/drawing/2014/main" id="{B38093B0-79AA-26CF-6063-2A9451DC60E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E29864-538F-C149-FDB6-94BFD1E39E32}"/>
              </a:ext>
            </a:extLst>
          </p:cNvPr>
          <p:cNvSpPr>
            <a:spLocks noGrp="1"/>
          </p:cNvSpPr>
          <p:nvPr>
            <p:ph type="sldNum" sz="quarter" idx="12"/>
          </p:nvPr>
        </p:nvSpPr>
        <p:spPr/>
        <p:txBody>
          <a:bodyPr/>
          <a:lstStyle/>
          <a:p>
            <a:fld id="{95756E6A-1FD7-48B7-BC14-AAA674D38A30}" type="slidenum">
              <a:rPr lang="en-GB" smtClean="0"/>
              <a:t>‹#›</a:t>
            </a:fld>
            <a:endParaRPr lang="en-GB"/>
          </a:p>
        </p:txBody>
      </p:sp>
    </p:spTree>
    <p:extLst>
      <p:ext uri="{BB962C8B-B14F-4D97-AF65-F5344CB8AC3E}">
        <p14:creationId xmlns:p14="http://schemas.microsoft.com/office/powerpoint/2010/main" val="1554748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E84160-B1B8-B65D-F3AF-46E0750252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D06F1CB-DC06-C116-426C-F336424566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A70EF82-248A-0353-6D2A-89F96F84DCFD}"/>
              </a:ext>
            </a:extLst>
          </p:cNvPr>
          <p:cNvSpPr>
            <a:spLocks noGrp="1"/>
          </p:cNvSpPr>
          <p:nvPr>
            <p:ph type="dt" sz="half" idx="10"/>
          </p:nvPr>
        </p:nvSpPr>
        <p:spPr/>
        <p:txBody>
          <a:bodyPr/>
          <a:lstStyle/>
          <a:p>
            <a:fld id="{D9418A64-2D92-4850-8486-29574146B3C3}" type="datetimeFigureOut">
              <a:rPr lang="en-GB" smtClean="0"/>
              <a:t>03/01/2025</a:t>
            </a:fld>
            <a:endParaRPr lang="en-GB"/>
          </a:p>
        </p:txBody>
      </p:sp>
      <p:sp>
        <p:nvSpPr>
          <p:cNvPr id="5" name="Footer Placeholder 4">
            <a:extLst>
              <a:ext uri="{FF2B5EF4-FFF2-40B4-BE49-F238E27FC236}">
                <a16:creationId xmlns:a16="http://schemas.microsoft.com/office/drawing/2014/main" id="{9A33C89E-4946-70CC-0D02-D4F99A15D0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E5A013-B0DD-5F89-A109-1B52906549C2}"/>
              </a:ext>
            </a:extLst>
          </p:cNvPr>
          <p:cNvSpPr>
            <a:spLocks noGrp="1"/>
          </p:cNvSpPr>
          <p:nvPr>
            <p:ph type="sldNum" sz="quarter" idx="12"/>
          </p:nvPr>
        </p:nvSpPr>
        <p:spPr/>
        <p:txBody>
          <a:bodyPr/>
          <a:lstStyle/>
          <a:p>
            <a:fld id="{95756E6A-1FD7-48B7-BC14-AAA674D38A30}" type="slidenum">
              <a:rPr lang="en-GB" smtClean="0"/>
              <a:t>‹#›</a:t>
            </a:fld>
            <a:endParaRPr lang="en-GB"/>
          </a:p>
        </p:txBody>
      </p:sp>
    </p:spTree>
    <p:extLst>
      <p:ext uri="{BB962C8B-B14F-4D97-AF65-F5344CB8AC3E}">
        <p14:creationId xmlns:p14="http://schemas.microsoft.com/office/powerpoint/2010/main" val="2826732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D39E3-4955-CE9B-ED23-EF2531F2751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A330092-A01A-F755-3191-AF4C3C0A4B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499839-4630-5336-92AD-16E7402D2F10}"/>
              </a:ext>
            </a:extLst>
          </p:cNvPr>
          <p:cNvSpPr>
            <a:spLocks noGrp="1"/>
          </p:cNvSpPr>
          <p:nvPr>
            <p:ph type="dt" sz="half" idx="10"/>
          </p:nvPr>
        </p:nvSpPr>
        <p:spPr/>
        <p:txBody>
          <a:bodyPr/>
          <a:lstStyle/>
          <a:p>
            <a:fld id="{D9418A64-2D92-4850-8486-29574146B3C3}" type="datetimeFigureOut">
              <a:rPr lang="en-GB" smtClean="0"/>
              <a:t>03/01/2025</a:t>
            </a:fld>
            <a:endParaRPr lang="en-GB"/>
          </a:p>
        </p:txBody>
      </p:sp>
      <p:sp>
        <p:nvSpPr>
          <p:cNvPr id="5" name="Footer Placeholder 4">
            <a:extLst>
              <a:ext uri="{FF2B5EF4-FFF2-40B4-BE49-F238E27FC236}">
                <a16:creationId xmlns:a16="http://schemas.microsoft.com/office/drawing/2014/main" id="{53F8DA8A-A493-C1B7-E858-A0DE81A156E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9185CDA-7372-C7EE-649C-203C60FEB709}"/>
              </a:ext>
            </a:extLst>
          </p:cNvPr>
          <p:cNvSpPr>
            <a:spLocks noGrp="1"/>
          </p:cNvSpPr>
          <p:nvPr>
            <p:ph type="sldNum" sz="quarter" idx="12"/>
          </p:nvPr>
        </p:nvSpPr>
        <p:spPr/>
        <p:txBody>
          <a:bodyPr/>
          <a:lstStyle/>
          <a:p>
            <a:fld id="{95756E6A-1FD7-48B7-BC14-AAA674D38A30}" type="slidenum">
              <a:rPr lang="en-GB" smtClean="0"/>
              <a:t>‹#›</a:t>
            </a:fld>
            <a:endParaRPr lang="en-GB"/>
          </a:p>
        </p:txBody>
      </p:sp>
    </p:spTree>
    <p:extLst>
      <p:ext uri="{BB962C8B-B14F-4D97-AF65-F5344CB8AC3E}">
        <p14:creationId xmlns:p14="http://schemas.microsoft.com/office/powerpoint/2010/main" val="3639698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1283C-1EA5-41D9-5293-3AA3553C8D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0C0314F-848F-6463-369A-F3B72BDF90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E44DCE-F642-B8D4-857F-8B4427DB2592}"/>
              </a:ext>
            </a:extLst>
          </p:cNvPr>
          <p:cNvSpPr>
            <a:spLocks noGrp="1"/>
          </p:cNvSpPr>
          <p:nvPr>
            <p:ph type="dt" sz="half" idx="10"/>
          </p:nvPr>
        </p:nvSpPr>
        <p:spPr/>
        <p:txBody>
          <a:bodyPr/>
          <a:lstStyle/>
          <a:p>
            <a:fld id="{D9418A64-2D92-4850-8486-29574146B3C3}" type="datetimeFigureOut">
              <a:rPr lang="en-GB" smtClean="0"/>
              <a:t>03/01/2025</a:t>
            </a:fld>
            <a:endParaRPr lang="en-GB"/>
          </a:p>
        </p:txBody>
      </p:sp>
      <p:sp>
        <p:nvSpPr>
          <p:cNvPr id="5" name="Footer Placeholder 4">
            <a:extLst>
              <a:ext uri="{FF2B5EF4-FFF2-40B4-BE49-F238E27FC236}">
                <a16:creationId xmlns:a16="http://schemas.microsoft.com/office/drawing/2014/main" id="{6C12D515-E139-A4B3-1CA9-E69161BD813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CE4520-7D7F-4F09-CEE0-93048C31A0BD}"/>
              </a:ext>
            </a:extLst>
          </p:cNvPr>
          <p:cNvSpPr>
            <a:spLocks noGrp="1"/>
          </p:cNvSpPr>
          <p:nvPr>
            <p:ph type="sldNum" sz="quarter" idx="12"/>
          </p:nvPr>
        </p:nvSpPr>
        <p:spPr/>
        <p:txBody>
          <a:bodyPr/>
          <a:lstStyle/>
          <a:p>
            <a:fld id="{95756E6A-1FD7-48B7-BC14-AAA674D38A30}" type="slidenum">
              <a:rPr lang="en-GB" smtClean="0"/>
              <a:t>‹#›</a:t>
            </a:fld>
            <a:endParaRPr lang="en-GB"/>
          </a:p>
        </p:txBody>
      </p:sp>
    </p:spTree>
    <p:extLst>
      <p:ext uri="{BB962C8B-B14F-4D97-AF65-F5344CB8AC3E}">
        <p14:creationId xmlns:p14="http://schemas.microsoft.com/office/powerpoint/2010/main" val="1600526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FF779-3799-A3CF-6BCF-DDC14A8A6C0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EA821A5-334E-13A1-A8A6-4F04479951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4578F6B-E45A-2903-6B90-FCC681591F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31B3E53-4539-1EEE-77D9-789B8C9C5DF1}"/>
              </a:ext>
            </a:extLst>
          </p:cNvPr>
          <p:cNvSpPr>
            <a:spLocks noGrp="1"/>
          </p:cNvSpPr>
          <p:nvPr>
            <p:ph type="dt" sz="half" idx="10"/>
          </p:nvPr>
        </p:nvSpPr>
        <p:spPr/>
        <p:txBody>
          <a:bodyPr/>
          <a:lstStyle/>
          <a:p>
            <a:fld id="{D9418A64-2D92-4850-8486-29574146B3C3}" type="datetimeFigureOut">
              <a:rPr lang="en-GB" smtClean="0"/>
              <a:t>03/01/2025</a:t>
            </a:fld>
            <a:endParaRPr lang="en-GB"/>
          </a:p>
        </p:txBody>
      </p:sp>
      <p:sp>
        <p:nvSpPr>
          <p:cNvPr id="6" name="Footer Placeholder 5">
            <a:extLst>
              <a:ext uri="{FF2B5EF4-FFF2-40B4-BE49-F238E27FC236}">
                <a16:creationId xmlns:a16="http://schemas.microsoft.com/office/drawing/2014/main" id="{12DCF8B0-8760-7F61-455D-5854A52FF8B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DA28839-0218-B76F-D440-EB603C88B236}"/>
              </a:ext>
            </a:extLst>
          </p:cNvPr>
          <p:cNvSpPr>
            <a:spLocks noGrp="1"/>
          </p:cNvSpPr>
          <p:nvPr>
            <p:ph type="sldNum" sz="quarter" idx="12"/>
          </p:nvPr>
        </p:nvSpPr>
        <p:spPr/>
        <p:txBody>
          <a:bodyPr/>
          <a:lstStyle/>
          <a:p>
            <a:fld id="{95756E6A-1FD7-48B7-BC14-AAA674D38A30}" type="slidenum">
              <a:rPr lang="en-GB" smtClean="0"/>
              <a:t>‹#›</a:t>
            </a:fld>
            <a:endParaRPr lang="en-GB"/>
          </a:p>
        </p:txBody>
      </p:sp>
    </p:spTree>
    <p:extLst>
      <p:ext uri="{BB962C8B-B14F-4D97-AF65-F5344CB8AC3E}">
        <p14:creationId xmlns:p14="http://schemas.microsoft.com/office/powerpoint/2010/main" val="1055253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2BD3E-9E27-DD3B-882C-3EC18C369C9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18E5A59-F448-6D8A-9941-8E8CC55CE7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790912-8D10-D3E1-094A-EF722A7E46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E982467-129A-7A5E-85E3-F63BB07033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95B3DA-DAFB-3149-3174-1DF1ED652C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565663D-A9F7-CCC1-1E64-6ABBEF8B58EC}"/>
              </a:ext>
            </a:extLst>
          </p:cNvPr>
          <p:cNvSpPr>
            <a:spLocks noGrp="1"/>
          </p:cNvSpPr>
          <p:nvPr>
            <p:ph type="dt" sz="half" idx="10"/>
          </p:nvPr>
        </p:nvSpPr>
        <p:spPr/>
        <p:txBody>
          <a:bodyPr/>
          <a:lstStyle/>
          <a:p>
            <a:fld id="{D9418A64-2D92-4850-8486-29574146B3C3}" type="datetimeFigureOut">
              <a:rPr lang="en-GB" smtClean="0"/>
              <a:t>03/01/2025</a:t>
            </a:fld>
            <a:endParaRPr lang="en-GB"/>
          </a:p>
        </p:txBody>
      </p:sp>
      <p:sp>
        <p:nvSpPr>
          <p:cNvPr id="8" name="Footer Placeholder 7">
            <a:extLst>
              <a:ext uri="{FF2B5EF4-FFF2-40B4-BE49-F238E27FC236}">
                <a16:creationId xmlns:a16="http://schemas.microsoft.com/office/drawing/2014/main" id="{7E76EEA6-4B52-9B91-7BF5-3E22EE8A7EB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CF0D5F0-21ED-8F92-1738-19456DBE0B8B}"/>
              </a:ext>
            </a:extLst>
          </p:cNvPr>
          <p:cNvSpPr>
            <a:spLocks noGrp="1"/>
          </p:cNvSpPr>
          <p:nvPr>
            <p:ph type="sldNum" sz="quarter" idx="12"/>
          </p:nvPr>
        </p:nvSpPr>
        <p:spPr/>
        <p:txBody>
          <a:bodyPr/>
          <a:lstStyle/>
          <a:p>
            <a:fld id="{95756E6A-1FD7-48B7-BC14-AAA674D38A30}" type="slidenum">
              <a:rPr lang="en-GB" smtClean="0"/>
              <a:t>‹#›</a:t>
            </a:fld>
            <a:endParaRPr lang="en-GB"/>
          </a:p>
        </p:txBody>
      </p:sp>
    </p:spTree>
    <p:extLst>
      <p:ext uri="{BB962C8B-B14F-4D97-AF65-F5344CB8AC3E}">
        <p14:creationId xmlns:p14="http://schemas.microsoft.com/office/powerpoint/2010/main" val="381793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94155-D909-0BB3-FE65-E38EAC21260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C9224E2-368C-80F5-9AEB-B28E7A703AB5}"/>
              </a:ext>
            </a:extLst>
          </p:cNvPr>
          <p:cNvSpPr>
            <a:spLocks noGrp="1"/>
          </p:cNvSpPr>
          <p:nvPr>
            <p:ph type="dt" sz="half" idx="10"/>
          </p:nvPr>
        </p:nvSpPr>
        <p:spPr/>
        <p:txBody>
          <a:bodyPr/>
          <a:lstStyle/>
          <a:p>
            <a:fld id="{D9418A64-2D92-4850-8486-29574146B3C3}" type="datetimeFigureOut">
              <a:rPr lang="en-GB" smtClean="0"/>
              <a:t>03/01/2025</a:t>
            </a:fld>
            <a:endParaRPr lang="en-GB"/>
          </a:p>
        </p:txBody>
      </p:sp>
      <p:sp>
        <p:nvSpPr>
          <p:cNvPr id="4" name="Footer Placeholder 3">
            <a:extLst>
              <a:ext uri="{FF2B5EF4-FFF2-40B4-BE49-F238E27FC236}">
                <a16:creationId xmlns:a16="http://schemas.microsoft.com/office/drawing/2014/main" id="{FFC6D4FA-83F3-0274-76A8-8B685A24046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8041F3A-045B-EE57-9E50-F88C74A36FA0}"/>
              </a:ext>
            </a:extLst>
          </p:cNvPr>
          <p:cNvSpPr>
            <a:spLocks noGrp="1"/>
          </p:cNvSpPr>
          <p:nvPr>
            <p:ph type="sldNum" sz="quarter" idx="12"/>
          </p:nvPr>
        </p:nvSpPr>
        <p:spPr/>
        <p:txBody>
          <a:bodyPr/>
          <a:lstStyle/>
          <a:p>
            <a:fld id="{95756E6A-1FD7-48B7-BC14-AAA674D38A30}" type="slidenum">
              <a:rPr lang="en-GB" smtClean="0"/>
              <a:t>‹#›</a:t>
            </a:fld>
            <a:endParaRPr lang="en-GB"/>
          </a:p>
        </p:txBody>
      </p:sp>
    </p:spTree>
    <p:extLst>
      <p:ext uri="{BB962C8B-B14F-4D97-AF65-F5344CB8AC3E}">
        <p14:creationId xmlns:p14="http://schemas.microsoft.com/office/powerpoint/2010/main" val="3971817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283593-8EE9-F871-45E0-15AFCB040D53}"/>
              </a:ext>
            </a:extLst>
          </p:cNvPr>
          <p:cNvSpPr>
            <a:spLocks noGrp="1"/>
          </p:cNvSpPr>
          <p:nvPr>
            <p:ph type="dt" sz="half" idx="10"/>
          </p:nvPr>
        </p:nvSpPr>
        <p:spPr/>
        <p:txBody>
          <a:bodyPr/>
          <a:lstStyle/>
          <a:p>
            <a:fld id="{D9418A64-2D92-4850-8486-29574146B3C3}" type="datetimeFigureOut">
              <a:rPr lang="en-GB" smtClean="0"/>
              <a:t>03/01/2025</a:t>
            </a:fld>
            <a:endParaRPr lang="en-GB"/>
          </a:p>
        </p:txBody>
      </p:sp>
      <p:sp>
        <p:nvSpPr>
          <p:cNvPr id="3" name="Footer Placeholder 2">
            <a:extLst>
              <a:ext uri="{FF2B5EF4-FFF2-40B4-BE49-F238E27FC236}">
                <a16:creationId xmlns:a16="http://schemas.microsoft.com/office/drawing/2014/main" id="{21137217-5643-44EC-2AE9-1817DDC740B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F07F500-CC2C-AB10-C754-0A4434640CFD}"/>
              </a:ext>
            </a:extLst>
          </p:cNvPr>
          <p:cNvSpPr>
            <a:spLocks noGrp="1"/>
          </p:cNvSpPr>
          <p:nvPr>
            <p:ph type="sldNum" sz="quarter" idx="12"/>
          </p:nvPr>
        </p:nvSpPr>
        <p:spPr/>
        <p:txBody>
          <a:bodyPr/>
          <a:lstStyle/>
          <a:p>
            <a:fld id="{95756E6A-1FD7-48B7-BC14-AAA674D38A30}" type="slidenum">
              <a:rPr lang="en-GB" smtClean="0"/>
              <a:t>‹#›</a:t>
            </a:fld>
            <a:endParaRPr lang="en-GB"/>
          </a:p>
        </p:txBody>
      </p:sp>
    </p:spTree>
    <p:extLst>
      <p:ext uri="{BB962C8B-B14F-4D97-AF65-F5344CB8AC3E}">
        <p14:creationId xmlns:p14="http://schemas.microsoft.com/office/powerpoint/2010/main" val="1006017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58B28-4291-5380-D945-681EDE66CA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A7F4915-3038-B48C-D504-3C2ED5DB75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475095C-8A81-E343-9DFB-D6CD7E8A3D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078C26-9392-D958-EE6A-47114D9D2FF1}"/>
              </a:ext>
            </a:extLst>
          </p:cNvPr>
          <p:cNvSpPr>
            <a:spLocks noGrp="1"/>
          </p:cNvSpPr>
          <p:nvPr>
            <p:ph type="dt" sz="half" idx="10"/>
          </p:nvPr>
        </p:nvSpPr>
        <p:spPr/>
        <p:txBody>
          <a:bodyPr/>
          <a:lstStyle/>
          <a:p>
            <a:fld id="{D9418A64-2D92-4850-8486-29574146B3C3}" type="datetimeFigureOut">
              <a:rPr lang="en-GB" smtClean="0"/>
              <a:t>03/01/2025</a:t>
            </a:fld>
            <a:endParaRPr lang="en-GB"/>
          </a:p>
        </p:txBody>
      </p:sp>
      <p:sp>
        <p:nvSpPr>
          <p:cNvPr id="6" name="Footer Placeholder 5">
            <a:extLst>
              <a:ext uri="{FF2B5EF4-FFF2-40B4-BE49-F238E27FC236}">
                <a16:creationId xmlns:a16="http://schemas.microsoft.com/office/drawing/2014/main" id="{CE08C4DA-DC00-3F51-ADE3-AF39B35F372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8A5F193-34EE-A2DD-F422-EBAF422FBC31}"/>
              </a:ext>
            </a:extLst>
          </p:cNvPr>
          <p:cNvSpPr>
            <a:spLocks noGrp="1"/>
          </p:cNvSpPr>
          <p:nvPr>
            <p:ph type="sldNum" sz="quarter" idx="12"/>
          </p:nvPr>
        </p:nvSpPr>
        <p:spPr/>
        <p:txBody>
          <a:bodyPr/>
          <a:lstStyle/>
          <a:p>
            <a:fld id="{95756E6A-1FD7-48B7-BC14-AAA674D38A30}" type="slidenum">
              <a:rPr lang="en-GB" smtClean="0"/>
              <a:t>‹#›</a:t>
            </a:fld>
            <a:endParaRPr lang="en-GB"/>
          </a:p>
        </p:txBody>
      </p:sp>
    </p:spTree>
    <p:extLst>
      <p:ext uri="{BB962C8B-B14F-4D97-AF65-F5344CB8AC3E}">
        <p14:creationId xmlns:p14="http://schemas.microsoft.com/office/powerpoint/2010/main" val="4208132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D342F-2887-936A-48FF-101A7090E8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2E07DAC-114E-0230-3613-42E384AB97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5A8A325-51AD-5148-6075-53A78FEF13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59201F-BEB6-C9BE-B433-9B59A34F1074}"/>
              </a:ext>
            </a:extLst>
          </p:cNvPr>
          <p:cNvSpPr>
            <a:spLocks noGrp="1"/>
          </p:cNvSpPr>
          <p:nvPr>
            <p:ph type="dt" sz="half" idx="10"/>
          </p:nvPr>
        </p:nvSpPr>
        <p:spPr/>
        <p:txBody>
          <a:bodyPr/>
          <a:lstStyle/>
          <a:p>
            <a:fld id="{D9418A64-2D92-4850-8486-29574146B3C3}" type="datetimeFigureOut">
              <a:rPr lang="en-GB" smtClean="0"/>
              <a:t>03/01/2025</a:t>
            </a:fld>
            <a:endParaRPr lang="en-GB"/>
          </a:p>
        </p:txBody>
      </p:sp>
      <p:sp>
        <p:nvSpPr>
          <p:cNvPr id="6" name="Footer Placeholder 5">
            <a:extLst>
              <a:ext uri="{FF2B5EF4-FFF2-40B4-BE49-F238E27FC236}">
                <a16:creationId xmlns:a16="http://schemas.microsoft.com/office/drawing/2014/main" id="{55799C07-341A-5FC6-A069-FCAEC6856EE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C11771F-126E-A5CD-97BD-CB56B418D4BD}"/>
              </a:ext>
            </a:extLst>
          </p:cNvPr>
          <p:cNvSpPr>
            <a:spLocks noGrp="1"/>
          </p:cNvSpPr>
          <p:nvPr>
            <p:ph type="sldNum" sz="quarter" idx="12"/>
          </p:nvPr>
        </p:nvSpPr>
        <p:spPr/>
        <p:txBody>
          <a:bodyPr/>
          <a:lstStyle/>
          <a:p>
            <a:fld id="{95756E6A-1FD7-48B7-BC14-AAA674D38A30}" type="slidenum">
              <a:rPr lang="en-GB" smtClean="0"/>
              <a:t>‹#›</a:t>
            </a:fld>
            <a:endParaRPr lang="en-GB"/>
          </a:p>
        </p:txBody>
      </p:sp>
    </p:spTree>
    <p:extLst>
      <p:ext uri="{BB962C8B-B14F-4D97-AF65-F5344CB8AC3E}">
        <p14:creationId xmlns:p14="http://schemas.microsoft.com/office/powerpoint/2010/main" val="794495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FAD9AC-EFFF-F94A-7A08-B33E279251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2544E0D-5DB1-68FD-729E-7A91E8EEA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DA53FE-228E-B939-F756-2726369069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418A64-2D92-4850-8486-29574146B3C3}" type="datetimeFigureOut">
              <a:rPr lang="en-GB" smtClean="0"/>
              <a:t>03/01/2025</a:t>
            </a:fld>
            <a:endParaRPr lang="en-GB"/>
          </a:p>
        </p:txBody>
      </p:sp>
      <p:sp>
        <p:nvSpPr>
          <p:cNvPr id="5" name="Footer Placeholder 4">
            <a:extLst>
              <a:ext uri="{FF2B5EF4-FFF2-40B4-BE49-F238E27FC236}">
                <a16:creationId xmlns:a16="http://schemas.microsoft.com/office/drawing/2014/main" id="{3C5384E5-A3D8-1F5C-5B33-D98072FDAA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10556B0-221E-7F6C-0777-B176CA14FF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756E6A-1FD7-48B7-BC14-AAA674D38A30}" type="slidenum">
              <a:rPr lang="en-GB" smtClean="0"/>
              <a:t>‹#›</a:t>
            </a:fld>
            <a:endParaRPr lang="en-GB"/>
          </a:p>
        </p:txBody>
      </p:sp>
    </p:spTree>
    <p:extLst>
      <p:ext uri="{BB962C8B-B14F-4D97-AF65-F5344CB8AC3E}">
        <p14:creationId xmlns:p14="http://schemas.microsoft.com/office/powerpoint/2010/main" val="1852331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316992" y="218195"/>
            <a:ext cx="11428320" cy="537289"/>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Depression </a:t>
            </a:r>
            <a:endParaRPr lang="en-GB" sz="3200" dirty="0">
              <a:solidFill>
                <a:schemeClr val="tx1"/>
              </a:solidFill>
            </a:endParaRPr>
          </a:p>
        </p:txBody>
      </p:sp>
      <p:sp>
        <p:nvSpPr>
          <p:cNvPr id="10" name="Rectangle 9">
            <a:extLst>
              <a:ext uri="{FF2B5EF4-FFF2-40B4-BE49-F238E27FC236}">
                <a16:creationId xmlns:a16="http://schemas.microsoft.com/office/drawing/2014/main" id="{F739C96B-59D6-C25E-D6B5-530AFFEE1F28}"/>
              </a:ext>
            </a:extLst>
          </p:cNvPr>
          <p:cNvSpPr/>
          <p:nvPr/>
        </p:nvSpPr>
        <p:spPr>
          <a:xfrm>
            <a:off x="316992" y="939835"/>
            <a:ext cx="11428320" cy="5699969"/>
          </a:xfrm>
          <a:prstGeom prst="rect">
            <a:avLst/>
          </a:prstGeom>
          <a:solidFill>
            <a:schemeClr val="bg1"/>
          </a:solidFill>
          <a:ln w="412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endParaRPr lang="en-GB"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kern="1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6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600" b="1" kern="1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6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Introduction – Data description</a:t>
            </a:r>
            <a:r>
              <a:rPr lang="en-GB" sz="16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GB"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depression dataset contains information on individuals with various attributes related to their personal and lifestyle factors.</a:t>
            </a:r>
          </a:p>
          <a:p>
            <a:pPr>
              <a:lnSpc>
                <a:spcPct val="107000"/>
              </a:lnSpc>
              <a:spcAft>
                <a:spcPts val="800"/>
              </a:spcAft>
            </a:pPr>
            <a:r>
              <a:rPr lang="en-GB" sz="16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Features of the data set</a:t>
            </a:r>
          </a:p>
          <a:p>
            <a:pPr>
              <a:lnSpc>
                <a:spcPct val="107000"/>
              </a:lnSpc>
              <a:spcAft>
                <a:spcPts val="800"/>
              </a:spcAft>
            </a:pPr>
            <a:r>
              <a:rPr lang="en-GB" sz="16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Name: </a:t>
            </a:r>
            <a:r>
              <a:rPr lang="en-GB"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full name of the individual.</a:t>
            </a:r>
          </a:p>
          <a:p>
            <a:pPr>
              <a:lnSpc>
                <a:spcPct val="107000"/>
              </a:lnSpc>
              <a:spcAft>
                <a:spcPts val="800"/>
              </a:spcAft>
            </a:pPr>
            <a:r>
              <a:rPr lang="en-GB" sz="16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Age</a:t>
            </a:r>
            <a:r>
              <a:rPr lang="en-GB"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The age of the individual in years.</a:t>
            </a:r>
          </a:p>
          <a:p>
            <a:pPr>
              <a:lnSpc>
                <a:spcPct val="107000"/>
              </a:lnSpc>
              <a:spcAft>
                <a:spcPts val="800"/>
              </a:spcAft>
            </a:pPr>
            <a:r>
              <a:rPr lang="en-GB" sz="16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Marital Status: </a:t>
            </a:r>
            <a:r>
              <a:rPr lang="en-GB"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Single, Married, Divorced, and Widowed.</a:t>
            </a:r>
          </a:p>
          <a:p>
            <a:pPr>
              <a:lnSpc>
                <a:spcPct val="107000"/>
              </a:lnSpc>
              <a:spcAft>
                <a:spcPts val="800"/>
              </a:spcAft>
            </a:pPr>
            <a:r>
              <a:rPr lang="en-GB" sz="16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Education Level</a:t>
            </a:r>
            <a:r>
              <a:rPr lang="en-GB"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High School, Associate Degree, Bachelor's Degree, Master's Degree, and PhD.</a:t>
            </a:r>
          </a:p>
          <a:p>
            <a:pPr>
              <a:lnSpc>
                <a:spcPct val="107000"/>
              </a:lnSpc>
              <a:spcAft>
                <a:spcPts val="800"/>
              </a:spcAft>
            </a:pPr>
            <a:r>
              <a:rPr lang="en-GB" sz="16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Number of Children: </a:t>
            </a:r>
            <a:r>
              <a:rPr lang="en-GB"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one, two three four</a:t>
            </a:r>
          </a:p>
          <a:p>
            <a:pPr>
              <a:lnSpc>
                <a:spcPct val="107000"/>
              </a:lnSpc>
              <a:spcAft>
                <a:spcPts val="800"/>
              </a:spcAft>
            </a:pPr>
            <a:r>
              <a:rPr lang="en-GB" sz="16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Smoking Status:  </a:t>
            </a:r>
            <a:r>
              <a:rPr lang="en-GB"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Smoker, Former and Non-smoker.</a:t>
            </a:r>
          </a:p>
          <a:p>
            <a:pPr>
              <a:lnSpc>
                <a:spcPct val="107000"/>
              </a:lnSpc>
              <a:spcAft>
                <a:spcPts val="800"/>
              </a:spcAft>
            </a:pPr>
            <a:r>
              <a:rPr lang="en-GB" sz="16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Physical Activity Level: </a:t>
            </a:r>
            <a:r>
              <a:rPr lang="en-GB"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Sedentary, Moderate, and Active.</a:t>
            </a:r>
          </a:p>
          <a:p>
            <a:pPr>
              <a:lnSpc>
                <a:spcPct val="107000"/>
              </a:lnSpc>
              <a:spcAft>
                <a:spcPts val="800"/>
              </a:spcAft>
            </a:pPr>
            <a:r>
              <a:rPr lang="en-GB" sz="16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Employment Status</a:t>
            </a:r>
            <a:r>
              <a:rPr lang="en-GB"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Employed and Unemployed.</a:t>
            </a:r>
          </a:p>
          <a:p>
            <a:pPr>
              <a:lnSpc>
                <a:spcPct val="107000"/>
              </a:lnSpc>
              <a:spcAft>
                <a:spcPts val="800"/>
              </a:spcAft>
            </a:pPr>
            <a:r>
              <a:rPr lang="en-GB" sz="16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Income: </a:t>
            </a:r>
            <a:r>
              <a:rPr lang="en-GB"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annual income of the individual in USD.</a:t>
            </a:r>
          </a:p>
          <a:p>
            <a:pPr>
              <a:lnSpc>
                <a:spcPct val="107000"/>
              </a:lnSpc>
              <a:spcAft>
                <a:spcPts val="800"/>
              </a:spcAft>
            </a:pPr>
            <a:r>
              <a:rPr lang="en-GB" sz="16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Alcohol Consumption: </a:t>
            </a:r>
            <a:r>
              <a:rPr lang="en-GB"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Low, Moderate, and High.</a:t>
            </a:r>
          </a:p>
          <a:p>
            <a:pPr>
              <a:lnSpc>
                <a:spcPct val="107000"/>
              </a:lnSpc>
              <a:spcAft>
                <a:spcPts val="800"/>
              </a:spcAft>
            </a:pPr>
            <a:r>
              <a:rPr lang="en-GB" sz="16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Dietary Habits: </a:t>
            </a:r>
            <a:r>
              <a:rPr lang="en-GB"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Healthy, Moderate, and Unhealthy.</a:t>
            </a:r>
          </a:p>
          <a:p>
            <a:pPr>
              <a:lnSpc>
                <a:spcPct val="107000"/>
              </a:lnSpc>
              <a:spcAft>
                <a:spcPts val="800"/>
              </a:spcAft>
            </a:pPr>
            <a:r>
              <a:rPr lang="en-GB" sz="16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Sleep Patterns: </a:t>
            </a:r>
            <a:r>
              <a:rPr lang="en-GB"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Good, Fair, and Poor.</a:t>
            </a:r>
          </a:p>
          <a:p>
            <a:pPr>
              <a:lnSpc>
                <a:spcPct val="107000"/>
              </a:lnSpc>
              <a:spcAft>
                <a:spcPts val="800"/>
              </a:spcAft>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History of Mental Illness: Whether the individual has a history of mental illness. Possible values are Yes and No.</a:t>
            </a:r>
          </a:p>
          <a:p>
            <a:pPr>
              <a:lnSpc>
                <a:spcPct val="107000"/>
              </a:lnSpc>
              <a:spcAft>
                <a:spcPts val="800"/>
              </a:spcAft>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History of Substance Abuse: Whether the individual has a history of substance abuse. Possible values are Yes and No.</a:t>
            </a:r>
          </a:p>
          <a:p>
            <a:pPr>
              <a:lnSpc>
                <a:spcPct val="107000"/>
              </a:lnSpc>
              <a:spcAft>
                <a:spcPts val="800"/>
              </a:spcAft>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Family History of Depression: Indicates if there is a family history of depression. Possible values are Yes and No.</a:t>
            </a:r>
          </a:p>
          <a:p>
            <a:pPr>
              <a:lnSpc>
                <a:spcPct val="107000"/>
              </a:lnSpc>
              <a:spcAft>
                <a:spcPts val="800"/>
              </a:spcAft>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Chronic Medical Conditions: Whether the individual has chronic medical conditions. Possible values are Yes and No.</a:t>
            </a:r>
          </a:p>
          <a:p>
            <a:endParaRPr lang="en-GB" kern="100" dirty="0">
              <a:solidFill>
                <a:schemeClr val="tx1"/>
              </a:solidFill>
              <a:effectLst/>
            </a:endParaRPr>
          </a:p>
        </p:txBody>
      </p:sp>
    </p:spTree>
    <p:extLst>
      <p:ext uri="{BB962C8B-B14F-4D97-AF65-F5344CB8AC3E}">
        <p14:creationId xmlns:p14="http://schemas.microsoft.com/office/powerpoint/2010/main" val="3030391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464137" y="71261"/>
            <a:ext cx="1155801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Association between mental illness and history of depression</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534203" y="1082452"/>
            <a:ext cx="6210527" cy="4942428"/>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Rounded Corners 1">
            <a:extLst>
              <a:ext uri="{FF2B5EF4-FFF2-40B4-BE49-F238E27FC236}">
                <a16:creationId xmlns:a16="http://schemas.microsoft.com/office/drawing/2014/main" id="{A9194A59-2D65-B2B0-C285-701D2BC6F503}"/>
              </a:ext>
            </a:extLst>
          </p:cNvPr>
          <p:cNvSpPr/>
          <p:nvPr/>
        </p:nvSpPr>
        <p:spPr>
          <a:xfrm>
            <a:off x="7156994" y="1745098"/>
            <a:ext cx="4733079" cy="361713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GB" sz="1800" dirty="0">
                <a:solidFill>
                  <a:schemeClr val="tx1"/>
                </a:solidFill>
                <a:effectLst/>
                <a:ea typeface="Calibri" panose="020F0502020204030204" pitchFamily="34" charset="0"/>
                <a:cs typeface="Times New Roman" panose="02020603050405020304" pitchFamily="18" charset="0"/>
              </a:rPr>
              <a:t>This figures show the </a:t>
            </a:r>
            <a:r>
              <a:rPr lang="en-GB" dirty="0">
                <a:solidFill>
                  <a:schemeClr val="tx1"/>
                </a:solidFill>
                <a:effectLst/>
                <a:ea typeface="Calibri" panose="020F0502020204030204" pitchFamily="34" charset="0"/>
                <a:cs typeface="Times New Roman" panose="02020603050405020304" pitchFamily="18" charset="0"/>
              </a:rPr>
              <a:t>crude rate of patients with a mental health illness  according to depression status.</a:t>
            </a:r>
            <a:r>
              <a:rPr lang="en-GB" sz="1800" dirty="0">
                <a:solidFill>
                  <a:schemeClr val="tx1"/>
                </a:solidFill>
                <a:ea typeface="Calibri" panose="020F0502020204030204" pitchFamily="34" charset="0"/>
                <a:cs typeface="Times New Roman" panose="02020603050405020304" pitchFamily="18" charset="0"/>
              </a:rPr>
              <a:t> </a:t>
            </a:r>
            <a:endParaRPr lang="en-GB" sz="1800" kern="1200" dirty="0">
              <a:solidFill>
                <a:schemeClr val="tx1"/>
              </a:solidFill>
              <a:effectLst/>
              <a:latin typeface="+mn-lt"/>
              <a:ea typeface="+mn-ea"/>
              <a:cs typeface="+mn-cs"/>
            </a:endParaRPr>
          </a:p>
          <a:p>
            <a:pPr marL="0" lvl="0" indent="0">
              <a:buFont typeface="Arial" panose="020B0604020202020204" pitchFamily="34" charset="0"/>
              <a:buNone/>
            </a:pPr>
            <a:r>
              <a:rPr lang="en-GB" dirty="0">
                <a:solidFill>
                  <a:schemeClr val="tx1"/>
                </a:solidFill>
              </a:rPr>
              <a:t>After accounting for population size in each segment, the crude rate of mental illness is similar for those who are depressed and those not depressed</a:t>
            </a:r>
            <a:r>
              <a:rPr lang="en-GB" b="1" dirty="0">
                <a:solidFill>
                  <a:schemeClr val="tx1"/>
                </a:solidFill>
              </a:rPr>
              <a:t>, 31% and 30% </a:t>
            </a:r>
            <a:r>
              <a:rPr lang="en-GB" dirty="0">
                <a:solidFill>
                  <a:schemeClr val="tx1"/>
                </a:solidFill>
              </a:rPr>
              <a:t>respectively.</a:t>
            </a:r>
            <a:endParaRPr lang="en-GB" b="1" dirty="0">
              <a:solidFill>
                <a:schemeClr val="tx1"/>
              </a:solidFill>
            </a:endParaRPr>
          </a:p>
          <a:p>
            <a:pPr marL="0" lvl="0" indent="0">
              <a:buFont typeface="Arial" panose="020B0604020202020204" pitchFamily="34" charset="0"/>
              <a:buNone/>
            </a:pPr>
            <a:endParaRPr lang="en-GB" b="1" dirty="0">
              <a:solidFill>
                <a:schemeClr val="tx1"/>
              </a:solidFill>
            </a:endParaRPr>
          </a:p>
          <a:p>
            <a:pPr marL="0" lvl="0" indent="0">
              <a:buFont typeface="Arial" panose="020B0604020202020204" pitchFamily="34" charset="0"/>
              <a:buNone/>
            </a:pPr>
            <a:r>
              <a:rPr lang="en-GB" dirty="0"/>
              <a:t>or those between 20-24 years is </a:t>
            </a:r>
            <a:r>
              <a:rPr lang="en-GB" b="1" dirty="0"/>
              <a:t>12%.</a:t>
            </a:r>
          </a:p>
        </p:txBody>
      </p:sp>
      <p:pic>
        <p:nvPicPr>
          <p:cNvPr id="9" name="Picture 8" descr="A blue and white bar graph&#10;&#10;Description automatically generated">
            <a:extLst>
              <a:ext uri="{FF2B5EF4-FFF2-40B4-BE49-F238E27FC236}">
                <a16:creationId xmlns:a16="http://schemas.microsoft.com/office/drawing/2014/main" id="{F7FE0D25-40B0-5DFA-D750-6153B1377C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609" y="1265332"/>
            <a:ext cx="5698936" cy="4576668"/>
          </a:xfrm>
          <a:prstGeom prst="rect">
            <a:avLst/>
          </a:prstGeom>
        </p:spPr>
      </p:pic>
    </p:spTree>
    <p:extLst>
      <p:ext uri="{BB962C8B-B14F-4D97-AF65-F5344CB8AC3E}">
        <p14:creationId xmlns:p14="http://schemas.microsoft.com/office/powerpoint/2010/main" val="2903340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464137" y="71261"/>
            <a:ext cx="1155801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Association between mental illness and chronic medical conditions</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534203" y="1082452"/>
            <a:ext cx="6210527" cy="4942428"/>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Rounded Corners 1">
            <a:extLst>
              <a:ext uri="{FF2B5EF4-FFF2-40B4-BE49-F238E27FC236}">
                <a16:creationId xmlns:a16="http://schemas.microsoft.com/office/drawing/2014/main" id="{A9194A59-2D65-B2B0-C285-701D2BC6F503}"/>
              </a:ext>
            </a:extLst>
          </p:cNvPr>
          <p:cNvSpPr/>
          <p:nvPr/>
        </p:nvSpPr>
        <p:spPr>
          <a:xfrm>
            <a:off x="7156994" y="1745098"/>
            <a:ext cx="4733079" cy="361713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GB" sz="1800" dirty="0">
                <a:solidFill>
                  <a:schemeClr val="tx1"/>
                </a:solidFill>
                <a:effectLst/>
                <a:ea typeface="Calibri" panose="020F0502020204030204" pitchFamily="34" charset="0"/>
                <a:cs typeface="Times New Roman" panose="02020603050405020304" pitchFamily="18" charset="0"/>
              </a:rPr>
              <a:t>This figures show the </a:t>
            </a:r>
            <a:r>
              <a:rPr lang="en-GB" dirty="0">
                <a:solidFill>
                  <a:schemeClr val="tx1"/>
                </a:solidFill>
                <a:effectLst/>
                <a:ea typeface="Calibri" panose="020F0502020204030204" pitchFamily="34" charset="0"/>
                <a:cs typeface="Times New Roman" panose="02020603050405020304" pitchFamily="18" charset="0"/>
              </a:rPr>
              <a:t>crude rate of patients with a mental health illness  according to whether they have a chronic condition or not.</a:t>
            </a:r>
            <a:r>
              <a:rPr lang="en-GB" sz="1800" dirty="0">
                <a:solidFill>
                  <a:schemeClr val="tx1"/>
                </a:solidFill>
                <a:ea typeface="Calibri" panose="020F0502020204030204" pitchFamily="34" charset="0"/>
                <a:cs typeface="Times New Roman" panose="02020603050405020304" pitchFamily="18" charset="0"/>
              </a:rPr>
              <a:t> </a:t>
            </a:r>
            <a:endParaRPr lang="en-GB" sz="1800" kern="1200" dirty="0">
              <a:solidFill>
                <a:schemeClr val="tx1"/>
              </a:solidFill>
              <a:effectLst/>
              <a:latin typeface="+mn-lt"/>
              <a:ea typeface="+mn-ea"/>
              <a:cs typeface="+mn-cs"/>
            </a:endParaRPr>
          </a:p>
          <a:p>
            <a:pPr marL="0" lvl="0" indent="0">
              <a:buFont typeface="Arial" panose="020B0604020202020204" pitchFamily="34" charset="0"/>
              <a:buNone/>
            </a:pPr>
            <a:r>
              <a:rPr lang="en-GB" dirty="0">
                <a:solidFill>
                  <a:schemeClr val="tx1"/>
                </a:solidFill>
              </a:rPr>
              <a:t>After accounting for population size in each segment, the crude rate of mental illness is similar for those with chronic medical conditions and those without is similar,</a:t>
            </a:r>
            <a:r>
              <a:rPr lang="en-GB" b="1" dirty="0">
                <a:solidFill>
                  <a:schemeClr val="tx1"/>
                </a:solidFill>
              </a:rPr>
              <a:t> 31% and 30% </a:t>
            </a:r>
            <a:r>
              <a:rPr lang="en-GB" dirty="0">
                <a:solidFill>
                  <a:schemeClr val="tx1"/>
                </a:solidFill>
              </a:rPr>
              <a:t>respectively.</a:t>
            </a:r>
            <a:endParaRPr lang="en-GB" b="1" dirty="0">
              <a:solidFill>
                <a:schemeClr val="tx1"/>
              </a:solidFill>
            </a:endParaRPr>
          </a:p>
          <a:p>
            <a:pPr marL="0" lvl="0" indent="0">
              <a:buFont typeface="Arial" panose="020B0604020202020204" pitchFamily="34" charset="0"/>
              <a:buNone/>
            </a:pPr>
            <a:endParaRPr lang="en-GB" b="1" dirty="0">
              <a:solidFill>
                <a:schemeClr val="tx1"/>
              </a:solidFill>
            </a:endParaRPr>
          </a:p>
          <a:p>
            <a:pPr marL="0" lvl="0" indent="0">
              <a:buFont typeface="Arial" panose="020B0604020202020204" pitchFamily="34" charset="0"/>
              <a:buNone/>
            </a:pPr>
            <a:r>
              <a:rPr lang="en-GB" dirty="0"/>
              <a:t>or those between 20-24 years is </a:t>
            </a:r>
            <a:r>
              <a:rPr lang="en-GB" b="1" dirty="0"/>
              <a:t>12%.</a:t>
            </a:r>
          </a:p>
        </p:txBody>
      </p:sp>
      <p:pic>
        <p:nvPicPr>
          <p:cNvPr id="8" name="Picture 7" descr="A blue and white bar graph&#10;&#10;Description automatically generated">
            <a:extLst>
              <a:ext uri="{FF2B5EF4-FFF2-40B4-BE49-F238E27FC236}">
                <a16:creationId xmlns:a16="http://schemas.microsoft.com/office/drawing/2014/main" id="{BE622FD8-9FFD-90E6-354C-B5EBB482BD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266" y="1300480"/>
            <a:ext cx="5783934" cy="4475068"/>
          </a:xfrm>
          <a:prstGeom prst="rect">
            <a:avLst/>
          </a:prstGeom>
        </p:spPr>
      </p:pic>
    </p:spTree>
    <p:extLst>
      <p:ext uri="{BB962C8B-B14F-4D97-AF65-F5344CB8AC3E}">
        <p14:creationId xmlns:p14="http://schemas.microsoft.com/office/powerpoint/2010/main" val="3690983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464137" y="71261"/>
            <a:ext cx="1155801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Association between mental illness and  different sleep patterns</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534203" y="1082452"/>
            <a:ext cx="6210527" cy="4942428"/>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Rounded Corners 1">
            <a:extLst>
              <a:ext uri="{FF2B5EF4-FFF2-40B4-BE49-F238E27FC236}">
                <a16:creationId xmlns:a16="http://schemas.microsoft.com/office/drawing/2014/main" id="{A9194A59-2D65-B2B0-C285-701D2BC6F503}"/>
              </a:ext>
            </a:extLst>
          </p:cNvPr>
          <p:cNvSpPr/>
          <p:nvPr/>
        </p:nvSpPr>
        <p:spPr>
          <a:xfrm>
            <a:off x="7156994" y="1745098"/>
            <a:ext cx="4733079" cy="361713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GB" sz="1800" dirty="0">
                <a:solidFill>
                  <a:schemeClr val="tx1"/>
                </a:solidFill>
                <a:effectLst/>
                <a:ea typeface="Calibri" panose="020F0502020204030204" pitchFamily="34" charset="0"/>
                <a:cs typeface="Times New Roman" panose="02020603050405020304" pitchFamily="18" charset="0"/>
              </a:rPr>
              <a:t>This figures show the </a:t>
            </a:r>
            <a:r>
              <a:rPr lang="en-GB" dirty="0">
                <a:solidFill>
                  <a:schemeClr val="tx1"/>
                </a:solidFill>
                <a:effectLst/>
                <a:ea typeface="Calibri" panose="020F0502020204030204" pitchFamily="34" charset="0"/>
                <a:cs typeface="Times New Roman" panose="02020603050405020304" pitchFamily="18" charset="0"/>
              </a:rPr>
              <a:t>crude rate of patients with a mental health illness  according to different sleep patterns</a:t>
            </a:r>
            <a:r>
              <a:rPr lang="en-GB" sz="1800" dirty="0">
                <a:solidFill>
                  <a:schemeClr val="tx1"/>
                </a:solidFill>
                <a:ea typeface="Calibri" panose="020F0502020204030204" pitchFamily="34" charset="0"/>
                <a:cs typeface="Times New Roman" panose="02020603050405020304" pitchFamily="18" charset="0"/>
              </a:rPr>
              <a:t> </a:t>
            </a:r>
            <a:endParaRPr lang="en-GB" sz="1800" kern="1200" dirty="0">
              <a:solidFill>
                <a:schemeClr val="tx1"/>
              </a:solidFill>
              <a:effectLst/>
              <a:latin typeface="+mn-lt"/>
              <a:ea typeface="+mn-ea"/>
              <a:cs typeface="+mn-cs"/>
            </a:endParaRPr>
          </a:p>
          <a:p>
            <a:pPr marL="0" lvl="0" indent="0">
              <a:buFont typeface="Arial" panose="020B0604020202020204" pitchFamily="34" charset="0"/>
              <a:buNone/>
            </a:pPr>
            <a:r>
              <a:rPr lang="en-GB" dirty="0">
                <a:solidFill>
                  <a:schemeClr val="tx1"/>
                </a:solidFill>
              </a:rPr>
              <a:t>After accounting for population size in each segment, the crude rate of mental illness is highest  for patients with poor and fair sleep patterns, </a:t>
            </a:r>
            <a:r>
              <a:rPr lang="en-GB" b="1" dirty="0">
                <a:solidFill>
                  <a:schemeClr val="tx1"/>
                </a:solidFill>
              </a:rPr>
              <a:t>33% and 31% </a:t>
            </a:r>
            <a:r>
              <a:rPr lang="en-GB" dirty="0">
                <a:solidFill>
                  <a:schemeClr val="tx1"/>
                </a:solidFill>
              </a:rPr>
              <a:t>respectively compared to those with  a good sleep pattern (</a:t>
            </a:r>
            <a:r>
              <a:rPr lang="en-GB" b="1" dirty="0">
                <a:solidFill>
                  <a:schemeClr val="tx1"/>
                </a:solidFill>
              </a:rPr>
              <a:t>27%)</a:t>
            </a:r>
          </a:p>
          <a:p>
            <a:pPr marL="0" lvl="0" indent="0">
              <a:buFont typeface="Arial" panose="020B0604020202020204" pitchFamily="34" charset="0"/>
              <a:buNone/>
            </a:pPr>
            <a:endParaRPr lang="en-GB" b="1" dirty="0">
              <a:solidFill>
                <a:schemeClr val="tx1"/>
              </a:solidFill>
            </a:endParaRPr>
          </a:p>
          <a:p>
            <a:pPr marL="0" lvl="0" indent="0">
              <a:buFont typeface="Arial" panose="020B0604020202020204" pitchFamily="34" charset="0"/>
              <a:buNone/>
            </a:pPr>
            <a:r>
              <a:rPr lang="en-GB" dirty="0"/>
              <a:t>or those between 20-24 years is </a:t>
            </a:r>
            <a:r>
              <a:rPr lang="en-GB" b="1" dirty="0"/>
              <a:t>12%.</a:t>
            </a:r>
          </a:p>
        </p:txBody>
      </p:sp>
      <p:pic>
        <p:nvPicPr>
          <p:cNvPr id="6" name="Picture 5" descr="A screenshot of a graph&#10;&#10;Description automatically generated">
            <a:extLst>
              <a:ext uri="{FF2B5EF4-FFF2-40B4-BE49-F238E27FC236}">
                <a16:creationId xmlns:a16="http://schemas.microsoft.com/office/drawing/2014/main" id="{7AB91DD0-765F-9117-BC1F-A0074CD9B4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 y="1219200"/>
            <a:ext cx="5966681" cy="4556348"/>
          </a:xfrm>
          <a:prstGeom prst="rect">
            <a:avLst/>
          </a:prstGeom>
        </p:spPr>
      </p:pic>
    </p:spTree>
    <p:extLst>
      <p:ext uri="{BB962C8B-B14F-4D97-AF65-F5344CB8AC3E}">
        <p14:creationId xmlns:p14="http://schemas.microsoft.com/office/powerpoint/2010/main" val="1866890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464137" y="71261"/>
            <a:ext cx="1155801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Association between mental illness and  different physical activity</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534203" y="1082452"/>
            <a:ext cx="6210527" cy="4942428"/>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Rounded Corners 1">
            <a:extLst>
              <a:ext uri="{FF2B5EF4-FFF2-40B4-BE49-F238E27FC236}">
                <a16:creationId xmlns:a16="http://schemas.microsoft.com/office/drawing/2014/main" id="{A9194A59-2D65-B2B0-C285-701D2BC6F503}"/>
              </a:ext>
            </a:extLst>
          </p:cNvPr>
          <p:cNvSpPr/>
          <p:nvPr/>
        </p:nvSpPr>
        <p:spPr>
          <a:xfrm>
            <a:off x="7156994" y="1745098"/>
            <a:ext cx="4733079" cy="361713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GB" sz="1800" dirty="0">
                <a:solidFill>
                  <a:schemeClr val="tx1"/>
                </a:solidFill>
                <a:effectLst/>
                <a:ea typeface="Calibri" panose="020F0502020204030204" pitchFamily="34" charset="0"/>
                <a:cs typeface="Times New Roman" panose="02020603050405020304" pitchFamily="18" charset="0"/>
              </a:rPr>
              <a:t>This figures show the </a:t>
            </a:r>
            <a:r>
              <a:rPr lang="en-GB" dirty="0">
                <a:solidFill>
                  <a:schemeClr val="tx1"/>
                </a:solidFill>
                <a:effectLst/>
                <a:ea typeface="Calibri" panose="020F0502020204030204" pitchFamily="34" charset="0"/>
                <a:cs typeface="Times New Roman" panose="02020603050405020304" pitchFamily="18" charset="0"/>
              </a:rPr>
              <a:t>crude rate of patients with a mental health illness  according to different physical activity levels</a:t>
            </a:r>
            <a:r>
              <a:rPr lang="en-GB" sz="1800" dirty="0">
                <a:solidFill>
                  <a:schemeClr val="tx1"/>
                </a:solidFill>
                <a:ea typeface="Calibri" panose="020F0502020204030204" pitchFamily="34" charset="0"/>
                <a:cs typeface="Times New Roman" panose="02020603050405020304" pitchFamily="18" charset="0"/>
              </a:rPr>
              <a:t> </a:t>
            </a:r>
            <a:endParaRPr lang="en-GB" sz="1800" kern="1200" dirty="0">
              <a:solidFill>
                <a:schemeClr val="tx1"/>
              </a:solidFill>
              <a:effectLst/>
              <a:latin typeface="+mn-lt"/>
              <a:ea typeface="+mn-ea"/>
              <a:cs typeface="+mn-cs"/>
            </a:endParaRPr>
          </a:p>
          <a:p>
            <a:pPr marL="0" lvl="0" indent="0">
              <a:buFont typeface="Arial" panose="020B0604020202020204" pitchFamily="34" charset="0"/>
              <a:buNone/>
            </a:pPr>
            <a:r>
              <a:rPr lang="en-GB" dirty="0">
                <a:solidFill>
                  <a:schemeClr val="tx1"/>
                </a:solidFill>
              </a:rPr>
              <a:t>After accounting for population size in each segment, the crude rate of mental illness is similar across all levels of physical activity.</a:t>
            </a:r>
            <a:endParaRPr lang="en-GB" b="1" dirty="0">
              <a:solidFill>
                <a:schemeClr val="tx1"/>
              </a:solidFill>
            </a:endParaRPr>
          </a:p>
          <a:p>
            <a:pPr marL="0" lvl="0" indent="0">
              <a:buFont typeface="Arial" panose="020B0604020202020204" pitchFamily="34" charset="0"/>
              <a:buNone/>
            </a:pPr>
            <a:endParaRPr lang="en-GB" b="1" dirty="0">
              <a:solidFill>
                <a:schemeClr val="tx1"/>
              </a:solidFill>
            </a:endParaRPr>
          </a:p>
          <a:p>
            <a:pPr marL="0" lvl="0" indent="0">
              <a:buFont typeface="Arial" panose="020B0604020202020204" pitchFamily="34" charset="0"/>
              <a:buNone/>
            </a:pPr>
            <a:r>
              <a:rPr lang="en-GB" dirty="0"/>
              <a:t>or those between 20-24 years is </a:t>
            </a:r>
            <a:r>
              <a:rPr lang="en-GB" b="1" dirty="0"/>
              <a:t>12%.</a:t>
            </a:r>
          </a:p>
        </p:txBody>
      </p:sp>
      <p:pic>
        <p:nvPicPr>
          <p:cNvPr id="9" name="Picture 8" descr="A graph with blue and white stripes&#10;&#10;Description automatically generated">
            <a:extLst>
              <a:ext uri="{FF2B5EF4-FFF2-40B4-BE49-F238E27FC236}">
                <a16:creationId xmlns:a16="http://schemas.microsoft.com/office/drawing/2014/main" id="{8F16030D-2306-7026-18B9-1329ED3D00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620" y="1320800"/>
            <a:ext cx="5923692" cy="4454748"/>
          </a:xfrm>
          <a:prstGeom prst="rect">
            <a:avLst/>
          </a:prstGeom>
        </p:spPr>
      </p:pic>
    </p:spTree>
    <p:extLst>
      <p:ext uri="{BB962C8B-B14F-4D97-AF65-F5344CB8AC3E}">
        <p14:creationId xmlns:p14="http://schemas.microsoft.com/office/powerpoint/2010/main" val="564439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464137" y="71261"/>
            <a:ext cx="1155801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Association between mental illness and  dietary habits.</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534203" y="1082452"/>
            <a:ext cx="6210527" cy="4942428"/>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Rounded Corners 1">
            <a:extLst>
              <a:ext uri="{FF2B5EF4-FFF2-40B4-BE49-F238E27FC236}">
                <a16:creationId xmlns:a16="http://schemas.microsoft.com/office/drawing/2014/main" id="{A9194A59-2D65-B2B0-C285-701D2BC6F503}"/>
              </a:ext>
            </a:extLst>
          </p:cNvPr>
          <p:cNvSpPr/>
          <p:nvPr/>
        </p:nvSpPr>
        <p:spPr>
          <a:xfrm>
            <a:off x="7156994" y="1745098"/>
            <a:ext cx="4733079" cy="361713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GB" sz="1800" dirty="0">
                <a:solidFill>
                  <a:schemeClr val="tx1"/>
                </a:solidFill>
                <a:effectLst/>
                <a:ea typeface="Calibri" panose="020F0502020204030204" pitchFamily="34" charset="0"/>
                <a:cs typeface="Times New Roman" panose="02020603050405020304" pitchFamily="18" charset="0"/>
              </a:rPr>
              <a:t>This figures show the </a:t>
            </a:r>
            <a:r>
              <a:rPr lang="en-GB" dirty="0">
                <a:solidFill>
                  <a:schemeClr val="tx1"/>
                </a:solidFill>
                <a:effectLst/>
                <a:ea typeface="Calibri" panose="020F0502020204030204" pitchFamily="34" charset="0"/>
                <a:cs typeface="Times New Roman" panose="02020603050405020304" pitchFamily="18" charset="0"/>
              </a:rPr>
              <a:t>crude rate of patients with a mental health illness  according to different dietary habits</a:t>
            </a:r>
            <a:r>
              <a:rPr lang="en-GB" sz="1800" dirty="0">
                <a:solidFill>
                  <a:schemeClr val="tx1"/>
                </a:solidFill>
                <a:ea typeface="Calibri" panose="020F0502020204030204" pitchFamily="34" charset="0"/>
                <a:cs typeface="Times New Roman" panose="02020603050405020304" pitchFamily="18" charset="0"/>
              </a:rPr>
              <a:t> </a:t>
            </a:r>
            <a:endParaRPr lang="en-GB" sz="1800" kern="1200" dirty="0">
              <a:solidFill>
                <a:schemeClr val="tx1"/>
              </a:solidFill>
              <a:effectLst/>
              <a:latin typeface="+mn-lt"/>
              <a:ea typeface="+mn-ea"/>
              <a:cs typeface="+mn-cs"/>
            </a:endParaRPr>
          </a:p>
          <a:p>
            <a:pPr marL="0" lvl="0" indent="0">
              <a:buFont typeface="Arial" panose="020B0604020202020204" pitchFamily="34" charset="0"/>
              <a:buNone/>
            </a:pPr>
            <a:r>
              <a:rPr lang="en-GB" dirty="0">
                <a:solidFill>
                  <a:schemeClr val="tx1"/>
                </a:solidFill>
              </a:rPr>
              <a:t>After accounting for population size in each segment, the crude rate of mental illness is highest  for patients with unhealthy diet </a:t>
            </a:r>
            <a:r>
              <a:rPr lang="en-GB" b="1" dirty="0">
                <a:solidFill>
                  <a:schemeClr val="tx1"/>
                </a:solidFill>
              </a:rPr>
              <a:t>(32%) </a:t>
            </a:r>
            <a:r>
              <a:rPr lang="en-GB" dirty="0">
                <a:solidFill>
                  <a:schemeClr val="tx1"/>
                </a:solidFill>
              </a:rPr>
              <a:t>compared to those who have a healthy diet </a:t>
            </a:r>
            <a:r>
              <a:rPr lang="en-GB" b="1" dirty="0">
                <a:solidFill>
                  <a:schemeClr val="tx1"/>
                </a:solidFill>
              </a:rPr>
              <a:t>(28%).</a:t>
            </a:r>
          </a:p>
          <a:p>
            <a:pPr marL="0" lvl="0" indent="0">
              <a:buFont typeface="Arial" panose="020B0604020202020204" pitchFamily="34" charset="0"/>
              <a:buNone/>
            </a:pPr>
            <a:endParaRPr lang="en-GB" b="1" dirty="0">
              <a:solidFill>
                <a:schemeClr val="tx1"/>
              </a:solidFill>
            </a:endParaRPr>
          </a:p>
          <a:p>
            <a:pPr marL="0" lvl="0" indent="0">
              <a:buFont typeface="Arial" panose="020B0604020202020204" pitchFamily="34" charset="0"/>
              <a:buNone/>
            </a:pPr>
            <a:r>
              <a:rPr lang="en-GB" dirty="0"/>
              <a:t>or those between 20-24 years is </a:t>
            </a:r>
            <a:r>
              <a:rPr lang="en-GB" b="1" dirty="0"/>
              <a:t>12%.</a:t>
            </a:r>
          </a:p>
        </p:txBody>
      </p:sp>
      <p:pic>
        <p:nvPicPr>
          <p:cNvPr id="6" name="Picture 5" descr="A blue and white bar graph&#10;&#10;Description automatically generated">
            <a:extLst>
              <a:ext uri="{FF2B5EF4-FFF2-40B4-BE49-F238E27FC236}">
                <a16:creationId xmlns:a16="http://schemas.microsoft.com/office/drawing/2014/main" id="{E3539B4E-74BC-3306-7D14-A8071BEA52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326" y="1229360"/>
            <a:ext cx="6050280" cy="4546188"/>
          </a:xfrm>
          <a:prstGeom prst="rect">
            <a:avLst/>
          </a:prstGeom>
        </p:spPr>
      </p:pic>
    </p:spTree>
    <p:extLst>
      <p:ext uri="{BB962C8B-B14F-4D97-AF65-F5344CB8AC3E}">
        <p14:creationId xmlns:p14="http://schemas.microsoft.com/office/powerpoint/2010/main" val="585924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464137" y="71261"/>
            <a:ext cx="1155801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Association between mental illness and  dietary habits.</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534203" y="1082452"/>
            <a:ext cx="6210527" cy="4942428"/>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Rounded Corners 1">
            <a:extLst>
              <a:ext uri="{FF2B5EF4-FFF2-40B4-BE49-F238E27FC236}">
                <a16:creationId xmlns:a16="http://schemas.microsoft.com/office/drawing/2014/main" id="{A9194A59-2D65-B2B0-C285-701D2BC6F503}"/>
              </a:ext>
            </a:extLst>
          </p:cNvPr>
          <p:cNvSpPr/>
          <p:nvPr/>
        </p:nvSpPr>
        <p:spPr>
          <a:xfrm>
            <a:off x="7156994" y="1745098"/>
            <a:ext cx="4733079" cy="361713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GB" sz="1800" dirty="0">
                <a:solidFill>
                  <a:schemeClr val="tx1"/>
                </a:solidFill>
                <a:effectLst/>
                <a:ea typeface="Calibri" panose="020F0502020204030204" pitchFamily="34" charset="0"/>
                <a:cs typeface="Times New Roman" panose="02020603050405020304" pitchFamily="18" charset="0"/>
              </a:rPr>
              <a:t>This figures show the </a:t>
            </a:r>
            <a:r>
              <a:rPr lang="en-GB" dirty="0">
                <a:solidFill>
                  <a:schemeClr val="tx1"/>
                </a:solidFill>
                <a:effectLst/>
                <a:ea typeface="Calibri" panose="020F0502020204030204" pitchFamily="34" charset="0"/>
                <a:cs typeface="Times New Roman" panose="02020603050405020304" pitchFamily="18" charset="0"/>
              </a:rPr>
              <a:t>crude rate of patients with a mental health illness  according to different dietary habits.</a:t>
            </a:r>
            <a:r>
              <a:rPr lang="en-GB" sz="1800" dirty="0">
                <a:solidFill>
                  <a:schemeClr val="tx1"/>
                </a:solidFill>
                <a:ea typeface="Calibri" panose="020F0502020204030204" pitchFamily="34" charset="0"/>
                <a:cs typeface="Times New Roman" panose="02020603050405020304" pitchFamily="18" charset="0"/>
              </a:rPr>
              <a:t> </a:t>
            </a:r>
            <a:endParaRPr lang="en-GB" sz="1800" kern="1200" dirty="0">
              <a:solidFill>
                <a:schemeClr val="tx1"/>
              </a:solidFill>
              <a:effectLst/>
              <a:latin typeface="+mn-lt"/>
              <a:ea typeface="+mn-ea"/>
              <a:cs typeface="+mn-cs"/>
            </a:endParaRPr>
          </a:p>
          <a:p>
            <a:pPr marL="0" lvl="0" indent="0">
              <a:buFont typeface="Arial" panose="020B0604020202020204" pitchFamily="34" charset="0"/>
              <a:buNone/>
            </a:pPr>
            <a:r>
              <a:rPr lang="en-GB" dirty="0">
                <a:solidFill>
                  <a:schemeClr val="tx1"/>
                </a:solidFill>
              </a:rPr>
              <a:t>After accounting for population size in each segment, the crude rate of mental illness is highest  for patients who with unhealthy diet </a:t>
            </a:r>
            <a:r>
              <a:rPr lang="en-GB" b="1" dirty="0">
                <a:solidFill>
                  <a:schemeClr val="tx1"/>
                </a:solidFill>
              </a:rPr>
              <a:t>(32%) </a:t>
            </a:r>
            <a:r>
              <a:rPr lang="en-GB" dirty="0">
                <a:solidFill>
                  <a:schemeClr val="tx1"/>
                </a:solidFill>
              </a:rPr>
              <a:t>compared to those who have a healthy diet </a:t>
            </a:r>
            <a:r>
              <a:rPr lang="en-GB" b="1" dirty="0">
                <a:solidFill>
                  <a:schemeClr val="tx1"/>
                </a:solidFill>
              </a:rPr>
              <a:t>(28%)</a:t>
            </a:r>
          </a:p>
          <a:p>
            <a:pPr marL="0" lvl="0" indent="0">
              <a:buFont typeface="Arial" panose="020B0604020202020204" pitchFamily="34" charset="0"/>
              <a:buNone/>
            </a:pPr>
            <a:endParaRPr lang="en-GB" b="1" dirty="0">
              <a:solidFill>
                <a:schemeClr val="tx1"/>
              </a:solidFill>
            </a:endParaRPr>
          </a:p>
          <a:p>
            <a:pPr marL="0" lvl="0" indent="0">
              <a:buFont typeface="Arial" panose="020B0604020202020204" pitchFamily="34" charset="0"/>
              <a:buNone/>
            </a:pPr>
            <a:r>
              <a:rPr lang="en-GB" dirty="0"/>
              <a:t>or those between 20-24 years is </a:t>
            </a:r>
            <a:r>
              <a:rPr lang="en-GB" b="1" dirty="0"/>
              <a:t>12%.</a:t>
            </a:r>
          </a:p>
        </p:txBody>
      </p:sp>
      <p:pic>
        <p:nvPicPr>
          <p:cNvPr id="7" name="Picture 6" descr="A blue and white bar graph&#10;&#10;Description automatically generated">
            <a:extLst>
              <a:ext uri="{FF2B5EF4-FFF2-40B4-BE49-F238E27FC236}">
                <a16:creationId xmlns:a16="http://schemas.microsoft.com/office/drawing/2014/main" id="{CE867F7F-9BD4-193C-DF62-EBE3C71CAC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 y="1320800"/>
            <a:ext cx="5943600" cy="4551680"/>
          </a:xfrm>
          <a:prstGeom prst="rect">
            <a:avLst/>
          </a:prstGeom>
        </p:spPr>
      </p:pic>
    </p:spTree>
    <p:extLst>
      <p:ext uri="{BB962C8B-B14F-4D97-AF65-F5344CB8AC3E}">
        <p14:creationId xmlns:p14="http://schemas.microsoft.com/office/powerpoint/2010/main" val="2025452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464137" y="71261"/>
            <a:ext cx="1155801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Association between mental illness and  number of children.</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534203" y="1082452"/>
            <a:ext cx="6210527" cy="4942428"/>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Rounded Corners 1">
            <a:extLst>
              <a:ext uri="{FF2B5EF4-FFF2-40B4-BE49-F238E27FC236}">
                <a16:creationId xmlns:a16="http://schemas.microsoft.com/office/drawing/2014/main" id="{A9194A59-2D65-B2B0-C285-701D2BC6F503}"/>
              </a:ext>
            </a:extLst>
          </p:cNvPr>
          <p:cNvSpPr/>
          <p:nvPr/>
        </p:nvSpPr>
        <p:spPr>
          <a:xfrm>
            <a:off x="7156994" y="1745098"/>
            <a:ext cx="4733079" cy="361713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GB" sz="1800" dirty="0">
                <a:solidFill>
                  <a:schemeClr val="tx1"/>
                </a:solidFill>
                <a:effectLst/>
                <a:ea typeface="Calibri" panose="020F0502020204030204" pitchFamily="34" charset="0"/>
                <a:cs typeface="Times New Roman" panose="02020603050405020304" pitchFamily="18" charset="0"/>
              </a:rPr>
              <a:t>This figures show the </a:t>
            </a:r>
            <a:r>
              <a:rPr lang="en-GB" dirty="0">
                <a:solidFill>
                  <a:schemeClr val="tx1"/>
                </a:solidFill>
                <a:effectLst/>
                <a:ea typeface="Calibri" panose="020F0502020204030204" pitchFamily="34" charset="0"/>
                <a:cs typeface="Times New Roman" panose="02020603050405020304" pitchFamily="18" charset="0"/>
              </a:rPr>
              <a:t>crude rate of patients with a mental health illness  according to the number of children</a:t>
            </a:r>
            <a:r>
              <a:rPr lang="en-GB" sz="1800" dirty="0">
                <a:solidFill>
                  <a:schemeClr val="tx1"/>
                </a:solidFill>
                <a:ea typeface="Calibri" panose="020F0502020204030204" pitchFamily="34" charset="0"/>
                <a:cs typeface="Times New Roman" panose="02020603050405020304" pitchFamily="18" charset="0"/>
              </a:rPr>
              <a:t> </a:t>
            </a:r>
            <a:endParaRPr lang="en-GB" sz="1800" kern="1200" dirty="0">
              <a:solidFill>
                <a:schemeClr val="tx1"/>
              </a:solidFill>
              <a:effectLst/>
              <a:latin typeface="+mn-lt"/>
              <a:ea typeface="+mn-ea"/>
              <a:cs typeface="+mn-cs"/>
            </a:endParaRPr>
          </a:p>
          <a:p>
            <a:pPr marL="0" lvl="0" indent="0">
              <a:buFont typeface="Arial" panose="020B0604020202020204" pitchFamily="34" charset="0"/>
              <a:buNone/>
            </a:pPr>
            <a:r>
              <a:rPr lang="en-GB" dirty="0">
                <a:solidFill>
                  <a:schemeClr val="tx1"/>
                </a:solidFill>
              </a:rPr>
              <a:t>After accounting for population size in each segment, the crude rate of mental illness is highest (</a:t>
            </a:r>
            <a:r>
              <a:rPr lang="en-GB" b="1" dirty="0">
                <a:solidFill>
                  <a:schemeClr val="tx1"/>
                </a:solidFill>
              </a:rPr>
              <a:t>31%)  </a:t>
            </a:r>
            <a:r>
              <a:rPr lang="en-GB" dirty="0">
                <a:solidFill>
                  <a:schemeClr val="tx1"/>
                </a:solidFill>
              </a:rPr>
              <a:t>for patients without a child one, two and three children and lower in those with four children (</a:t>
            </a:r>
            <a:r>
              <a:rPr lang="en-GB" b="1" dirty="0">
                <a:solidFill>
                  <a:schemeClr val="tx1"/>
                </a:solidFill>
              </a:rPr>
              <a:t>28%)</a:t>
            </a:r>
          </a:p>
          <a:p>
            <a:pPr marL="0" lvl="0" indent="0">
              <a:buFont typeface="Arial" panose="020B0604020202020204" pitchFamily="34" charset="0"/>
              <a:buNone/>
            </a:pPr>
            <a:endParaRPr lang="en-GB" b="1" dirty="0">
              <a:solidFill>
                <a:schemeClr val="tx1"/>
              </a:solidFill>
            </a:endParaRPr>
          </a:p>
          <a:p>
            <a:pPr marL="0" lvl="0" indent="0">
              <a:buFont typeface="Arial" panose="020B0604020202020204" pitchFamily="34" charset="0"/>
              <a:buNone/>
            </a:pPr>
            <a:r>
              <a:rPr lang="en-GB" dirty="0"/>
              <a:t>or those between 20-24 years is </a:t>
            </a:r>
            <a:r>
              <a:rPr lang="en-GB" b="1" dirty="0"/>
              <a:t>12%.</a:t>
            </a:r>
          </a:p>
        </p:txBody>
      </p:sp>
      <p:pic>
        <p:nvPicPr>
          <p:cNvPr id="7" name="Picture 6" descr="A graph with blue and white stripes&#10;&#10;Description automatically generated">
            <a:extLst>
              <a:ext uri="{FF2B5EF4-FFF2-40B4-BE49-F238E27FC236}">
                <a16:creationId xmlns:a16="http://schemas.microsoft.com/office/drawing/2014/main" id="{35424C5B-E067-A763-8663-248A74A0E0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 y="1249680"/>
            <a:ext cx="5862320" cy="4632960"/>
          </a:xfrm>
          <a:prstGeom prst="rect">
            <a:avLst/>
          </a:prstGeom>
        </p:spPr>
      </p:pic>
    </p:spTree>
    <p:extLst>
      <p:ext uri="{BB962C8B-B14F-4D97-AF65-F5344CB8AC3E}">
        <p14:creationId xmlns:p14="http://schemas.microsoft.com/office/powerpoint/2010/main" val="3512872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464137" y="71261"/>
            <a:ext cx="1155801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Association between mental illness and  age.</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534203" y="1082452"/>
            <a:ext cx="6210527" cy="4942428"/>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Rounded Corners 1">
            <a:extLst>
              <a:ext uri="{FF2B5EF4-FFF2-40B4-BE49-F238E27FC236}">
                <a16:creationId xmlns:a16="http://schemas.microsoft.com/office/drawing/2014/main" id="{A9194A59-2D65-B2B0-C285-701D2BC6F503}"/>
              </a:ext>
            </a:extLst>
          </p:cNvPr>
          <p:cNvSpPr/>
          <p:nvPr/>
        </p:nvSpPr>
        <p:spPr>
          <a:xfrm>
            <a:off x="7156994" y="1745098"/>
            <a:ext cx="4733079" cy="361713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GB" sz="1800" dirty="0">
                <a:solidFill>
                  <a:schemeClr val="tx1"/>
                </a:solidFill>
                <a:effectLst/>
                <a:ea typeface="Calibri" panose="020F0502020204030204" pitchFamily="34" charset="0"/>
                <a:cs typeface="Times New Roman" panose="02020603050405020304" pitchFamily="18" charset="0"/>
              </a:rPr>
              <a:t>This figures show the </a:t>
            </a:r>
            <a:r>
              <a:rPr lang="en-GB" dirty="0">
                <a:solidFill>
                  <a:schemeClr val="tx1"/>
                </a:solidFill>
                <a:effectLst/>
                <a:ea typeface="Calibri" panose="020F0502020204030204" pitchFamily="34" charset="0"/>
                <a:cs typeface="Times New Roman" panose="02020603050405020304" pitchFamily="18" charset="0"/>
              </a:rPr>
              <a:t>crude rate of patients with a mental health illness  according to age categories based on median age</a:t>
            </a:r>
            <a:r>
              <a:rPr lang="en-GB" sz="1800" dirty="0">
                <a:solidFill>
                  <a:schemeClr val="tx1"/>
                </a:solidFill>
                <a:ea typeface="Calibri" panose="020F0502020204030204" pitchFamily="34" charset="0"/>
                <a:cs typeface="Times New Roman" panose="02020603050405020304" pitchFamily="18" charset="0"/>
              </a:rPr>
              <a:t> </a:t>
            </a:r>
            <a:endParaRPr lang="en-GB" sz="1800" kern="1200" dirty="0">
              <a:solidFill>
                <a:schemeClr val="tx1"/>
              </a:solidFill>
              <a:effectLst/>
              <a:latin typeface="+mn-lt"/>
              <a:ea typeface="+mn-ea"/>
              <a:cs typeface="+mn-cs"/>
            </a:endParaRPr>
          </a:p>
          <a:p>
            <a:pPr marL="0" lvl="0" indent="0">
              <a:buFont typeface="Arial" panose="020B0604020202020204" pitchFamily="34" charset="0"/>
              <a:buNone/>
            </a:pPr>
            <a:r>
              <a:rPr lang="en-GB" dirty="0">
                <a:solidFill>
                  <a:schemeClr val="tx1"/>
                </a:solidFill>
              </a:rPr>
              <a:t>After accounting for population size in each segment, the crude rate of mental illness is highest (</a:t>
            </a:r>
            <a:r>
              <a:rPr lang="en-GB" b="1" dirty="0">
                <a:solidFill>
                  <a:schemeClr val="tx1"/>
                </a:solidFill>
              </a:rPr>
              <a:t>32%)  </a:t>
            </a:r>
            <a:r>
              <a:rPr lang="en-GB" dirty="0">
                <a:solidFill>
                  <a:schemeClr val="tx1"/>
                </a:solidFill>
              </a:rPr>
              <a:t>for patients greater than median age of 58 years compared to those less than median age 58 years old </a:t>
            </a:r>
            <a:r>
              <a:rPr lang="en-GB" b="1" dirty="0">
                <a:solidFill>
                  <a:schemeClr val="tx1"/>
                </a:solidFill>
              </a:rPr>
              <a:t>(29%).</a:t>
            </a:r>
          </a:p>
          <a:p>
            <a:pPr marL="0" lvl="0" indent="0">
              <a:buFont typeface="Arial" panose="020B0604020202020204" pitchFamily="34" charset="0"/>
              <a:buNone/>
            </a:pPr>
            <a:endParaRPr lang="en-GB" b="1" dirty="0">
              <a:solidFill>
                <a:schemeClr val="tx1"/>
              </a:solidFill>
            </a:endParaRPr>
          </a:p>
          <a:p>
            <a:pPr marL="0" lvl="0" indent="0">
              <a:buFont typeface="Arial" panose="020B0604020202020204" pitchFamily="34" charset="0"/>
              <a:buNone/>
            </a:pPr>
            <a:r>
              <a:rPr lang="en-GB" dirty="0"/>
              <a:t>or those between 20-24 years is </a:t>
            </a:r>
            <a:r>
              <a:rPr lang="en-GB" b="1" dirty="0"/>
              <a:t>12%.</a:t>
            </a:r>
          </a:p>
        </p:txBody>
      </p:sp>
      <p:pic>
        <p:nvPicPr>
          <p:cNvPr id="6" name="Picture 5" descr="A graph of a patient&#10;&#10;Description automatically generated with medium confidence">
            <a:extLst>
              <a:ext uri="{FF2B5EF4-FFF2-40B4-BE49-F238E27FC236}">
                <a16:creationId xmlns:a16="http://schemas.microsoft.com/office/drawing/2014/main" id="{66B3203B-D1A9-2CCE-AD0C-20C120E591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680" y="1381760"/>
            <a:ext cx="5781040" cy="4393788"/>
          </a:xfrm>
          <a:prstGeom prst="rect">
            <a:avLst/>
          </a:prstGeom>
        </p:spPr>
      </p:pic>
    </p:spTree>
    <p:extLst>
      <p:ext uri="{BB962C8B-B14F-4D97-AF65-F5344CB8AC3E}">
        <p14:creationId xmlns:p14="http://schemas.microsoft.com/office/powerpoint/2010/main" val="2495140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464137" y="71261"/>
            <a:ext cx="1155801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Association between mental illness and  income.</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534203" y="1082452"/>
            <a:ext cx="6210527" cy="4942428"/>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Rounded Corners 1">
            <a:extLst>
              <a:ext uri="{FF2B5EF4-FFF2-40B4-BE49-F238E27FC236}">
                <a16:creationId xmlns:a16="http://schemas.microsoft.com/office/drawing/2014/main" id="{A9194A59-2D65-B2B0-C285-701D2BC6F503}"/>
              </a:ext>
            </a:extLst>
          </p:cNvPr>
          <p:cNvSpPr/>
          <p:nvPr/>
        </p:nvSpPr>
        <p:spPr>
          <a:xfrm>
            <a:off x="7156994" y="1745098"/>
            <a:ext cx="4733079" cy="361713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GB" sz="1800" dirty="0">
                <a:solidFill>
                  <a:schemeClr val="tx1"/>
                </a:solidFill>
                <a:effectLst/>
                <a:ea typeface="Calibri" panose="020F0502020204030204" pitchFamily="34" charset="0"/>
                <a:cs typeface="Times New Roman" panose="02020603050405020304" pitchFamily="18" charset="0"/>
              </a:rPr>
              <a:t>This figures show the </a:t>
            </a:r>
            <a:r>
              <a:rPr lang="en-GB" dirty="0">
                <a:solidFill>
                  <a:schemeClr val="tx1"/>
                </a:solidFill>
                <a:effectLst/>
                <a:ea typeface="Calibri" panose="020F0502020204030204" pitchFamily="34" charset="0"/>
                <a:cs typeface="Times New Roman" panose="02020603050405020304" pitchFamily="18" charset="0"/>
              </a:rPr>
              <a:t>crude rate of patients with a mental health illness  according to income categories based on median income</a:t>
            </a:r>
            <a:r>
              <a:rPr lang="en-GB" sz="1800" dirty="0">
                <a:solidFill>
                  <a:schemeClr val="tx1"/>
                </a:solidFill>
                <a:ea typeface="Calibri" panose="020F0502020204030204" pitchFamily="34" charset="0"/>
                <a:cs typeface="Times New Roman" panose="02020603050405020304" pitchFamily="18" charset="0"/>
              </a:rPr>
              <a:t> </a:t>
            </a:r>
            <a:endParaRPr lang="en-GB" sz="1800" kern="1200" dirty="0">
              <a:solidFill>
                <a:schemeClr val="tx1"/>
              </a:solidFill>
              <a:effectLst/>
              <a:latin typeface="+mn-lt"/>
              <a:ea typeface="+mn-ea"/>
              <a:cs typeface="+mn-cs"/>
            </a:endParaRPr>
          </a:p>
          <a:p>
            <a:pPr marL="0" lvl="0" indent="0">
              <a:buFont typeface="Arial" panose="020B0604020202020204" pitchFamily="34" charset="0"/>
              <a:buNone/>
            </a:pPr>
            <a:r>
              <a:rPr lang="en-GB" dirty="0">
                <a:solidFill>
                  <a:schemeClr val="tx1"/>
                </a:solidFill>
              </a:rPr>
              <a:t>After accounting for population size in each segment, the crude rate of mental illness is highest (</a:t>
            </a:r>
            <a:r>
              <a:rPr lang="en-GB" b="1" dirty="0">
                <a:solidFill>
                  <a:schemeClr val="tx1"/>
                </a:solidFill>
              </a:rPr>
              <a:t>37%)  </a:t>
            </a:r>
            <a:r>
              <a:rPr lang="en-GB" dirty="0">
                <a:solidFill>
                  <a:schemeClr val="tx1"/>
                </a:solidFill>
              </a:rPr>
              <a:t>for patients with income levels less than median income compared to those above median income.</a:t>
            </a:r>
            <a:endParaRPr lang="en-GB" b="1" dirty="0">
              <a:solidFill>
                <a:schemeClr val="tx1"/>
              </a:solidFill>
            </a:endParaRPr>
          </a:p>
          <a:p>
            <a:pPr marL="0" lvl="0" indent="0">
              <a:buFont typeface="Arial" panose="020B0604020202020204" pitchFamily="34" charset="0"/>
              <a:buNone/>
            </a:pPr>
            <a:endParaRPr lang="en-GB" b="1" dirty="0">
              <a:solidFill>
                <a:schemeClr val="tx1"/>
              </a:solidFill>
            </a:endParaRPr>
          </a:p>
          <a:p>
            <a:pPr marL="0" lvl="0" indent="0">
              <a:buFont typeface="Arial" panose="020B0604020202020204" pitchFamily="34" charset="0"/>
              <a:buNone/>
            </a:pPr>
            <a:r>
              <a:rPr lang="en-GB" dirty="0"/>
              <a:t>or those between 20-24 years is </a:t>
            </a:r>
            <a:r>
              <a:rPr lang="en-GB" b="1" dirty="0"/>
              <a:t>12%.</a:t>
            </a:r>
          </a:p>
        </p:txBody>
      </p:sp>
      <p:pic>
        <p:nvPicPr>
          <p:cNvPr id="7" name="Picture 6" descr="A graph with blue rectangles&#10;&#10;Description automatically generated">
            <a:extLst>
              <a:ext uri="{FF2B5EF4-FFF2-40B4-BE49-F238E27FC236}">
                <a16:creationId xmlns:a16="http://schemas.microsoft.com/office/drawing/2014/main" id="{4E6799B3-9F1B-FE5B-EA5B-4850BCCCBB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840" y="1310640"/>
            <a:ext cx="5902960" cy="4464908"/>
          </a:xfrm>
          <a:prstGeom prst="rect">
            <a:avLst/>
          </a:prstGeom>
        </p:spPr>
      </p:pic>
    </p:spTree>
    <p:extLst>
      <p:ext uri="{BB962C8B-B14F-4D97-AF65-F5344CB8AC3E}">
        <p14:creationId xmlns:p14="http://schemas.microsoft.com/office/powerpoint/2010/main" val="2953863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464137" y="71261"/>
            <a:ext cx="1155801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Adjusted Model- Logistic Regression</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534203" y="1082452"/>
            <a:ext cx="7167077" cy="5369148"/>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Rounded Corners 1">
            <a:extLst>
              <a:ext uri="{FF2B5EF4-FFF2-40B4-BE49-F238E27FC236}">
                <a16:creationId xmlns:a16="http://schemas.microsoft.com/office/drawing/2014/main" id="{A9194A59-2D65-B2B0-C285-701D2BC6F503}"/>
              </a:ext>
            </a:extLst>
          </p:cNvPr>
          <p:cNvSpPr/>
          <p:nvPr/>
        </p:nvSpPr>
        <p:spPr>
          <a:xfrm>
            <a:off x="7813040" y="1190254"/>
            <a:ext cx="4209113" cy="470650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GB" sz="1400" dirty="0">
                <a:solidFill>
                  <a:schemeClr val="tx1"/>
                </a:solidFill>
                <a:effectLst/>
                <a:ea typeface="Calibri" panose="020F0502020204030204" pitchFamily="34" charset="0"/>
                <a:cs typeface="Times New Roman" panose="02020603050405020304" pitchFamily="18" charset="0"/>
              </a:rPr>
              <a:t>This figures show association between patients with a history of mental health illness and some selected factors. This has taken into consideration all factors listed</a:t>
            </a:r>
            <a:r>
              <a:rPr lang="en-GB" sz="1400" b="1" dirty="0">
                <a:solidFill>
                  <a:schemeClr val="tx1"/>
                </a:solidFill>
                <a:effectLst/>
                <a:ea typeface="Calibri" panose="020F0502020204030204" pitchFamily="34" charset="0"/>
                <a:cs typeface="Times New Roman" panose="02020603050405020304" pitchFamily="18" charset="0"/>
              </a:rPr>
              <a:t>. Most models usually adjust for age and sex regardless of significance level.</a:t>
            </a:r>
          </a:p>
          <a:p>
            <a:pPr>
              <a:lnSpc>
                <a:spcPct val="107000"/>
              </a:lnSpc>
              <a:spcAft>
                <a:spcPts val="800"/>
              </a:spcAft>
            </a:pPr>
            <a:r>
              <a:rPr lang="en-GB" sz="1400" dirty="0">
                <a:solidFill>
                  <a:schemeClr val="tx1"/>
                </a:solidFill>
                <a:ea typeface="Calibri" panose="020F0502020204030204" pitchFamily="34" charset="0"/>
                <a:cs typeface="Times New Roman" panose="02020603050405020304" pitchFamily="18" charset="0"/>
              </a:rPr>
              <a:t>The likelihood of a person who is unemployed to have history of mental health is </a:t>
            </a:r>
            <a:r>
              <a:rPr lang="en-GB" sz="1400" b="1" dirty="0">
                <a:solidFill>
                  <a:schemeClr val="tx1"/>
                </a:solidFill>
                <a:ea typeface="Calibri" panose="020F0502020204030204" pitchFamily="34" charset="0"/>
                <a:cs typeface="Times New Roman" panose="02020603050405020304" pitchFamily="18" charset="0"/>
              </a:rPr>
              <a:t>67%  </a:t>
            </a:r>
            <a:r>
              <a:rPr lang="en-GB" sz="1400" dirty="0">
                <a:solidFill>
                  <a:schemeClr val="tx1"/>
                </a:solidFill>
                <a:ea typeface="Calibri" panose="020F0502020204030204" pitchFamily="34" charset="0"/>
                <a:cs typeface="Times New Roman" panose="02020603050405020304" pitchFamily="18" charset="0"/>
              </a:rPr>
              <a:t>higher compared to those who are employed (reference class) </a:t>
            </a:r>
            <a:endParaRPr lang="en-GB" sz="1400" dirty="0">
              <a:solidFill>
                <a:schemeClr val="tx1"/>
              </a:solidFill>
              <a:cs typeface="Times New Roman" panose="02020603050405020304" pitchFamily="18" charset="0"/>
            </a:endParaRPr>
          </a:p>
          <a:p>
            <a:r>
              <a:rPr lang="en-GB" sz="1400" dirty="0">
                <a:solidFill>
                  <a:schemeClr val="tx1"/>
                </a:solidFill>
                <a:ea typeface="Calibri" panose="020F0502020204030204" pitchFamily="34" charset="0"/>
                <a:cs typeface="Times New Roman" panose="02020603050405020304" pitchFamily="18" charset="0"/>
              </a:rPr>
              <a:t>For a patient with equal to or greater than the median income level to have history of mental health is </a:t>
            </a:r>
            <a:r>
              <a:rPr lang="en-GB" sz="1400" b="1" dirty="0">
                <a:solidFill>
                  <a:schemeClr val="tx1"/>
                </a:solidFill>
                <a:ea typeface="Calibri" panose="020F0502020204030204" pitchFamily="34" charset="0"/>
                <a:cs typeface="Times New Roman" panose="02020603050405020304" pitchFamily="18" charset="0"/>
              </a:rPr>
              <a:t>17% </a:t>
            </a:r>
            <a:r>
              <a:rPr lang="en-GB" sz="1400" dirty="0">
                <a:solidFill>
                  <a:schemeClr val="tx1"/>
                </a:solidFill>
                <a:ea typeface="Calibri" panose="020F0502020204030204" pitchFamily="34" charset="0"/>
                <a:cs typeface="Times New Roman" panose="02020603050405020304" pitchFamily="18" charset="0"/>
              </a:rPr>
              <a:t>lower compared to those with an income level of less than the median income</a:t>
            </a:r>
          </a:p>
          <a:p>
            <a:endParaRPr lang="en-GB" sz="1400" dirty="0">
              <a:solidFill>
                <a:schemeClr val="tx1"/>
              </a:solidFill>
              <a:ea typeface="Calibri" panose="020F0502020204030204" pitchFamily="34" charset="0"/>
              <a:cs typeface="Times New Roman" panose="02020603050405020304" pitchFamily="18" charset="0"/>
            </a:endParaRPr>
          </a:p>
          <a:p>
            <a:r>
              <a:rPr lang="en-GB" sz="1400" dirty="0">
                <a:solidFill>
                  <a:schemeClr val="tx1"/>
                </a:solidFill>
                <a:ea typeface="Calibri" panose="020F0502020204030204" pitchFamily="34" charset="0"/>
                <a:cs typeface="Times New Roman" panose="02020603050405020304" pitchFamily="18" charset="0"/>
              </a:rPr>
              <a:t>People with PHD, Master Degree and Bachelor's degree are less likely (</a:t>
            </a:r>
            <a:r>
              <a:rPr lang="en-GB" sz="1400" b="1" dirty="0">
                <a:solidFill>
                  <a:schemeClr val="tx1"/>
                </a:solidFill>
                <a:ea typeface="Calibri" panose="020F0502020204030204" pitchFamily="34" charset="0"/>
                <a:cs typeface="Times New Roman" panose="02020603050405020304" pitchFamily="18" charset="0"/>
              </a:rPr>
              <a:t>12% each</a:t>
            </a:r>
            <a:r>
              <a:rPr lang="en-GB" sz="1400" dirty="0">
                <a:solidFill>
                  <a:schemeClr val="tx1"/>
                </a:solidFill>
                <a:ea typeface="Calibri" panose="020F0502020204030204" pitchFamily="34" charset="0"/>
                <a:cs typeface="Times New Roman" panose="02020603050405020304" pitchFamily="18" charset="0"/>
              </a:rPr>
              <a:t>) to have history of mental health compared to those with associate degree </a:t>
            </a:r>
            <a:endParaRPr lang="en-GB" b="1" dirty="0">
              <a:solidFill>
                <a:schemeClr val="tx1"/>
              </a:solidFill>
            </a:endParaRPr>
          </a:p>
          <a:p>
            <a:pPr marL="0" lvl="0" indent="0">
              <a:buFont typeface="Arial" panose="020B0604020202020204" pitchFamily="34" charset="0"/>
              <a:buNone/>
            </a:pPr>
            <a:r>
              <a:rPr lang="en-GB" dirty="0"/>
              <a:t>or those between 20-24 years is </a:t>
            </a:r>
            <a:r>
              <a:rPr lang="en-GB" b="1" dirty="0"/>
              <a:t>12%.</a:t>
            </a:r>
          </a:p>
        </p:txBody>
      </p:sp>
      <p:pic>
        <p:nvPicPr>
          <p:cNvPr id="6" name="Picture 5" descr="A graph with numbers and lines&#10;&#10;Description automatically generated">
            <a:extLst>
              <a:ext uri="{FF2B5EF4-FFF2-40B4-BE49-F238E27FC236}">
                <a16:creationId xmlns:a16="http://schemas.microsoft.com/office/drawing/2014/main" id="{7CB80206-CEAD-15CD-169D-311082EFAB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737" y="1190254"/>
            <a:ext cx="6918007" cy="5098786"/>
          </a:xfrm>
          <a:prstGeom prst="rect">
            <a:avLst/>
          </a:prstGeom>
        </p:spPr>
      </p:pic>
    </p:spTree>
    <p:extLst>
      <p:ext uri="{BB962C8B-B14F-4D97-AF65-F5344CB8AC3E}">
        <p14:creationId xmlns:p14="http://schemas.microsoft.com/office/powerpoint/2010/main" val="2113567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316992" y="218195"/>
            <a:ext cx="11428320" cy="537289"/>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Assumptions and Data preparation </a:t>
            </a:r>
            <a:endParaRPr lang="en-GB" sz="3200" dirty="0">
              <a:solidFill>
                <a:schemeClr val="tx1"/>
              </a:solidFill>
            </a:endParaRPr>
          </a:p>
        </p:txBody>
      </p:sp>
      <p:sp>
        <p:nvSpPr>
          <p:cNvPr id="10" name="Rectangle 9">
            <a:extLst>
              <a:ext uri="{FF2B5EF4-FFF2-40B4-BE49-F238E27FC236}">
                <a16:creationId xmlns:a16="http://schemas.microsoft.com/office/drawing/2014/main" id="{F739C96B-59D6-C25E-D6B5-530AFFEE1F28}"/>
              </a:ext>
            </a:extLst>
          </p:cNvPr>
          <p:cNvSpPr/>
          <p:nvPr/>
        </p:nvSpPr>
        <p:spPr>
          <a:xfrm>
            <a:off x="316992" y="863599"/>
            <a:ext cx="11428320" cy="5776205"/>
          </a:xfrm>
          <a:prstGeom prst="rect">
            <a:avLst/>
          </a:prstGeom>
          <a:solidFill>
            <a:schemeClr val="bg1"/>
          </a:solidFill>
          <a:ln w="412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GB"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data set had so many records for each patient with history of mental illness recorded at different time points. Also, for a particular patient, there were some conflicting records of history of mental health condition recorded at different at ages. For example, a patient of age 20 years  may have two records for history of mental illness, one present and absent. The longitudinal nature of the data set presented challenges for analysis and introduced a lot of duplicate records. To prepare the data for analysis with unique records for each patient, the following assumptions were made:</a:t>
            </a:r>
          </a:p>
          <a:p>
            <a:pPr marL="342900" lvl="0" indent="-342900">
              <a:lnSpc>
                <a:spcPct val="107000"/>
              </a:lnSpc>
              <a:buFont typeface="Symbol" panose="05050102010706020507" pitchFamily="18" charset="2"/>
              <a:buChar char=""/>
            </a:pPr>
            <a:r>
              <a:rPr lang="en-GB"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 considered only the most recent record of diagnosis regardless of whether the patient has a history of mental health illness (Yes/No). I made this assumption because the latest record represents the true health state of the individual.</a:t>
            </a:r>
          </a:p>
          <a:p>
            <a:pPr marL="342900" lvl="0" indent="-342900">
              <a:lnSpc>
                <a:spcPct val="107000"/>
              </a:lnSpc>
              <a:spcAft>
                <a:spcPts val="800"/>
              </a:spcAft>
              <a:buFont typeface="Symbol" panose="05050102010706020507" pitchFamily="18" charset="2"/>
              <a:buChar char=""/>
            </a:pPr>
            <a:r>
              <a:rPr lang="en-GB"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Patients that had a history of mental health (Yes) and history of mental illness (No) at the same age were dropped as the outcome was conflicting.</a:t>
            </a:r>
          </a:p>
          <a:p>
            <a:pPr>
              <a:lnSpc>
                <a:spcPct val="107000"/>
              </a:lnSpc>
              <a:spcAft>
                <a:spcPts val="800"/>
              </a:spcAft>
            </a:pPr>
            <a:r>
              <a:rPr lang="en-GB"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These assumptions reduced the data to unique records per patient. </a:t>
            </a:r>
            <a:r>
              <a:rPr lang="en-GB" sz="2000" dirty="0">
                <a:solidFill>
                  <a:schemeClr val="tx1"/>
                </a:solidFill>
              </a:rPr>
              <a:t>The data set contained a total of 413,768 records ( including duplicates) .  There were a total of 52% duplicate records and 48% unique records</a:t>
            </a:r>
          </a:p>
          <a:p>
            <a:pPr>
              <a:lnSpc>
                <a:spcPct val="107000"/>
              </a:lnSpc>
              <a:spcAft>
                <a:spcPts val="800"/>
              </a:spcAft>
            </a:pPr>
            <a:endParaRPr lang="en-GB"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4955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451104" y="219456"/>
            <a:ext cx="1155801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Summary Statistics</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451105" y="1166648"/>
            <a:ext cx="5792040" cy="5471896"/>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3" name="Table 2">
            <a:extLst>
              <a:ext uri="{FF2B5EF4-FFF2-40B4-BE49-F238E27FC236}">
                <a16:creationId xmlns:a16="http://schemas.microsoft.com/office/drawing/2014/main" id="{E68583DF-4904-043B-8E9B-B4C0708D5656}"/>
              </a:ext>
            </a:extLst>
          </p:cNvPr>
          <p:cNvGraphicFramePr>
            <a:graphicFrameLocks noGrp="1"/>
          </p:cNvGraphicFramePr>
          <p:nvPr>
            <p:extLst>
              <p:ext uri="{D42A27DB-BD31-4B8C-83A1-F6EECF244321}">
                <p14:modId xmlns:p14="http://schemas.microsoft.com/office/powerpoint/2010/main" val="2075597629"/>
              </p:ext>
            </p:extLst>
          </p:nvPr>
        </p:nvGraphicFramePr>
        <p:xfrm>
          <a:off x="560832" y="1253329"/>
          <a:ext cx="5535169" cy="5236530"/>
        </p:xfrm>
        <a:graphic>
          <a:graphicData uri="http://schemas.openxmlformats.org/drawingml/2006/table">
            <a:tbl>
              <a:tblPr>
                <a:tableStyleId>{5C22544A-7EE6-4342-B048-85BDC9FD1C3A}</a:tableStyleId>
              </a:tblPr>
              <a:tblGrid>
                <a:gridCol w="1543171">
                  <a:extLst>
                    <a:ext uri="{9D8B030D-6E8A-4147-A177-3AD203B41FA5}">
                      <a16:colId xmlns:a16="http://schemas.microsoft.com/office/drawing/2014/main" val="2250893584"/>
                    </a:ext>
                  </a:extLst>
                </a:gridCol>
                <a:gridCol w="1451997">
                  <a:extLst>
                    <a:ext uri="{9D8B030D-6E8A-4147-A177-3AD203B41FA5}">
                      <a16:colId xmlns:a16="http://schemas.microsoft.com/office/drawing/2014/main" val="4190398887"/>
                    </a:ext>
                  </a:extLst>
                </a:gridCol>
                <a:gridCol w="142240">
                  <a:extLst>
                    <a:ext uri="{9D8B030D-6E8A-4147-A177-3AD203B41FA5}">
                      <a16:colId xmlns:a16="http://schemas.microsoft.com/office/drawing/2014/main" val="3986934877"/>
                    </a:ext>
                  </a:extLst>
                </a:gridCol>
                <a:gridCol w="2397761">
                  <a:extLst>
                    <a:ext uri="{9D8B030D-6E8A-4147-A177-3AD203B41FA5}">
                      <a16:colId xmlns:a16="http://schemas.microsoft.com/office/drawing/2014/main" val="41083403"/>
                    </a:ext>
                  </a:extLst>
                </a:gridCol>
              </a:tblGrid>
              <a:tr h="212608">
                <a:tc>
                  <a:txBody>
                    <a:bodyPr/>
                    <a:lstStyle/>
                    <a:p>
                      <a:pPr algn="l" fontAlgn="b"/>
                      <a:r>
                        <a:rPr lang="en-GB" sz="1200" b="1" u="none" strike="noStrike" dirty="0">
                          <a:effectLst/>
                        </a:rPr>
                        <a:t> </a:t>
                      </a:r>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r>
                        <a:rPr lang="en-GB" sz="1200" b="1" u="none" strike="noStrike" dirty="0">
                          <a:effectLst/>
                        </a:rPr>
                        <a:t> </a:t>
                      </a:r>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gridSpan="2">
                  <a:txBody>
                    <a:bodyPr/>
                    <a:lstStyle/>
                    <a:p>
                      <a:pPr algn="ctr" fontAlgn="b"/>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hMerge="1">
                  <a:txBody>
                    <a:bodyPr/>
                    <a:lstStyle/>
                    <a:p>
                      <a:endParaRPr lang="en-GB"/>
                    </a:p>
                  </a:txBody>
                  <a:tcPr/>
                </a:tc>
                <a:extLst>
                  <a:ext uri="{0D108BD9-81ED-4DB2-BD59-A6C34878D82A}">
                    <a16:rowId xmlns:a16="http://schemas.microsoft.com/office/drawing/2014/main" val="1298147883"/>
                  </a:ext>
                </a:extLst>
              </a:tr>
              <a:tr h="212608">
                <a:tc>
                  <a:txBody>
                    <a:bodyPr/>
                    <a:lstStyle/>
                    <a:p>
                      <a:pPr algn="ctr" fontAlgn="b"/>
                      <a:r>
                        <a:rPr lang="en-GB" sz="1200" b="1" u="none" strike="noStrike" dirty="0">
                          <a:effectLst/>
                        </a:rPr>
                        <a:t>Attributes</a:t>
                      </a:r>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l" fontAlgn="b"/>
                      <a:r>
                        <a:rPr lang="en-GB" sz="1200" b="1" u="none" strike="noStrike" dirty="0">
                          <a:effectLst/>
                        </a:rPr>
                        <a:t> </a:t>
                      </a:r>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r>
                        <a:rPr lang="en-GB" sz="1200" b="1" u="none" strike="noStrike" dirty="0">
                          <a:effectLst/>
                        </a:rPr>
                        <a:t>History of Mental Illness </a:t>
                      </a:r>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extLst>
                  <a:ext uri="{0D108BD9-81ED-4DB2-BD59-A6C34878D82A}">
                    <a16:rowId xmlns:a16="http://schemas.microsoft.com/office/drawing/2014/main" val="2728408239"/>
                  </a:ext>
                </a:extLst>
              </a:tr>
              <a:tr h="212608">
                <a:tc>
                  <a:txBody>
                    <a:bodyPr/>
                    <a:lstStyle/>
                    <a:p>
                      <a:pPr algn="l" fontAlgn="b"/>
                      <a:r>
                        <a:rPr lang="en-GB" sz="1200" b="1" u="none" strike="noStrike" dirty="0">
                          <a:effectLst/>
                        </a:rPr>
                        <a:t>Age</a:t>
                      </a:r>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l" fontAlgn="b"/>
                      <a:r>
                        <a:rPr lang="en-GB" sz="1200" b="1" u="none" strike="noStrike" dirty="0">
                          <a:effectLst/>
                        </a:rPr>
                        <a:t>Mean (SD)</a:t>
                      </a:r>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r>
                        <a:rPr lang="en-GB" sz="1200" u="none" strike="noStrike" dirty="0">
                          <a:effectLst/>
                        </a:rPr>
                        <a:t>55.2 (18.1)</a:t>
                      </a:r>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extLst>
                  <a:ext uri="{0D108BD9-81ED-4DB2-BD59-A6C34878D82A}">
                    <a16:rowId xmlns:a16="http://schemas.microsoft.com/office/drawing/2014/main" val="3938347077"/>
                  </a:ext>
                </a:extLst>
              </a:tr>
              <a:tr h="367209">
                <a:tc>
                  <a:txBody>
                    <a:bodyPr/>
                    <a:lstStyle/>
                    <a:p>
                      <a:pPr algn="l" fontAlgn="b"/>
                      <a:r>
                        <a:rPr lang="en-GB" sz="1200" b="1" u="none" strike="noStrike" dirty="0">
                          <a:effectLst/>
                        </a:rPr>
                        <a:t>Income</a:t>
                      </a:r>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l" fontAlgn="b"/>
                      <a:r>
                        <a:rPr lang="en-GB" sz="1200" b="1" u="none" strike="noStrike" dirty="0">
                          <a:effectLst/>
                        </a:rPr>
                        <a:t>Mean (IQR)</a:t>
                      </a:r>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r>
                        <a:rPr lang="en-GB" sz="1200" u="sng" dirty="0">
                          <a:effectLst/>
                        </a:rPr>
                        <a:t>27,</a:t>
                      </a:r>
                      <a:r>
                        <a:rPr lang="en-GB" sz="1200" dirty="0">
                          <a:effectLst/>
                        </a:rPr>
                        <a:t>605</a:t>
                      </a:r>
                      <a:r>
                        <a:rPr lang="en-GB" sz="1200" u="none" strike="noStrike" dirty="0">
                          <a:effectLst/>
                        </a:rPr>
                        <a:t> (</a:t>
                      </a:r>
                      <a:r>
                        <a:rPr lang="en-GB" sz="1200" u="sng" dirty="0">
                          <a:effectLst/>
                        </a:rPr>
                        <a:t>60</a:t>
                      </a:r>
                      <a:r>
                        <a:rPr lang="en-GB" sz="1200" dirty="0">
                          <a:effectLst/>
                        </a:rPr>
                        <a:t>295</a:t>
                      </a:r>
                      <a:r>
                        <a:rPr lang="en-GB" sz="1200" u="none" strike="noStrike" dirty="0">
                          <a:effectLst/>
                        </a:rPr>
                        <a:t>)</a:t>
                      </a:r>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extLst>
                  <a:ext uri="{0D108BD9-81ED-4DB2-BD59-A6C34878D82A}">
                    <a16:rowId xmlns:a16="http://schemas.microsoft.com/office/drawing/2014/main" val="2558571452"/>
                  </a:ext>
                </a:extLst>
              </a:tr>
              <a:tr h="212608">
                <a:tc>
                  <a:txBody>
                    <a:bodyPr/>
                    <a:lstStyle/>
                    <a:p>
                      <a:pPr algn="l" fontAlgn="b"/>
                      <a:r>
                        <a:rPr lang="en-GB" sz="1200" b="1" u="none" strike="noStrike">
                          <a:effectLst/>
                        </a:rPr>
                        <a:t>Marital Status</a:t>
                      </a:r>
                      <a:endParaRPr lang="en-GB" sz="1200" b="1" i="0" u="none" strike="noStrike">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l" fontAlgn="b"/>
                      <a:r>
                        <a:rPr lang="en-GB" sz="1200" b="1" u="none" strike="noStrike" dirty="0">
                          <a:effectLst/>
                        </a:rPr>
                        <a:t>Divorced</a:t>
                      </a:r>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r>
                        <a:rPr lang="en-GB" sz="1200" u="none" strike="noStrike" dirty="0">
                          <a:effectLst/>
                        </a:rPr>
                        <a:t>3,970 (6.7%)</a:t>
                      </a:r>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extLst>
                  <a:ext uri="{0D108BD9-81ED-4DB2-BD59-A6C34878D82A}">
                    <a16:rowId xmlns:a16="http://schemas.microsoft.com/office/drawing/2014/main" val="592239846"/>
                  </a:ext>
                </a:extLst>
              </a:tr>
              <a:tr h="212608">
                <a:tc>
                  <a:txBody>
                    <a:bodyPr/>
                    <a:lstStyle/>
                    <a:p>
                      <a:pPr algn="l" fontAlgn="b"/>
                      <a:r>
                        <a:rPr lang="en-GB" sz="1200" b="1" u="none" strike="noStrike" dirty="0">
                          <a:effectLst/>
                        </a:rPr>
                        <a:t> </a:t>
                      </a:r>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l" fontAlgn="b"/>
                      <a:r>
                        <a:rPr lang="en-GB" sz="1200" b="1" u="none" strike="noStrike" dirty="0">
                          <a:effectLst/>
                        </a:rPr>
                        <a:t>Married</a:t>
                      </a:r>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r>
                        <a:rPr lang="en-GB" sz="1200" u="none" strike="noStrike" dirty="0">
                          <a:effectLst/>
                        </a:rPr>
                        <a:t>35,774 (60.0%)</a:t>
                      </a:r>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extLst>
                  <a:ext uri="{0D108BD9-81ED-4DB2-BD59-A6C34878D82A}">
                    <a16:rowId xmlns:a16="http://schemas.microsoft.com/office/drawing/2014/main" val="1610833315"/>
                  </a:ext>
                </a:extLst>
              </a:tr>
              <a:tr h="120582">
                <a:tc>
                  <a:txBody>
                    <a:bodyPr/>
                    <a:lstStyle/>
                    <a:p>
                      <a:pPr algn="l" fontAlgn="b"/>
                      <a:r>
                        <a:rPr lang="en-GB" sz="1200" b="1" u="none" strike="noStrike">
                          <a:effectLst/>
                        </a:rPr>
                        <a:t> </a:t>
                      </a:r>
                      <a:endParaRPr lang="en-GB" sz="1200" b="1" i="0" u="none" strike="noStrike">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l" fontAlgn="b"/>
                      <a:r>
                        <a:rPr lang="en-GB" sz="1200" b="1" u="none" strike="noStrike" dirty="0">
                          <a:effectLst/>
                        </a:rPr>
                        <a:t>Single</a:t>
                      </a:r>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r>
                        <a:rPr lang="en-GB" sz="1200" u="none" strike="noStrike" dirty="0">
                          <a:effectLst/>
                        </a:rPr>
                        <a:t>6,916 (11.6%)</a:t>
                      </a:r>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extLst>
                  <a:ext uri="{0D108BD9-81ED-4DB2-BD59-A6C34878D82A}">
                    <a16:rowId xmlns:a16="http://schemas.microsoft.com/office/drawing/2014/main" val="973330221"/>
                  </a:ext>
                </a:extLst>
              </a:tr>
              <a:tr h="212608">
                <a:tc>
                  <a:txBody>
                    <a:bodyPr/>
                    <a:lstStyle/>
                    <a:p>
                      <a:pPr algn="l" fontAlgn="b"/>
                      <a:r>
                        <a:rPr lang="en-GB" sz="1200" b="1" u="none" strike="noStrike" dirty="0">
                          <a:effectLst/>
                        </a:rPr>
                        <a:t> </a:t>
                      </a:r>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l" fontAlgn="b"/>
                      <a:r>
                        <a:rPr lang="en-GB" sz="1200" b="1" u="none" strike="noStrike">
                          <a:effectLst/>
                        </a:rPr>
                        <a:t>Widowed</a:t>
                      </a:r>
                      <a:endParaRPr lang="en-GB" sz="1200" b="1" i="0" u="none" strike="noStrike">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r>
                        <a:rPr lang="en-GB" sz="1200" u="none" strike="noStrike" dirty="0">
                          <a:effectLst/>
                        </a:rPr>
                        <a:t>12,982 (21.8%)</a:t>
                      </a:r>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extLst>
                  <a:ext uri="{0D108BD9-81ED-4DB2-BD59-A6C34878D82A}">
                    <a16:rowId xmlns:a16="http://schemas.microsoft.com/office/drawing/2014/main" val="3488956406"/>
                  </a:ext>
                </a:extLst>
              </a:tr>
              <a:tr h="212608">
                <a:tc>
                  <a:txBody>
                    <a:bodyPr/>
                    <a:lstStyle/>
                    <a:p>
                      <a:pPr algn="l" fontAlgn="b"/>
                      <a:r>
                        <a:rPr lang="en-GB" sz="1200" b="1" u="none" strike="noStrike">
                          <a:effectLst/>
                        </a:rPr>
                        <a:t>Educational Level</a:t>
                      </a:r>
                      <a:endParaRPr lang="en-GB" sz="1200" b="1" i="0" u="none" strike="noStrike">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l" fontAlgn="b"/>
                      <a:r>
                        <a:rPr lang="en-GB" sz="1200" b="1" u="none" strike="noStrike" dirty="0">
                          <a:effectLst/>
                        </a:rPr>
                        <a:t>Associate Degree</a:t>
                      </a:r>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r>
                        <a:rPr lang="en-GB" sz="1200" u="none" strike="noStrike" dirty="0">
                          <a:effectLst/>
                        </a:rPr>
                        <a:t>12,790 (21.4%)</a:t>
                      </a:r>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extLst>
                  <a:ext uri="{0D108BD9-81ED-4DB2-BD59-A6C34878D82A}">
                    <a16:rowId xmlns:a16="http://schemas.microsoft.com/office/drawing/2014/main" val="1597013749"/>
                  </a:ext>
                </a:extLst>
              </a:tr>
              <a:tr h="212608">
                <a:tc>
                  <a:txBody>
                    <a:bodyPr/>
                    <a:lstStyle/>
                    <a:p>
                      <a:pPr algn="l" fontAlgn="b"/>
                      <a:r>
                        <a:rPr lang="en-GB" sz="1200" b="1" u="none" strike="noStrike">
                          <a:effectLst/>
                        </a:rPr>
                        <a:t> </a:t>
                      </a:r>
                      <a:endParaRPr lang="en-GB" sz="1200" b="1" i="0" u="none" strike="noStrike">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l" fontAlgn="b"/>
                      <a:r>
                        <a:rPr lang="en-GB" sz="1200" b="1" u="none" strike="noStrike">
                          <a:effectLst/>
                        </a:rPr>
                        <a:t>Bachelor's Degree</a:t>
                      </a:r>
                      <a:endParaRPr lang="en-GB" sz="1200" b="1" i="0" u="none" strike="noStrike">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r>
                        <a:rPr lang="en-GB" sz="1200" u="none" strike="noStrike" dirty="0">
                          <a:effectLst/>
                        </a:rPr>
                        <a:t>16,382 (27.5%)</a:t>
                      </a:r>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extLst>
                  <a:ext uri="{0D108BD9-81ED-4DB2-BD59-A6C34878D82A}">
                    <a16:rowId xmlns:a16="http://schemas.microsoft.com/office/drawing/2014/main" val="202242059"/>
                  </a:ext>
                </a:extLst>
              </a:tr>
              <a:tr h="212608">
                <a:tc>
                  <a:txBody>
                    <a:bodyPr/>
                    <a:lstStyle/>
                    <a:p>
                      <a:pPr algn="l" fontAlgn="b"/>
                      <a:r>
                        <a:rPr lang="en-GB" sz="1200" b="1" u="none" strike="noStrike">
                          <a:effectLst/>
                        </a:rPr>
                        <a:t> </a:t>
                      </a:r>
                      <a:endParaRPr lang="en-GB" sz="1200" b="1" i="0" u="none" strike="noStrike">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l" fontAlgn="b"/>
                      <a:r>
                        <a:rPr lang="en-GB" sz="1200" b="1" u="none" strike="noStrike" dirty="0">
                          <a:effectLst/>
                        </a:rPr>
                        <a:t>High School</a:t>
                      </a:r>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r>
                        <a:rPr lang="en-GB" sz="1200" u="none" strike="noStrike" dirty="0">
                          <a:effectLst/>
                        </a:rPr>
                        <a:t>17,888 (30.0%)</a:t>
                      </a:r>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extLst>
                  <a:ext uri="{0D108BD9-81ED-4DB2-BD59-A6C34878D82A}">
                    <a16:rowId xmlns:a16="http://schemas.microsoft.com/office/drawing/2014/main" val="452081473"/>
                  </a:ext>
                </a:extLst>
              </a:tr>
              <a:tr h="212608">
                <a:tc>
                  <a:txBody>
                    <a:bodyPr/>
                    <a:lstStyle/>
                    <a:p>
                      <a:pPr algn="l" fontAlgn="b"/>
                      <a:r>
                        <a:rPr lang="en-GB" sz="1200" b="1" u="none" strike="noStrike">
                          <a:effectLst/>
                        </a:rPr>
                        <a:t> </a:t>
                      </a:r>
                      <a:endParaRPr lang="en-GB" sz="1200" b="1" i="0" u="none" strike="noStrike">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l" fontAlgn="b"/>
                      <a:r>
                        <a:rPr lang="en-GB" sz="1200" b="1" u="none" strike="noStrike" dirty="0">
                          <a:effectLst/>
                        </a:rPr>
                        <a:t>Master's Degree</a:t>
                      </a:r>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r>
                        <a:rPr lang="en-GB" sz="1200" u="none" strike="noStrike" dirty="0">
                          <a:effectLst/>
                        </a:rPr>
                        <a:t>10,170 (17.1%)</a:t>
                      </a:r>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extLst>
                  <a:ext uri="{0D108BD9-81ED-4DB2-BD59-A6C34878D82A}">
                    <a16:rowId xmlns:a16="http://schemas.microsoft.com/office/drawing/2014/main" val="1005613462"/>
                  </a:ext>
                </a:extLst>
              </a:tr>
              <a:tr h="212608">
                <a:tc>
                  <a:txBody>
                    <a:bodyPr/>
                    <a:lstStyle/>
                    <a:p>
                      <a:pPr algn="l" fontAlgn="b"/>
                      <a:r>
                        <a:rPr lang="en-GB" sz="1200" b="1" u="none" strike="noStrike">
                          <a:effectLst/>
                        </a:rPr>
                        <a:t> </a:t>
                      </a:r>
                      <a:endParaRPr lang="en-GB" sz="1200" b="1" i="0" u="none" strike="noStrike">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l" fontAlgn="b"/>
                      <a:r>
                        <a:rPr lang="en-GB" sz="1200" b="1" u="none" strike="noStrike">
                          <a:effectLst/>
                        </a:rPr>
                        <a:t>PhD</a:t>
                      </a:r>
                      <a:endParaRPr lang="en-GB" sz="1200" b="1" i="0" u="none" strike="noStrike">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r>
                        <a:rPr lang="en-GB" sz="1200" u="none" strike="noStrike" dirty="0">
                          <a:effectLst/>
                        </a:rPr>
                        <a:t>2,412 (4.0%)</a:t>
                      </a:r>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extLst>
                  <a:ext uri="{0D108BD9-81ED-4DB2-BD59-A6C34878D82A}">
                    <a16:rowId xmlns:a16="http://schemas.microsoft.com/office/drawing/2014/main" val="2244891667"/>
                  </a:ext>
                </a:extLst>
              </a:tr>
              <a:tr h="212608">
                <a:tc>
                  <a:txBody>
                    <a:bodyPr/>
                    <a:lstStyle/>
                    <a:p>
                      <a:pPr algn="l" fontAlgn="b"/>
                      <a:r>
                        <a:rPr lang="en-GB" sz="1200" b="1" u="none" strike="noStrike">
                          <a:effectLst/>
                        </a:rPr>
                        <a:t>Number of Children</a:t>
                      </a:r>
                      <a:endParaRPr lang="en-GB" sz="1200" b="1" i="0" u="none" strike="noStrike">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l" fontAlgn="b"/>
                      <a:r>
                        <a:rPr lang="en-GB" sz="1200" b="1" u="none" strike="noStrike" dirty="0">
                          <a:effectLst/>
                        </a:rPr>
                        <a:t>0</a:t>
                      </a:r>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r>
                        <a:rPr lang="en-GB" sz="1200" u="none" strike="noStrike" dirty="0">
                          <a:effectLst/>
                        </a:rPr>
                        <a:t>19,738 (33.1%)</a:t>
                      </a:r>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extLst>
                  <a:ext uri="{0D108BD9-81ED-4DB2-BD59-A6C34878D82A}">
                    <a16:rowId xmlns:a16="http://schemas.microsoft.com/office/drawing/2014/main" val="2591737374"/>
                  </a:ext>
                </a:extLst>
              </a:tr>
              <a:tr h="212608">
                <a:tc>
                  <a:txBody>
                    <a:bodyPr/>
                    <a:lstStyle/>
                    <a:p>
                      <a:pPr algn="l" fontAlgn="b"/>
                      <a:r>
                        <a:rPr lang="en-GB" sz="1200" b="1" u="none" strike="noStrike">
                          <a:effectLst/>
                        </a:rPr>
                        <a:t> </a:t>
                      </a:r>
                      <a:endParaRPr lang="en-GB" sz="1200" b="1" i="0" u="none" strike="noStrike">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l" fontAlgn="b"/>
                      <a:r>
                        <a:rPr lang="en-GB" sz="1200" b="1" u="none" strike="noStrike" dirty="0">
                          <a:effectLst/>
                        </a:rPr>
                        <a:t>1</a:t>
                      </a:r>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r>
                        <a:rPr lang="en-GB" sz="1200" u="none" strike="noStrike" dirty="0">
                          <a:effectLst/>
                        </a:rPr>
                        <a:t>12,986 (21.8%)</a:t>
                      </a:r>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extLst>
                  <a:ext uri="{0D108BD9-81ED-4DB2-BD59-A6C34878D82A}">
                    <a16:rowId xmlns:a16="http://schemas.microsoft.com/office/drawing/2014/main" val="2401971843"/>
                  </a:ext>
                </a:extLst>
              </a:tr>
              <a:tr h="212608">
                <a:tc>
                  <a:txBody>
                    <a:bodyPr/>
                    <a:lstStyle/>
                    <a:p>
                      <a:pPr algn="l" fontAlgn="b"/>
                      <a:r>
                        <a:rPr lang="en-GB" sz="1200" b="1" u="none" strike="noStrike">
                          <a:effectLst/>
                        </a:rPr>
                        <a:t> </a:t>
                      </a:r>
                      <a:endParaRPr lang="en-GB" sz="1200" b="1" i="0" u="none" strike="noStrike">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l" fontAlgn="b"/>
                      <a:r>
                        <a:rPr lang="en-GB" sz="1200" b="1" u="none" strike="noStrike" dirty="0">
                          <a:effectLst/>
                        </a:rPr>
                        <a:t>2</a:t>
                      </a:r>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r>
                        <a:rPr lang="en-GB" sz="1200" u="none" strike="noStrike" dirty="0">
                          <a:effectLst/>
                        </a:rPr>
                        <a:t>13,117 (22.0%)</a:t>
                      </a:r>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extLst>
                  <a:ext uri="{0D108BD9-81ED-4DB2-BD59-A6C34878D82A}">
                    <a16:rowId xmlns:a16="http://schemas.microsoft.com/office/drawing/2014/main" val="1628547349"/>
                  </a:ext>
                </a:extLst>
              </a:tr>
              <a:tr h="212608">
                <a:tc>
                  <a:txBody>
                    <a:bodyPr/>
                    <a:lstStyle/>
                    <a:p>
                      <a:pPr algn="l" fontAlgn="b"/>
                      <a:r>
                        <a:rPr lang="en-GB" sz="1200" b="1" u="none" strike="noStrike">
                          <a:effectLst/>
                        </a:rPr>
                        <a:t> </a:t>
                      </a:r>
                      <a:endParaRPr lang="en-GB" sz="1200" b="1" i="0" u="none" strike="noStrike">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l" fontAlgn="b"/>
                      <a:r>
                        <a:rPr lang="en-GB" sz="1200" b="1" u="none" strike="noStrike" dirty="0">
                          <a:effectLst/>
                        </a:rPr>
                        <a:t>3</a:t>
                      </a:r>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r>
                        <a:rPr lang="en-GB" sz="1200" u="none" strike="noStrike" dirty="0">
                          <a:effectLst/>
                        </a:rPr>
                        <a:t>12,395 (20.8%)</a:t>
                      </a:r>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extLst>
                  <a:ext uri="{0D108BD9-81ED-4DB2-BD59-A6C34878D82A}">
                    <a16:rowId xmlns:a16="http://schemas.microsoft.com/office/drawing/2014/main" val="2976815469"/>
                  </a:ext>
                </a:extLst>
              </a:tr>
              <a:tr h="212608">
                <a:tc>
                  <a:txBody>
                    <a:bodyPr/>
                    <a:lstStyle/>
                    <a:p>
                      <a:pPr algn="l" fontAlgn="b"/>
                      <a:r>
                        <a:rPr lang="en-GB" sz="1200" b="1" u="none" strike="noStrike">
                          <a:effectLst/>
                        </a:rPr>
                        <a:t> </a:t>
                      </a:r>
                      <a:endParaRPr lang="en-GB" sz="1200" b="1" i="0" u="none" strike="noStrike">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l" fontAlgn="b"/>
                      <a:r>
                        <a:rPr lang="en-GB" sz="1200" b="1" u="none" strike="noStrike" dirty="0">
                          <a:effectLst/>
                        </a:rPr>
                        <a:t>4</a:t>
                      </a:r>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r>
                        <a:rPr lang="en-GB" sz="1200" u="none" strike="noStrike" dirty="0">
                          <a:effectLst/>
                        </a:rPr>
                        <a:t>1,406 (2.4%)</a:t>
                      </a:r>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extLst>
                  <a:ext uri="{0D108BD9-81ED-4DB2-BD59-A6C34878D82A}">
                    <a16:rowId xmlns:a16="http://schemas.microsoft.com/office/drawing/2014/main" val="118909924"/>
                  </a:ext>
                </a:extLst>
              </a:tr>
              <a:tr h="212608">
                <a:tc>
                  <a:txBody>
                    <a:bodyPr/>
                    <a:lstStyle/>
                    <a:p>
                      <a:pPr algn="l" fontAlgn="b"/>
                      <a:r>
                        <a:rPr lang="en-GB" sz="1200" b="1" u="none" strike="noStrike">
                          <a:effectLst/>
                        </a:rPr>
                        <a:t>Smoking Status</a:t>
                      </a:r>
                      <a:endParaRPr lang="en-GB" sz="1200" b="1" i="0" u="none" strike="noStrike">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l" fontAlgn="b"/>
                      <a:r>
                        <a:rPr lang="en-GB" sz="1200" b="1" u="none" strike="noStrike" dirty="0">
                          <a:effectLst/>
                        </a:rPr>
                        <a:t>Current</a:t>
                      </a:r>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r>
                        <a:rPr lang="en-GB" sz="1200" u="none" strike="noStrike" dirty="0">
                          <a:effectLst/>
                        </a:rPr>
                        <a:t>5,146 (8.6%)</a:t>
                      </a:r>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extLst>
                  <a:ext uri="{0D108BD9-81ED-4DB2-BD59-A6C34878D82A}">
                    <a16:rowId xmlns:a16="http://schemas.microsoft.com/office/drawing/2014/main" val="2344095983"/>
                  </a:ext>
                </a:extLst>
              </a:tr>
              <a:tr h="212608">
                <a:tc>
                  <a:txBody>
                    <a:bodyPr/>
                    <a:lstStyle/>
                    <a:p>
                      <a:pPr algn="l" fontAlgn="b"/>
                      <a:r>
                        <a:rPr lang="en-GB" sz="1200" b="1" u="none" strike="noStrike">
                          <a:effectLst/>
                        </a:rPr>
                        <a:t> </a:t>
                      </a:r>
                      <a:endParaRPr lang="en-GB" sz="1200" b="1" i="0" u="none" strike="noStrike">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l" fontAlgn="b"/>
                      <a:r>
                        <a:rPr lang="en-GB" sz="1200" b="1" u="none" strike="noStrike" dirty="0">
                          <a:effectLst/>
                        </a:rPr>
                        <a:t>Former</a:t>
                      </a:r>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r>
                        <a:rPr lang="en-GB" sz="1200" u="none" strike="noStrike" dirty="0">
                          <a:effectLst/>
                        </a:rPr>
                        <a:t>17,061 (28.6%)</a:t>
                      </a:r>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extLst>
                  <a:ext uri="{0D108BD9-81ED-4DB2-BD59-A6C34878D82A}">
                    <a16:rowId xmlns:a16="http://schemas.microsoft.com/office/drawing/2014/main" val="113334106"/>
                  </a:ext>
                </a:extLst>
              </a:tr>
              <a:tr h="212608">
                <a:tc>
                  <a:txBody>
                    <a:bodyPr/>
                    <a:lstStyle/>
                    <a:p>
                      <a:pPr algn="l" fontAlgn="b"/>
                      <a:r>
                        <a:rPr lang="en-GB" sz="1200" b="1" u="none" strike="noStrike">
                          <a:effectLst/>
                        </a:rPr>
                        <a:t> </a:t>
                      </a:r>
                      <a:endParaRPr lang="en-GB" sz="1200" b="1" i="0" u="none" strike="noStrike">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l" fontAlgn="b"/>
                      <a:r>
                        <a:rPr lang="en-GB" sz="1200" b="1" u="none" strike="noStrike" dirty="0">
                          <a:effectLst/>
                        </a:rPr>
                        <a:t>Non-smoker</a:t>
                      </a:r>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r>
                        <a:rPr lang="en-GB" sz="1200" u="none" strike="noStrike" dirty="0">
                          <a:effectLst/>
                        </a:rPr>
                        <a:t>37,435 (62.8%)</a:t>
                      </a:r>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extLst>
                  <a:ext uri="{0D108BD9-81ED-4DB2-BD59-A6C34878D82A}">
                    <a16:rowId xmlns:a16="http://schemas.microsoft.com/office/drawing/2014/main" val="4184621745"/>
                  </a:ext>
                </a:extLst>
              </a:tr>
              <a:tr h="212608">
                <a:tc>
                  <a:txBody>
                    <a:bodyPr/>
                    <a:lstStyle/>
                    <a:p>
                      <a:pPr algn="l" fontAlgn="b"/>
                      <a:r>
                        <a:rPr lang="en-GB" sz="1200" b="1" u="none" strike="noStrike">
                          <a:effectLst/>
                        </a:rPr>
                        <a:t>Physical Activity Level</a:t>
                      </a:r>
                      <a:endParaRPr lang="en-GB" sz="1200" b="1" i="0" u="none" strike="noStrike">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l" fontAlgn="b"/>
                      <a:r>
                        <a:rPr lang="en-GB" sz="1200" b="1" u="none" strike="noStrike" dirty="0">
                          <a:effectLst/>
                        </a:rPr>
                        <a:t>Active</a:t>
                      </a:r>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r>
                        <a:rPr lang="en-GB" sz="1200" u="none" strike="noStrike" dirty="0">
                          <a:effectLst/>
                        </a:rPr>
                        <a:t>8,485 (14.2%)</a:t>
                      </a:r>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extLst>
                  <a:ext uri="{0D108BD9-81ED-4DB2-BD59-A6C34878D82A}">
                    <a16:rowId xmlns:a16="http://schemas.microsoft.com/office/drawing/2014/main" val="1566623939"/>
                  </a:ext>
                </a:extLst>
              </a:tr>
              <a:tr h="212608">
                <a:tc>
                  <a:txBody>
                    <a:bodyPr/>
                    <a:lstStyle/>
                    <a:p>
                      <a:pPr algn="l" fontAlgn="b"/>
                      <a:r>
                        <a:rPr lang="en-GB" sz="1200" b="1" u="none" strike="noStrike">
                          <a:effectLst/>
                        </a:rPr>
                        <a:t> </a:t>
                      </a:r>
                      <a:endParaRPr lang="en-GB" sz="1200" b="1" i="0" u="none" strike="noStrike">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l" fontAlgn="b"/>
                      <a:r>
                        <a:rPr lang="en-GB" sz="1200" b="1" u="none" strike="noStrike" dirty="0">
                          <a:effectLst/>
                        </a:rPr>
                        <a:t>Moderate</a:t>
                      </a:r>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r>
                        <a:rPr lang="en-GB" sz="1200" u="none" strike="noStrike" dirty="0">
                          <a:effectLst/>
                        </a:rPr>
                        <a:t>23,024 (38.6%)</a:t>
                      </a:r>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extLst>
                  <a:ext uri="{0D108BD9-81ED-4DB2-BD59-A6C34878D82A}">
                    <a16:rowId xmlns:a16="http://schemas.microsoft.com/office/drawing/2014/main" val="2208864439"/>
                  </a:ext>
                </a:extLst>
              </a:tr>
              <a:tr h="212608">
                <a:tc>
                  <a:txBody>
                    <a:bodyPr/>
                    <a:lstStyle/>
                    <a:p>
                      <a:pPr algn="l" fontAlgn="b"/>
                      <a:r>
                        <a:rPr lang="en-GB" sz="1200" b="1" u="none" strike="noStrike">
                          <a:effectLst/>
                        </a:rPr>
                        <a:t> </a:t>
                      </a:r>
                      <a:endParaRPr lang="en-GB" sz="1200" b="1" i="0" u="none" strike="noStrike">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l" fontAlgn="b"/>
                      <a:r>
                        <a:rPr lang="en-GB" sz="1200" b="1" u="none" strike="noStrike" dirty="0">
                          <a:effectLst/>
                        </a:rPr>
                        <a:t>Sedentary</a:t>
                      </a:r>
                      <a:endParaRPr lang="en-GB" sz="1200" b="1"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tc>
                  <a:txBody>
                    <a:bodyPr/>
                    <a:lstStyle/>
                    <a:p>
                      <a:pPr algn="ctr" fontAlgn="b"/>
                      <a:r>
                        <a:rPr lang="en-GB" sz="1200" u="none" strike="noStrike" dirty="0">
                          <a:effectLst/>
                        </a:rPr>
                        <a:t>28,133 (47.2%)</a:t>
                      </a:r>
                      <a:endParaRPr lang="en-GB" sz="1200" b="0" i="0" u="none" strike="noStrike" dirty="0">
                        <a:solidFill>
                          <a:srgbClr val="000000"/>
                        </a:solidFill>
                        <a:effectLst/>
                        <a:latin typeface="Calibri" panose="020F0502020204030204" pitchFamily="34" charset="0"/>
                      </a:endParaRPr>
                    </a:p>
                  </a:txBody>
                  <a:tcPr marL="9065" marR="9065" marT="9065" marB="0" anchor="b">
                    <a:solidFill>
                      <a:schemeClr val="bg1"/>
                    </a:solidFill>
                  </a:tcPr>
                </a:tc>
                <a:extLst>
                  <a:ext uri="{0D108BD9-81ED-4DB2-BD59-A6C34878D82A}">
                    <a16:rowId xmlns:a16="http://schemas.microsoft.com/office/drawing/2014/main" val="2550408434"/>
                  </a:ext>
                </a:extLst>
              </a:tr>
            </a:tbl>
          </a:graphicData>
        </a:graphic>
      </p:graphicFrame>
      <p:sp>
        <p:nvSpPr>
          <p:cNvPr id="7" name="TextBox 6">
            <a:extLst>
              <a:ext uri="{FF2B5EF4-FFF2-40B4-BE49-F238E27FC236}">
                <a16:creationId xmlns:a16="http://schemas.microsoft.com/office/drawing/2014/main" id="{B05C3473-D5E2-7ABC-D4DB-2BA06481F34C}"/>
              </a:ext>
            </a:extLst>
          </p:cNvPr>
          <p:cNvSpPr txBox="1"/>
          <p:nvPr/>
        </p:nvSpPr>
        <p:spPr>
          <a:xfrm>
            <a:off x="6431280" y="1190617"/>
            <a:ext cx="5577840" cy="4832092"/>
          </a:xfrm>
          <a:prstGeom prst="rect">
            <a:avLst/>
          </a:prstGeom>
          <a:noFill/>
        </p:spPr>
        <p:txBody>
          <a:bodyPr wrap="square" rtlCol="0">
            <a:spAutoFit/>
          </a:bodyPr>
          <a:lstStyle/>
          <a:p>
            <a:r>
              <a:rPr lang="en-GB" sz="1400" dirty="0"/>
              <a:t>There is total of </a:t>
            </a:r>
            <a:r>
              <a:rPr lang="en-GB" sz="1400" b="1" dirty="0"/>
              <a:t>194,622</a:t>
            </a:r>
            <a:r>
              <a:rPr lang="en-GB" sz="1400" dirty="0"/>
              <a:t> unique patients. </a:t>
            </a:r>
          </a:p>
          <a:p>
            <a:endParaRPr lang="en-GB" sz="1400" dirty="0"/>
          </a:p>
          <a:p>
            <a:r>
              <a:rPr lang="en-GB" sz="1400" b="1" dirty="0"/>
              <a:t>Age: Patients with a history of mental health has a average age of 52 years</a:t>
            </a:r>
            <a:endParaRPr lang="en-GB" sz="1400" dirty="0"/>
          </a:p>
          <a:p>
            <a:endParaRPr lang="en-GB" sz="1400" dirty="0"/>
          </a:p>
          <a:p>
            <a:r>
              <a:rPr lang="en-GB" sz="1400" b="1" dirty="0"/>
              <a:t>Income: </a:t>
            </a:r>
            <a:r>
              <a:rPr lang="en-GB" sz="1400" dirty="0"/>
              <a:t>The median income  for patients with a history of mental health  is </a:t>
            </a:r>
            <a:r>
              <a:rPr lang="en-GB" sz="1400" u="sng" dirty="0">
                <a:effectLst/>
              </a:rPr>
              <a:t>27,</a:t>
            </a:r>
            <a:r>
              <a:rPr lang="en-GB" sz="1400" dirty="0">
                <a:effectLst/>
              </a:rPr>
              <a:t>605USD</a:t>
            </a:r>
            <a:r>
              <a:rPr lang="en-GB" sz="1400" dirty="0"/>
              <a:t>.</a:t>
            </a:r>
          </a:p>
          <a:p>
            <a:endParaRPr lang="en-GB" sz="1400" dirty="0"/>
          </a:p>
          <a:p>
            <a:r>
              <a:rPr lang="en-GB" sz="1400" b="1" dirty="0"/>
              <a:t>Marital status: Most of the patients (</a:t>
            </a:r>
            <a:r>
              <a:rPr lang="en-GB" sz="1400" dirty="0"/>
              <a:t>60% ) with a history of mental illness are married.</a:t>
            </a:r>
          </a:p>
          <a:p>
            <a:endParaRPr lang="en-GB" sz="1400" dirty="0"/>
          </a:p>
          <a:p>
            <a:r>
              <a:rPr lang="en-GB" sz="1400" b="1" dirty="0"/>
              <a:t>Educational level: The highest proportion  (30%) of patients with a </a:t>
            </a:r>
            <a:r>
              <a:rPr lang="en-GB" sz="1400" dirty="0"/>
              <a:t>history of mental illness have high school qualification.</a:t>
            </a:r>
          </a:p>
          <a:p>
            <a:endParaRPr lang="en-GB" sz="1400" dirty="0"/>
          </a:p>
          <a:p>
            <a:r>
              <a:rPr lang="en-GB" sz="1400" b="1" dirty="0"/>
              <a:t>Children: The highest proportion  (33%) of patients with a </a:t>
            </a:r>
            <a:r>
              <a:rPr lang="en-GB" sz="1400" dirty="0"/>
              <a:t>history of mental illness have high school qualification don’t have any child</a:t>
            </a:r>
          </a:p>
          <a:p>
            <a:endParaRPr lang="en-GB" sz="1400" dirty="0"/>
          </a:p>
          <a:p>
            <a:r>
              <a:rPr lang="en-GB" sz="1400" b="1" dirty="0"/>
              <a:t>Smoking status: The highest proportion (62%) of patients with a </a:t>
            </a:r>
            <a:r>
              <a:rPr lang="en-GB" sz="1400" dirty="0"/>
              <a:t>history of mental illness are non-smokers.</a:t>
            </a:r>
          </a:p>
          <a:p>
            <a:endParaRPr lang="en-GB" sz="1400" dirty="0"/>
          </a:p>
          <a:p>
            <a:r>
              <a:rPr lang="en-GB" sz="1400" b="1" dirty="0"/>
              <a:t>Physical Activity. </a:t>
            </a:r>
            <a:r>
              <a:rPr lang="en-GB" sz="1400" dirty="0"/>
              <a:t>Almost half (47%) of patients with a history of mental illness have level of physical activity as sedentary</a:t>
            </a:r>
          </a:p>
        </p:txBody>
      </p:sp>
    </p:spTree>
    <p:extLst>
      <p:ext uri="{BB962C8B-B14F-4D97-AF65-F5344CB8AC3E}">
        <p14:creationId xmlns:p14="http://schemas.microsoft.com/office/powerpoint/2010/main" val="3905331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451104" y="219456"/>
            <a:ext cx="1155801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Summary Statistics </a:t>
            </a:r>
            <a:r>
              <a:rPr lang="en-GB" sz="3200" b="1" dirty="0" err="1">
                <a:solidFill>
                  <a:schemeClr val="tx1"/>
                </a:solidFill>
                <a:latin typeface="Calibri" panose="020F0502020204030204" pitchFamily="34" charset="0"/>
                <a:cs typeface="Times New Roman" panose="02020603050405020304" pitchFamily="18" charset="0"/>
              </a:rPr>
              <a:t>cont</a:t>
            </a:r>
            <a:r>
              <a:rPr lang="en-GB" sz="3200" b="1" dirty="0">
                <a:solidFill>
                  <a:schemeClr val="tx1"/>
                </a:solidFill>
                <a:latin typeface="Calibri" panose="020F0502020204030204" pitchFamily="34" charset="0"/>
                <a:cs typeface="Times New Roman" panose="02020603050405020304" pitchFamily="18" charset="0"/>
              </a:rPr>
              <a:t> </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451105" y="1166648"/>
            <a:ext cx="5792040" cy="5471896"/>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6" name="Table 5">
            <a:extLst>
              <a:ext uri="{FF2B5EF4-FFF2-40B4-BE49-F238E27FC236}">
                <a16:creationId xmlns:a16="http://schemas.microsoft.com/office/drawing/2014/main" id="{2104E134-B756-70F4-21BC-9083E13B6BA6}"/>
              </a:ext>
            </a:extLst>
          </p:cNvPr>
          <p:cNvGraphicFramePr>
            <a:graphicFrameLocks noGrp="1"/>
          </p:cNvGraphicFramePr>
          <p:nvPr>
            <p:extLst>
              <p:ext uri="{D42A27DB-BD31-4B8C-83A1-F6EECF244321}">
                <p14:modId xmlns:p14="http://schemas.microsoft.com/office/powerpoint/2010/main" val="1502291477"/>
              </p:ext>
            </p:extLst>
          </p:nvPr>
        </p:nvGraphicFramePr>
        <p:xfrm>
          <a:off x="560832" y="1353312"/>
          <a:ext cx="5535168" cy="5170122"/>
        </p:xfrm>
        <a:graphic>
          <a:graphicData uri="http://schemas.openxmlformats.org/drawingml/2006/table">
            <a:tbl>
              <a:tblPr>
                <a:tableStyleId>{5C22544A-7EE6-4342-B048-85BDC9FD1C3A}</a:tableStyleId>
              </a:tblPr>
              <a:tblGrid>
                <a:gridCol w="1543171">
                  <a:extLst>
                    <a:ext uri="{9D8B030D-6E8A-4147-A177-3AD203B41FA5}">
                      <a16:colId xmlns:a16="http://schemas.microsoft.com/office/drawing/2014/main" val="3322563362"/>
                    </a:ext>
                  </a:extLst>
                </a:gridCol>
                <a:gridCol w="1554115">
                  <a:extLst>
                    <a:ext uri="{9D8B030D-6E8A-4147-A177-3AD203B41FA5}">
                      <a16:colId xmlns:a16="http://schemas.microsoft.com/office/drawing/2014/main" val="3597841811"/>
                    </a:ext>
                  </a:extLst>
                </a:gridCol>
                <a:gridCol w="151882">
                  <a:extLst>
                    <a:ext uri="{9D8B030D-6E8A-4147-A177-3AD203B41FA5}">
                      <a16:colId xmlns:a16="http://schemas.microsoft.com/office/drawing/2014/main" val="1474984463"/>
                    </a:ext>
                  </a:extLst>
                </a:gridCol>
                <a:gridCol w="2286000">
                  <a:extLst>
                    <a:ext uri="{9D8B030D-6E8A-4147-A177-3AD203B41FA5}">
                      <a16:colId xmlns:a16="http://schemas.microsoft.com/office/drawing/2014/main" val="4041489923"/>
                    </a:ext>
                  </a:extLst>
                </a:gridCol>
              </a:tblGrid>
              <a:tr h="270933">
                <a:tc>
                  <a:txBody>
                    <a:bodyPr/>
                    <a:lstStyle/>
                    <a:p>
                      <a:pPr algn="l" fontAlgn="b"/>
                      <a:r>
                        <a:rPr lang="en-GB" sz="1100" b="1" u="none" strike="noStrike" dirty="0">
                          <a:effectLst/>
                        </a:rPr>
                        <a:t> Attributes </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b="1" u="none" strike="noStrike" dirty="0">
                          <a:effectLst/>
                        </a:rPr>
                        <a:t> </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gridSpan="2">
                  <a:txBody>
                    <a:bodyPr/>
                    <a:lstStyle/>
                    <a:p>
                      <a:pPr algn="ctr" fontAlgn="b"/>
                      <a:r>
                        <a:rPr lang="en-GB" sz="1100" b="1" u="none" strike="noStrike" dirty="0">
                          <a:effectLst/>
                        </a:rPr>
                        <a:t>History of Mental Illness </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hMerge="1">
                  <a:txBody>
                    <a:bodyPr/>
                    <a:lstStyle/>
                    <a:p>
                      <a:endParaRPr lang="en-GB"/>
                    </a:p>
                  </a:txBody>
                  <a:tcPr/>
                </a:tc>
                <a:extLst>
                  <a:ext uri="{0D108BD9-81ED-4DB2-BD59-A6C34878D82A}">
                    <a16:rowId xmlns:a16="http://schemas.microsoft.com/office/drawing/2014/main" val="848687933"/>
                  </a:ext>
                </a:extLst>
              </a:tr>
              <a:tr h="270933">
                <a:tc>
                  <a:txBody>
                    <a:bodyPr/>
                    <a:lstStyle/>
                    <a:p>
                      <a:pPr algn="l" fontAlgn="b"/>
                      <a:r>
                        <a:rPr lang="en-GB" sz="1100" b="1" u="none" strike="noStrike" dirty="0">
                          <a:effectLst/>
                        </a:rPr>
                        <a:t>Employment Status</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b="1" u="none" strike="noStrike" dirty="0">
                          <a:effectLst/>
                        </a:rPr>
                        <a:t>Employed</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u="none" strike="noStrike" dirty="0">
                          <a:effectLst/>
                        </a:rPr>
                        <a:t>29,812 (50.0%)</a:t>
                      </a:r>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1718286855"/>
                  </a:ext>
                </a:extLst>
              </a:tr>
              <a:tr h="270933">
                <a:tc>
                  <a:txBody>
                    <a:bodyPr/>
                    <a:lstStyle/>
                    <a:p>
                      <a:pPr algn="l" fontAlgn="b"/>
                      <a:r>
                        <a:rPr lang="en-GB" sz="1100" b="1" u="none" strike="noStrike" dirty="0">
                          <a:effectLst/>
                        </a:rPr>
                        <a:t> </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b="1" u="none" strike="noStrike" dirty="0">
                          <a:effectLst/>
                        </a:rPr>
                        <a:t>Unemployed</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u="none" strike="noStrike" dirty="0">
                          <a:effectLst/>
                        </a:rPr>
                        <a:t>29,830 (50.0%)</a:t>
                      </a:r>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1143274673"/>
                  </a:ext>
                </a:extLst>
              </a:tr>
              <a:tr h="270933">
                <a:tc>
                  <a:txBody>
                    <a:bodyPr/>
                    <a:lstStyle/>
                    <a:p>
                      <a:pPr algn="l" fontAlgn="b"/>
                      <a:r>
                        <a:rPr lang="en-GB" sz="1100" b="1" u="none" strike="noStrike" dirty="0">
                          <a:effectLst/>
                        </a:rPr>
                        <a:t>Alcohol Consumption</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b="1" u="none" strike="noStrike" dirty="0">
                          <a:effectLst/>
                        </a:rPr>
                        <a:t>High</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u="none" strike="noStrike" dirty="0">
                          <a:effectLst/>
                        </a:rPr>
                        <a:t>15,128 (25.4%)</a:t>
                      </a:r>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1483425576"/>
                  </a:ext>
                </a:extLst>
              </a:tr>
              <a:tr h="270933">
                <a:tc>
                  <a:txBody>
                    <a:bodyPr/>
                    <a:lstStyle/>
                    <a:p>
                      <a:pPr algn="l" fontAlgn="b"/>
                      <a:r>
                        <a:rPr lang="en-GB" sz="1100" b="1" u="none" strike="noStrike" dirty="0">
                          <a:effectLst/>
                        </a:rPr>
                        <a:t> </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b="1" u="none" strike="noStrike" dirty="0">
                          <a:effectLst/>
                        </a:rPr>
                        <a:t>Low</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u="none" strike="noStrike" dirty="0">
                          <a:effectLst/>
                        </a:rPr>
                        <a:t>19,772 (33.2%)</a:t>
                      </a:r>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2692142098"/>
                  </a:ext>
                </a:extLst>
              </a:tr>
              <a:tr h="270933">
                <a:tc>
                  <a:txBody>
                    <a:bodyPr/>
                    <a:lstStyle/>
                    <a:p>
                      <a:pPr algn="l" fontAlgn="b"/>
                      <a:r>
                        <a:rPr lang="en-GB" sz="1100" b="1" u="none" strike="noStrike" dirty="0">
                          <a:effectLst/>
                        </a:rPr>
                        <a:t> </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b="1" u="none" strike="noStrike" dirty="0">
                          <a:effectLst/>
                        </a:rPr>
                        <a:t>Moderate</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endParaRPr lang="en-GB"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u="none" strike="noStrike" dirty="0">
                          <a:effectLst/>
                        </a:rPr>
                        <a:t>24,742 (41.5%)</a:t>
                      </a:r>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867774687"/>
                  </a:ext>
                </a:extLst>
              </a:tr>
              <a:tr h="270933">
                <a:tc>
                  <a:txBody>
                    <a:bodyPr/>
                    <a:lstStyle/>
                    <a:p>
                      <a:pPr algn="l" fontAlgn="b"/>
                      <a:r>
                        <a:rPr lang="en-GB" sz="1100" b="1" u="none" strike="noStrike" dirty="0">
                          <a:effectLst/>
                        </a:rPr>
                        <a:t>Dietary Habits</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b="1" u="none" strike="noStrike" dirty="0">
                          <a:effectLst/>
                        </a:rPr>
                        <a:t>Healthy</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u="none" strike="noStrike" dirty="0">
                          <a:effectLst/>
                        </a:rPr>
                        <a:t>9,069 (15.2%)</a:t>
                      </a:r>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4217086344"/>
                  </a:ext>
                </a:extLst>
              </a:tr>
              <a:tr h="270933">
                <a:tc>
                  <a:txBody>
                    <a:bodyPr/>
                    <a:lstStyle/>
                    <a:p>
                      <a:pPr algn="l" fontAlgn="b"/>
                      <a:r>
                        <a:rPr lang="en-GB" sz="1100" b="1" u="none" strike="noStrike">
                          <a:effectLst/>
                        </a:rPr>
                        <a:t> </a:t>
                      </a:r>
                      <a:endParaRPr lang="en-GB" sz="1100" b="1"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b="1" u="none" strike="noStrike">
                          <a:effectLst/>
                        </a:rPr>
                        <a:t>Moderate</a:t>
                      </a:r>
                      <a:endParaRPr lang="en-GB" sz="1100" b="1"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u="none" strike="noStrike" dirty="0">
                          <a:effectLst/>
                        </a:rPr>
                        <a:t>24,679 (41.4%)</a:t>
                      </a:r>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658933673"/>
                  </a:ext>
                </a:extLst>
              </a:tr>
              <a:tr h="270933">
                <a:tc>
                  <a:txBody>
                    <a:bodyPr/>
                    <a:lstStyle/>
                    <a:p>
                      <a:pPr algn="l" fontAlgn="b"/>
                      <a:r>
                        <a:rPr lang="en-GB" sz="1100" b="1" u="none" strike="noStrike" dirty="0">
                          <a:effectLst/>
                        </a:rPr>
                        <a:t> </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b="1" u="none" strike="noStrike" dirty="0">
                          <a:effectLst/>
                        </a:rPr>
                        <a:t>Unhealthy</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u="none" strike="noStrike" dirty="0">
                          <a:effectLst/>
                        </a:rPr>
                        <a:t>25,894 (43.4%)</a:t>
                      </a:r>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2700622228"/>
                  </a:ext>
                </a:extLst>
              </a:tr>
              <a:tr h="270933">
                <a:tc>
                  <a:txBody>
                    <a:bodyPr/>
                    <a:lstStyle/>
                    <a:p>
                      <a:pPr algn="l" fontAlgn="b"/>
                      <a:r>
                        <a:rPr lang="en-GB" sz="1100" b="1" u="none" strike="noStrike">
                          <a:effectLst/>
                        </a:rPr>
                        <a:t>Sleep Patterns</a:t>
                      </a:r>
                      <a:endParaRPr lang="en-GB" sz="1100" b="1"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b="1" u="none" strike="noStrike">
                          <a:effectLst/>
                        </a:rPr>
                        <a:t>Fair</a:t>
                      </a:r>
                      <a:endParaRPr lang="en-GB" sz="1100" b="1"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endParaRPr lang="en-GB"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u="none" strike="noStrike" dirty="0">
                          <a:effectLst/>
                        </a:rPr>
                        <a:t>28,498 (47.8%)</a:t>
                      </a:r>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3240219231"/>
                  </a:ext>
                </a:extLst>
              </a:tr>
              <a:tr h="270933">
                <a:tc>
                  <a:txBody>
                    <a:bodyPr/>
                    <a:lstStyle/>
                    <a:p>
                      <a:pPr algn="l" fontAlgn="b"/>
                      <a:r>
                        <a:rPr lang="en-GB" sz="1100" b="1" u="none" strike="noStrike" dirty="0">
                          <a:effectLst/>
                        </a:rPr>
                        <a:t> </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b="1" u="none" strike="noStrike" dirty="0">
                          <a:effectLst/>
                        </a:rPr>
                        <a:t>Good</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u="none" strike="noStrike" dirty="0">
                          <a:effectLst/>
                        </a:rPr>
                        <a:t>10,815 (18.1%)</a:t>
                      </a:r>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429104117"/>
                  </a:ext>
                </a:extLst>
              </a:tr>
              <a:tr h="270933">
                <a:tc>
                  <a:txBody>
                    <a:bodyPr/>
                    <a:lstStyle/>
                    <a:p>
                      <a:pPr algn="l" fontAlgn="b"/>
                      <a:r>
                        <a:rPr lang="en-GB" sz="1100" b="1" u="none" strike="noStrike">
                          <a:effectLst/>
                        </a:rPr>
                        <a:t> </a:t>
                      </a:r>
                      <a:endParaRPr lang="en-GB" sz="1100" b="1"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b="1" u="none" strike="noStrike" dirty="0">
                          <a:effectLst/>
                        </a:rPr>
                        <a:t>Poor</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u="none" strike="noStrike" dirty="0">
                          <a:effectLst/>
                        </a:rPr>
                        <a:t>20,329 (34.1%)</a:t>
                      </a:r>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2489785677"/>
                  </a:ext>
                </a:extLst>
              </a:tr>
              <a:tr h="270933">
                <a:tc>
                  <a:txBody>
                    <a:bodyPr/>
                    <a:lstStyle/>
                    <a:p>
                      <a:pPr algn="l" fontAlgn="b"/>
                      <a:r>
                        <a:rPr lang="en-GB" sz="1100" b="1" u="none" strike="noStrike" dirty="0">
                          <a:effectLst/>
                        </a:rPr>
                        <a:t>Substance Misuse</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b="1" u="none" strike="noStrike">
                          <a:effectLst/>
                        </a:rPr>
                        <a:t>No</a:t>
                      </a:r>
                      <a:endParaRPr lang="en-GB" sz="1100" b="1"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u="none" strike="noStrike" dirty="0">
                          <a:effectLst/>
                        </a:rPr>
                        <a:t>41,193 (69.1%)</a:t>
                      </a:r>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1221864333"/>
                  </a:ext>
                </a:extLst>
              </a:tr>
              <a:tr h="270933">
                <a:tc>
                  <a:txBody>
                    <a:bodyPr/>
                    <a:lstStyle/>
                    <a:p>
                      <a:pPr algn="l" fontAlgn="b"/>
                      <a:r>
                        <a:rPr lang="en-GB" sz="1100" b="1" u="none" strike="noStrike" dirty="0">
                          <a:effectLst/>
                        </a:rPr>
                        <a:t> </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b="1" u="none" strike="noStrike" dirty="0">
                          <a:effectLst/>
                        </a:rPr>
                        <a:t>Yes</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u="none" strike="noStrike" dirty="0">
                          <a:effectLst/>
                        </a:rPr>
                        <a:t>18,449 (30.9%)</a:t>
                      </a:r>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714192103"/>
                  </a:ext>
                </a:extLst>
              </a:tr>
              <a:tr h="490389">
                <a:tc>
                  <a:txBody>
                    <a:bodyPr/>
                    <a:lstStyle/>
                    <a:p>
                      <a:pPr algn="l" fontAlgn="b"/>
                      <a:r>
                        <a:rPr lang="en-GB" sz="1100" b="1" u="none" strike="noStrike" dirty="0">
                          <a:effectLst/>
                        </a:rPr>
                        <a:t>Family History of Depression</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b="1" u="none" strike="noStrike" dirty="0">
                          <a:effectLst/>
                        </a:rPr>
                        <a:t>No</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u="none" strike="noStrike" dirty="0">
                          <a:effectLst/>
                        </a:rPr>
                        <a:t>42,568 (71.4%)</a:t>
                      </a:r>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1660939833"/>
                  </a:ext>
                </a:extLst>
              </a:tr>
              <a:tr h="270933">
                <a:tc>
                  <a:txBody>
                    <a:bodyPr/>
                    <a:lstStyle/>
                    <a:p>
                      <a:pPr algn="l" fontAlgn="b"/>
                      <a:r>
                        <a:rPr lang="en-GB" sz="1100" b="1" u="none" strike="noStrike" dirty="0">
                          <a:effectLst/>
                        </a:rPr>
                        <a:t> </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b="1" u="none" strike="noStrike" dirty="0">
                          <a:effectLst/>
                        </a:rPr>
                        <a:t>Yes</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u="none" strike="noStrike" dirty="0">
                          <a:effectLst/>
                        </a:rPr>
                        <a:t>17,074 (28.6%)</a:t>
                      </a:r>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1518161522"/>
                  </a:ext>
                </a:extLst>
              </a:tr>
              <a:tr h="270933">
                <a:tc>
                  <a:txBody>
                    <a:bodyPr/>
                    <a:lstStyle/>
                    <a:p>
                      <a:pPr algn="l" fontAlgn="b"/>
                      <a:r>
                        <a:rPr lang="en-GB" sz="1100" b="1" u="none" strike="noStrike" dirty="0">
                          <a:effectLst/>
                        </a:rPr>
                        <a:t>Chronic Medical Condition</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b="1" u="none" strike="noStrike" dirty="0">
                          <a:effectLst/>
                        </a:rPr>
                        <a:t>No</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u="none" strike="noStrike" dirty="0">
                          <a:effectLst/>
                        </a:rPr>
                        <a:t>39,874 (66.9%)</a:t>
                      </a:r>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4113767651"/>
                  </a:ext>
                </a:extLst>
              </a:tr>
              <a:tr h="270933">
                <a:tc>
                  <a:txBody>
                    <a:bodyPr/>
                    <a:lstStyle/>
                    <a:p>
                      <a:pPr algn="l" fontAlgn="b"/>
                      <a:r>
                        <a:rPr lang="en-GB" sz="1100" u="none" strike="noStrike">
                          <a:effectLst/>
                        </a:rPr>
                        <a:t> </a:t>
                      </a:r>
                      <a:endParaRPr lang="en-GB"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b="1" u="none" strike="noStrike" dirty="0">
                          <a:effectLst/>
                        </a:rPr>
                        <a:t>Yes</a:t>
                      </a:r>
                      <a:endParaRPr lang="en-GB" sz="11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b"/>
                      <a:r>
                        <a:rPr lang="en-GB" sz="1100" u="none" strike="noStrike" dirty="0">
                          <a:effectLst/>
                        </a:rPr>
                        <a:t>19,768 (33.1%)</a:t>
                      </a:r>
                      <a:endParaRPr lang="en-GB"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994574563"/>
                  </a:ext>
                </a:extLst>
              </a:tr>
            </a:tbl>
          </a:graphicData>
        </a:graphic>
      </p:graphicFrame>
      <p:sp>
        <p:nvSpPr>
          <p:cNvPr id="8" name="TextBox 7">
            <a:extLst>
              <a:ext uri="{FF2B5EF4-FFF2-40B4-BE49-F238E27FC236}">
                <a16:creationId xmlns:a16="http://schemas.microsoft.com/office/drawing/2014/main" id="{274CAA34-89B5-351D-94C7-F3E0DCA706FE}"/>
              </a:ext>
            </a:extLst>
          </p:cNvPr>
          <p:cNvSpPr txBox="1"/>
          <p:nvPr/>
        </p:nvSpPr>
        <p:spPr>
          <a:xfrm>
            <a:off x="6352872" y="1166648"/>
            <a:ext cx="5792040" cy="6155531"/>
          </a:xfrm>
          <a:prstGeom prst="rect">
            <a:avLst/>
          </a:prstGeom>
          <a:noFill/>
        </p:spPr>
        <p:txBody>
          <a:bodyPr wrap="square" rtlCol="0">
            <a:spAutoFit/>
          </a:bodyPr>
          <a:lstStyle/>
          <a:p>
            <a:r>
              <a:rPr lang="en-GB" sz="1400" b="1" dirty="0"/>
              <a:t>Employment status: </a:t>
            </a:r>
            <a:r>
              <a:rPr lang="en-GB" sz="1400" dirty="0"/>
              <a:t>The proportion of patients with a history of mental illness who are either employed or unemployed is similar.</a:t>
            </a:r>
          </a:p>
          <a:p>
            <a:endParaRPr lang="en-GB" sz="1400" dirty="0"/>
          </a:p>
          <a:p>
            <a:r>
              <a:rPr lang="en-GB" sz="1400" b="1" dirty="0"/>
              <a:t>Alcohol: </a:t>
            </a:r>
            <a:r>
              <a:rPr lang="en-GB" sz="1400" dirty="0"/>
              <a:t>The proportion of patients with a history of mental illness with moderate levels of alcohol consumption is highest </a:t>
            </a:r>
            <a:r>
              <a:rPr lang="en-GB" sz="1400" b="1" dirty="0"/>
              <a:t>(42%) </a:t>
            </a:r>
            <a:r>
              <a:rPr lang="en-GB" sz="1400" dirty="0"/>
              <a:t>compared to those with high and low alcohol consumption levels.</a:t>
            </a:r>
          </a:p>
          <a:p>
            <a:endParaRPr lang="en-GB" sz="1400" dirty="0"/>
          </a:p>
          <a:p>
            <a:r>
              <a:rPr lang="en-GB" sz="1400" b="1" dirty="0"/>
              <a:t>Dietary habits: </a:t>
            </a:r>
            <a:r>
              <a:rPr lang="en-GB" sz="1400" dirty="0"/>
              <a:t>The proportion of patients with a history of mental illness with a healthy diet is lowest (</a:t>
            </a:r>
            <a:r>
              <a:rPr lang="en-GB" sz="1400" b="1" dirty="0"/>
              <a:t>15%) </a:t>
            </a:r>
            <a:r>
              <a:rPr lang="en-GB" sz="1400" dirty="0"/>
              <a:t>compared to moderate and unhealthy habits.</a:t>
            </a:r>
          </a:p>
          <a:p>
            <a:endParaRPr lang="en-GB" sz="1400" dirty="0"/>
          </a:p>
          <a:p>
            <a:r>
              <a:rPr lang="en-GB" sz="1400" b="1" dirty="0"/>
              <a:t>Sleep Patterns: </a:t>
            </a:r>
            <a:r>
              <a:rPr lang="en-GB" sz="1400" dirty="0"/>
              <a:t>The proportion of patients with a history of mental illness with fair sleep patterns is highest (</a:t>
            </a:r>
            <a:r>
              <a:rPr lang="en-GB" sz="1400" b="1" dirty="0"/>
              <a:t>48%) </a:t>
            </a:r>
            <a:r>
              <a:rPr lang="en-GB" sz="1400" dirty="0"/>
              <a:t>compared to those with good or poor sleep patterns</a:t>
            </a:r>
          </a:p>
          <a:p>
            <a:endParaRPr lang="en-GB" sz="1400" dirty="0"/>
          </a:p>
          <a:p>
            <a:r>
              <a:rPr lang="en-GB" sz="1400" b="1" dirty="0"/>
              <a:t>Substance misuse: </a:t>
            </a:r>
            <a:r>
              <a:rPr lang="en-GB" sz="1400" dirty="0"/>
              <a:t>The proportion of patients with a history of mental illness who have a substance misuse record is lowest compared to those without a record of substance misuse.</a:t>
            </a:r>
          </a:p>
          <a:p>
            <a:endParaRPr lang="en-GB" sz="1400" dirty="0"/>
          </a:p>
          <a:p>
            <a:r>
              <a:rPr lang="en-GB" sz="1400" b="1" dirty="0"/>
              <a:t>History of family depression: </a:t>
            </a:r>
            <a:r>
              <a:rPr lang="en-GB" sz="1400" dirty="0"/>
              <a:t>Amongst the people that have a history of mental health illness, there were more without a history of depression (</a:t>
            </a:r>
            <a:r>
              <a:rPr lang="en-GB" sz="1400" b="1" dirty="0"/>
              <a:t>71%) </a:t>
            </a:r>
            <a:r>
              <a:rPr lang="en-GB" sz="1400" dirty="0"/>
              <a:t>compared to those with depression (</a:t>
            </a:r>
            <a:r>
              <a:rPr lang="en-GB" sz="1400" b="1" dirty="0"/>
              <a:t>28%)</a:t>
            </a:r>
          </a:p>
          <a:p>
            <a:endParaRPr lang="en-GB" sz="1400" dirty="0"/>
          </a:p>
          <a:p>
            <a:r>
              <a:rPr lang="en-GB" sz="1400" b="1" dirty="0"/>
              <a:t>Chronic conditions: </a:t>
            </a:r>
            <a:r>
              <a:rPr lang="en-GB" sz="1400" dirty="0"/>
              <a:t>Amongst the people that have a history of mental health illness, there were more without a chronic conditions (</a:t>
            </a:r>
            <a:r>
              <a:rPr lang="en-GB" sz="1400" b="1" dirty="0"/>
              <a:t>67%) </a:t>
            </a:r>
            <a:r>
              <a:rPr lang="en-GB" sz="1400" dirty="0"/>
              <a:t>compared to those with chronic conditions (</a:t>
            </a:r>
            <a:r>
              <a:rPr lang="en-GB" sz="1400" b="1" dirty="0"/>
              <a:t>33%)</a:t>
            </a:r>
          </a:p>
          <a:p>
            <a:endParaRPr lang="en-GB" dirty="0"/>
          </a:p>
        </p:txBody>
      </p:sp>
    </p:spTree>
    <p:extLst>
      <p:ext uri="{BB962C8B-B14F-4D97-AF65-F5344CB8AC3E}">
        <p14:creationId xmlns:p14="http://schemas.microsoft.com/office/powerpoint/2010/main" val="2266573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464137" y="71261"/>
            <a:ext cx="1155801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Association between history of mental illness and smoking status</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701781" y="992326"/>
            <a:ext cx="5914616" cy="5377994"/>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Rounded Corners 1">
            <a:extLst>
              <a:ext uri="{FF2B5EF4-FFF2-40B4-BE49-F238E27FC236}">
                <a16:creationId xmlns:a16="http://schemas.microsoft.com/office/drawing/2014/main" id="{A9194A59-2D65-B2B0-C285-701D2BC6F503}"/>
              </a:ext>
            </a:extLst>
          </p:cNvPr>
          <p:cNvSpPr/>
          <p:nvPr/>
        </p:nvSpPr>
        <p:spPr>
          <a:xfrm>
            <a:off x="6994434" y="1620432"/>
            <a:ext cx="4733079" cy="361713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GB" sz="1800" dirty="0">
                <a:solidFill>
                  <a:schemeClr val="tx1"/>
                </a:solidFill>
                <a:effectLst/>
                <a:ea typeface="Calibri" panose="020F0502020204030204" pitchFamily="34" charset="0"/>
                <a:cs typeface="Times New Roman" panose="02020603050405020304" pitchFamily="18" charset="0"/>
              </a:rPr>
              <a:t>This figures show the </a:t>
            </a:r>
            <a:r>
              <a:rPr lang="en-GB" dirty="0">
                <a:solidFill>
                  <a:schemeClr val="tx1"/>
                </a:solidFill>
                <a:effectLst/>
                <a:ea typeface="Calibri" panose="020F0502020204030204" pitchFamily="34" charset="0"/>
                <a:cs typeface="Times New Roman" panose="02020603050405020304" pitchFamily="18" charset="0"/>
              </a:rPr>
              <a:t>crude rate of patients with a mental health illness according to smoking status</a:t>
            </a:r>
            <a:endParaRPr lang="en-GB" sz="1800" kern="1200" dirty="0">
              <a:solidFill>
                <a:schemeClr val="tx1"/>
              </a:solidFill>
              <a:effectLst/>
              <a:latin typeface="+mn-lt"/>
              <a:ea typeface="+mn-ea"/>
              <a:cs typeface="+mn-cs"/>
            </a:endParaRPr>
          </a:p>
          <a:p>
            <a:pPr marL="0" lvl="0" indent="0">
              <a:buFont typeface="Arial" panose="020B0604020202020204" pitchFamily="34" charset="0"/>
              <a:buNone/>
            </a:pPr>
            <a:r>
              <a:rPr lang="en-GB" dirty="0">
                <a:solidFill>
                  <a:schemeClr val="tx1"/>
                </a:solidFill>
              </a:rPr>
              <a:t>After accounting for population size in each smoking segment, the crude rate of mental illness  is similar across all smoking status. The crude rate is smaller for current smokers (</a:t>
            </a:r>
            <a:r>
              <a:rPr lang="en-GB" b="1" dirty="0">
                <a:solidFill>
                  <a:schemeClr val="tx1"/>
                </a:solidFill>
              </a:rPr>
              <a:t>29%) </a:t>
            </a:r>
            <a:r>
              <a:rPr lang="en-GB" dirty="0">
                <a:solidFill>
                  <a:schemeClr val="tx1"/>
                </a:solidFill>
              </a:rPr>
              <a:t>compared to former and non- smokers (</a:t>
            </a:r>
            <a:r>
              <a:rPr lang="en-GB" b="1" dirty="0">
                <a:solidFill>
                  <a:schemeClr val="tx1"/>
                </a:solidFill>
              </a:rPr>
              <a:t>31%)</a:t>
            </a:r>
          </a:p>
          <a:p>
            <a:pPr marL="0" lvl="0" indent="0">
              <a:buFont typeface="Arial" panose="020B0604020202020204" pitchFamily="34" charset="0"/>
              <a:buNone/>
            </a:pPr>
            <a:endParaRPr lang="en-GB" b="1" dirty="0">
              <a:solidFill>
                <a:schemeClr val="tx1"/>
              </a:solidFill>
            </a:endParaRPr>
          </a:p>
          <a:p>
            <a:pPr marL="0" lvl="0" indent="0">
              <a:buFont typeface="Arial" panose="020B0604020202020204" pitchFamily="34" charset="0"/>
              <a:buNone/>
            </a:pPr>
            <a:r>
              <a:rPr lang="en-GB" dirty="0"/>
              <a:t>or those between 20-24 years is </a:t>
            </a:r>
            <a:r>
              <a:rPr lang="en-GB" b="1" dirty="0"/>
              <a:t>12%.</a:t>
            </a:r>
          </a:p>
        </p:txBody>
      </p:sp>
      <p:pic>
        <p:nvPicPr>
          <p:cNvPr id="14" name="Picture 13" descr="A graph with blue and white stripes&#10;&#10;Description automatically generated">
            <a:extLst>
              <a:ext uri="{FF2B5EF4-FFF2-40B4-BE49-F238E27FC236}">
                <a16:creationId xmlns:a16="http://schemas.microsoft.com/office/drawing/2014/main" id="{2F607519-AB28-3720-43AA-FFE4088B8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782" y="1158240"/>
            <a:ext cx="5914615" cy="5039360"/>
          </a:xfrm>
          <a:prstGeom prst="rect">
            <a:avLst/>
          </a:prstGeom>
        </p:spPr>
      </p:pic>
    </p:spTree>
    <p:extLst>
      <p:ext uri="{BB962C8B-B14F-4D97-AF65-F5344CB8AC3E}">
        <p14:creationId xmlns:p14="http://schemas.microsoft.com/office/powerpoint/2010/main" val="3748257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464137" y="71261"/>
            <a:ext cx="1155801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Association between history of mental illness and marital status</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534203" y="1082452"/>
            <a:ext cx="6210527" cy="4942428"/>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Rounded Corners 1">
            <a:extLst>
              <a:ext uri="{FF2B5EF4-FFF2-40B4-BE49-F238E27FC236}">
                <a16:creationId xmlns:a16="http://schemas.microsoft.com/office/drawing/2014/main" id="{A9194A59-2D65-B2B0-C285-701D2BC6F503}"/>
              </a:ext>
            </a:extLst>
          </p:cNvPr>
          <p:cNvSpPr/>
          <p:nvPr/>
        </p:nvSpPr>
        <p:spPr>
          <a:xfrm>
            <a:off x="7024914" y="1620432"/>
            <a:ext cx="4733079" cy="361713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GB" sz="1800" dirty="0">
                <a:solidFill>
                  <a:schemeClr val="tx1"/>
                </a:solidFill>
                <a:effectLst/>
                <a:ea typeface="Calibri" panose="020F0502020204030204" pitchFamily="34" charset="0"/>
                <a:cs typeface="Times New Roman" panose="02020603050405020304" pitchFamily="18" charset="0"/>
              </a:rPr>
              <a:t>This figures show the </a:t>
            </a:r>
            <a:r>
              <a:rPr lang="en-GB" dirty="0">
                <a:solidFill>
                  <a:schemeClr val="tx1"/>
                </a:solidFill>
                <a:effectLst/>
                <a:ea typeface="Calibri" panose="020F0502020204030204" pitchFamily="34" charset="0"/>
                <a:cs typeface="Times New Roman" panose="02020603050405020304" pitchFamily="18" charset="0"/>
              </a:rPr>
              <a:t>crude rate of patients with a mental health illness according to marital status.</a:t>
            </a:r>
            <a:r>
              <a:rPr lang="en-GB" sz="1800" dirty="0">
                <a:solidFill>
                  <a:schemeClr val="tx1"/>
                </a:solidFill>
                <a:ea typeface="Calibri" panose="020F0502020204030204" pitchFamily="34" charset="0"/>
                <a:cs typeface="Times New Roman" panose="02020603050405020304" pitchFamily="18" charset="0"/>
              </a:rPr>
              <a:t> </a:t>
            </a:r>
            <a:endParaRPr lang="en-GB" sz="1800" kern="1200" dirty="0">
              <a:solidFill>
                <a:schemeClr val="tx1"/>
              </a:solidFill>
              <a:effectLst/>
              <a:latin typeface="+mn-lt"/>
              <a:ea typeface="+mn-ea"/>
              <a:cs typeface="+mn-cs"/>
            </a:endParaRPr>
          </a:p>
          <a:p>
            <a:pPr marL="0" lvl="0" indent="0">
              <a:buFont typeface="Arial" panose="020B0604020202020204" pitchFamily="34" charset="0"/>
              <a:buNone/>
            </a:pPr>
            <a:r>
              <a:rPr lang="en-GB" dirty="0">
                <a:solidFill>
                  <a:schemeClr val="tx1"/>
                </a:solidFill>
              </a:rPr>
              <a:t>After accounting for population size in each segment, the crude rate of mental illness  is highest amongst those who are widowed (</a:t>
            </a:r>
            <a:r>
              <a:rPr lang="en-GB" b="1" dirty="0">
                <a:solidFill>
                  <a:schemeClr val="tx1"/>
                </a:solidFill>
              </a:rPr>
              <a:t>31%) and lowest  for those who are divorced</a:t>
            </a:r>
            <a:r>
              <a:rPr lang="en-GB" dirty="0">
                <a:solidFill>
                  <a:schemeClr val="tx1"/>
                </a:solidFill>
              </a:rPr>
              <a:t> (</a:t>
            </a:r>
            <a:r>
              <a:rPr lang="en-GB" b="1" dirty="0">
                <a:solidFill>
                  <a:schemeClr val="tx1"/>
                </a:solidFill>
              </a:rPr>
              <a:t>29%).</a:t>
            </a:r>
          </a:p>
          <a:p>
            <a:pPr marL="0" lvl="0" indent="0">
              <a:buFont typeface="Arial" panose="020B0604020202020204" pitchFamily="34" charset="0"/>
              <a:buNone/>
            </a:pPr>
            <a:endParaRPr lang="en-GB" b="1" dirty="0">
              <a:solidFill>
                <a:schemeClr val="tx1"/>
              </a:solidFill>
            </a:endParaRPr>
          </a:p>
          <a:p>
            <a:pPr marL="0" lvl="0" indent="0">
              <a:buFont typeface="Arial" panose="020B0604020202020204" pitchFamily="34" charset="0"/>
              <a:buNone/>
            </a:pPr>
            <a:r>
              <a:rPr lang="en-GB" dirty="0"/>
              <a:t>or those between 20-24 years is </a:t>
            </a:r>
            <a:r>
              <a:rPr lang="en-GB" b="1" dirty="0"/>
              <a:t>12%.</a:t>
            </a:r>
          </a:p>
        </p:txBody>
      </p:sp>
      <p:pic>
        <p:nvPicPr>
          <p:cNvPr id="8" name="Picture 7" descr="A screenshot of a graph&#10;&#10;Description automatically generated">
            <a:extLst>
              <a:ext uri="{FF2B5EF4-FFF2-40B4-BE49-F238E27FC236}">
                <a16:creationId xmlns:a16="http://schemas.microsoft.com/office/drawing/2014/main" id="{6E7941FD-F069-C54E-E2BE-2D8B6D2BF7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171" y="1259840"/>
            <a:ext cx="6019559" cy="4605834"/>
          </a:xfrm>
          <a:prstGeom prst="rect">
            <a:avLst/>
          </a:prstGeom>
        </p:spPr>
      </p:pic>
    </p:spTree>
    <p:extLst>
      <p:ext uri="{BB962C8B-B14F-4D97-AF65-F5344CB8AC3E}">
        <p14:creationId xmlns:p14="http://schemas.microsoft.com/office/powerpoint/2010/main" val="2691103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464137" y="71261"/>
            <a:ext cx="1155801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Association between mental illness and alcohol consumption</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534203" y="1082452"/>
            <a:ext cx="6210527" cy="4942428"/>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Rounded Corners 1">
            <a:extLst>
              <a:ext uri="{FF2B5EF4-FFF2-40B4-BE49-F238E27FC236}">
                <a16:creationId xmlns:a16="http://schemas.microsoft.com/office/drawing/2014/main" id="{A9194A59-2D65-B2B0-C285-701D2BC6F503}"/>
              </a:ext>
            </a:extLst>
          </p:cNvPr>
          <p:cNvSpPr/>
          <p:nvPr/>
        </p:nvSpPr>
        <p:spPr>
          <a:xfrm>
            <a:off x="7187474" y="1745098"/>
            <a:ext cx="4733079" cy="361713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GB" sz="1800" dirty="0">
                <a:solidFill>
                  <a:schemeClr val="tx1"/>
                </a:solidFill>
                <a:effectLst/>
                <a:ea typeface="Calibri" panose="020F0502020204030204" pitchFamily="34" charset="0"/>
                <a:cs typeface="Times New Roman" panose="02020603050405020304" pitchFamily="18" charset="0"/>
              </a:rPr>
              <a:t>This figures show the </a:t>
            </a:r>
            <a:r>
              <a:rPr lang="en-GB" dirty="0">
                <a:solidFill>
                  <a:schemeClr val="tx1"/>
                </a:solidFill>
                <a:effectLst/>
                <a:ea typeface="Calibri" panose="020F0502020204030204" pitchFamily="34" charset="0"/>
                <a:cs typeface="Times New Roman" panose="02020603050405020304" pitchFamily="18" charset="0"/>
              </a:rPr>
              <a:t>crude rate of patients with a mental health illness according to levels of alcohol consumption</a:t>
            </a:r>
            <a:r>
              <a:rPr lang="en-GB" sz="1800" dirty="0">
                <a:solidFill>
                  <a:schemeClr val="tx1"/>
                </a:solidFill>
                <a:ea typeface="Calibri" panose="020F0502020204030204" pitchFamily="34" charset="0"/>
                <a:cs typeface="Times New Roman" panose="02020603050405020304" pitchFamily="18" charset="0"/>
              </a:rPr>
              <a:t> </a:t>
            </a:r>
            <a:endParaRPr lang="en-GB" sz="1800" kern="1200" dirty="0">
              <a:solidFill>
                <a:schemeClr val="tx1"/>
              </a:solidFill>
              <a:effectLst/>
              <a:latin typeface="+mn-lt"/>
              <a:ea typeface="+mn-ea"/>
              <a:cs typeface="+mn-cs"/>
            </a:endParaRPr>
          </a:p>
          <a:p>
            <a:pPr marL="0" lvl="0" indent="0">
              <a:buFont typeface="Arial" panose="020B0604020202020204" pitchFamily="34" charset="0"/>
              <a:buNone/>
            </a:pPr>
            <a:r>
              <a:rPr lang="en-GB" dirty="0">
                <a:solidFill>
                  <a:schemeClr val="tx1"/>
                </a:solidFill>
              </a:rPr>
              <a:t>After accounting for population size in each segment, the crude rate of mental illness  is similar across the different alcohol consumption levels</a:t>
            </a:r>
            <a:endParaRPr lang="en-GB" b="1" dirty="0">
              <a:solidFill>
                <a:schemeClr val="tx1"/>
              </a:solidFill>
            </a:endParaRPr>
          </a:p>
          <a:p>
            <a:pPr marL="0" lvl="0" indent="0">
              <a:buFont typeface="Arial" panose="020B0604020202020204" pitchFamily="34" charset="0"/>
              <a:buNone/>
            </a:pPr>
            <a:endParaRPr lang="en-GB" b="1" dirty="0">
              <a:solidFill>
                <a:schemeClr val="tx1"/>
              </a:solidFill>
            </a:endParaRPr>
          </a:p>
          <a:p>
            <a:pPr marL="0" lvl="0" indent="0">
              <a:buFont typeface="Arial" panose="020B0604020202020204" pitchFamily="34" charset="0"/>
              <a:buNone/>
            </a:pPr>
            <a:r>
              <a:rPr lang="en-GB" dirty="0"/>
              <a:t>or those between 20-24 years is </a:t>
            </a:r>
            <a:r>
              <a:rPr lang="en-GB" b="1" dirty="0"/>
              <a:t>12%.</a:t>
            </a:r>
          </a:p>
        </p:txBody>
      </p:sp>
      <p:pic>
        <p:nvPicPr>
          <p:cNvPr id="10" name="Picture 9" descr="A graph with blue and white bars&#10;&#10;Description automatically generated">
            <a:extLst>
              <a:ext uri="{FF2B5EF4-FFF2-40B4-BE49-F238E27FC236}">
                <a16:creationId xmlns:a16="http://schemas.microsoft.com/office/drawing/2014/main" id="{0C71C331-3B0C-2E86-A9B7-964F552B8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128" y="1259840"/>
            <a:ext cx="6116602" cy="4612640"/>
          </a:xfrm>
          <a:prstGeom prst="rect">
            <a:avLst/>
          </a:prstGeom>
        </p:spPr>
      </p:pic>
    </p:spTree>
    <p:extLst>
      <p:ext uri="{BB962C8B-B14F-4D97-AF65-F5344CB8AC3E}">
        <p14:creationId xmlns:p14="http://schemas.microsoft.com/office/powerpoint/2010/main" val="1559424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464137" y="71261"/>
            <a:ext cx="1155801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Association between mental illness and education level</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534203" y="1082452"/>
            <a:ext cx="6210527" cy="4942428"/>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Rounded Corners 1">
            <a:extLst>
              <a:ext uri="{FF2B5EF4-FFF2-40B4-BE49-F238E27FC236}">
                <a16:creationId xmlns:a16="http://schemas.microsoft.com/office/drawing/2014/main" id="{A9194A59-2D65-B2B0-C285-701D2BC6F503}"/>
              </a:ext>
            </a:extLst>
          </p:cNvPr>
          <p:cNvSpPr/>
          <p:nvPr/>
        </p:nvSpPr>
        <p:spPr>
          <a:xfrm>
            <a:off x="7156994" y="1745098"/>
            <a:ext cx="4733079" cy="361713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GB" sz="1800" dirty="0">
                <a:solidFill>
                  <a:schemeClr val="tx1"/>
                </a:solidFill>
                <a:effectLst/>
                <a:ea typeface="Calibri" panose="020F0502020204030204" pitchFamily="34" charset="0"/>
                <a:cs typeface="Times New Roman" panose="02020603050405020304" pitchFamily="18" charset="0"/>
              </a:rPr>
              <a:t>This figures show the </a:t>
            </a:r>
            <a:r>
              <a:rPr lang="en-GB" dirty="0">
                <a:solidFill>
                  <a:schemeClr val="tx1"/>
                </a:solidFill>
                <a:effectLst/>
                <a:ea typeface="Calibri" panose="020F0502020204030204" pitchFamily="34" charset="0"/>
                <a:cs typeface="Times New Roman" panose="02020603050405020304" pitchFamily="18" charset="0"/>
              </a:rPr>
              <a:t>crude rate of patients with a mental health illness  by levels of education</a:t>
            </a:r>
            <a:r>
              <a:rPr lang="en-GB" sz="1800" dirty="0">
                <a:solidFill>
                  <a:schemeClr val="tx1"/>
                </a:solidFill>
                <a:ea typeface="Calibri" panose="020F0502020204030204" pitchFamily="34" charset="0"/>
                <a:cs typeface="Times New Roman" panose="02020603050405020304" pitchFamily="18" charset="0"/>
              </a:rPr>
              <a:t> </a:t>
            </a:r>
            <a:endParaRPr lang="en-GB" sz="1800" kern="1200" dirty="0">
              <a:solidFill>
                <a:schemeClr val="tx1"/>
              </a:solidFill>
              <a:effectLst/>
              <a:latin typeface="+mn-lt"/>
              <a:ea typeface="+mn-ea"/>
              <a:cs typeface="+mn-cs"/>
            </a:endParaRPr>
          </a:p>
          <a:p>
            <a:pPr marL="0" lvl="0" indent="0">
              <a:buFont typeface="Arial" panose="020B0604020202020204" pitchFamily="34" charset="0"/>
              <a:buNone/>
            </a:pPr>
            <a:r>
              <a:rPr lang="en-GB" dirty="0">
                <a:solidFill>
                  <a:schemeClr val="tx1"/>
                </a:solidFill>
              </a:rPr>
              <a:t>After accounting for population size in each segment, the crude rate of mental illness is highest  for patients with High school (</a:t>
            </a:r>
            <a:r>
              <a:rPr lang="en-GB" b="1" dirty="0">
                <a:solidFill>
                  <a:schemeClr val="tx1"/>
                </a:solidFill>
              </a:rPr>
              <a:t>34%) </a:t>
            </a:r>
            <a:r>
              <a:rPr lang="en-GB" dirty="0">
                <a:solidFill>
                  <a:schemeClr val="tx1"/>
                </a:solidFill>
              </a:rPr>
              <a:t>and Associate degree(</a:t>
            </a:r>
            <a:r>
              <a:rPr lang="en-GB" b="1" dirty="0">
                <a:solidFill>
                  <a:schemeClr val="tx1"/>
                </a:solidFill>
              </a:rPr>
              <a:t>33%) </a:t>
            </a:r>
            <a:r>
              <a:rPr lang="en-GB" dirty="0">
                <a:solidFill>
                  <a:schemeClr val="tx1"/>
                </a:solidFill>
              </a:rPr>
              <a:t>compared to the other levels of education</a:t>
            </a:r>
            <a:r>
              <a:rPr lang="en-GB" b="1" dirty="0">
                <a:solidFill>
                  <a:schemeClr val="tx1"/>
                </a:solidFill>
              </a:rPr>
              <a:t>.</a:t>
            </a:r>
          </a:p>
          <a:p>
            <a:pPr marL="0" lvl="0" indent="0">
              <a:buFont typeface="Arial" panose="020B0604020202020204" pitchFamily="34" charset="0"/>
              <a:buNone/>
            </a:pPr>
            <a:endParaRPr lang="en-GB" b="1" dirty="0">
              <a:solidFill>
                <a:schemeClr val="tx1"/>
              </a:solidFill>
            </a:endParaRPr>
          </a:p>
          <a:p>
            <a:pPr marL="0" lvl="0" indent="0">
              <a:buFont typeface="Arial" panose="020B0604020202020204" pitchFamily="34" charset="0"/>
              <a:buNone/>
            </a:pPr>
            <a:r>
              <a:rPr lang="en-GB" dirty="0"/>
              <a:t>or those between 20-24 years is </a:t>
            </a:r>
            <a:r>
              <a:rPr lang="en-GB" b="1" dirty="0"/>
              <a:t>12%.</a:t>
            </a:r>
          </a:p>
        </p:txBody>
      </p:sp>
      <p:pic>
        <p:nvPicPr>
          <p:cNvPr id="10" name="Picture 9" descr="A screenshot of a graph&#10;&#10;Description automatically generated">
            <a:extLst>
              <a:ext uri="{FF2B5EF4-FFF2-40B4-BE49-F238E27FC236}">
                <a16:creationId xmlns:a16="http://schemas.microsoft.com/office/drawing/2014/main" id="{F997F56A-C124-B05B-B501-938DEF6B59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 y="1265316"/>
            <a:ext cx="5923280" cy="4627484"/>
          </a:xfrm>
          <a:prstGeom prst="rect">
            <a:avLst/>
          </a:prstGeom>
        </p:spPr>
      </p:pic>
    </p:spTree>
    <p:extLst>
      <p:ext uri="{BB962C8B-B14F-4D97-AF65-F5344CB8AC3E}">
        <p14:creationId xmlns:p14="http://schemas.microsoft.com/office/powerpoint/2010/main" val="675214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464137" y="71261"/>
            <a:ext cx="1155801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Association between mental illness and levels of employment</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534203" y="1082452"/>
            <a:ext cx="6210527" cy="4942428"/>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Rounded Corners 1">
            <a:extLst>
              <a:ext uri="{FF2B5EF4-FFF2-40B4-BE49-F238E27FC236}">
                <a16:creationId xmlns:a16="http://schemas.microsoft.com/office/drawing/2014/main" id="{A9194A59-2D65-B2B0-C285-701D2BC6F503}"/>
              </a:ext>
            </a:extLst>
          </p:cNvPr>
          <p:cNvSpPr/>
          <p:nvPr/>
        </p:nvSpPr>
        <p:spPr>
          <a:xfrm>
            <a:off x="7156994" y="1745098"/>
            <a:ext cx="4733079" cy="361713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GB" sz="1800" dirty="0">
                <a:solidFill>
                  <a:schemeClr val="tx1"/>
                </a:solidFill>
                <a:effectLst/>
                <a:ea typeface="Calibri" panose="020F0502020204030204" pitchFamily="34" charset="0"/>
                <a:cs typeface="Times New Roman" panose="02020603050405020304" pitchFamily="18" charset="0"/>
              </a:rPr>
              <a:t>This figures show the </a:t>
            </a:r>
            <a:r>
              <a:rPr lang="en-GB" dirty="0">
                <a:solidFill>
                  <a:schemeClr val="tx1"/>
                </a:solidFill>
                <a:effectLst/>
                <a:ea typeface="Calibri" panose="020F0502020204030204" pitchFamily="34" charset="0"/>
                <a:cs typeface="Times New Roman" panose="02020603050405020304" pitchFamily="18" charset="0"/>
              </a:rPr>
              <a:t>crude rate of patients with a mental health illness  by employment </a:t>
            </a:r>
            <a:r>
              <a:rPr lang="en-GB" dirty="0">
                <a:solidFill>
                  <a:schemeClr val="tx1"/>
                </a:solidFill>
                <a:ea typeface="Calibri" panose="020F0502020204030204" pitchFamily="34" charset="0"/>
                <a:cs typeface="Times New Roman" panose="02020603050405020304" pitchFamily="18" charset="0"/>
              </a:rPr>
              <a:t>status</a:t>
            </a:r>
            <a:r>
              <a:rPr lang="en-GB" dirty="0">
                <a:solidFill>
                  <a:schemeClr val="tx1"/>
                </a:solidFill>
                <a:effectLst/>
                <a:ea typeface="Calibri" panose="020F0502020204030204" pitchFamily="34" charset="0"/>
                <a:cs typeface="Times New Roman" panose="02020603050405020304" pitchFamily="18" charset="0"/>
              </a:rPr>
              <a:t>.</a:t>
            </a:r>
            <a:r>
              <a:rPr lang="en-GB" sz="1800" dirty="0">
                <a:solidFill>
                  <a:schemeClr val="tx1"/>
                </a:solidFill>
                <a:ea typeface="Calibri" panose="020F0502020204030204" pitchFamily="34" charset="0"/>
                <a:cs typeface="Times New Roman" panose="02020603050405020304" pitchFamily="18" charset="0"/>
              </a:rPr>
              <a:t> </a:t>
            </a:r>
            <a:endParaRPr lang="en-GB" sz="1800" kern="1200" dirty="0">
              <a:solidFill>
                <a:schemeClr val="tx1"/>
              </a:solidFill>
              <a:effectLst/>
              <a:latin typeface="+mn-lt"/>
              <a:ea typeface="+mn-ea"/>
              <a:cs typeface="+mn-cs"/>
            </a:endParaRPr>
          </a:p>
          <a:p>
            <a:pPr marL="0" lvl="0" indent="0">
              <a:buFont typeface="Arial" panose="020B0604020202020204" pitchFamily="34" charset="0"/>
              <a:buNone/>
            </a:pPr>
            <a:r>
              <a:rPr lang="en-GB" dirty="0">
                <a:solidFill>
                  <a:schemeClr val="tx1"/>
                </a:solidFill>
              </a:rPr>
              <a:t>After accounting for population size in each segment, the crude rate of mental illness is highest  for patients who are unemployed (</a:t>
            </a:r>
            <a:r>
              <a:rPr lang="en-GB" b="1" dirty="0">
                <a:solidFill>
                  <a:schemeClr val="tx1"/>
                </a:solidFill>
              </a:rPr>
              <a:t>39%) c</a:t>
            </a:r>
            <a:r>
              <a:rPr lang="en-GB" dirty="0">
                <a:solidFill>
                  <a:schemeClr val="tx1"/>
                </a:solidFill>
              </a:rPr>
              <a:t>ompared to those who are employed.</a:t>
            </a:r>
            <a:endParaRPr lang="en-GB" b="1" dirty="0">
              <a:solidFill>
                <a:schemeClr val="tx1"/>
              </a:solidFill>
            </a:endParaRPr>
          </a:p>
          <a:p>
            <a:pPr marL="0" lvl="0" indent="0">
              <a:buFont typeface="Arial" panose="020B0604020202020204" pitchFamily="34" charset="0"/>
              <a:buNone/>
            </a:pPr>
            <a:endParaRPr lang="en-GB" b="1" dirty="0">
              <a:solidFill>
                <a:schemeClr val="tx1"/>
              </a:solidFill>
            </a:endParaRPr>
          </a:p>
          <a:p>
            <a:pPr marL="0" lvl="0" indent="0">
              <a:buFont typeface="Arial" panose="020B0604020202020204" pitchFamily="34" charset="0"/>
              <a:buNone/>
            </a:pPr>
            <a:r>
              <a:rPr lang="en-GB" dirty="0"/>
              <a:t>or those between 20-24 years is </a:t>
            </a:r>
            <a:r>
              <a:rPr lang="en-GB" b="1" dirty="0"/>
              <a:t>12%.</a:t>
            </a:r>
          </a:p>
        </p:txBody>
      </p:sp>
      <p:pic>
        <p:nvPicPr>
          <p:cNvPr id="8" name="Picture 7" descr="A graph with blue and white bars&#10;&#10;Description automatically generated with medium confidence">
            <a:extLst>
              <a:ext uri="{FF2B5EF4-FFF2-40B4-BE49-F238E27FC236}">
                <a16:creationId xmlns:a16="http://schemas.microsoft.com/office/drawing/2014/main" id="{6AAC9D46-6C5A-BA4B-ADA6-00CA3F11C6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00" y="1259840"/>
            <a:ext cx="5994400" cy="4515708"/>
          </a:xfrm>
          <a:prstGeom prst="rect">
            <a:avLst/>
          </a:prstGeom>
        </p:spPr>
      </p:pic>
    </p:spTree>
    <p:extLst>
      <p:ext uri="{BB962C8B-B14F-4D97-AF65-F5344CB8AC3E}">
        <p14:creationId xmlns:p14="http://schemas.microsoft.com/office/powerpoint/2010/main" val="3412680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2614</TotalTime>
  <Words>2245</Words>
  <Application>Microsoft Office PowerPoint</Application>
  <PresentationFormat>Widescreen</PresentationFormat>
  <Paragraphs>260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Henry Nanji - Advanced Data Analyst - NNICB</dc:creator>
  <cp:lastModifiedBy>Henry Nanji - Advanced Data Analyst - NNICB</cp:lastModifiedBy>
  <cp:revision>32</cp:revision>
  <dcterms:created xsi:type="dcterms:W3CDTF">2024-11-24T15:18:21Z</dcterms:created>
  <dcterms:modified xsi:type="dcterms:W3CDTF">2025-01-03T21:01:09Z</dcterms:modified>
</cp:coreProperties>
</file>