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0"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6" r:id="rId20"/>
    <p:sldId id="259" r:id="rId21"/>
    <p:sldId id="260" r:id="rId22"/>
    <p:sldId id="261" r:id="rId23"/>
    <p:sldId id="262" r:id="rId24"/>
    <p:sldId id="263" r:id="rId25"/>
    <p:sldId id="264" r:id="rId26"/>
    <p:sldId id="267" r:id="rId27"/>
    <p:sldId id="268" r:id="rId28"/>
    <p:sldId id="265"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9524-447A-F9C7-23C9-2E3B956BF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2F31CB-BBF7-393A-7589-BEC83D7E7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EDD2A4-6E22-B519-ACA9-4BA9B38D4AFA}"/>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F5D14DA4-A7A5-1084-8FD3-9911D47CE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9C9212-CC32-714E-E2B0-26389C3A554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1253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3D5A-9ABD-9665-6F2E-92E88B343B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C72256-E235-9853-FB6F-7C4DC9DA8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9EA28-163D-46C4-EFC2-97A5CDE9680F}"/>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B38093B0-79AA-26CF-6063-2A9451DC6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E29864-538F-C149-FDB6-94BFD1E39E3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55474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4160-B1B8-B65D-F3AF-46E075025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06F1CB-DC06-C116-426C-F33642456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70EF82-248A-0353-6D2A-89F96F84DCFD}"/>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9A33C89E-4946-70CC-0D02-D4F99A15D0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5A013-B0DD-5F89-A109-1B52906549C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82673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9E3-4955-CE9B-ED23-EF2531F275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330092-A01A-F755-3191-AF4C3C0A4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499839-4630-5336-92AD-16E7402D2F10}"/>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53F8DA8A-A493-C1B7-E858-A0DE81A15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85CDA-7372-C7EE-649C-203C60FEB709}"/>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63969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283C-1EA5-41D9-5293-3AA3553C8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C0314F-848F-6463-369A-F3B72BDF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44DCE-F642-B8D4-857F-8B4427DB2592}"/>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6C12D515-E139-A4B3-1CA9-E69161BD81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CE4520-7D7F-4F09-CEE0-93048C31A0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60052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F779-3799-A3CF-6BCF-DDC14A8A6C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821A5-334E-13A1-A8A6-4F0447995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578F6B-E45A-2903-6B90-FCC681591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1B3E53-4539-1EEE-77D9-789B8C9C5DF1}"/>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6" name="Footer Placeholder 5">
            <a:extLst>
              <a:ext uri="{FF2B5EF4-FFF2-40B4-BE49-F238E27FC236}">
                <a16:creationId xmlns:a16="http://schemas.microsoft.com/office/drawing/2014/main" id="{12DCF8B0-8760-7F61-455D-5854A52FF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A28839-0218-B76F-D440-EB603C88B236}"/>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5525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BD3E-9E27-DD3B-882C-3EC18C369C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8E5A59-F448-6D8A-9941-8E8CC55CE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90912-8D10-D3E1-094A-EF722A7E4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82467-129A-7A5E-85E3-F63BB0703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5B3DA-DAFB-3149-3174-1DF1ED652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65663D-A9F7-CCC1-1E64-6ABBEF8B58EC}"/>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8" name="Footer Placeholder 7">
            <a:extLst>
              <a:ext uri="{FF2B5EF4-FFF2-40B4-BE49-F238E27FC236}">
                <a16:creationId xmlns:a16="http://schemas.microsoft.com/office/drawing/2014/main" id="{7E76EEA6-4B52-9B91-7BF5-3E22EE8A7E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F0D5F0-21ED-8F92-1738-19456DBE0B8B}"/>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81793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4155-D909-0BB3-FE65-E38EAC2126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9224E2-368C-80F5-9AEB-B28E7A703AB5}"/>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4" name="Footer Placeholder 3">
            <a:extLst>
              <a:ext uri="{FF2B5EF4-FFF2-40B4-BE49-F238E27FC236}">
                <a16:creationId xmlns:a16="http://schemas.microsoft.com/office/drawing/2014/main" id="{FFC6D4FA-83F3-0274-76A8-8B685A2404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041F3A-045B-EE57-9E50-F88C74A36FA0}"/>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9718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83593-8EE9-F871-45E0-15AFCB040D53}"/>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3" name="Footer Placeholder 2">
            <a:extLst>
              <a:ext uri="{FF2B5EF4-FFF2-40B4-BE49-F238E27FC236}">
                <a16:creationId xmlns:a16="http://schemas.microsoft.com/office/drawing/2014/main" id="{21137217-5643-44EC-2AE9-1817DDC74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07F500-CC2C-AB10-C754-0A4434640CF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060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8B28-4291-5380-D945-681EDE66C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7F4915-3038-B48C-D504-3C2ED5DB7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5095C-8A81-E343-9DFB-D6CD7E8A3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78C26-9392-D958-EE6A-47114D9D2FF1}"/>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6" name="Footer Placeholder 5">
            <a:extLst>
              <a:ext uri="{FF2B5EF4-FFF2-40B4-BE49-F238E27FC236}">
                <a16:creationId xmlns:a16="http://schemas.microsoft.com/office/drawing/2014/main" id="{CE08C4DA-DC00-3F51-ADE3-AF39B35F37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A5F193-34EE-A2DD-F422-EBAF422FBC31}"/>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42081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342F-2887-936A-48FF-101A7090E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E07DAC-114E-0230-3613-42E384AB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A8A325-51AD-5148-6075-53A78FEF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9201F-BEB6-C9BE-B433-9B59A34F1074}"/>
              </a:ext>
            </a:extLst>
          </p:cNvPr>
          <p:cNvSpPr>
            <a:spLocks noGrp="1"/>
          </p:cNvSpPr>
          <p:nvPr>
            <p:ph type="dt" sz="half" idx="10"/>
          </p:nvPr>
        </p:nvSpPr>
        <p:spPr/>
        <p:txBody>
          <a:bodyPr/>
          <a:lstStyle/>
          <a:p>
            <a:fld id="{D9418A64-2D92-4850-8486-29574146B3C3}" type="datetimeFigureOut">
              <a:rPr lang="en-GB" smtClean="0"/>
              <a:t>28/12/2024</a:t>
            </a:fld>
            <a:endParaRPr lang="en-GB"/>
          </a:p>
        </p:txBody>
      </p:sp>
      <p:sp>
        <p:nvSpPr>
          <p:cNvPr id="6" name="Footer Placeholder 5">
            <a:extLst>
              <a:ext uri="{FF2B5EF4-FFF2-40B4-BE49-F238E27FC236}">
                <a16:creationId xmlns:a16="http://schemas.microsoft.com/office/drawing/2014/main" id="{55799C07-341A-5FC6-A069-FCAEC6856E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11771F-126E-A5CD-97BD-CB56B418D4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79449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AD9AC-EFFF-F94A-7A08-B33E27925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544E0D-5DB1-68FD-729E-7A91E8EEA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A53FE-228E-B939-F756-272636906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18A64-2D92-4850-8486-29574146B3C3}" type="datetimeFigureOut">
              <a:rPr lang="en-GB" smtClean="0"/>
              <a:t>28/12/2024</a:t>
            </a:fld>
            <a:endParaRPr lang="en-GB"/>
          </a:p>
        </p:txBody>
      </p:sp>
      <p:sp>
        <p:nvSpPr>
          <p:cNvPr id="5" name="Footer Placeholder 4">
            <a:extLst>
              <a:ext uri="{FF2B5EF4-FFF2-40B4-BE49-F238E27FC236}">
                <a16:creationId xmlns:a16="http://schemas.microsoft.com/office/drawing/2014/main" id="{3C5384E5-A3D8-1F5C-5B33-D98072FDA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556B0-221E-7F6C-0777-B176CA14F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56E6A-1FD7-48B7-BC14-AAA674D38A30}" type="slidenum">
              <a:rPr lang="en-GB" smtClean="0"/>
              <a:t>‹#›</a:t>
            </a:fld>
            <a:endParaRPr lang="en-GB"/>
          </a:p>
        </p:txBody>
      </p:sp>
    </p:spTree>
    <p:extLst>
      <p:ext uri="{BB962C8B-B14F-4D97-AF65-F5344CB8AC3E}">
        <p14:creationId xmlns:p14="http://schemas.microsoft.com/office/powerpoint/2010/main" val="18523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Depression </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939835"/>
            <a:ext cx="11428320" cy="5699969"/>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GB"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6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 Data description</a:t>
            </a:r>
            <a:r>
              <a:rPr lang="en-GB" sz="16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depression dataset contains information on individuals with various attributes related to their personal and lifestyle factors.</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Features of the data set</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full name of the individual.</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Age</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age of the individual in years.</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Marital Status: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Single, Married, Divorced, and Widowed.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Education Level</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 School, Associate Degree, Bachelor's Degree, Master's Degree, and PhD.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Number of Children: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one, two three four</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Smoking Status: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Smoker, Former and Non-smoker.</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Physical Activity Level: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Sedentary, Moderate, and Active.</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Employment Status</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Employed and Unemployed.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Income: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annual income of the individual in USD.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Alcohol Consumption: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 Moderate, and High.</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Dietary Habits: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Healthy, Moderate, and Unhealthy.</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Sleep Patterns: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Good, Fair, and Poor.</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History of Mental Illness: Whether the individual has a history of mental illness.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History of Substance Abuse: Whether the individual has a history of substance abuse.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Family History of Depression: Indicates if there is a family history of depression.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Chronic Medical Conditions: Whether the individual has chronic medical conditions. Possible values are Yes and No.</a:t>
            </a:r>
          </a:p>
          <a:p>
            <a:endParaRPr lang="en-GB" kern="100" dirty="0">
              <a:solidFill>
                <a:schemeClr val="tx1"/>
              </a:solidFill>
              <a:effectLst/>
            </a:endParaRPr>
          </a:p>
        </p:txBody>
      </p:sp>
    </p:spTree>
    <p:extLst>
      <p:ext uri="{BB962C8B-B14F-4D97-AF65-F5344CB8AC3E}">
        <p14:creationId xmlns:p14="http://schemas.microsoft.com/office/powerpoint/2010/main" val="30303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history of depression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depression status.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for those who are depressed and those not depressed</a:t>
            </a:r>
            <a:r>
              <a:rPr lang="en-GB" b="1" dirty="0">
                <a:solidFill>
                  <a:schemeClr val="tx1"/>
                </a:solidFill>
              </a:rPr>
              <a:t>, 31% and 30% </a:t>
            </a:r>
            <a:r>
              <a:rPr lang="en-GB" dirty="0">
                <a:solidFill>
                  <a:schemeClr val="tx1"/>
                </a:solidFill>
              </a:rPr>
              <a:t>respectively.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9" name="Picture 8" descr="A blue and white bar graph&#10;&#10;Description automatically generated">
            <a:extLst>
              <a:ext uri="{FF2B5EF4-FFF2-40B4-BE49-F238E27FC236}">
                <a16:creationId xmlns:a16="http://schemas.microsoft.com/office/drawing/2014/main" id="{F7FE0D25-40B0-5DFA-D750-6153B1377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9" y="1265332"/>
            <a:ext cx="5698936" cy="4576668"/>
          </a:xfrm>
          <a:prstGeom prst="rect">
            <a:avLst/>
          </a:prstGeom>
        </p:spPr>
      </p:pic>
    </p:spTree>
    <p:extLst>
      <p:ext uri="{BB962C8B-B14F-4D97-AF65-F5344CB8AC3E}">
        <p14:creationId xmlns:p14="http://schemas.microsoft.com/office/powerpoint/2010/main" val="290334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chronic medical conditions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whether they have a chronic condition or not.</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for those with chronic medical conditions and those without is similar,</a:t>
            </a:r>
            <a:r>
              <a:rPr lang="en-GB" b="1" dirty="0">
                <a:solidFill>
                  <a:schemeClr val="tx1"/>
                </a:solidFill>
              </a:rPr>
              <a:t> 31% and 30% </a:t>
            </a:r>
            <a:r>
              <a:rPr lang="en-GB" dirty="0">
                <a:solidFill>
                  <a:schemeClr val="tx1"/>
                </a:solidFill>
              </a:rPr>
              <a:t>respectively.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blue and white bar graph&#10;&#10;Description automatically generated">
            <a:extLst>
              <a:ext uri="{FF2B5EF4-FFF2-40B4-BE49-F238E27FC236}">
                <a16:creationId xmlns:a16="http://schemas.microsoft.com/office/drawing/2014/main" id="{BE622FD8-9FFD-90E6-354C-B5EBB482B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66" y="1300480"/>
            <a:ext cx="5783934" cy="4475068"/>
          </a:xfrm>
          <a:prstGeom prst="rect">
            <a:avLst/>
          </a:prstGeom>
        </p:spPr>
      </p:pic>
    </p:spTree>
    <p:extLst>
      <p:ext uri="{BB962C8B-B14F-4D97-AF65-F5344CB8AC3E}">
        <p14:creationId xmlns:p14="http://schemas.microsoft.com/office/powerpoint/2010/main" val="369098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different sleep patterns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sleep patterns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poor and fair sleep patterns, </a:t>
            </a:r>
            <a:r>
              <a:rPr lang="en-GB" b="1" dirty="0">
                <a:solidFill>
                  <a:schemeClr val="tx1"/>
                </a:solidFill>
              </a:rPr>
              <a:t>33% and 31% </a:t>
            </a:r>
            <a:r>
              <a:rPr lang="en-GB" dirty="0">
                <a:solidFill>
                  <a:schemeClr val="tx1"/>
                </a:solidFill>
              </a:rPr>
              <a:t>respectively compared to those with  a good sleep pattern (</a:t>
            </a:r>
            <a:r>
              <a:rPr lang="en-GB" b="1" dirty="0">
                <a:solidFill>
                  <a:schemeClr val="tx1"/>
                </a:solidFill>
              </a:rPr>
              <a:t>27%)</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screenshot of a graph&#10;&#10;Description automatically generated">
            <a:extLst>
              <a:ext uri="{FF2B5EF4-FFF2-40B4-BE49-F238E27FC236}">
                <a16:creationId xmlns:a16="http://schemas.microsoft.com/office/drawing/2014/main" id="{7AB91DD0-765F-9117-BC1F-A0074CD9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219200"/>
            <a:ext cx="5966681" cy="4556348"/>
          </a:xfrm>
          <a:prstGeom prst="rect">
            <a:avLst/>
          </a:prstGeom>
        </p:spPr>
      </p:pic>
    </p:spTree>
    <p:extLst>
      <p:ext uri="{BB962C8B-B14F-4D97-AF65-F5344CB8AC3E}">
        <p14:creationId xmlns:p14="http://schemas.microsoft.com/office/powerpoint/2010/main" val="186689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different physical activity</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physical activity levels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across all levels of physical activity.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9" name="Picture 8" descr="A graph with blue and white stripes&#10;&#10;Description automatically generated">
            <a:extLst>
              <a:ext uri="{FF2B5EF4-FFF2-40B4-BE49-F238E27FC236}">
                <a16:creationId xmlns:a16="http://schemas.microsoft.com/office/drawing/2014/main" id="{8F16030D-2306-7026-18B9-1329ED3D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20" y="1320800"/>
            <a:ext cx="5923692" cy="4454748"/>
          </a:xfrm>
          <a:prstGeom prst="rect">
            <a:avLst/>
          </a:prstGeom>
        </p:spPr>
      </p:pic>
    </p:spTree>
    <p:extLst>
      <p:ext uri="{BB962C8B-B14F-4D97-AF65-F5344CB8AC3E}">
        <p14:creationId xmlns:p14="http://schemas.microsoft.com/office/powerpoint/2010/main" val="56443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dietary habits.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dietary habits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unhealthy diet </a:t>
            </a:r>
            <a:r>
              <a:rPr lang="en-GB" b="1" dirty="0">
                <a:solidFill>
                  <a:schemeClr val="tx1"/>
                </a:solidFill>
              </a:rPr>
              <a:t>(32%) </a:t>
            </a:r>
            <a:r>
              <a:rPr lang="en-GB" dirty="0">
                <a:solidFill>
                  <a:schemeClr val="tx1"/>
                </a:solidFill>
              </a:rPr>
              <a:t>compared to those who have a healthy diet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blue and white bar graph&#10;&#10;Description automatically generated">
            <a:extLst>
              <a:ext uri="{FF2B5EF4-FFF2-40B4-BE49-F238E27FC236}">
                <a16:creationId xmlns:a16="http://schemas.microsoft.com/office/drawing/2014/main" id="{E3539B4E-74BC-3306-7D14-A8071BEA5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26" y="1229360"/>
            <a:ext cx="6050280" cy="4546188"/>
          </a:xfrm>
          <a:prstGeom prst="rect">
            <a:avLst/>
          </a:prstGeom>
        </p:spPr>
      </p:pic>
    </p:spTree>
    <p:extLst>
      <p:ext uri="{BB962C8B-B14F-4D97-AF65-F5344CB8AC3E}">
        <p14:creationId xmlns:p14="http://schemas.microsoft.com/office/powerpoint/2010/main" val="58592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dietary habits.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dietary habits.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who with unhealthy diet </a:t>
            </a:r>
            <a:r>
              <a:rPr lang="en-GB" b="1" dirty="0">
                <a:solidFill>
                  <a:schemeClr val="tx1"/>
                </a:solidFill>
              </a:rPr>
              <a:t>(32%) </a:t>
            </a:r>
            <a:r>
              <a:rPr lang="en-GB" dirty="0">
                <a:solidFill>
                  <a:schemeClr val="tx1"/>
                </a:solidFill>
              </a:rPr>
              <a:t>compared to those who have a healthy diet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blue and white bar graph&#10;&#10;Description automatically generated">
            <a:extLst>
              <a:ext uri="{FF2B5EF4-FFF2-40B4-BE49-F238E27FC236}">
                <a16:creationId xmlns:a16="http://schemas.microsoft.com/office/drawing/2014/main" id="{CE867F7F-9BD4-193C-DF62-EBE3C71CA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320800"/>
            <a:ext cx="5943600" cy="4551680"/>
          </a:xfrm>
          <a:prstGeom prst="rect">
            <a:avLst/>
          </a:prstGeom>
        </p:spPr>
      </p:pic>
    </p:spTree>
    <p:extLst>
      <p:ext uri="{BB962C8B-B14F-4D97-AF65-F5344CB8AC3E}">
        <p14:creationId xmlns:p14="http://schemas.microsoft.com/office/powerpoint/2010/main" val="20254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number of children.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the number of children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31%)  </a:t>
            </a:r>
            <a:r>
              <a:rPr lang="en-GB" dirty="0">
                <a:solidFill>
                  <a:schemeClr val="tx1"/>
                </a:solidFill>
              </a:rPr>
              <a:t>for patients without a child one, two and three children and lower in those with four children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graph with blue and white stripes&#10;&#10;Description automatically generated">
            <a:extLst>
              <a:ext uri="{FF2B5EF4-FFF2-40B4-BE49-F238E27FC236}">
                <a16:creationId xmlns:a16="http://schemas.microsoft.com/office/drawing/2014/main" id="{35424C5B-E067-A763-8663-248A74A0E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249680"/>
            <a:ext cx="5862320" cy="4632960"/>
          </a:xfrm>
          <a:prstGeom prst="rect">
            <a:avLst/>
          </a:prstGeom>
        </p:spPr>
      </p:pic>
    </p:spTree>
    <p:extLst>
      <p:ext uri="{BB962C8B-B14F-4D97-AF65-F5344CB8AC3E}">
        <p14:creationId xmlns:p14="http://schemas.microsoft.com/office/powerpoint/2010/main" val="351287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age.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age categories based on median age</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32%)  </a:t>
            </a:r>
            <a:r>
              <a:rPr lang="en-GB" dirty="0">
                <a:solidFill>
                  <a:schemeClr val="tx1"/>
                </a:solidFill>
              </a:rPr>
              <a:t>for patients greater than median age of 58 years compared to those less than median age 58 years old </a:t>
            </a:r>
            <a:r>
              <a:rPr lang="en-GB" b="1" dirty="0">
                <a:solidFill>
                  <a:schemeClr val="tx1"/>
                </a:solidFill>
              </a:rPr>
              <a:t>(29%).</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graph of a patient&#10;&#10;Description automatically generated with medium confidence">
            <a:extLst>
              <a:ext uri="{FF2B5EF4-FFF2-40B4-BE49-F238E27FC236}">
                <a16:creationId xmlns:a16="http://schemas.microsoft.com/office/drawing/2014/main" id="{66B3203B-D1A9-2CCE-AD0C-20C120E59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 y="1381760"/>
            <a:ext cx="5781040" cy="4393788"/>
          </a:xfrm>
          <a:prstGeom prst="rect">
            <a:avLst/>
          </a:prstGeom>
        </p:spPr>
      </p:pic>
    </p:spTree>
    <p:extLst>
      <p:ext uri="{BB962C8B-B14F-4D97-AF65-F5344CB8AC3E}">
        <p14:creationId xmlns:p14="http://schemas.microsoft.com/office/powerpoint/2010/main" val="24951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income.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income categories based on median income</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37%)  </a:t>
            </a:r>
            <a:r>
              <a:rPr lang="en-GB" dirty="0">
                <a:solidFill>
                  <a:schemeClr val="tx1"/>
                </a:solidFill>
              </a:rPr>
              <a:t>for patients with income levels less than median income compared to those above median income.</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graph with blue rectangles&#10;&#10;Description automatically generated">
            <a:extLst>
              <a:ext uri="{FF2B5EF4-FFF2-40B4-BE49-F238E27FC236}">
                <a16:creationId xmlns:a16="http://schemas.microsoft.com/office/drawing/2014/main" id="{4E6799B3-9F1B-FE5B-EA5B-4850BCCC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 y="1310640"/>
            <a:ext cx="5902960" cy="4464908"/>
          </a:xfrm>
          <a:prstGeom prst="rect">
            <a:avLst/>
          </a:prstGeom>
        </p:spPr>
      </p:pic>
    </p:spTree>
    <p:extLst>
      <p:ext uri="{BB962C8B-B14F-4D97-AF65-F5344CB8AC3E}">
        <p14:creationId xmlns:p14="http://schemas.microsoft.com/office/powerpoint/2010/main" val="2953863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Adjusted Model- Logistic Regression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7167077" cy="536914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813040" y="1190254"/>
            <a:ext cx="4209113" cy="47065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400" dirty="0">
                <a:solidFill>
                  <a:schemeClr val="tx1"/>
                </a:solidFill>
                <a:effectLst/>
                <a:ea typeface="Calibri" panose="020F0502020204030204" pitchFamily="34" charset="0"/>
                <a:cs typeface="Times New Roman" panose="02020603050405020304" pitchFamily="18" charset="0"/>
              </a:rPr>
              <a:t>This figures show association between patients with a history of mental health illness and some selected factors. This has taken into consideration all factors listed</a:t>
            </a:r>
            <a:r>
              <a:rPr lang="en-GB" sz="1400" b="1" dirty="0">
                <a:solidFill>
                  <a:schemeClr val="tx1"/>
                </a:solidFill>
                <a:effectLst/>
                <a:ea typeface="Calibri" panose="020F0502020204030204" pitchFamily="34" charset="0"/>
                <a:cs typeface="Times New Roman" panose="02020603050405020304" pitchFamily="18" charset="0"/>
              </a:rPr>
              <a:t>. Most models usually adjust for age and sex regardless of significance level.</a:t>
            </a:r>
          </a:p>
          <a:p>
            <a:pPr>
              <a:lnSpc>
                <a:spcPct val="107000"/>
              </a:lnSpc>
              <a:spcAft>
                <a:spcPts val="800"/>
              </a:spcAft>
            </a:pPr>
            <a:r>
              <a:rPr lang="en-GB" sz="1400" dirty="0">
                <a:solidFill>
                  <a:schemeClr val="tx1"/>
                </a:solidFill>
                <a:ea typeface="Calibri" panose="020F0502020204030204" pitchFamily="34" charset="0"/>
                <a:cs typeface="Times New Roman" panose="02020603050405020304" pitchFamily="18" charset="0"/>
              </a:rPr>
              <a:t>The likelihood of a person who is unemployed to have history of mental health is </a:t>
            </a:r>
            <a:r>
              <a:rPr lang="en-GB" sz="1400" b="1" dirty="0">
                <a:solidFill>
                  <a:schemeClr val="tx1"/>
                </a:solidFill>
                <a:ea typeface="Calibri" panose="020F0502020204030204" pitchFamily="34" charset="0"/>
                <a:cs typeface="Times New Roman" panose="02020603050405020304" pitchFamily="18" charset="0"/>
              </a:rPr>
              <a:t>67%  </a:t>
            </a:r>
            <a:r>
              <a:rPr lang="en-GB" sz="1400" dirty="0">
                <a:solidFill>
                  <a:schemeClr val="tx1"/>
                </a:solidFill>
                <a:ea typeface="Calibri" panose="020F0502020204030204" pitchFamily="34" charset="0"/>
                <a:cs typeface="Times New Roman" panose="02020603050405020304" pitchFamily="18" charset="0"/>
              </a:rPr>
              <a:t>higher compared to those who are employed (reference class) </a:t>
            </a:r>
            <a:endParaRPr lang="en-GB" sz="1400" dirty="0">
              <a:solidFill>
                <a:schemeClr val="tx1"/>
              </a:solidFill>
              <a:cs typeface="Times New Roman" panose="02020603050405020304" pitchFamily="18" charset="0"/>
            </a:endParaRPr>
          </a:p>
          <a:p>
            <a:r>
              <a:rPr lang="en-GB" sz="1400" dirty="0">
                <a:solidFill>
                  <a:schemeClr val="tx1"/>
                </a:solidFill>
                <a:ea typeface="Calibri" panose="020F0502020204030204" pitchFamily="34" charset="0"/>
                <a:cs typeface="Times New Roman" panose="02020603050405020304" pitchFamily="18" charset="0"/>
              </a:rPr>
              <a:t>For a patient with equal to or greater than the median income level to have history of mental health is </a:t>
            </a:r>
            <a:r>
              <a:rPr lang="en-GB" sz="1400" b="1" dirty="0">
                <a:solidFill>
                  <a:schemeClr val="tx1"/>
                </a:solidFill>
                <a:ea typeface="Calibri" panose="020F0502020204030204" pitchFamily="34" charset="0"/>
                <a:cs typeface="Times New Roman" panose="02020603050405020304" pitchFamily="18" charset="0"/>
              </a:rPr>
              <a:t>17% </a:t>
            </a:r>
            <a:r>
              <a:rPr lang="en-GB" sz="1400" dirty="0">
                <a:solidFill>
                  <a:schemeClr val="tx1"/>
                </a:solidFill>
                <a:ea typeface="Calibri" panose="020F0502020204030204" pitchFamily="34" charset="0"/>
                <a:cs typeface="Times New Roman" panose="02020603050405020304" pitchFamily="18" charset="0"/>
              </a:rPr>
              <a:t>lower compared to those with an income level of less than the median income</a:t>
            </a:r>
          </a:p>
          <a:p>
            <a:endParaRPr lang="en-GB" sz="1400" dirty="0">
              <a:solidFill>
                <a:schemeClr val="tx1"/>
              </a:solidFill>
              <a:ea typeface="Calibri" panose="020F0502020204030204" pitchFamily="34" charset="0"/>
              <a:cs typeface="Times New Roman" panose="02020603050405020304" pitchFamily="18" charset="0"/>
            </a:endParaRPr>
          </a:p>
          <a:p>
            <a:r>
              <a:rPr lang="en-GB" sz="1400" dirty="0">
                <a:solidFill>
                  <a:schemeClr val="tx1"/>
                </a:solidFill>
                <a:ea typeface="Calibri" panose="020F0502020204030204" pitchFamily="34" charset="0"/>
                <a:cs typeface="Times New Roman" panose="02020603050405020304" pitchFamily="18" charset="0"/>
              </a:rPr>
              <a:t>People with PHD, Master Degree and Bachelor's degree are less likely (</a:t>
            </a:r>
            <a:r>
              <a:rPr lang="en-GB" sz="1400" b="1" dirty="0">
                <a:solidFill>
                  <a:schemeClr val="tx1"/>
                </a:solidFill>
                <a:ea typeface="Calibri" panose="020F0502020204030204" pitchFamily="34" charset="0"/>
                <a:cs typeface="Times New Roman" panose="02020603050405020304" pitchFamily="18" charset="0"/>
              </a:rPr>
              <a:t>12% each</a:t>
            </a:r>
            <a:r>
              <a:rPr lang="en-GB" sz="1400" dirty="0">
                <a:solidFill>
                  <a:schemeClr val="tx1"/>
                </a:solidFill>
                <a:ea typeface="Calibri" panose="020F0502020204030204" pitchFamily="34" charset="0"/>
                <a:cs typeface="Times New Roman" panose="02020603050405020304" pitchFamily="18" charset="0"/>
              </a:rPr>
              <a:t>) to have history of mental health compared to those with associate degree </a:t>
            </a: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graph with numbers and lines&#10;&#10;Description automatically generated">
            <a:extLst>
              <a:ext uri="{FF2B5EF4-FFF2-40B4-BE49-F238E27FC236}">
                <a16:creationId xmlns:a16="http://schemas.microsoft.com/office/drawing/2014/main" id="{7CB80206-CEAD-15CD-169D-311082EFA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37" y="1190254"/>
            <a:ext cx="6918007" cy="5098786"/>
          </a:xfrm>
          <a:prstGeom prst="rect">
            <a:avLst/>
          </a:prstGeom>
        </p:spPr>
      </p:pic>
    </p:spTree>
    <p:extLst>
      <p:ext uri="{BB962C8B-B14F-4D97-AF65-F5344CB8AC3E}">
        <p14:creationId xmlns:p14="http://schemas.microsoft.com/office/powerpoint/2010/main" val="211356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Assumptions and Data </a:t>
            </a:r>
            <a:r>
              <a:rPr lang="en-GB" sz="3200" b="1" dirty="0" err="1">
                <a:solidFill>
                  <a:schemeClr val="tx1"/>
                </a:solidFill>
                <a:latin typeface="Calibri" panose="020F0502020204030204" pitchFamily="34" charset="0"/>
                <a:cs typeface="Times New Roman" panose="02020603050405020304" pitchFamily="18" charset="0"/>
              </a:rPr>
              <a:t>preperation</a:t>
            </a:r>
            <a:r>
              <a:rPr lang="en-GB" sz="3200" b="1" dirty="0">
                <a:solidFill>
                  <a:schemeClr val="tx1"/>
                </a:solidFill>
                <a:latin typeface="Calibri" panose="020F0502020204030204" pitchFamily="34" charset="0"/>
                <a:cs typeface="Times New Roman" panose="02020603050405020304" pitchFamily="18" charset="0"/>
              </a:rPr>
              <a:t> </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863599"/>
            <a:ext cx="11428320" cy="5776205"/>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set had so many records for each patient with history of mental illness recorded at different time points. Also, for a particular patient, there were some conflicting records of history of mental health condition recorded at different at ages. For example, a patient of age 20 years  may have two records for history of mental illness, one present and absent. The longitudinal nature of the data set presented challenges for analysis and introduced a lot of duplicate records. To prepare the data for analysis with unique records for each patient, the following assumptions were made:</a:t>
            </a:r>
          </a:p>
          <a:p>
            <a:pPr marL="342900" lvl="0" indent="-342900">
              <a:lnSpc>
                <a:spcPct val="107000"/>
              </a:lnSpc>
              <a:buFont typeface="Symbol" panose="05050102010706020507" pitchFamily="18" charset="2"/>
              <a:buChar char=""/>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considered only the most recent record of diagnosis regardless of whether the patient has a history of mental health illness (Yes/No). I made this assumption because the latest record represents the true health state of the individual.</a:t>
            </a:r>
          </a:p>
          <a:p>
            <a:pPr marL="342900" lvl="0" indent="-342900">
              <a:lnSpc>
                <a:spcPct val="107000"/>
              </a:lnSpc>
              <a:spcAft>
                <a:spcPts val="800"/>
              </a:spcAft>
              <a:buFont typeface="Symbol" panose="05050102010706020507" pitchFamily="18" charset="2"/>
              <a:buChar char=""/>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Patients that had a history of mental health (Yes) and history of mental illness (No) at the same age were dropped as the outcome was conflicting.</a:t>
            </a:r>
          </a:p>
          <a:p>
            <a:pPr>
              <a:lnSpc>
                <a:spcPct val="107000"/>
              </a:lnSpc>
              <a:spcAft>
                <a:spcPts val="800"/>
              </a:spcAft>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assumptions reduced the data to unique records per patient. </a:t>
            </a:r>
            <a:r>
              <a:rPr lang="en-GB" sz="2000" dirty="0">
                <a:solidFill>
                  <a:schemeClr val="tx1"/>
                </a:solidFill>
              </a:rPr>
              <a:t>The data set contained a total of 413,768 records ( including duplicates) .  There were a total of 52% duplicate records and 48% unique records</a:t>
            </a:r>
          </a:p>
          <a:p>
            <a:pPr>
              <a:lnSpc>
                <a:spcPct val="107000"/>
              </a:lnSpc>
              <a:spcAft>
                <a:spcPts val="800"/>
              </a:spcAft>
            </a:pPr>
            <a:endPar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955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a:t>
            </a:r>
            <a:endParaRPr lang="en-GB" sz="3200" dirty="0">
              <a:solidFill>
                <a:schemeClr val="tx1"/>
              </a:solidFill>
            </a:endParaRPr>
          </a:p>
        </p:txBody>
      </p:sp>
    </p:spTree>
    <p:extLst>
      <p:ext uri="{BB962C8B-B14F-4D97-AF65-F5344CB8AC3E}">
        <p14:creationId xmlns:p14="http://schemas.microsoft.com/office/powerpoint/2010/main" val="408359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518159" y="71261"/>
            <a:ext cx="11343465"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GB"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Improving the fitted model</a:t>
            </a:r>
          </a:p>
        </p:txBody>
      </p:sp>
      <p:sp>
        <p:nvSpPr>
          <p:cNvPr id="8" name="TextBox 7">
            <a:extLst>
              <a:ext uri="{FF2B5EF4-FFF2-40B4-BE49-F238E27FC236}">
                <a16:creationId xmlns:a16="http://schemas.microsoft.com/office/drawing/2014/main" id="{21F6EF90-44EC-5D43-9857-589C9FEF72E1}"/>
              </a:ext>
            </a:extLst>
          </p:cNvPr>
          <p:cNvSpPr txBox="1"/>
          <p:nvPr/>
        </p:nvSpPr>
        <p:spPr>
          <a:xfrm>
            <a:off x="624665" y="1268808"/>
            <a:ext cx="11236960" cy="6043449"/>
          </a:xfrm>
          <a:prstGeom prst="rect">
            <a:avLst/>
          </a:prstGeom>
          <a:noFill/>
        </p:spPr>
        <p:txBody>
          <a:bodyPr wrap="square">
            <a:spAutoFit/>
          </a:bodyPr>
          <a:lstStyle/>
          <a:p>
            <a:pPr>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Based on the data, and testing just two algorithms,  logistic regression model with an accuracy is 69% </a:t>
            </a:r>
            <a:r>
              <a:rPr lang="en-GB" sz="2000" kern="100" dirty="0">
                <a:latin typeface="Calibri" panose="020F0502020204030204" pitchFamily="34" charset="0"/>
                <a:ea typeface="Calibri" panose="020F0502020204030204" pitchFamily="34" charset="0"/>
                <a:cs typeface="Times New Roman" panose="02020603050405020304" pitchFamily="18" charset="0"/>
              </a:rPr>
              <a:t>was</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 the better performing model. The following are some ideas for how the model can be improved.</a:t>
            </a:r>
          </a:p>
          <a:p>
            <a:pPr>
              <a:lnSpc>
                <a:spcPct val="107000"/>
              </a:lnSpc>
              <a:spcAft>
                <a:spcPts val="800"/>
              </a:spcAft>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Feature selection –using a certain number of predictors that have the highest coefficients that are statistically significant at the 5% level.</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Transforming some features and testing if they are more predictive of mental illness.</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 Using lasso regularization and removing predictors whose coefficients become zero.</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For random forests, using the variable importance and selecting a certain number of predictors with the highest importance can improve model accuracy.</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Including more variables that are predictive of mental health, but at the same time keeping model simple.</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Using more data points is usually a good way forward.</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Consider using neural networks to capture more complex patterns in the data set.</a:t>
            </a:r>
          </a:p>
          <a:p>
            <a:pPr marL="342900" indent="-342900">
              <a:lnSpc>
                <a:spcPct val="107000"/>
              </a:lnSpc>
              <a:spcAft>
                <a:spcPts val="800"/>
              </a:spcAft>
              <a:buFont typeface="Arial" panose="020B0604020202020204" pitchFamily="34" charset="0"/>
              <a:buChar char="•"/>
            </a:pPr>
            <a:r>
              <a:rPr lang="en-GB" sz="2000" kern="100" dirty="0">
                <a:latin typeface="Calibri" panose="020F0502020204030204" pitchFamily="34" charset="0"/>
                <a:ea typeface="Calibri" panose="020F0502020204030204" pitchFamily="34" charset="0"/>
                <a:cs typeface="Times New Roman" panose="02020603050405020304" pitchFamily="18" charset="0"/>
              </a:rPr>
              <a:t>Mention about imbalance data set</a:t>
            </a:r>
          </a:p>
          <a:p>
            <a:pPr marL="342900" indent="-34290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Age and sleeping habits deleted but not improve the fit </a:t>
            </a:r>
          </a:p>
        </p:txBody>
      </p:sp>
    </p:spTree>
    <p:extLst>
      <p:ext uri="{BB962C8B-B14F-4D97-AF65-F5344CB8AC3E}">
        <p14:creationId xmlns:p14="http://schemas.microsoft.com/office/powerpoint/2010/main" val="95419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Half of smokers have a medical expense in the region of about 27,565 pounds</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Half of non-smokers have a medical expense in the region of about 5,876 pounds</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expenses distribute amongst smokers?</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Medical expenses for smokers is significantly higher compared to non-smokers</a:t>
            </a:r>
          </a:p>
        </p:txBody>
      </p:sp>
      <p:pic>
        <p:nvPicPr>
          <p:cNvPr id="11" name="Picture 10" descr="A graph of a number of people&#10;&#10;Description automatically generated with medium confidence">
            <a:extLst>
              <a:ext uri="{FF2B5EF4-FFF2-40B4-BE49-F238E27FC236}">
                <a16:creationId xmlns:a16="http://schemas.microsoft.com/office/drawing/2014/main" id="{9C8B8D67-A028-A817-A977-A07F86EC6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70" y="2133600"/>
            <a:ext cx="5650295" cy="3179379"/>
          </a:xfrm>
          <a:prstGeom prst="rect">
            <a:avLst/>
          </a:prstGeom>
        </p:spPr>
      </p:pic>
    </p:spTree>
    <p:extLst>
      <p:ext uri="{BB962C8B-B14F-4D97-AF65-F5344CB8AC3E}">
        <p14:creationId xmlns:p14="http://schemas.microsoft.com/office/powerpoint/2010/main" val="146012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1623848"/>
            <a:ext cx="5062624" cy="39886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Half of patients who doesn’t have any child have a medical expense of 7,886 pounds</a:t>
            </a:r>
          </a:p>
          <a:p>
            <a:pPr marL="342900" indent="-342900">
              <a:buFont typeface="Arial" panose="020B0604020202020204" pitchFamily="34" charset="0"/>
              <a:buChar char="•"/>
            </a:pPr>
            <a:r>
              <a:rPr lang="en-GB" sz="2400" dirty="0">
                <a:solidFill>
                  <a:schemeClr val="tx1"/>
                </a:solidFill>
              </a:rPr>
              <a:t>Half of patients who have one child have a medical expense of 6,787 pounds</a:t>
            </a:r>
          </a:p>
          <a:p>
            <a:pPr marL="342900" indent="-342900">
              <a:buFont typeface="Arial" panose="020B0604020202020204" pitchFamily="34" charset="0"/>
              <a:buChar char="•"/>
            </a:pPr>
            <a:r>
              <a:rPr lang="en-GB" sz="2400" dirty="0">
                <a:solidFill>
                  <a:schemeClr val="tx1"/>
                </a:solidFill>
              </a:rPr>
              <a:t>Half of patients who five children have  a medical expense of 6,872 pounds</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endParaRPr lang="en-GB" sz="2400" dirty="0">
              <a:solidFill>
                <a:schemeClr val="tx1"/>
              </a:solidFill>
            </a:endParaRP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is the medical expensed distributed amongst the number of children?</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612524"/>
            <a:ext cx="6170412" cy="11742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Generally, median medical expenditure increases as the number of child increases. After a five children, any additional child doesn’t have any significant increase in medical expenses </a:t>
            </a:r>
          </a:p>
        </p:txBody>
      </p:sp>
      <p:pic>
        <p:nvPicPr>
          <p:cNvPr id="11" name="Picture 10" descr="A graph showing a number of children&#10;&#10;Description automatically generated">
            <a:extLst>
              <a:ext uri="{FF2B5EF4-FFF2-40B4-BE49-F238E27FC236}">
                <a16:creationId xmlns:a16="http://schemas.microsoft.com/office/drawing/2014/main" id="{B2661322-10DA-0BB9-D3B1-B44F07C41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6" y="2254469"/>
            <a:ext cx="5849006" cy="3026979"/>
          </a:xfrm>
          <a:prstGeom prst="rect">
            <a:avLst/>
          </a:prstGeom>
        </p:spPr>
      </p:pic>
    </p:spTree>
    <p:extLst>
      <p:ext uri="{BB962C8B-B14F-4D97-AF65-F5344CB8AC3E}">
        <p14:creationId xmlns:p14="http://schemas.microsoft.com/office/powerpoint/2010/main" val="3124283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If your body mass is around 20, the average medical expenditure is around 8,500 pounds</a:t>
            </a:r>
          </a:p>
          <a:p>
            <a:pPr marL="342900" indent="-342900">
              <a:buFont typeface="Arial" panose="020B0604020202020204" pitchFamily="34" charset="0"/>
              <a:buChar char="•"/>
            </a:pPr>
            <a:r>
              <a:rPr lang="en-GB" sz="2400" dirty="0">
                <a:solidFill>
                  <a:schemeClr val="tx1"/>
                </a:solidFill>
              </a:rPr>
              <a:t> If your body mass is around 40, the average medical expenditure is around 15000 pounds</a:t>
            </a:r>
          </a:p>
          <a:p>
            <a:pPr marL="342900" indent="-342900">
              <a:buFont typeface="Arial" panose="020B0604020202020204" pitchFamily="34" charset="0"/>
              <a:buChar char="•"/>
            </a:pPr>
            <a:endParaRPr lang="en-GB" sz="2400" dirty="0">
              <a:solidFill>
                <a:schemeClr val="tx1"/>
              </a:solidFill>
            </a:endParaRP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expenditure vary with body mass index ?</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Generally, as BMI increases, medical expenses increases</a:t>
            </a:r>
          </a:p>
        </p:txBody>
      </p:sp>
      <p:pic>
        <p:nvPicPr>
          <p:cNvPr id="8" name="Picture 7" descr="A graph of a graph showing a line and a blue line&#10;&#10;Description automatically generated with medium confidence">
            <a:extLst>
              <a:ext uri="{FF2B5EF4-FFF2-40B4-BE49-F238E27FC236}">
                <a16:creationId xmlns:a16="http://schemas.microsoft.com/office/drawing/2014/main" id="{7C7C506A-9DF9-5AD2-719B-C9D39E050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48" y="2233448"/>
            <a:ext cx="5936479" cy="3032235"/>
          </a:xfrm>
          <a:prstGeom prst="rect">
            <a:avLst/>
          </a:prstGeom>
        </p:spPr>
      </p:pic>
    </p:spTree>
    <p:extLst>
      <p:ext uri="{BB962C8B-B14F-4D97-AF65-F5344CB8AC3E}">
        <p14:creationId xmlns:p14="http://schemas.microsoft.com/office/powerpoint/2010/main" val="195157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People of some age groups have different medical expenses</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expenditure vary with age ?</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Generally, as age increases, medical expenses increases</a:t>
            </a:r>
          </a:p>
        </p:txBody>
      </p:sp>
      <p:pic>
        <p:nvPicPr>
          <p:cNvPr id="9" name="Picture 8" descr="A graph of a number of people&#10;&#10;Description automatically generated with medium confidence">
            <a:extLst>
              <a:ext uri="{FF2B5EF4-FFF2-40B4-BE49-F238E27FC236}">
                <a16:creationId xmlns:a16="http://schemas.microsoft.com/office/drawing/2014/main" id="{90D29572-BDA0-E9EC-AFE9-939FDAF76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17" y="2270235"/>
            <a:ext cx="5801711" cy="3042744"/>
          </a:xfrm>
          <a:prstGeom prst="rect">
            <a:avLst/>
          </a:prstGeom>
        </p:spPr>
      </p:pic>
    </p:spTree>
    <p:extLst>
      <p:ext uri="{BB962C8B-B14F-4D97-AF65-F5344CB8AC3E}">
        <p14:creationId xmlns:p14="http://schemas.microsoft.com/office/powerpoint/2010/main" val="11350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First Regression model – with all predictors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510528" y="1223939"/>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1400" dirty="0">
                <a:solidFill>
                  <a:schemeClr val="tx1"/>
                </a:solidFill>
              </a:rPr>
              <a:t>For each year that age increases, we would expect $205 higher medical expenses on average, assuming everything else is equal</a:t>
            </a:r>
          </a:p>
          <a:p>
            <a:pPr marL="342900" indent="-342900">
              <a:buFont typeface="Arial" panose="020B0604020202020204" pitchFamily="34" charset="0"/>
              <a:buChar char="•"/>
            </a:pPr>
            <a:r>
              <a:rPr lang="en-GB" sz="1400" dirty="0">
                <a:solidFill>
                  <a:schemeClr val="tx1"/>
                </a:solidFill>
              </a:rPr>
              <a:t>Each additional child results in an average of $384 in additional medical expenses each year</a:t>
            </a:r>
          </a:p>
          <a:p>
            <a:pPr marL="342900" indent="-342900">
              <a:buFont typeface="Arial" panose="020B0604020202020204" pitchFamily="34" charset="0"/>
              <a:buChar char="•"/>
            </a:pPr>
            <a:r>
              <a:rPr lang="en-GB" sz="1400" dirty="0">
                <a:solidFill>
                  <a:schemeClr val="tx1"/>
                </a:solidFill>
              </a:rPr>
              <a:t>Each unit of BMI increase is associated with an increase of $271 in yearly medical costs.</a:t>
            </a:r>
          </a:p>
          <a:p>
            <a:pPr marL="342900" indent="-342900">
              <a:buFont typeface="Arial" panose="020B0604020202020204" pitchFamily="34" charset="0"/>
              <a:buChar char="•"/>
            </a:pPr>
            <a:r>
              <a:rPr lang="en-GB" sz="1400" dirty="0">
                <a:solidFill>
                  <a:schemeClr val="tx1"/>
                </a:solidFill>
              </a:rPr>
              <a:t>males have $105 less medical costs each year relative to females</a:t>
            </a:r>
          </a:p>
          <a:p>
            <a:pPr marL="342900" indent="-342900">
              <a:buFont typeface="Arial" panose="020B0604020202020204" pitchFamily="34" charset="0"/>
              <a:buChar char="•"/>
            </a:pPr>
            <a:r>
              <a:rPr lang="en-GB" sz="1400" dirty="0">
                <a:solidFill>
                  <a:schemeClr val="tx1"/>
                </a:solidFill>
              </a:rPr>
              <a:t>smokers cost an average of $19078 more than non-smokers</a:t>
            </a:r>
          </a:p>
          <a:p>
            <a:pPr marL="342900" indent="-342900">
              <a:buFont typeface="Arial" panose="020B0604020202020204" pitchFamily="34" charset="0"/>
              <a:buChar char="•"/>
            </a:pPr>
            <a:r>
              <a:rPr lang="en-GB" sz="1400" dirty="0">
                <a:solidFill>
                  <a:schemeClr val="tx1"/>
                </a:solidFill>
              </a:rPr>
              <a:t>the coefficient for each of the other three regions in the model is negative, which implies that the northeast region tends to have the highest average medical expenses. than non-smokers. </a:t>
            </a:r>
          </a:p>
          <a:p>
            <a:pPr marL="342900" indent="-342900">
              <a:buFont typeface="Arial" panose="020B0604020202020204" pitchFamily="34" charset="0"/>
              <a:buChar char="•"/>
            </a:pPr>
            <a:endParaRPr lang="en-GB" sz="1400" b="1" dirty="0">
              <a:solidFill>
                <a:schemeClr val="tx1"/>
              </a:solidFill>
            </a:endParaRPr>
          </a:p>
          <a:p>
            <a:pPr marL="342900" indent="-342900">
              <a:buFont typeface="Arial" panose="020B0604020202020204" pitchFamily="34" charset="0"/>
              <a:buChar char="•"/>
            </a:pPr>
            <a:r>
              <a:rPr lang="en-GB" sz="1400" b="1" dirty="0">
                <a:solidFill>
                  <a:schemeClr val="tx1"/>
                </a:solidFill>
              </a:rPr>
              <a:t>old age, smoking, and obesity tend to be linked to additional health issues, while additional family member dependents may result in an increase in physician visits and preventive care such as vaccinations and yearly physical exams</a:t>
            </a:r>
          </a:p>
          <a:p>
            <a:pPr marL="342900" indent="-342900">
              <a:buFont typeface="Arial" panose="020B0604020202020204" pitchFamily="34" charset="0"/>
              <a:buChar char="•"/>
            </a:pPr>
            <a:r>
              <a:rPr lang="en-GB" sz="1400" b="1" dirty="0" err="1">
                <a:solidFill>
                  <a:schemeClr val="tx1"/>
                </a:solidFill>
              </a:rPr>
              <a:t>Rsquared</a:t>
            </a:r>
            <a:r>
              <a:rPr lang="en-GB" sz="1400" b="1" dirty="0">
                <a:solidFill>
                  <a:schemeClr val="tx1"/>
                </a:solidFill>
              </a:rPr>
              <a:t> = 75% - meaning 75% of medical charges is explained by the model</a:t>
            </a:r>
          </a:p>
        </p:txBody>
      </p:sp>
      <p:pic>
        <p:nvPicPr>
          <p:cNvPr id="9" name="Picture 8">
            <a:extLst>
              <a:ext uri="{FF2B5EF4-FFF2-40B4-BE49-F238E27FC236}">
                <a16:creationId xmlns:a16="http://schemas.microsoft.com/office/drawing/2014/main" id="{E1EBC0F0-A4F7-A8DC-2F56-081AB12B8798}"/>
              </a:ext>
            </a:extLst>
          </p:cNvPr>
          <p:cNvPicPr>
            <a:picLocks noChangeAspect="1"/>
          </p:cNvPicPr>
          <p:nvPr/>
        </p:nvPicPr>
        <p:blipFill>
          <a:blip r:embed="rId2"/>
          <a:stretch>
            <a:fillRect/>
          </a:stretch>
        </p:blipFill>
        <p:spPr>
          <a:xfrm>
            <a:off x="512064" y="1319402"/>
            <a:ext cx="5583935" cy="5239894"/>
          </a:xfrm>
          <a:prstGeom prst="rect">
            <a:avLst/>
          </a:prstGeom>
        </p:spPr>
      </p:pic>
    </p:spTree>
    <p:extLst>
      <p:ext uri="{BB962C8B-B14F-4D97-AF65-F5344CB8AC3E}">
        <p14:creationId xmlns:p14="http://schemas.microsoft.com/office/powerpoint/2010/main" val="59375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Improving model performance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510528" y="1223939"/>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200" dirty="0">
                <a:solidFill>
                  <a:schemeClr val="tx1"/>
                </a:solidFill>
              </a:rPr>
              <a:t>if we have subject matter knowledge about how a feature is related to the outcome, we can use this information to inform the model specification and potentially improve the model's performance.</a:t>
            </a:r>
          </a:p>
          <a:p>
            <a:pPr marL="285750" indent="-285750">
              <a:buFont typeface="Arial" panose="020B0604020202020204" pitchFamily="34" charset="0"/>
              <a:buChar char="•"/>
            </a:pPr>
            <a:r>
              <a:rPr lang="en-GB" sz="1200" dirty="0">
                <a:solidFill>
                  <a:schemeClr val="tx1"/>
                </a:solidFill>
              </a:rPr>
              <a:t>the effect of age on medical expenditures may not be constant throughout all age values; the treatment may become disproportionately expensive for the oldest populations</a:t>
            </a:r>
          </a:p>
          <a:p>
            <a:pPr marL="285750" indent="-285750">
              <a:buFont typeface="Arial" panose="020B0604020202020204" pitchFamily="34" charset="0"/>
              <a:buChar char="•"/>
            </a:pPr>
            <a:r>
              <a:rPr lang="en-GB" sz="1200" dirty="0">
                <a:solidFill>
                  <a:schemeClr val="tx1"/>
                </a:solidFill>
              </a:rPr>
              <a:t>Transformation – converting a numeric variable to a binary indicator</a:t>
            </a:r>
          </a:p>
          <a:p>
            <a:pPr marL="285750" indent="-285750">
              <a:buFont typeface="Arial" panose="020B0604020202020204" pitchFamily="34" charset="0"/>
              <a:buChar char="•"/>
            </a:pPr>
            <a:r>
              <a:rPr lang="en-GB" sz="1200" dirty="0">
                <a:solidFill>
                  <a:schemeClr val="tx1"/>
                </a:solidFill>
              </a:rPr>
              <a:t>BMI may have zero impact on medical expenditures for individuals in the normal weight range, but it may be strongly related to higher costs for the obese (that is, BMI of 30 or above).</a:t>
            </a:r>
          </a:p>
          <a:p>
            <a:pPr marL="285750" indent="-285750">
              <a:buFont typeface="Arial" panose="020B0604020202020204" pitchFamily="34" charset="0"/>
              <a:buChar char="•"/>
            </a:pPr>
            <a:r>
              <a:rPr lang="en-GB" sz="1200" dirty="0">
                <a:solidFill>
                  <a:schemeClr val="tx1"/>
                </a:solidFill>
              </a:rPr>
              <a:t> adding interaction effects- What if certain features have a combined impact on the dependent variable? For instance, smoking and obesity may have harmful effects separately, but it is reasonable to assume that their combined effect may be worse than the sum of each one alone. When two features have a combined effect, this is known as an interaction.</a:t>
            </a:r>
          </a:p>
          <a:p>
            <a:pPr marL="285750" indent="-285750">
              <a:buFont typeface="Arial" panose="020B0604020202020204" pitchFamily="34" charset="0"/>
              <a:buChar char="•"/>
            </a:pPr>
            <a:r>
              <a:rPr lang="en-GB" sz="1200" dirty="0">
                <a:solidFill>
                  <a:schemeClr val="tx1"/>
                </a:solidFill>
              </a:rPr>
              <a:t>To summarize the improvements, we: • Added a non-linear term for age • Created an indicator for obesity • Specified an interaction between obesity and smoking</a:t>
            </a:r>
          </a:p>
          <a:p>
            <a:endParaRPr lang="en-GB" sz="1400" b="1" dirty="0">
              <a:solidFill>
                <a:schemeClr val="tx1"/>
              </a:solidFill>
            </a:endParaRPr>
          </a:p>
        </p:txBody>
      </p:sp>
      <p:pic>
        <p:nvPicPr>
          <p:cNvPr id="6" name="Picture 5">
            <a:extLst>
              <a:ext uri="{FF2B5EF4-FFF2-40B4-BE49-F238E27FC236}">
                <a16:creationId xmlns:a16="http://schemas.microsoft.com/office/drawing/2014/main" id="{7217C694-EB83-8D05-2382-26BA1A2A858F}"/>
              </a:ext>
            </a:extLst>
          </p:cNvPr>
          <p:cNvPicPr>
            <a:picLocks noChangeAspect="1"/>
          </p:cNvPicPr>
          <p:nvPr/>
        </p:nvPicPr>
        <p:blipFill>
          <a:blip r:embed="rId2"/>
          <a:stretch>
            <a:fillRect/>
          </a:stretch>
        </p:blipFill>
        <p:spPr>
          <a:xfrm>
            <a:off x="491680" y="1223938"/>
            <a:ext cx="5734951" cy="5335357"/>
          </a:xfrm>
          <a:prstGeom prst="rect">
            <a:avLst/>
          </a:prstGeom>
        </p:spPr>
      </p:pic>
    </p:spTree>
    <p:extLst>
      <p:ext uri="{BB962C8B-B14F-4D97-AF65-F5344CB8AC3E}">
        <p14:creationId xmlns:p14="http://schemas.microsoft.com/office/powerpoint/2010/main" val="98919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Regression model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1223938"/>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dirty="0">
                <a:solidFill>
                  <a:schemeClr val="tx1"/>
                </a:solidFill>
              </a:rPr>
              <a:t>Relative to our first model, the R-squared value has improved from 0.75 to about 0.87. Our model is now explaining 87 percent of the variation in medical treatment costs. Additionally, our theories about the model's functional form seem to be validated. The higher-order age2 term is statistically significant, as is the obesity indicator, bmi30. The interaction between obesity and smoking suggests a massive effect, in addition to the increased costs of over $13,444 for smoking alone, obese smokers spend another $19,876 per year. This may suggest that smoking exacerbates diseases associated with obesity</a:t>
            </a:r>
          </a:p>
        </p:txBody>
      </p:sp>
      <p:pic>
        <p:nvPicPr>
          <p:cNvPr id="3" name="Picture 2">
            <a:extLst>
              <a:ext uri="{FF2B5EF4-FFF2-40B4-BE49-F238E27FC236}">
                <a16:creationId xmlns:a16="http://schemas.microsoft.com/office/drawing/2014/main" id="{239A4DC2-07C0-3CCA-AB09-62ABD372D207}"/>
              </a:ext>
            </a:extLst>
          </p:cNvPr>
          <p:cNvPicPr>
            <a:picLocks noChangeAspect="1"/>
          </p:cNvPicPr>
          <p:nvPr/>
        </p:nvPicPr>
        <p:blipFill>
          <a:blip r:embed="rId2"/>
          <a:stretch>
            <a:fillRect/>
          </a:stretch>
        </p:blipFill>
        <p:spPr>
          <a:xfrm>
            <a:off x="491680" y="1223938"/>
            <a:ext cx="5734951" cy="5335357"/>
          </a:xfrm>
          <a:prstGeom prst="rect">
            <a:avLst/>
          </a:prstGeom>
        </p:spPr>
      </p:pic>
    </p:spTree>
    <p:extLst>
      <p:ext uri="{BB962C8B-B14F-4D97-AF65-F5344CB8AC3E}">
        <p14:creationId xmlns:p14="http://schemas.microsoft.com/office/powerpoint/2010/main" val="251723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Prediction model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6" y="1156288"/>
            <a:ext cx="11556273"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92D0637B-E693-546E-6543-B80D1B4A77CC}"/>
              </a:ext>
            </a:extLst>
          </p:cNvPr>
          <p:cNvPicPr>
            <a:picLocks noChangeAspect="1"/>
          </p:cNvPicPr>
          <p:nvPr/>
        </p:nvPicPr>
        <p:blipFill>
          <a:blip r:embed="rId2"/>
          <a:stretch>
            <a:fillRect/>
          </a:stretch>
        </p:blipFill>
        <p:spPr>
          <a:xfrm>
            <a:off x="694945" y="1377696"/>
            <a:ext cx="10875264" cy="4937760"/>
          </a:xfrm>
          <a:prstGeom prst="rect">
            <a:avLst/>
          </a:prstGeom>
        </p:spPr>
      </p:pic>
    </p:spTree>
    <p:extLst>
      <p:ext uri="{BB962C8B-B14F-4D97-AF65-F5344CB8AC3E}">
        <p14:creationId xmlns:p14="http://schemas.microsoft.com/office/powerpoint/2010/main" val="25281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51104" y="219456"/>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Summary Statistics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1166648"/>
            <a:ext cx="5792040" cy="5471896"/>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a:extLst>
              <a:ext uri="{FF2B5EF4-FFF2-40B4-BE49-F238E27FC236}">
                <a16:creationId xmlns:a16="http://schemas.microsoft.com/office/drawing/2014/main" id="{E68583DF-4904-043B-8E9B-B4C0708D5656}"/>
              </a:ext>
            </a:extLst>
          </p:cNvPr>
          <p:cNvGraphicFramePr>
            <a:graphicFrameLocks noGrp="1"/>
          </p:cNvGraphicFramePr>
          <p:nvPr>
            <p:extLst>
              <p:ext uri="{D42A27DB-BD31-4B8C-83A1-F6EECF244321}">
                <p14:modId xmlns:p14="http://schemas.microsoft.com/office/powerpoint/2010/main" val="2075597629"/>
              </p:ext>
            </p:extLst>
          </p:nvPr>
        </p:nvGraphicFramePr>
        <p:xfrm>
          <a:off x="560832" y="1253329"/>
          <a:ext cx="5535169" cy="5236530"/>
        </p:xfrm>
        <a:graphic>
          <a:graphicData uri="http://schemas.openxmlformats.org/drawingml/2006/table">
            <a:tbl>
              <a:tblPr>
                <a:tableStyleId>{5C22544A-7EE6-4342-B048-85BDC9FD1C3A}</a:tableStyleId>
              </a:tblPr>
              <a:tblGrid>
                <a:gridCol w="1543171">
                  <a:extLst>
                    <a:ext uri="{9D8B030D-6E8A-4147-A177-3AD203B41FA5}">
                      <a16:colId xmlns:a16="http://schemas.microsoft.com/office/drawing/2014/main" val="2250893584"/>
                    </a:ext>
                  </a:extLst>
                </a:gridCol>
                <a:gridCol w="1451997">
                  <a:extLst>
                    <a:ext uri="{9D8B030D-6E8A-4147-A177-3AD203B41FA5}">
                      <a16:colId xmlns:a16="http://schemas.microsoft.com/office/drawing/2014/main" val="4190398887"/>
                    </a:ext>
                  </a:extLst>
                </a:gridCol>
                <a:gridCol w="142240">
                  <a:extLst>
                    <a:ext uri="{9D8B030D-6E8A-4147-A177-3AD203B41FA5}">
                      <a16:colId xmlns:a16="http://schemas.microsoft.com/office/drawing/2014/main" val="3986934877"/>
                    </a:ext>
                  </a:extLst>
                </a:gridCol>
                <a:gridCol w="2397761">
                  <a:extLst>
                    <a:ext uri="{9D8B030D-6E8A-4147-A177-3AD203B41FA5}">
                      <a16:colId xmlns:a16="http://schemas.microsoft.com/office/drawing/2014/main" val="41083403"/>
                    </a:ext>
                  </a:extLst>
                </a:gridCol>
              </a:tblGrid>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gridSpan="2">
                  <a:txBody>
                    <a:bodyPr/>
                    <a:lstStyle/>
                    <a:p>
                      <a:pPr algn="ctr" fontAlgn="b"/>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hMerge="1">
                  <a:txBody>
                    <a:bodyPr/>
                    <a:lstStyle/>
                    <a:p>
                      <a:endParaRPr lang="en-GB"/>
                    </a:p>
                  </a:txBody>
                  <a:tcPr/>
                </a:tc>
                <a:extLst>
                  <a:ext uri="{0D108BD9-81ED-4DB2-BD59-A6C34878D82A}">
                    <a16:rowId xmlns:a16="http://schemas.microsoft.com/office/drawing/2014/main" val="1298147883"/>
                  </a:ext>
                </a:extLst>
              </a:tr>
              <a:tr h="212608">
                <a:tc>
                  <a:txBody>
                    <a:bodyPr/>
                    <a:lstStyle/>
                    <a:p>
                      <a:pPr algn="ctr" fontAlgn="b"/>
                      <a:r>
                        <a:rPr lang="en-GB" sz="1200" b="1" u="none" strike="noStrike" dirty="0">
                          <a:effectLst/>
                        </a:rPr>
                        <a:t>Attributes</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b="1" u="none" strike="noStrike" dirty="0">
                          <a:effectLst/>
                        </a:rPr>
                        <a:t>History of Mental Illness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728408239"/>
                  </a:ext>
                </a:extLst>
              </a:tr>
              <a:tr h="212608">
                <a:tc>
                  <a:txBody>
                    <a:bodyPr/>
                    <a:lstStyle/>
                    <a:p>
                      <a:pPr algn="l" fontAlgn="b"/>
                      <a:r>
                        <a:rPr lang="en-GB" sz="1200" b="1" u="none" strike="noStrike" dirty="0">
                          <a:effectLst/>
                        </a:rPr>
                        <a:t>Age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Mean (SD)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55.2 (18.1)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3938347077"/>
                  </a:ext>
                </a:extLst>
              </a:tr>
              <a:tr h="367209">
                <a:tc>
                  <a:txBody>
                    <a:bodyPr/>
                    <a:lstStyle/>
                    <a:p>
                      <a:pPr algn="l" fontAlgn="b"/>
                      <a:r>
                        <a:rPr lang="en-GB" sz="1200" b="1" u="none" strike="noStrike" dirty="0">
                          <a:effectLst/>
                        </a:rPr>
                        <a:t>Income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Mean (IQR)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sng" dirty="0">
                          <a:effectLst/>
                        </a:rPr>
                        <a:t>27,</a:t>
                      </a:r>
                      <a:r>
                        <a:rPr lang="en-GB" sz="1200" dirty="0">
                          <a:effectLst/>
                        </a:rPr>
                        <a:t>605</a:t>
                      </a:r>
                      <a:r>
                        <a:rPr lang="en-GB" sz="1200" u="none" strike="noStrike" dirty="0">
                          <a:effectLst/>
                        </a:rPr>
                        <a:t> (</a:t>
                      </a:r>
                      <a:r>
                        <a:rPr lang="en-GB" sz="1200" u="sng" dirty="0">
                          <a:effectLst/>
                        </a:rPr>
                        <a:t>60</a:t>
                      </a:r>
                      <a:r>
                        <a:rPr lang="en-GB" sz="1200" dirty="0">
                          <a:effectLst/>
                        </a:rPr>
                        <a:t>295</a:t>
                      </a:r>
                      <a:r>
                        <a:rPr lang="en-GB" sz="1200" u="none" strike="noStrike" dirty="0">
                          <a:effectLst/>
                        </a:rPr>
                        <a:t>)</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58571452"/>
                  </a:ext>
                </a:extLst>
              </a:tr>
              <a:tr h="212608">
                <a:tc>
                  <a:txBody>
                    <a:bodyPr/>
                    <a:lstStyle/>
                    <a:p>
                      <a:pPr algn="l" fontAlgn="b"/>
                      <a:r>
                        <a:rPr lang="en-GB" sz="1200" b="1" u="none" strike="noStrike">
                          <a:effectLst/>
                        </a:rPr>
                        <a:t>Marital Status</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Divorced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3,970 (6.7%)</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592239846"/>
                  </a:ext>
                </a:extLst>
              </a:tr>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Married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35,774 (60.0%)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610833315"/>
                  </a:ext>
                </a:extLst>
              </a:tr>
              <a:tr h="120582">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Single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6,916 (11.6%)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973330221"/>
                  </a:ext>
                </a:extLst>
              </a:tr>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Widowed</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12,982 (21.8%)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3488956406"/>
                  </a:ext>
                </a:extLst>
              </a:tr>
              <a:tr h="212608">
                <a:tc>
                  <a:txBody>
                    <a:bodyPr/>
                    <a:lstStyle/>
                    <a:p>
                      <a:pPr algn="l" fontAlgn="b"/>
                      <a:r>
                        <a:rPr lang="en-GB" sz="1200" b="1" u="none" strike="noStrike">
                          <a:effectLst/>
                        </a:rPr>
                        <a:t>Educational Level</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Associate Degree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12,790 (21.4%)</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59701374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Bachelor's Degree</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16,382 (27.5%)</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0224205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High School</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17,888 (30.0%)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45208147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Master's Degree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10,170 (17.1%)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005613462"/>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PhD</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2,412 (4.0%)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244891667"/>
                  </a:ext>
                </a:extLst>
              </a:tr>
              <a:tr h="212608">
                <a:tc>
                  <a:txBody>
                    <a:bodyPr/>
                    <a:lstStyle/>
                    <a:p>
                      <a:pPr algn="l" fontAlgn="b"/>
                      <a:r>
                        <a:rPr lang="en-GB" sz="1200" b="1" u="none" strike="noStrike">
                          <a:effectLst/>
                        </a:rPr>
                        <a:t>Number of Children</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0</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19,738 (33.1%)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91737374"/>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1</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12,986 (21.8%)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40197184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2</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13,117 (22.0%)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62854734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3</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12,395 (20.8%)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97681546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4</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1,406 (2.4%)</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18909924"/>
                  </a:ext>
                </a:extLst>
              </a:tr>
              <a:tr h="212608">
                <a:tc>
                  <a:txBody>
                    <a:bodyPr/>
                    <a:lstStyle/>
                    <a:p>
                      <a:pPr algn="l" fontAlgn="b"/>
                      <a:r>
                        <a:rPr lang="en-GB" sz="1200" b="1" u="none" strike="noStrike">
                          <a:effectLst/>
                        </a:rPr>
                        <a:t>Smoking Status</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Current</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5,146 (8.6%)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34409598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Former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17,061 (28.6%)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13334106"/>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Non-smoker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37,435 (62.8%)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4184621745"/>
                  </a:ext>
                </a:extLst>
              </a:tr>
              <a:tr h="212608">
                <a:tc>
                  <a:txBody>
                    <a:bodyPr/>
                    <a:lstStyle/>
                    <a:p>
                      <a:pPr algn="l" fontAlgn="b"/>
                      <a:r>
                        <a:rPr lang="en-GB" sz="1200" b="1" u="none" strike="noStrike">
                          <a:effectLst/>
                        </a:rPr>
                        <a:t>Physical Activity Level</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Active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8,485 (14.2%)</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56662393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Moderate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23,024 (38.6%)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20886443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Sedentary</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28,133 (47.2%)</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50408434"/>
                  </a:ext>
                </a:extLst>
              </a:tr>
            </a:tbl>
          </a:graphicData>
        </a:graphic>
      </p:graphicFrame>
      <p:sp>
        <p:nvSpPr>
          <p:cNvPr id="7" name="TextBox 6">
            <a:extLst>
              <a:ext uri="{FF2B5EF4-FFF2-40B4-BE49-F238E27FC236}">
                <a16:creationId xmlns:a16="http://schemas.microsoft.com/office/drawing/2014/main" id="{B05C3473-D5E2-7ABC-D4DB-2BA06481F34C}"/>
              </a:ext>
            </a:extLst>
          </p:cNvPr>
          <p:cNvSpPr txBox="1"/>
          <p:nvPr/>
        </p:nvSpPr>
        <p:spPr>
          <a:xfrm>
            <a:off x="6431280" y="1190617"/>
            <a:ext cx="5577840" cy="4832092"/>
          </a:xfrm>
          <a:prstGeom prst="rect">
            <a:avLst/>
          </a:prstGeom>
          <a:noFill/>
        </p:spPr>
        <p:txBody>
          <a:bodyPr wrap="square" rtlCol="0">
            <a:spAutoFit/>
          </a:bodyPr>
          <a:lstStyle/>
          <a:p>
            <a:r>
              <a:rPr lang="en-GB" sz="1400" dirty="0"/>
              <a:t>There is total of </a:t>
            </a:r>
            <a:r>
              <a:rPr lang="en-GB" sz="1400" b="1" dirty="0"/>
              <a:t>194,622</a:t>
            </a:r>
            <a:r>
              <a:rPr lang="en-GB" sz="1400" dirty="0"/>
              <a:t> unique patients. </a:t>
            </a:r>
          </a:p>
          <a:p>
            <a:endParaRPr lang="en-GB" sz="1400" dirty="0"/>
          </a:p>
          <a:p>
            <a:r>
              <a:rPr lang="en-GB" sz="1400" b="1" dirty="0"/>
              <a:t>Age: Patients with a history of mental health has a average age of 52 years</a:t>
            </a:r>
            <a:endParaRPr lang="en-GB" sz="1400" dirty="0"/>
          </a:p>
          <a:p>
            <a:endParaRPr lang="en-GB" sz="1400" dirty="0"/>
          </a:p>
          <a:p>
            <a:r>
              <a:rPr lang="en-GB" sz="1400" b="1" dirty="0"/>
              <a:t>Income: </a:t>
            </a:r>
            <a:r>
              <a:rPr lang="en-GB" sz="1400" dirty="0"/>
              <a:t>The median income  for patients with a history of mental health  is </a:t>
            </a:r>
            <a:r>
              <a:rPr lang="en-GB" sz="1400" u="sng" dirty="0">
                <a:effectLst/>
              </a:rPr>
              <a:t>27,</a:t>
            </a:r>
            <a:r>
              <a:rPr lang="en-GB" sz="1400" dirty="0">
                <a:effectLst/>
              </a:rPr>
              <a:t>605USD</a:t>
            </a:r>
            <a:r>
              <a:rPr lang="en-GB" sz="1400" dirty="0"/>
              <a:t>.</a:t>
            </a:r>
          </a:p>
          <a:p>
            <a:endParaRPr lang="en-GB" sz="1400" dirty="0"/>
          </a:p>
          <a:p>
            <a:r>
              <a:rPr lang="en-GB" sz="1400" b="1" dirty="0"/>
              <a:t>Marital status: Most of the patients (</a:t>
            </a:r>
            <a:r>
              <a:rPr lang="en-GB" sz="1400" dirty="0"/>
              <a:t>60% ) with a history of mental illness are married.</a:t>
            </a:r>
          </a:p>
          <a:p>
            <a:endParaRPr lang="en-GB" sz="1400" dirty="0"/>
          </a:p>
          <a:p>
            <a:r>
              <a:rPr lang="en-GB" sz="1400" b="1" dirty="0"/>
              <a:t>Educational level: The highest proportion  (30%) of patients with a </a:t>
            </a:r>
            <a:r>
              <a:rPr lang="en-GB" sz="1400" dirty="0"/>
              <a:t>history of mental illness have high school qualification.</a:t>
            </a:r>
          </a:p>
          <a:p>
            <a:endParaRPr lang="en-GB" sz="1400" dirty="0"/>
          </a:p>
          <a:p>
            <a:r>
              <a:rPr lang="en-GB" sz="1400" b="1" dirty="0"/>
              <a:t>Children: The highest proportion  (33%) of patients with a </a:t>
            </a:r>
            <a:r>
              <a:rPr lang="en-GB" sz="1400" dirty="0"/>
              <a:t>history of mental illness have high school qualification don’t have any child</a:t>
            </a:r>
          </a:p>
          <a:p>
            <a:endParaRPr lang="en-GB" sz="1400" dirty="0"/>
          </a:p>
          <a:p>
            <a:r>
              <a:rPr lang="en-GB" sz="1400" b="1" dirty="0"/>
              <a:t>Smoking status: The highest proportion (62%) of patients with a </a:t>
            </a:r>
            <a:r>
              <a:rPr lang="en-GB" sz="1400" dirty="0"/>
              <a:t>history of mental illness are non-smokers.</a:t>
            </a:r>
          </a:p>
          <a:p>
            <a:endParaRPr lang="en-GB" sz="1400" dirty="0"/>
          </a:p>
          <a:p>
            <a:r>
              <a:rPr lang="en-GB" sz="1400" b="1" dirty="0"/>
              <a:t>Physical Activity. </a:t>
            </a:r>
            <a:r>
              <a:rPr lang="en-GB" sz="1400" dirty="0"/>
              <a:t>Almost half (47%) of patients with a history of mental illness have level of physical activity as sedentary</a:t>
            </a:r>
          </a:p>
        </p:txBody>
      </p:sp>
    </p:spTree>
    <p:extLst>
      <p:ext uri="{BB962C8B-B14F-4D97-AF65-F5344CB8AC3E}">
        <p14:creationId xmlns:p14="http://schemas.microsoft.com/office/powerpoint/2010/main" val="390533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51104" y="219456"/>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Summary Statistics </a:t>
            </a:r>
            <a:r>
              <a:rPr lang="en-GB" sz="3200" b="1" dirty="0" err="1">
                <a:solidFill>
                  <a:schemeClr val="tx1"/>
                </a:solidFill>
                <a:latin typeface="Calibri" panose="020F0502020204030204" pitchFamily="34" charset="0"/>
                <a:cs typeface="Times New Roman" panose="02020603050405020304" pitchFamily="18" charset="0"/>
              </a:rPr>
              <a:t>cont</a:t>
            </a:r>
            <a:r>
              <a:rPr lang="en-GB" sz="3200" b="1" dirty="0">
                <a:solidFill>
                  <a:schemeClr val="tx1"/>
                </a:solidFill>
                <a:latin typeface="Calibri" panose="020F0502020204030204" pitchFamily="34" charset="0"/>
                <a:cs typeface="Times New Roman" panose="02020603050405020304" pitchFamily="18" charset="0"/>
              </a:rPr>
              <a:t> </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1166648"/>
            <a:ext cx="5792040" cy="5471896"/>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a:extLst>
              <a:ext uri="{FF2B5EF4-FFF2-40B4-BE49-F238E27FC236}">
                <a16:creationId xmlns:a16="http://schemas.microsoft.com/office/drawing/2014/main" id="{2104E134-B756-70F4-21BC-9083E13B6BA6}"/>
              </a:ext>
            </a:extLst>
          </p:cNvPr>
          <p:cNvGraphicFramePr>
            <a:graphicFrameLocks noGrp="1"/>
          </p:cNvGraphicFramePr>
          <p:nvPr>
            <p:extLst>
              <p:ext uri="{D42A27DB-BD31-4B8C-83A1-F6EECF244321}">
                <p14:modId xmlns:p14="http://schemas.microsoft.com/office/powerpoint/2010/main" val="1502291477"/>
              </p:ext>
            </p:extLst>
          </p:nvPr>
        </p:nvGraphicFramePr>
        <p:xfrm>
          <a:off x="560832" y="1353312"/>
          <a:ext cx="5535168" cy="5170122"/>
        </p:xfrm>
        <a:graphic>
          <a:graphicData uri="http://schemas.openxmlformats.org/drawingml/2006/table">
            <a:tbl>
              <a:tblPr>
                <a:tableStyleId>{5C22544A-7EE6-4342-B048-85BDC9FD1C3A}</a:tableStyleId>
              </a:tblPr>
              <a:tblGrid>
                <a:gridCol w="1543171">
                  <a:extLst>
                    <a:ext uri="{9D8B030D-6E8A-4147-A177-3AD203B41FA5}">
                      <a16:colId xmlns:a16="http://schemas.microsoft.com/office/drawing/2014/main" val="3322563362"/>
                    </a:ext>
                  </a:extLst>
                </a:gridCol>
                <a:gridCol w="1554115">
                  <a:extLst>
                    <a:ext uri="{9D8B030D-6E8A-4147-A177-3AD203B41FA5}">
                      <a16:colId xmlns:a16="http://schemas.microsoft.com/office/drawing/2014/main" val="3597841811"/>
                    </a:ext>
                  </a:extLst>
                </a:gridCol>
                <a:gridCol w="151882">
                  <a:extLst>
                    <a:ext uri="{9D8B030D-6E8A-4147-A177-3AD203B41FA5}">
                      <a16:colId xmlns:a16="http://schemas.microsoft.com/office/drawing/2014/main" val="1474984463"/>
                    </a:ext>
                  </a:extLst>
                </a:gridCol>
                <a:gridCol w="2286000">
                  <a:extLst>
                    <a:ext uri="{9D8B030D-6E8A-4147-A177-3AD203B41FA5}">
                      <a16:colId xmlns:a16="http://schemas.microsoft.com/office/drawing/2014/main" val="4041489923"/>
                    </a:ext>
                  </a:extLst>
                </a:gridCol>
              </a:tblGrid>
              <a:tr h="270933">
                <a:tc>
                  <a:txBody>
                    <a:bodyPr/>
                    <a:lstStyle/>
                    <a:p>
                      <a:pPr algn="l" fontAlgn="b"/>
                      <a:r>
                        <a:rPr lang="en-GB" sz="1100" b="1" u="none" strike="noStrike" dirty="0">
                          <a:effectLst/>
                        </a:rPr>
                        <a:t> Attributes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gridSpan="2">
                  <a:txBody>
                    <a:bodyPr/>
                    <a:lstStyle/>
                    <a:p>
                      <a:pPr algn="ctr" fontAlgn="b"/>
                      <a:r>
                        <a:rPr lang="en-GB" sz="1100" b="1" u="none" strike="noStrike" dirty="0">
                          <a:effectLst/>
                        </a:rPr>
                        <a:t>History of Mental Illness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extLst>
                  <a:ext uri="{0D108BD9-81ED-4DB2-BD59-A6C34878D82A}">
                    <a16:rowId xmlns:a16="http://schemas.microsoft.com/office/drawing/2014/main" val="848687933"/>
                  </a:ext>
                </a:extLst>
              </a:tr>
              <a:tr h="270933">
                <a:tc>
                  <a:txBody>
                    <a:bodyPr/>
                    <a:lstStyle/>
                    <a:p>
                      <a:pPr algn="l" fontAlgn="b"/>
                      <a:r>
                        <a:rPr lang="en-GB" sz="1100" b="1" u="none" strike="noStrike" dirty="0">
                          <a:effectLst/>
                        </a:rPr>
                        <a:t>Employment Status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Employed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29,812 (50.0%)</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718286855"/>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Unemployed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29,830 (50.0%)</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143274673"/>
                  </a:ext>
                </a:extLst>
              </a:tr>
              <a:tr h="270933">
                <a:tc>
                  <a:txBody>
                    <a:bodyPr/>
                    <a:lstStyle/>
                    <a:p>
                      <a:pPr algn="l" fontAlgn="b"/>
                      <a:r>
                        <a:rPr lang="en-GB" sz="1100" b="1" u="none" strike="noStrike" dirty="0">
                          <a:effectLst/>
                        </a:rPr>
                        <a:t>Alcohol Consumption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High</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15,128 (25.4%)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483425576"/>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Low</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19,772 (33.2%)</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692142098"/>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Moderate</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24,742 (41.5%)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867774687"/>
                  </a:ext>
                </a:extLst>
              </a:tr>
              <a:tr h="270933">
                <a:tc>
                  <a:txBody>
                    <a:bodyPr/>
                    <a:lstStyle/>
                    <a:p>
                      <a:pPr algn="l" fontAlgn="b"/>
                      <a:r>
                        <a:rPr lang="en-GB" sz="1100" b="1" u="none" strike="noStrike" dirty="0">
                          <a:effectLst/>
                        </a:rPr>
                        <a:t>Dietary Habits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Healthy</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9,069 (15.2%)</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217086344"/>
                  </a:ext>
                </a:extLst>
              </a:tr>
              <a:tr h="270933">
                <a:tc>
                  <a:txBody>
                    <a:bodyPr/>
                    <a:lstStyle/>
                    <a:p>
                      <a:pPr algn="l" fontAlgn="b"/>
                      <a:r>
                        <a:rPr lang="en-GB" sz="1100" b="1" u="none" strike="noStrike">
                          <a:effectLst/>
                        </a:rPr>
                        <a:t> </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Moderate</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24,679 (41.4%)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65893367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Unhealthy</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25,894 (43.4%)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700622228"/>
                  </a:ext>
                </a:extLst>
              </a:tr>
              <a:tr h="270933">
                <a:tc>
                  <a:txBody>
                    <a:bodyPr/>
                    <a:lstStyle/>
                    <a:p>
                      <a:pPr algn="l" fontAlgn="b"/>
                      <a:r>
                        <a:rPr lang="en-GB" sz="1100" b="1" u="none" strike="noStrike">
                          <a:effectLst/>
                        </a:rPr>
                        <a:t>Sleep Patterns</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Fair</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28,498 (47.8%)</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240219231"/>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Good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10,815 (18.1%)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29104117"/>
                  </a:ext>
                </a:extLst>
              </a:tr>
              <a:tr h="270933">
                <a:tc>
                  <a:txBody>
                    <a:bodyPr/>
                    <a:lstStyle/>
                    <a:p>
                      <a:pPr algn="l" fontAlgn="b"/>
                      <a:r>
                        <a:rPr lang="en-GB" sz="1100" b="1" u="none" strike="noStrike">
                          <a:effectLst/>
                        </a:rPr>
                        <a:t> </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Poor</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20,329 (34.1%)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489785677"/>
                  </a:ext>
                </a:extLst>
              </a:tr>
              <a:tr h="270933">
                <a:tc>
                  <a:txBody>
                    <a:bodyPr/>
                    <a:lstStyle/>
                    <a:p>
                      <a:pPr algn="l" fontAlgn="b"/>
                      <a:r>
                        <a:rPr lang="en-GB" sz="1100" b="1" u="none" strike="noStrike" dirty="0">
                          <a:effectLst/>
                        </a:rPr>
                        <a:t>Substance Misuse</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No</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41,193 (69.1%)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22186433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18,449 (30.9%)</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714192103"/>
                  </a:ext>
                </a:extLst>
              </a:tr>
              <a:tr h="490389">
                <a:tc>
                  <a:txBody>
                    <a:bodyPr/>
                    <a:lstStyle/>
                    <a:p>
                      <a:pPr algn="l" fontAlgn="b"/>
                      <a:r>
                        <a:rPr lang="en-GB" sz="1100" b="1" u="none" strike="noStrike" dirty="0">
                          <a:effectLst/>
                        </a:rPr>
                        <a:t>Family History of Depression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No</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42,568 (71.4%)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66093983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17,074 (28.6%)</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518161522"/>
                  </a:ext>
                </a:extLst>
              </a:tr>
              <a:tr h="270933">
                <a:tc>
                  <a:txBody>
                    <a:bodyPr/>
                    <a:lstStyle/>
                    <a:p>
                      <a:pPr algn="l" fontAlgn="b"/>
                      <a:r>
                        <a:rPr lang="en-GB" sz="1100" b="1" u="none" strike="noStrike" dirty="0">
                          <a:effectLst/>
                        </a:rPr>
                        <a:t>Chronic Medical Condition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No</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39,874 (66.9%)</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113767651"/>
                  </a:ext>
                </a:extLst>
              </a:tr>
              <a:tr h="270933">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19,768 (33.1%)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994574563"/>
                  </a:ext>
                </a:extLst>
              </a:tr>
            </a:tbl>
          </a:graphicData>
        </a:graphic>
      </p:graphicFrame>
      <p:sp>
        <p:nvSpPr>
          <p:cNvPr id="8" name="TextBox 7">
            <a:extLst>
              <a:ext uri="{FF2B5EF4-FFF2-40B4-BE49-F238E27FC236}">
                <a16:creationId xmlns:a16="http://schemas.microsoft.com/office/drawing/2014/main" id="{274CAA34-89B5-351D-94C7-F3E0DCA706FE}"/>
              </a:ext>
            </a:extLst>
          </p:cNvPr>
          <p:cNvSpPr txBox="1"/>
          <p:nvPr/>
        </p:nvSpPr>
        <p:spPr>
          <a:xfrm>
            <a:off x="6352872" y="1166648"/>
            <a:ext cx="5792040" cy="6155531"/>
          </a:xfrm>
          <a:prstGeom prst="rect">
            <a:avLst/>
          </a:prstGeom>
          <a:noFill/>
        </p:spPr>
        <p:txBody>
          <a:bodyPr wrap="square" rtlCol="0">
            <a:spAutoFit/>
          </a:bodyPr>
          <a:lstStyle/>
          <a:p>
            <a:r>
              <a:rPr lang="en-GB" sz="1400" b="1" dirty="0"/>
              <a:t>Employment status: </a:t>
            </a:r>
            <a:r>
              <a:rPr lang="en-GB" sz="1400" dirty="0"/>
              <a:t>The proportion of patients with a history of mental illness who are either employed or unemployed is similar.</a:t>
            </a:r>
          </a:p>
          <a:p>
            <a:endParaRPr lang="en-GB" sz="1400" dirty="0"/>
          </a:p>
          <a:p>
            <a:r>
              <a:rPr lang="en-GB" sz="1400" b="1" dirty="0"/>
              <a:t>Alcohol: </a:t>
            </a:r>
            <a:r>
              <a:rPr lang="en-GB" sz="1400" dirty="0"/>
              <a:t>The proportion of patients with a history of mental illness with moderate levels of alcohol consumption is highest </a:t>
            </a:r>
            <a:r>
              <a:rPr lang="en-GB" sz="1400" b="1" dirty="0"/>
              <a:t>(42%) </a:t>
            </a:r>
            <a:r>
              <a:rPr lang="en-GB" sz="1400" dirty="0"/>
              <a:t>compared to those with high and low alcohol consumption levels.</a:t>
            </a:r>
          </a:p>
          <a:p>
            <a:endParaRPr lang="en-GB" sz="1400" dirty="0"/>
          </a:p>
          <a:p>
            <a:r>
              <a:rPr lang="en-GB" sz="1400" b="1" dirty="0"/>
              <a:t>Dietary habits: </a:t>
            </a:r>
            <a:r>
              <a:rPr lang="en-GB" sz="1400" dirty="0"/>
              <a:t>The proportion of patients with a history of mental illness with a healthy diet is lowest (</a:t>
            </a:r>
            <a:r>
              <a:rPr lang="en-GB" sz="1400" b="1" dirty="0"/>
              <a:t>15%) </a:t>
            </a:r>
            <a:r>
              <a:rPr lang="en-GB" sz="1400" dirty="0"/>
              <a:t>compared to moderate and unhealthy habits.</a:t>
            </a:r>
          </a:p>
          <a:p>
            <a:endParaRPr lang="en-GB" sz="1400" dirty="0"/>
          </a:p>
          <a:p>
            <a:r>
              <a:rPr lang="en-GB" sz="1400" b="1" dirty="0"/>
              <a:t>Sleep Patterns: </a:t>
            </a:r>
            <a:r>
              <a:rPr lang="en-GB" sz="1400" dirty="0"/>
              <a:t>The proportion of patients with a history of mental illness with fair sleep patterns is highest (</a:t>
            </a:r>
            <a:r>
              <a:rPr lang="en-GB" sz="1400" b="1" dirty="0"/>
              <a:t>48%) </a:t>
            </a:r>
            <a:r>
              <a:rPr lang="en-GB" sz="1400" dirty="0"/>
              <a:t>compared to those with good or poor sleep patterns</a:t>
            </a:r>
          </a:p>
          <a:p>
            <a:endParaRPr lang="en-GB" sz="1400" dirty="0"/>
          </a:p>
          <a:p>
            <a:r>
              <a:rPr lang="en-GB" sz="1400" b="1" dirty="0"/>
              <a:t>Substance misuse: </a:t>
            </a:r>
            <a:r>
              <a:rPr lang="en-GB" sz="1400" dirty="0"/>
              <a:t>The proportion of patients with a history of mental illness who have a substance misuse record is lowest compared to those without a record of substance misuse.</a:t>
            </a:r>
          </a:p>
          <a:p>
            <a:endParaRPr lang="en-GB" sz="1400" dirty="0"/>
          </a:p>
          <a:p>
            <a:r>
              <a:rPr lang="en-GB" sz="1400" b="1" dirty="0"/>
              <a:t>History of family depression: </a:t>
            </a:r>
            <a:r>
              <a:rPr lang="en-GB" sz="1400" dirty="0"/>
              <a:t>Amongst the people that have a history of mental health illness, there were more without a history of depression (</a:t>
            </a:r>
            <a:r>
              <a:rPr lang="en-GB" sz="1400" b="1" dirty="0"/>
              <a:t>71%) </a:t>
            </a:r>
            <a:r>
              <a:rPr lang="en-GB" sz="1400" dirty="0"/>
              <a:t>compared to those with depression (</a:t>
            </a:r>
            <a:r>
              <a:rPr lang="en-GB" sz="1400" b="1" dirty="0"/>
              <a:t>28%)</a:t>
            </a:r>
          </a:p>
          <a:p>
            <a:endParaRPr lang="en-GB" sz="1400" dirty="0"/>
          </a:p>
          <a:p>
            <a:r>
              <a:rPr lang="en-GB" sz="1400" b="1" dirty="0"/>
              <a:t>Chronic conditions: </a:t>
            </a:r>
            <a:r>
              <a:rPr lang="en-GB" sz="1400" dirty="0"/>
              <a:t>Amongst the people that have a history of mental health illness, there were more without a chronic conditions (</a:t>
            </a:r>
            <a:r>
              <a:rPr lang="en-GB" sz="1400" b="1" dirty="0"/>
              <a:t>67%) </a:t>
            </a:r>
            <a:r>
              <a:rPr lang="en-GB" sz="1400" dirty="0"/>
              <a:t>compared to those with chronic conditions (</a:t>
            </a:r>
            <a:r>
              <a:rPr lang="en-GB" sz="1400" b="1" dirty="0"/>
              <a:t>33%)</a:t>
            </a:r>
          </a:p>
          <a:p>
            <a:endParaRPr lang="en-GB" dirty="0"/>
          </a:p>
        </p:txBody>
      </p:sp>
    </p:spTree>
    <p:extLst>
      <p:ext uri="{BB962C8B-B14F-4D97-AF65-F5344CB8AC3E}">
        <p14:creationId xmlns:p14="http://schemas.microsoft.com/office/powerpoint/2010/main" val="226657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history of mental illness and smoking status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701781" y="992326"/>
            <a:ext cx="5914616" cy="5377994"/>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994434" y="1620432"/>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smoking status</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smoking segment, the crude rate of mental illness  is similar across all smoking status. The crude rate is smaller for current smokers (</a:t>
            </a:r>
            <a:r>
              <a:rPr lang="en-GB" b="1" dirty="0">
                <a:solidFill>
                  <a:schemeClr val="tx1"/>
                </a:solidFill>
              </a:rPr>
              <a:t>29%) </a:t>
            </a:r>
            <a:r>
              <a:rPr lang="en-GB" dirty="0">
                <a:solidFill>
                  <a:schemeClr val="tx1"/>
                </a:solidFill>
              </a:rPr>
              <a:t>compared to former and non- smokers (</a:t>
            </a:r>
            <a:r>
              <a:rPr lang="en-GB" b="1" dirty="0">
                <a:solidFill>
                  <a:schemeClr val="tx1"/>
                </a:solidFill>
              </a:rPr>
              <a:t>31%)</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4" name="Picture 13" descr="A graph with blue and white stripes&#10;&#10;Description automatically generated">
            <a:extLst>
              <a:ext uri="{FF2B5EF4-FFF2-40B4-BE49-F238E27FC236}">
                <a16:creationId xmlns:a16="http://schemas.microsoft.com/office/drawing/2014/main" id="{2F607519-AB28-3720-43AA-FFE4088B8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82" y="1158240"/>
            <a:ext cx="5914615" cy="5039360"/>
          </a:xfrm>
          <a:prstGeom prst="rect">
            <a:avLst/>
          </a:prstGeom>
        </p:spPr>
      </p:pic>
    </p:spTree>
    <p:extLst>
      <p:ext uri="{BB962C8B-B14F-4D97-AF65-F5344CB8AC3E}">
        <p14:creationId xmlns:p14="http://schemas.microsoft.com/office/powerpoint/2010/main" val="374825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history of mental illness and marital status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024914" y="1620432"/>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marital status.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amongst those who are widowed (</a:t>
            </a:r>
            <a:r>
              <a:rPr lang="en-GB" b="1" dirty="0">
                <a:solidFill>
                  <a:schemeClr val="tx1"/>
                </a:solidFill>
              </a:rPr>
              <a:t>31%) and lowest  for those who are divorced</a:t>
            </a:r>
            <a:r>
              <a:rPr lang="en-GB" dirty="0">
                <a:solidFill>
                  <a:schemeClr val="tx1"/>
                </a:solidFill>
              </a:rPr>
              <a:t> (</a:t>
            </a:r>
            <a:r>
              <a:rPr lang="en-GB" b="1" dirty="0">
                <a:solidFill>
                  <a:schemeClr val="tx1"/>
                </a:solidFill>
              </a:rPr>
              <a:t>29%).</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screenshot of a graph&#10;&#10;Description automatically generated">
            <a:extLst>
              <a:ext uri="{FF2B5EF4-FFF2-40B4-BE49-F238E27FC236}">
                <a16:creationId xmlns:a16="http://schemas.microsoft.com/office/drawing/2014/main" id="{6E7941FD-F069-C54E-E2BE-2D8B6D2B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71" y="1259840"/>
            <a:ext cx="6019559" cy="4605834"/>
          </a:xfrm>
          <a:prstGeom prst="rect">
            <a:avLst/>
          </a:prstGeom>
        </p:spPr>
      </p:pic>
    </p:spTree>
    <p:extLst>
      <p:ext uri="{BB962C8B-B14F-4D97-AF65-F5344CB8AC3E}">
        <p14:creationId xmlns:p14="http://schemas.microsoft.com/office/powerpoint/2010/main" val="26911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alcohol consumption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8747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levels of alcohol consumption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across the different alcohol consumption levels</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0" name="Picture 9" descr="A graph with blue and white bars&#10;&#10;Description automatically generated">
            <a:extLst>
              <a:ext uri="{FF2B5EF4-FFF2-40B4-BE49-F238E27FC236}">
                <a16:creationId xmlns:a16="http://schemas.microsoft.com/office/drawing/2014/main" id="{0C71C331-3B0C-2E86-A9B7-964F552B8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28" y="1259840"/>
            <a:ext cx="6116602" cy="4612640"/>
          </a:xfrm>
          <a:prstGeom prst="rect">
            <a:avLst/>
          </a:prstGeom>
        </p:spPr>
      </p:pic>
    </p:spTree>
    <p:extLst>
      <p:ext uri="{BB962C8B-B14F-4D97-AF65-F5344CB8AC3E}">
        <p14:creationId xmlns:p14="http://schemas.microsoft.com/office/powerpoint/2010/main" val="15594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education level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by levels of education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High school (</a:t>
            </a:r>
            <a:r>
              <a:rPr lang="en-GB" b="1" dirty="0">
                <a:solidFill>
                  <a:schemeClr val="tx1"/>
                </a:solidFill>
              </a:rPr>
              <a:t>34%) </a:t>
            </a:r>
            <a:r>
              <a:rPr lang="en-GB" dirty="0">
                <a:solidFill>
                  <a:schemeClr val="tx1"/>
                </a:solidFill>
              </a:rPr>
              <a:t>and Associate degree(</a:t>
            </a:r>
            <a:r>
              <a:rPr lang="en-GB" b="1" dirty="0">
                <a:solidFill>
                  <a:schemeClr val="tx1"/>
                </a:solidFill>
              </a:rPr>
              <a:t>33%) </a:t>
            </a:r>
            <a:r>
              <a:rPr lang="en-GB" dirty="0">
                <a:solidFill>
                  <a:schemeClr val="tx1"/>
                </a:solidFill>
              </a:rPr>
              <a:t>compared to the other levels of education</a:t>
            </a:r>
            <a:r>
              <a:rPr lang="en-GB" b="1" dirty="0">
                <a:solidFill>
                  <a:schemeClr val="tx1"/>
                </a:solidFill>
              </a:rPr>
              <a:t>.</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0" name="Picture 9" descr="A screenshot of a graph&#10;&#10;Description automatically generated">
            <a:extLst>
              <a:ext uri="{FF2B5EF4-FFF2-40B4-BE49-F238E27FC236}">
                <a16:creationId xmlns:a16="http://schemas.microsoft.com/office/drawing/2014/main" id="{F997F56A-C124-B05B-B501-938DEF6B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265316"/>
            <a:ext cx="5923280" cy="4627484"/>
          </a:xfrm>
          <a:prstGeom prst="rect">
            <a:avLst/>
          </a:prstGeom>
        </p:spPr>
      </p:pic>
    </p:spTree>
    <p:extLst>
      <p:ext uri="{BB962C8B-B14F-4D97-AF65-F5344CB8AC3E}">
        <p14:creationId xmlns:p14="http://schemas.microsoft.com/office/powerpoint/2010/main" val="67521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levels of employment</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by employment </a:t>
            </a:r>
            <a:r>
              <a:rPr lang="en-GB" dirty="0">
                <a:solidFill>
                  <a:schemeClr val="tx1"/>
                </a:solidFill>
                <a:ea typeface="Calibri" panose="020F0502020204030204" pitchFamily="34" charset="0"/>
                <a:cs typeface="Times New Roman" panose="02020603050405020304" pitchFamily="18" charset="0"/>
              </a:rPr>
              <a:t>status</a:t>
            </a:r>
            <a:r>
              <a:rPr lang="en-GB" dirty="0">
                <a:solidFill>
                  <a:schemeClr val="tx1"/>
                </a:solidFill>
                <a:effectLst/>
                <a:ea typeface="Calibri" panose="020F0502020204030204" pitchFamily="34" charset="0"/>
                <a:cs typeface="Times New Roman" panose="02020603050405020304" pitchFamily="18" charset="0"/>
              </a:rPr>
              <a:t>.</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who are unemployed (</a:t>
            </a:r>
            <a:r>
              <a:rPr lang="en-GB" b="1" dirty="0">
                <a:solidFill>
                  <a:schemeClr val="tx1"/>
                </a:solidFill>
              </a:rPr>
              <a:t>39%) c</a:t>
            </a:r>
            <a:r>
              <a:rPr lang="en-GB" dirty="0">
                <a:solidFill>
                  <a:schemeClr val="tx1"/>
                </a:solidFill>
              </a:rPr>
              <a:t>ompared to those who are employed.</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graph with blue and white bars&#10;&#10;Description automatically generated with medium confidence">
            <a:extLst>
              <a:ext uri="{FF2B5EF4-FFF2-40B4-BE49-F238E27FC236}">
                <a16:creationId xmlns:a16="http://schemas.microsoft.com/office/drawing/2014/main" id="{6AAC9D46-6C5A-BA4B-ADA6-00CA3F11C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259840"/>
            <a:ext cx="5994400" cy="4515708"/>
          </a:xfrm>
          <a:prstGeom prst="rect">
            <a:avLst/>
          </a:prstGeom>
        </p:spPr>
      </p:pic>
    </p:spTree>
    <p:extLst>
      <p:ext uri="{BB962C8B-B14F-4D97-AF65-F5344CB8AC3E}">
        <p14:creationId xmlns:p14="http://schemas.microsoft.com/office/powerpoint/2010/main" val="341268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2611</TotalTime>
  <Words>3136</Words>
  <Application>Microsoft Office PowerPoint</Application>
  <PresentationFormat>Widescreen</PresentationFormat>
  <Paragraphs>315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Nanji - Advanced Data Analyst - NNICB</dc:creator>
  <cp:lastModifiedBy>Henry Nanji - Advanced Data Analyst - NNICB</cp:lastModifiedBy>
  <cp:revision>30</cp:revision>
  <dcterms:created xsi:type="dcterms:W3CDTF">2024-11-24T15:18:21Z</dcterms:created>
  <dcterms:modified xsi:type="dcterms:W3CDTF">2024-12-28T21:10:29Z</dcterms:modified>
</cp:coreProperties>
</file>