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8" r:id="rId7"/>
    <p:sldId id="299" r:id="rId8"/>
    <p:sldId id="300" r:id="rId9"/>
    <p:sldId id="261" r:id="rId10"/>
    <p:sldId id="274" r:id="rId11"/>
    <p:sldId id="262" r:id="rId12"/>
    <p:sldId id="263" r:id="rId13"/>
    <p:sldId id="264" r:id="rId14"/>
    <p:sldId id="265" r:id="rId15"/>
    <p:sldId id="266" r:id="rId16"/>
    <p:sldId id="267" r:id="rId17"/>
    <p:sldId id="297" r:id="rId18"/>
    <p:sldId id="301" r:id="rId19"/>
    <p:sldId id="268" r:id="rId20"/>
    <p:sldId id="277" r:id="rId21"/>
    <p:sldId id="278" r:id="rId22"/>
    <p:sldId id="279" r:id="rId23"/>
    <p:sldId id="280" r:id="rId24"/>
    <p:sldId id="292" r:id="rId25"/>
    <p:sldId id="276" r:id="rId26"/>
    <p:sldId id="275" r:id="rId27"/>
    <p:sldId id="281" r:id="rId28"/>
    <p:sldId id="269" r:id="rId29"/>
    <p:sldId id="270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3" r:id="rId41"/>
    <p:sldId id="294" r:id="rId42"/>
    <p:sldId id="295" r:id="rId43"/>
    <p:sldId id="296" r:id="rId44"/>
    <p:sldId id="302" r:id="rId45"/>
    <p:sldId id="272" r:id="rId46"/>
    <p:sldId id="27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EA01A05-FCCE-4377-A127-D91B35FEB375}">
          <p14:sldIdLst>
            <p14:sldId id="256"/>
            <p14:sldId id="257"/>
          </p14:sldIdLst>
        </p14:section>
        <p14:section name="Day1" id="{F374D932-AF6C-4F2B-960C-332820F0520D}">
          <p14:sldIdLst>
            <p14:sldId id="258"/>
            <p14:sldId id="259"/>
            <p14:sldId id="260"/>
            <p14:sldId id="298"/>
            <p14:sldId id="299"/>
            <p14:sldId id="300"/>
            <p14:sldId id="261"/>
            <p14:sldId id="274"/>
          </p14:sldIdLst>
        </p14:section>
        <p14:section name="Day2" id="{85EADD5E-2E32-4080-851A-0BE274C7984C}">
          <p14:sldIdLst>
            <p14:sldId id="262"/>
            <p14:sldId id="263"/>
            <p14:sldId id="264"/>
            <p14:sldId id="265"/>
            <p14:sldId id="266"/>
            <p14:sldId id="267"/>
            <p14:sldId id="297"/>
            <p14:sldId id="301"/>
          </p14:sldIdLst>
        </p14:section>
        <p14:section name="Day3" id="{D2760973-FF51-4902-9A9C-0BB69D263162}">
          <p14:sldIdLst>
            <p14:sldId id="268"/>
            <p14:sldId id="277"/>
            <p14:sldId id="278"/>
            <p14:sldId id="279"/>
            <p14:sldId id="280"/>
            <p14:sldId id="292"/>
            <p14:sldId id="276"/>
            <p14:sldId id="275"/>
            <p14:sldId id="281"/>
            <p14:sldId id="269"/>
            <p14:sldId id="270"/>
            <p14:sldId id="282"/>
            <p14:sldId id="283"/>
          </p14:sldIdLst>
        </p14:section>
        <p14:section name="Day4" id="{6924D980-6CB7-42EF-A024-32E5A74BB0F0}">
          <p14:sldIdLst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Day5" id="{A3394D41-EFFD-4F9B-B4CC-2489600959D0}">
          <p14:sldIdLst>
            <p14:sldId id="291"/>
            <p14:sldId id="293"/>
            <p14:sldId id="294"/>
            <p14:sldId id="295"/>
            <p14:sldId id="296"/>
            <p14:sldId id="302"/>
            <p14:sldId id="272"/>
            <p14:sldId id="273"/>
          </p14:sldIdLst>
        </p14:section>
        <p14:section name="용어사전" id="{12D01F13-5E2F-4028-BE44-A60596E7E7C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14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BDB66-0743-4BAF-1FEA-FA471BF70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D647D-6CC6-7746-E95F-006A66E50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CC886-C379-C27B-3830-C3E52139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562A-217F-411A-90D4-89DBC577F8B2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2474E-BD17-73AE-A1B4-194F262E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F46C0-CEA8-B761-38AD-DE37F98E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00C-C7E6-421D-A4D0-8D68BCA6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5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6F370-0292-33BB-38A7-7C539DBB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0DFC8-BA78-00BD-14E3-0D4EC2C5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AD336-F209-8547-C20C-EF3DEA57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562A-217F-411A-90D4-89DBC577F8B2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ED32D-EFC8-9283-0542-BA8876E9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252F3-4122-CC97-10C6-E97088B5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00C-C7E6-421D-A4D0-8D68BCA6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9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1FF775-554E-1356-F6E2-185D0AD91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5DCDC-9859-3013-4FA0-6B7AFA3F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8BBF0-80A7-D699-42EF-BE108CEA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562A-217F-411A-90D4-89DBC577F8B2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0641A-7977-6998-4D32-11B35A24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97970-CB9B-CA5D-5518-8CD2AECC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00C-C7E6-421D-A4D0-8D68BCA6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2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39133-4F97-03F8-B5F1-51514E65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FC536-5453-B17B-8822-E227E364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E75A6-4207-0DAC-BA58-2870DBF1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562A-217F-411A-90D4-89DBC577F8B2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FAADE-AC27-A6FF-14F5-D49CD28E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E902F-4006-70B7-DFF6-82F172A1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00C-C7E6-421D-A4D0-8D68BCA6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3324D-C89A-0DC2-DA2C-563DAE8E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77B574-1017-7538-8F42-5963EF88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7D8D1-5961-2141-C628-57164EA9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562A-217F-411A-90D4-89DBC577F8B2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86084-B71C-6D3D-B090-24FE26B0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3E5A7-F714-27B4-CFDD-D7B30399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00C-C7E6-421D-A4D0-8D68BCA6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1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36B95-4D44-8D3F-C909-9C4B5572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12A31-AF03-5770-C25E-150B0242C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AE39D-3CF7-02D4-2D76-303618764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E11882-1694-578E-A25F-E79AFB36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562A-217F-411A-90D4-89DBC577F8B2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E3869-D859-B90E-F786-900D5367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548A8-36DE-E10E-3D1D-290C4124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00C-C7E6-421D-A4D0-8D68BCA6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38E4-7C0B-C529-BAC0-4B609B94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5EB88-71B6-E0CC-E27E-F6E9FE39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CBDFC5-A6B6-C5F4-3BD0-1E92CF548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78DF35-EE6D-90D5-3094-07D6DA129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BF51D3-11A4-38B4-361A-942F084BE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38F1B6-0F39-F944-A579-EB323EDC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562A-217F-411A-90D4-89DBC577F8B2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9412D2-3D25-41F4-7C18-72CDBF6D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63EDBB-BD88-D687-691D-341CA47C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00C-C7E6-421D-A4D0-8D68BCA6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2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FAF1C-2196-223E-8B81-E9228009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755AE9-5A0D-AF9D-7BD7-A13288E9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562A-217F-411A-90D4-89DBC577F8B2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0014B2-FD9E-B8FB-1090-F5ACC9F9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9AB81C-7AA8-7D95-E0F9-97A7DCFA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00C-C7E6-421D-A4D0-8D68BCA6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2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7CAD9B-09C8-9765-73FC-558DE3F2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562A-217F-411A-90D4-89DBC577F8B2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DCC229-EB4E-F9BA-48D7-AD5E4254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FCE9D7-19C9-23CA-470D-37D02C5E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00C-C7E6-421D-A4D0-8D68BCA6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19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8D535-BBB2-C245-1230-82424C9C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3174D-8434-157F-4F35-86A45792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5F066A-AB9D-9655-E08F-EE2E48AD0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FAF5E-1231-01E4-0338-3791CFB7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562A-217F-411A-90D4-89DBC577F8B2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3FEB3-F50C-923E-2DD1-AE012248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6448B5-952D-88E7-0FBA-CAD94877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00C-C7E6-421D-A4D0-8D68BCA6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9DEAD-08A4-CB5A-4AFD-B8D3827D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8E59F0-9C67-417C-78FF-A9B5ADB3A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D077C-9A6A-CE05-0F84-2DF765686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79648-DE1D-2606-2CD4-2AC8C410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562A-217F-411A-90D4-89DBC577F8B2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FE463-D811-C690-8647-6CD63949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A24BE-7BDC-46D5-4E7F-318CEFAC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F00C-C7E6-421D-A4D0-8D68BCA6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7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7AE130-D263-5512-015E-FFBADA3D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23E3DD-0C94-098F-7760-4D08D4C6D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A2DBF-4B94-8B91-21F6-0B829B573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A562A-217F-411A-90D4-89DBC577F8B2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1C205-AAC5-28B8-ED81-5ECB43318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538B2-2AC0-D99E-31C5-21422913F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3F00C-C7E6-421D-A4D0-8D68BCA6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79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9110.html?utm_source=chatgpt.com" TargetMode="External"/><Relationship Id="rId7" Type="http://schemas.openxmlformats.org/officeDocument/2006/relationships/hyperlink" Target="https://www.iana.org/assignments/http-methods?utm_source=chatgpt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fc-editor.org/rfc/rfc5789.html?utm_source=chatgpt.com" TargetMode="External"/><Relationship Id="rId5" Type="http://schemas.openxmlformats.org/officeDocument/2006/relationships/hyperlink" Target="https://www.rfc-editor.org/rfc/rfc9112.html?utm_source=chatgpt.com" TargetMode="External"/><Relationship Id="rId4" Type="http://schemas.openxmlformats.org/officeDocument/2006/relationships/hyperlink" Target="https://www.rfc-editor.org/rfc/rfc9111.html?utm_source=chatgpt.co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user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8000/users/1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redoc" TargetMode="External"/><Relationship Id="rId2" Type="http://schemas.openxmlformats.org/officeDocument/2006/relationships/hyperlink" Target="http://127.0.0.1:8000/do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9B3A8E-AF0A-8EAB-DA95-ADFEA1B8CC38}"/>
              </a:ext>
            </a:extLst>
          </p:cNvPr>
          <p:cNvSpPr txBox="1"/>
          <p:nvPr/>
        </p:nvSpPr>
        <p:spPr>
          <a:xfrm>
            <a:off x="3048000" y="1757208"/>
            <a:ext cx="6096000" cy="213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600" dirty="0" err="1"/>
              <a:t>FastAPI</a:t>
            </a:r>
            <a:endParaRPr lang="en-US" altLang="ko-KR" sz="3600" dirty="0"/>
          </a:p>
          <a:p>
            <a:pPr algn="ctr">
              <a:lnSpc>
                <a:spcPct val="200000"/>
              </a:lnSpc>
            </a:pPr>
            <a:r>
              <a:rPr lang="ko-KR" altLang="en-US" sz="3600" dirty="0"/>
              <a:t>반강제학습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8A1CDA9-66D7-F4FF-D179-B6DC534A65D1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730471-4143-4C49-ABAE-880872B4608E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898C1DC-9474-1560-3E04-D3071FB55909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384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58C34-F6F0-4D61-DCA1-BB622ED7A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C026353-B464-FC83-50EF-401C257A15ED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B09580C-D33C-5E58-E50D-B24C31EFF930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F3AA34-6B4E-5FFF-6D70-54508DF9218C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0C76792-E04B-685B-AFCE-653FB6B5B199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1. API</a:t>
            </a:r>
            <a:r>
              <a:rPr lang="ko-KR" altLang="en-US" dirty="0"/>
              <a:t>의 기초와 </a:t>
            </a:r>
            <a:r>
              <a:rPr lang="en-US" altLang="ko-KR" dirty="0"/>
              <a:t>REST </a:t>
            </a:r>
            <a:r>
              <a:rPr lang="ko-KR" altLang="en-US" dirty="0"/>
              <a:t>이해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C0E50-B078-7D55-6307-F671F0C489EE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요약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661EF-EFCE-BBBC-77A6-B5A98FD74189}"/>
              </a:ext>
            </a:extLst>
          </p:cNvPr>
          <p:cNvSpPr txBox="1"/>
          <p:nvPr/>
        </p:nvSpPr>
        <p:spPr>
          <a:xfrm>
            <a:off x="1676400" y="2690336"/>
            <a:ext cx="8877300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dirty="0"/>
              <a:t>✅ 오늘 정리</a:t>
            </a:r>
            <a:r>
              <a:rPr lang="en-US" altLang="ko-KR" dirty="0"/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API = </a:t>
            </a:r>
            <a:r>
              <a:rPr lang="ko-KR" altLang="en-US" dirty="0"/>
              <a:t>소프트웨어 간 소통 규칙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REST = </a:t>
            </a:r>
            <a:r>
              <a:rPr lang="ko-KR" altLang="en-US" dirty="0"/>
              <a:t>자원 </a:t>
            </a:r>
            <a:r>
              <a:rPr lang="en-US" altLang="ko-KR" dirty="0"/>
              <a:t>+ </a:t>
            </a:r>
            <a:r>
              <a:rPr lang="ko-KR" altLang="en-US" dirty="0"/>
              <a:t>행위 </a:t>
            </a:r>
            <a:r>
              <a:rPr lang="en-US" altLang="ko-KR" dirty="0"/>
              <a:t>+ </a:t>
            </a:r>
            <a:r>
              <a:rPr lang="ko-KR" altLang="en-US" dirty="0"/>
              <a:t>표현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FastAPI</a:t>
            </a:r>
            <a:r>
              <a:rPr lang="en-US" altLang="ko-KR" dirty="0"/>
              <a:t> = REST API</a:t>
            </a:r>
            <a:r>
              <a:rPr lang="ko-KR" altLang="en-US" dirty="0"/>
              <a:t>를 </a:t>
            </a:r>
            <a:r>
              <a:rPr lang="en-US" altLang="ko-KR" dirty="0"/>
              <a:t>Python</a:t>
            </a:r>
            <a:r>
              <a:rPr lang="ko-KR" altLang="en-US" dirty="0"/>
              <a:t>으로 쉽게</a:t>
            </a:r>
            <a:r>
              <a:rPr lang="en-US" altLang="ko-KR" dirty="0"/>
              <a:t>/</a:t>
            </a:r>
            <a:r>
              <a:rPr lang="ko-KR" altLang="en-US" dirty="0"/>
              <a:t>빠르게 만드는 도구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9EB40E-DF24-156B-5D14-4884FBAE289D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7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57FF4-7794-C5AC-50CF-FF7589654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1F6F8C0-D7F5-9F8A-4644-FD62823CC9E6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5362B8D-73A0-BF8E-5AE9-82FEE515DCED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5BA848D-4FFB-DFD6-B3E4-95C5A4D1C44A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4A13A3C-1673-9942-3600-17397158D76C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2. API </a:t>
            </a:r>
            <a:r>
              <a:rPr lang="ko-KR" altLang="en-US" dirty="0"/>
              <a:t>기본 키워드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4F435-70DF-CC60-B1A6-790A54EE9E6A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1. </a:t>
            </a:r>
            <a:r>
              <a:rPr lang="ko-KR" altLang="en-US" dirty="0"/>
              <a:t>자원</a:t>
            </a:r>
            <a:r>
              <a:rPr lang="en-US" altLang="ko-KR" dirty="0"/>
              <a:t>(Resource) = "</a:t>
            </a:r>
            <a:r>
              <a:rPr lang="ko-KR" altLang="en-US" dirty="0"/>
              <a:t>무엇을 다루는가</a:t>
            </a:r>
            <a:r>
              <a:rPr lang="en-US" altLang="ko-KR" dirty="0"/>
              <a:t>?"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BA163-0EDE-4065-7EA5-4869009A9135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3FA7118-F162-40D7-CC94-D246B66DD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1348079"/>
            <a:ext cx="8394700" cy="3093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우리가 다루고 싶은 대상 (데이터의 종류)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→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users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게시글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→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posts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주문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→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orders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비유: 도서관의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책"이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자원,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회원"이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자원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즉, 자원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API가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관리하는 대상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71C0D-85FE-C9BD-B166-AC128FDDA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E376ECC-5EE8-4F5C-DCD5-561A9376AA23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5760B94-D7CA-2D07-6FA9-76646BF9C601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3A61C8-48AD-6B59-BBFA-67311270A53B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3912816-E306-4B0E-EC58-6FEB9B2012FD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F90E3-8FDE-F24B-BA88-0F923121B790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2. API </a:t>
            </a:r>
            <a:r>
              <a:rPr lang="ko-KR" altLang="en-US" dirty="0"/>
              <a:t>기본 키워드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F1346-B327-D44E-EF3B-E0A2EF719A16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2. </a:t>
            </a:r>
            <a:r>
              <a:rPr lang="ko-KR" altLang="en-US" dirty="0"/>
              <a:t>행위</a:t>
            </a:r>
            <a:r>
              <a:rPr lang="en-US" altLang="ko-KR" dirty="0"/>
              <a:t>(Action) = "</a:t>
            </a:r>
            <a:r>
              <a:rPr lang="ko-KR" altLang="en-US" dirty="0"/>
              <a:t>그 자원에 무슨 일을 하는가</a:t>
            </a:r>
            <a:r>
              <a:rPr lang="en-US" altLang="ko-KR" dirty="0"/>
              <a:t>?"</a:t>
            </a:r>
            <a:endParaRPr lang="ko-KR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386F785-FCCA-AC34-3B62-F02F5488C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712739"/>
            <a:ext cx="5791200" cy="226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 메서드로 표현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가져오기 (조회)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POST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새로 만들기 (등록)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통째로 고치기 (전체 수정)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PATCH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일부만 고치기 (부분 수정)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DELETE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지우기 (삭제)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9E65D-6364-05D1-9943-291481C19886}"/>
              </a:ext>
            </a:extLst>
          </p:cNvPr>
          <p:cNvSpPr txBox="1"/>
          <p:nvPr/>
        </p:nvSpPr>
        <p:spPr>
          <a:xfrm>
            <a:off x="6216650" y="1712739"/>
            <a:ext cx="5346700" cy="2300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sz="1600" dirty="0"/>
              <a:t>👉 비유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"</a:t>
            </a:r>
            <a:r>
              <a:rPr lang="ko-KR" altLang="en-US" sz="1600" dirty="0"/>
              <a:t>책을 빌려보기</a:t>
            </a:r>
            <a:r>
              <a:rPr lang="en-US" altLang="ko-KR" sz="1600" dirty="0"/>
              <a:t>" = GET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"</a:t>
            </a:r>
            <a:r>
              <a:rPr lang="ko-KR" altLang="en-US" sz="1600" dirty="0"/>
              <a:t>새 책 기증하기</a:t>
            </a:r>
            <a:r>
              <a:rPr lang="en-US" altLang="ko-KR" sz="1600" dirty="0"/>
              <a:t>" = POST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"</a:t>
            </a:r>
            <a:r>
              <a:rPr lang="ko-KR" altLang="en-US" sz="1600" dirty="0"/>
              <a:t>책 내용 전체 개정판으로 교체하기</a:t>
            </a:r>
            <a:r>
              <a:rPr lang="en-US" altLang="ko-KR" sz="1600" dirty="0"/>
              <a:t>" = PUT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"</a:t>
            </a:r>
            <a:r>
              <a:rPr lang="ko-KR" altLang="en-US" sz="1600" dirty="0"/>
              <a:t>책 일부만 수정하기</a:t>
            </a:r>
            <a:r>
              <a:rPr lang="en-US" altLang="ko-KR" sz="1600" dirty="0"/>
              <a:t>" = PATCH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"</a:t>
            </a:r>
            <a:r>
              <a:rPr lang="ko-KR" altLang="en-US" sz="1600" dirty="0"/>
              <a:t>책 없애기</a:t>
            </a:r>
            <a:r>
              <a:rPr lang="en-US" altLang="ko-KR" sz="1600" dirty="0"/>
              <a:t>" = DELETE</a:t>
            </a:r>
          </a:p>
        </p:txBody>
      </p:sp>
    </p:spTree>
    <p:extLst>
      <p:ext uri="{BB962C8B-B14F-4D97-AF65-F5344CB8AC3E}">
        <p14:creationId xmlns:p14="http://schemas.microsoft.com/office/powerpoint/2010/main" val="330785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9273E-355B-992A-C383-7EB737D1A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9EC74A2-0590-1696-707D-184D96B8D253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D101F2-F5CB-17CA-3C9C-4D315498CDC9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FF1D96-31CE-6024-AE6D-14586EFC783E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76D2670-5E23-C690-7B68-E8F04594186D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A5B40-04EA-B727-80EA-29B8E248864F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2. API </a:t>
            </a:r>
            <a:r>
              <a:rPr lang="ko-KR" altLang="en-US" dirty="0"/>
              <a:t>기본 키워드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FBBD7-5DD2-4084-EA2E-A424245D9B2A}"/>
              </a:ext>
            </a:extLst>
          </p:cNvPr>
          <p:cNvSpPr txBox="1"/>
          <p:nvPr/>
        </p:nvSpPr>
        <p:spPr>
          <a:xfrm>
            <a:off x="0" y="549502"/>
            <a:ext cx="843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3. </a:t>
            </a:r>
            <a:r>
              <a:rPr lang="ko-KR" altLang="en-US" dirty="0"/>
              <a:t>표현</a:t>
            </a:r>
            <a:r>
              <a:rPr lang="en-US" altLang="ko-KR" dirty="0"/>
              <a:t>(Representation) = "</a:t>
            </a:r>
            <a:r>
              <a:rPr lang="ko-KR" altLang="en-US" dirty="0"/>
              <a:t>결과를 어떻게 보여줄까</a:t>
            </a:r>
            <a:r>
              <a:rPr lang="en-US" altLang="ko-KR" dirty="0"/>
              <a:t>?"</a:t>
            </a:r>
            <a:endParaRPr lang="ko-KR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8CA7DDB-9A98-23F3-C3AC-996CF06D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1374527"/>
            <a:ext cx="8585200" cy="4108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서버는 항상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데이터를 표현해서 돌려줌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보통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이라는 형식 사용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예시: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{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 "id": 1,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 "name": "Alice",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 "email": "alice@example.com"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}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비유: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책의 내용은 같아도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종이책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전자책(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ePub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등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표현 방식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은 달라질 수 있음.</a:t>
            </a:r>
          </a:p>
        </p:txBody>
      </p:sp>
    </p:spTree>
    <p:extLst>
      <p:ext uri="{BB962C8B-B14F-4D97-AF65-F5344CB8AC3E}">
        <p14:creationId xmlns:p14="http://schemas.microsoft.com/office/powerpoint/2010/main" val="216128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C1914-F998-C4A1-361D-1F7218443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DBA1600-1600-6022-0AFF-88CC9401B19D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3CF7AD6-7D5F-0DB9-FA90-9ED377BE7214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9E23D7C-8309-46A1-F42F-298F85AF8507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E307D1E-81E2-8E0E-7E99-5A0CF532712B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4. </a:t>
            </a:r>
            <a:r>
              <a:rPr lang="ko-KR" altLang="en-US" dirty="0"/>
              <a:t>요청</a:t>
            </a:r>
            <a:r>
              <a:rPr lang="en-US" altLang="ko-KR" dirty="0"/>
              <a:t>(Request) ↔ </a:t>
            </a:r>
            <a:r>
              <a:rPr lang="ko-KR" altLang="en-US" dirty="0"/>
              <a:t>응답</a:t>
            </a:r>
            <a:r>
              <a:rPr lang="en-US" altLang="ko-KR" dirty="0"/>
              <a:t>(Response)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CBE65-BDCF-20D4-D1F0-646B636964C7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627B9-3F09-CE3D-82E9-F34525DBF3A1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2. API </a:t>
            </a:r>
            <a:r>
              <a:rPr lang="ko-KR" altLang="en-US" dirty="0"/>
              <a:t>기본 키워드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73890B-A6B0-6549-2B99-369B805BF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1287392"/>
            <a:ext cx="7010400" cy="374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클라이언트(내 브라우저, 앱) → 서버에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요청(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서버 → 요청을 처리하고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응답(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예시 (유저 조회 요청):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요청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GET 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/1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응답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{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 "id": 1,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 "name": "Alice"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8025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670A2-28B7-5D67-9C8E-5719FF63B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376157F-3DAF-1F94-B530-BC1AAC83CE9D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56B0706-FE58-EC86-763E-F6D829931AC1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C4953BC-88D2-E5B7-0EF0-22B87AFE1A7B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850CDA-870C-B901-AC29-4FD06CD61374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5. </a:t>
            </a:r>
            <a:r>
              <a:rPr lang="ko-KR" altLang="en-US" dirty="0"/>
              <a:t>상태 코드 </a:t>
            </a:r>
            <a:r>
              <a:rPr lang="en-US" altLang="ko-KR" dirty="0"/>
              <a:t>(Status Code)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DF247-74AD-552D-FD0F-F8C0ADAEF5CF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B78C3-8344-49E9-DE3A-97A87F5909A9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2. API </a:t>
            </a:r>
            <a:r>
              <a:rPr lang="ko-KR" altLang="en-US" dirty="0"/>
              <a:t>기본 키워드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EFE4B51-21FC-399A-5085-9A4A662DA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0" y="1287523"/>
            <a:ext cx="8851900" cy="4478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응답에는 항상 "성공/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실패"를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표시하는 번호가 따라옴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hlinkClick r:id="rId2" action="ppaction://hlinksldjump"/>
              </a:rPr>
              <a:t>200 OK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 action="ppaction://hlinksldjump"/>
              </a:rPr>
              <a:t> → 성공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201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Created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새로 만들어짐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404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Found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없음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500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Internal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Server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Error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서버 문제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비유: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택배 주문했을 때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"배송 완료" = 200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"상품이 새로 입고됨" = 201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"상품을 찾을 수 없음" = 404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"물류센터에서 사고 발생" = 500</a:t>
            </a:r>
          </a:p>
        </p:txBody>
      </p:sp>
    </p:spTree>
    <p:extLst>
      <p:ext uri="{BB962C8B-B14F-4D97-AF65-F5344CB8AC3E}">
        <p14:creationId xmlns:p14="http://schemas.microsoft.com/office/powerpoint/2010/main" val="39484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5A9EC-966E-25BD-AF74-29F164432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42D6CFA-E727-4EE6-C022-057F50283B19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A1A30E-F01E-5525-4FA4-F6458200FDE7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A8C347-2008-A6D7-22ED-3339B14C7957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0CA523-8614-D703-984B-FA159C76538C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17D51-A701-95B3-C6B3-F9B6D70B3614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D745B-729D-1FB8-CF50-209512CDAF20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2. API </a:t>
            </a:r>
            <a:r>
              <a:rPr lang="ko-KR" altLang="en-US" dirty="0"/>
              <a:t>기본 키워드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2F1A8-B201-5595-E584-9F10E2BAB9E3}"/>
              </a:ext>
            </a:extLst>
          </p:cNvPr>
          <p:cNvSpPr txBox="1"/>
          <p:nvPr/>
        </p:nvSpPr>
        <p:spPr>
          <a:xfrm>
            <a:off x="2120900" y="1851323"/>
            <a:ext cx="798830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dirty="0"/>
              <a:t>✅ 요약</a:t>
            </a:r>
            <a:r>
              <a:rPr lang="en-US" altLang="ko-KR" dirty="0"/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자원</a:t>
            </a:r>
            <a:r>
              <a:rPr lang="en-US" altLang="ko-KR" b="1" dirty="0"/>
              <a:t>(Resource)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무엇을 다룸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행위</a:t>
            </a:r>
            <a:r>
              <a:rPr lang="en-US" altLang="ko-KR" b="1" dirty="0"/>
              <a:t>(Action)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무슨 일을 함</a:t>
            </a:r>
            <a:r>
              <a:rPr lang="en-US" altLang="ko-KR" dirty="0"/>
              <a:t>? (GET/POST/PUT/DELETE)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표현</a:t>
            </a:r>
            <a:r>
              <a:rPr lang="en-US" altLang="ko-KR" b="1" dirty="0"/>
              <a:t>(Representation)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어떤 형식</a:t>
            </a:r>
            <a:r>
              <a:rPr lang="en-US" altLang="ko-KR" dirty="0"/>
              <a:t>(JSON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으로 보여줌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요청</a:t>
            </a:r>
            <a:r>
              <a:rPr lang="en-US" altLang="ko-KR" dirty="0"/>
              <a:t>(Request) ↔ </a:t>
            </a:r>
            <a:r>
              <a:rPr lang="ko-KR" altLang="en-US" dirty="0"/>
              <a:t>응답</a:t>
            </a:r>
            <a:r>
              <a:rPr lang="en-US" altLang="ko-KR" dirty="0"/>
              <a:t>(Response)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상태 코드로 결과를 알려줌</a:t>
            </a:r>
          </a:p>
        </p:txBody>
      </p:sp>
    </p:spTree>
    <p:extLst>
      <p:ext uri="{BB962C8B-B14F-4D97-AF65-F5344CB8AC3E}">
        <p14:creationId xmlns:p14="http://schemas.microsoft.com/office/powerpoint/2010/main" val="3554546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B3805-933C-97DF-E317-1E25C8855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315382-6D66-5D13-78D6-797EE10718FC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A8742-E041-F765-D527-FFAFECA2B8D5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488A7-0649-AF42-E063-87BA492E95F2}"/>
              </a:ext>
            </a:extLst>
          </p:cNvPr>
          <p:cNvSpPr txBox="1"/>
          <p:nvPr/>
        </p:nvSpPr>
        <p:spPr>
          <a:xfrm>
            <a:off x="339725" y="526534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행위가 </a:t>
            </a:r>
            <a:r>
              <a:rPr lang="en-US" altLang="ko-KR" b="1" dirty="0"/>
              <a:t>GET/POST/PUT/DELETE </a:t>
            </a:r>
            <a:r>
              <a:rPr lang="ko-KR" altLang="en-US" b="1" dirty="0"/>
              <a:t>인 이유</a:t>
            </a:r>
            <a:r>
              <a:rPr lang="en-US" altLang="ko-KR" b="1" dirty="0"/>
              <a:t> ?</a:t>
            </a:r>
            <a:endParaRPr lang="ko-KR" altLang="en-US" b="1" dirty="0"/>
          </a:p>
        </p:txBody>
      </p:sp>
      <p:pic>
        <p:nvPicPr>
          <p:cNvPr id="17" name="Picture 4" descr="느낌표 - 무료 모양과 기호개 아이콘">
            <a:extLst>
              <a:ext uri="{FF2B5EF4-FFF2-40B4-BE49-F238E27FC236}">
                <a16:creationId xmlns:a16="http://schemas.microsoft.com/office/drawing/2014/main" id="{E789CD5B-1D41-A60F-8E5A-135CC6C02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4" t="-12648" r="21108"/>
          <a:stretch/>
        </p:blipFill>
        <p:spPr bwMode="auto">
          <a:xfrm>
            <a:off x="11052796" y="1"/>
            <a:ext cx="1139203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FF4441-50AD-EBE8-F1FC-EE5EFEC8FB93}"/>
              </a:ext>
            </a:extLst>
          </p:cNvPr>
          <p:cNvSpPr txBox="1"/>
          <p:nvPr/>
        </p:nvSpPr>
        <p:spPr>
          <a:xfrm>
            <a:off x="2233612" y="2012196"/>
            <a:ext cx="7724775" cy="1983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ko-KR" altLang="en-US" sz="1600" dirty="0"/>
              <a:t>👉 </a:t>
            </a:r>
            <a:r>
              <a:rPr lang="en-US" altLang="ko-KR" sz="1600" dirty="0"/>
              <a:t>API</a:t>
            </a:r>
            <a:r>
              <a:rPr lang="ko-KR" altLang="en-US" sz="1600" dirty="0"/>
              <a:t>에서 </a:t>
            </a:r>
            <a:r>
              <a:rPr lang="en-US" altLang="ko-KR" sz="1600" b="1" dirty="0"/>
              <a:t>GET/POST/PUT/DELETE</a:t>
            </a:r>
            <a:r>
              <a:rPr lang="ko-KR" altLang="en-US" sz="1600" dirty="0"/>
              <a:t>가 쓰이는 이유는</a:t>
            </a:r>
            <a:r>
              <a:rPr lang="en-US" altLang="ko-KR" sz="1600" dirty="0"/>
              <a:t>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dirty="0"/>
              <a:t>HTTP </a:t>
            </a:r>
            <a:r>
              <a:rPr lang="ko-KR" altLang="en-US" sz="1600" b="1" dirty="0"/>
              <a:t>표준에서 이미 정의된 행위</a:t>
            </a:r>
            <a:r>
              <a:rPr lang="ko-KR" altLang="en-US" sz="1600" dirty="0"/>
              <a:t>라서 → 호환성과 예측 가능성이 보장됨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dirty="0"/>
              <a:t>CRUD</a:t>
            </a:r>
            <a:r>
              <a:rPr lang="ko-KR" altLang="en-US" sz="1600" b="1" dirty="0"/>
              <a:t>와 직관적으로 매칭</a:t>
            </a:r>
            <a:r>
              <a:rPr lang="ko-KR" altLang="en-US" sz="1600" dirty="0"/>
              <a:t>되어 → 누구나 쉽게 이해 가능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dirty="0"/>
              <a:t>REST </a:t>
            </a:r>
            <a:r>
              <a:rPr lang="ko-KR" altLang="en-US" sz="1600" b="1" dirty="0"/>
              <a:t>철학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자원 </a:t>
            </a:r>
            <a:r>
              <a:rPr lang="en-US" altLang="ko-KR" sz="1600" b="1" dirty="0"/>
              <a:t>+ </a:t>
            </a:r>
            <a:r>
              <a:rPr lang="ko-KR" altLang="en-US" sz="1600" b="1" dirty="0"/>
              <a:t>행위 분리</a:t>
            </a:r>
            <a:r>
              <a:rPr lang="en-US" altLang="ko-KR" sz="1600" b="1" dirty="0"/>
              <a:t>)</a:t>
            </a:r>
            <a:r>
              <a:rPr lang="ko-KR" altLang="en-US" sz="1600" dirty="0"/>
              <a:t> 에 적합</a:t>
            </a:r>
          </a:p>
        </p:txBody>
      </p:sp>
    </p:spTree>
    <p:extLst>
      <p:ext uri="{BB962C8B-B14F-4D97-AF65-F5344CB8AC3E}">
        <p14:creationId xmlns:p14="http://schemas.microsoft.com/office/powerpoint/2010/main" val="93218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D9ECC-47B5-32FC-EF57-3A4784CEE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970F67-867E-B5AA-E499-382409DE9FDC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5FD7B-1E94-338D-6D55-694B9DCCEFF9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BB7CB-010C-B5CE-9E67-C64BFCE5D4FC}"/>
              </a:ext>
            </a:extLst>
          </p:cNvPr>
          <p:cNvSpPr txBox="1"/>
          <p:nvPr/>
        </p:nvSpPr>
        <p:spPr>
          <a:xfrm>
            <a:off x="339725" y="526534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HTTP </a:t>
            </a:r>
            <a:r>
              <a:rPr lang="ko-KR" altLang="en-US" b="1" dirty="0"/>
              <a:t>표준 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pic>
        <p:nvPicPr>
          <p:cNvPr id="17" name="Picture 4" descr="느낌표 - 무료 모양과 기호개 아이콘">
            <a:extLst>
              <a:ext uri="{FF2B5EF4-FFF2-40B4-BE49-F238E27FC236}">
                <a16:creationId xmlns:a16="http://schemas.microsoft.com/office/drawing/2014/main" id="{CBE8A307-6E65-0D4E-C133-A77E490EA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4" t="-12648" r="21108"/>
          <a:stretch/>
        </p:blipFill>
        <p:spPr bwMode="auto">
          <a:xfrm>
            <a:off x="11052796" y="1"/>
            <a:ext cx="1139203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AC45AB-3A55-DF59-3A83-CCE1BBF77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124945"/>
            <a:ext cx="10922000" cy="2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RFC 9110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GET/POST/PUT/DELETE/HEAD/OPTIONS/TRACE/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의미·안전성·멱등성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규정.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RFC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Editor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RFC 9111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캐시 가능성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 캐시 제어 규칙 정의.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RFC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Editor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RFC 9112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HTTP/1.1의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메시지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문법·연결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관리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(의미와 분리).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RFC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Editor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RFC 5789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PATCH(부분 수정)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메서드 정의(확장 메서드).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RFC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Editor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IANA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 메서드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등록부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—공식 메서드 관리.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iana.org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11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9F9AF-8C0E-4E9D-BBA0-70F9C4556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493C435-6D21-525A-7680-864FCBD54FC4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E1A413-1172-FFFF-1DB2-0249A918C782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81C9062-21D9-D614-5871-22D2E4B64B4D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BD5235B-CC3F-13A8-7F80-443A1129AD2D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3. </a:t>
            </a:r>
            <a:r>
              <a:rPr lang="en-US" altLang="ko-KR" dirty="0" err="1"/>
              <a:t>FastAPI</a:t>
            </a:r>
            <a:r>
              <a:rPr lang="ko-KR" altLang="en-US" dirty="0"/>
              <a:t>의 첫걸음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88158-F87F-C45D-59FE-C4A4BD28E379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FastAPI</a:t>
            </a:r>
            <a:r>
              <a:rPr lang="en-US" altLang="ko-KR" dirty="0"/>
              <a:t> </a:t>
            </a:r>
            <a:r>
              <a:rPr lang="ko-KR" altLang="en-US" dirty="0"/>
              <a:t>앱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16304-938A-E7E3-1AFB-4CD3DE63D11C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541DD-9027-6E61-E71A-BBC746BA1418}"/>
              </a:ext>
            </a:extLst>
          </p:cNvPr>
          <p:cNvSpPr txBox="1"/>
          <p:nvPr/>
        </p:nvSpPr>
        <p:spPr>
          <a:xfrm>
            <a:off x="6505147" y="1215007"/>
            <a:ext cx="391160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프로젝트 폴더 및 </a:t>
            </a:r>
            <a:r>
              <a:rPr lang="en-US" altLang="ko-KR" sz="1600" dirty="0"/>
              <a:t>main.py </a:t>
            </a:r>
            <a:r>
              <a:rPr lang="ko-KR" altLang="en-US" sz="1600" dirty="0"/>
              <a:t>생성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2BBF424-CC8D-BB1B-02B0-52281245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060"/>
          <a:stretch/>
        </p:blipFill>
        <p:spPr>
          <a:xfrm>
            <a:off x="596900" y="1221506"/>
            <a:ext cx="5089955" cy="34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7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B815ACB-F350-AA68-53A3-DDA1DCA15381}"/>
              </a:ext>
            </a:extLst>
          </p:cNvPr>
          <p:cNvSpPr txBox="1"/>
          <p:nvPr/>
        </p:nvSpPr>
        <p:spPr>
          <a:xfrm>
            <a:off x="3048000" y="1764922"/>
            <a:ext cx="6096000" cy="3328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Day 1. </a:t>
            </a:r>
            <a:r>
              <a:rPr lang="ko-KR" altLang="en-US" b="1" dirty="0"/>
              <a:t>배경 이해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dirty="0"/>
              <a:t>Day 2. </a:t>
            </a:r>
            <a:r>
              <a:rPr lang="en-US" altLang="ko-KR" b="1" dirty="0"/>
              <a:t>API </a:t>
            </a:r>
            <a:r>
              <a:rPr lang="ko-KR" altLang="en-US" b="1" dirty="0"/>
              <a:t>기본 키워드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dirty="0"/>
              <a:t>Day 3. </a:t>
            </a:r>
            <a:r>
              <a:rPr lang="en-US" altLang="ko-KR" b="1" dirty="0" err="1"/>
              <a:t>FastAPI</a:t>
            </a:r>
            <a:r>
              <a:rPr lang="ko-KR" altLang="en-US" b="1" dirty="0"/>
              <a:t>의 첫걸음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dirty="0"/>
              <a:t>Day 4. </a:t>
            </a:r>
            <a:r>
              <a:rPr lang="ko-KR" altLang="en-US" b="1" dirty="0"/>
              <a:t>전체적인 흐름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dirty="0"/>
              <a:t>Day 5. </a:t>
            </a:r>
            <a:r>
              <a:rPr lang="ko-KR" altLang="en-US" b="1" dirty="0"/>
              <a:t>디테일 확장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dirty="0"/>
              <a:t>Day 6. </a:t>
            </a:r>
            <a:r>
              <a:rPr lang="ko-KR" altLang="en-US" b="1" dirty="0"/>
              <a:t>실습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B5114A3-0693-2BF1-9692-F30D04E38B3B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94AFD70-8D4F-2169-D101-B765B345B65A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8FFF2E-55BC-7F66-3C04-D0DDE159E7E3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5212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484D0-EC75-C69D-BE5D-8943E5084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2096772-57F9-3A7B-6792-7B62F5E4858E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BB718DE-ED49-83BB-A313-CFDD9F092BBF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15D0C32-B147-B1E6-57F3-7243ADB997B8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BBC694-9960-F802-BF80-78E8F44794C4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3. </a:t>
            </a:r>
            <a:r>
              <a:rPr lang="en-US" altLang="ko-KR" dirty="0" err="1"/>
              <a:t>FastAPI</a:t>
            </a:r>
            <a:r>
              <a:rPr lang="ko-KR" altLang="en-US" dirty="0"/>
              <a:t>의 첫걸음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BFF10-0B8E-A3A2-A2DB-7D97F1DE80F7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FastAPI</a:t>
            </a:r>
            <a:r>
              <a:rPr lang="en-US" altLang="ko-KR" dirty="0"/>
              <a:t> </a:t>
            </a:r>
            <a:r>
              <a:rPr lang="ko-KR" altLang="en-US" dirty="0"/>
              <a:t>앱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52DF8-7ABC-0F93-FBF4-EE326923DEB7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A9878-C7D6-A939-8C5A-D28E58817DCB}"/>
              </a:ext>
            </a:extLst>
          </p:cNvPr>
          <p:cNvSpPr txBox="1"/>
          <p:nvPr/>
        </p:nvSpPr>
        <p:spPr>
          <a:xfrm>
            <a:off x="5463747" y="958724"/>
            <a:ext cx="391160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가상환경 생성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904501-BF67-8536-A0B6-1954DF7E91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52" b="42055"/>
          <a:stretch/>
        </p:blipFill>
        <p:spPr>
          <a:xfrm>
            <a:off x="437700" y="1020366"/>
            <a:ext cx="4743899" cy="20434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ABD0F4-8187-2F27-770C-15E7875F7A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5127"/>
          <a:stretch/>
        </p:blipFill>
        <p:spPr>
          <a:xfrm>
            <a:off x="437700" y="3202108"/>
            <a:ext cx="5658300" cy="12428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FF157D-5646-0786-5283-99C41658B6FE}"/>
              </a:ext>
            </a:extLst>
          </p:cNvPr>
          <p:cNvSpPr txBox="1"/>
          <p:nvPr/>
        </p:nvSpPr>
        <p:spPr>
          <a:xfrm>
            <a:off x="6301947" y="3074127"/>
            <a:ext cx="391160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가상환경 활성화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CB9C127-653D-116D-A370-15B3EA8F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6038"/>
          <a:stretch/>
        </p:blipFill>
        <p:spPr>
          <a:xfrm>
            <a:off x="437700" y="4880701"/>
            <a:ext cx="4743899" cy="7453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B4C573-2B09-AE53-47B4-A72B9B27CB2E}"/>
              </a:ext>
            </a:extLst>
          </p:cNvPr>
          <p:cNvSpPr txBox="1"/>
          <p:nvPr/>
        </p:nvSpPr>
        <p:spPr>
          <a:xfrm>
            <a:off x="6096000" y="4880701"/>
            <a:ext cx="391160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가상환경 활성화 되었을 때의 프롬프트</a:t>
            </a:r>
          </a:p>
        </p:txBody>
      </p:sp>
    </p:spTree>
    <p:extLst>
      <p:ext uri="{BB962C8B-B14F-4D97-AF65-F5344CB8AC3E}">
        <p14:creationId xmlns:p14="http://schemas.microsoft.com/office/powerpoint/2010/main" val="344245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C317C-7216-138E-AC66-4F952875D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F39D1E6-6E15-8261-F17A-65AA47E20E98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909A896-E8D5-0E93-E6A1-8CE068388B89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26A8EBE-F6CC-FB49-0F62-57FE2E36380F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E188EF5-2716-5093-FEBD-62D73CEF2DCE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3. </a:t>
            </a:r>
            <a:r>
              <a:rPr lang="en-US" altLang="ko-KR" dirty="0" err="1"/>
              <a:t>FastAPI</a:t>
            </a:r>
            <a:r>
              <a:rPr lang="ko-KR" altLang="en-US" dirty="0"/>
              <a:t>의 첫걸음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FF83D-7731-65D1-D5D3-3B0F1C31250D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FastAPI</a:t>
            </a:r>
            <a:r>
              <a:rPr lang="en-US" altLang="ko-KR" dirty="0"/>
              <a:t> </a:t>
            </a:r>
            <a:r>
              <a:rPr lang="ko-KR" altLang="en-US" dirty="0"/>
              <a:t>앱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AD0E4-C6CF-7FDB-15D6-68C38A3B6125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27234-09F1-AAE0-C3D7-570A87295ECE}"/>
              </a:ext>
            </a:extLst>
          </p:cNvPr>
          <p:cNvSpPr txBox="1"/>
          <p:nvPr/>
        </p:nvSpPr>
        <p:spPr>
          <a:xfrm>
            <a:off x="6096000" y="958724"/>
            <a:ext cx="391160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FastAPI</a:t>
            </a:r>
            <a:r>
              <a:rPr lang="en-US" altLang="ko-KR" sz="1600" dirty="0"/>
              <a:t> / </a:t>
            </a:r>
            <a:r>
              <a:rPr lang="en-US" altLang="ko-KR" sz="1600" dirty="0" err="1"/>
              <a:t>uvicorn</a:t>
            </a:r>
            <a:r>
              <a:rPr lang="en-US" altLang="ko-KR" sz="1600" dirty="0"/>
              <a:t> </a:t>
            </a:r>
            <a:r>
              <a:rPr lang="ko-KR" altLang="en-US" sz="1600" dirty="0"/>
              <a:t>패키지 설치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8A743-E92B-06CB-12D8-FD3C2743EB46}"/>
              </a:ext>
            </a:extLst>
          </p:cNvPr>
          <p:cNvSpPr txBox="1"/>
          <p:nvPr/>
        </p:nvSpPr>
        <p:spPr>
          <a:xfrm>
            <a:off x="6301947" y="1802923"/>
            <a:ext cx="391160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서버 실행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8D6021-69E5-6A20-C962-C3849610A5C4}"/>
              </a:ext>
            </a:extLst>
          </p:cNvPr>
          <p:cNvSpPr txBox="1"/>
          <p:nvPr/>
        </p:nvSpPr>
        <p:spPr>
          <a:xfrm>
            <a:off x="6096000" y="2617678"/>
            <a:ext cx="391160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서버 실행 완료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42554C-9C7C-3712-0029-48BDDA2E6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371" y="1076057"/>
            <a:ext cx="5610132" cy="3283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AE3F84-611E-7E9C-961F-1D56DD31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71" y="2626012"/>
            <a:ext cx="5182323" cy="9907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B14193B-AECA-D3DD-CA28-78A43832D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71" y="1899957"/>
            <a:ext cx="5753555" cy="328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75F7D1-5506-F453-996A-45D0F9DB4481}"/>
              </a:ext>
            </a:extLst>
          </p:cNvPr>
          <p:cNvSpPr txBox="1"/>
          <p:nvPr/>
        </p:nvSpPr>
        <p:spPr>
          <a:xfrm>
            <a:off x="5486400" y="3862608"/>
            <a:ext cx="6096000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브라우저에서 </a:t>
            </a:r>
            <a:r>
              <a:rPr lang="en-US" altLang="ko-KR" sz="1600" dirty="0"/>
              <a:t>127.0.0.1:8000 </a:t>
            </a:r>
            <a:r>
              <a:rPr lang="ko-KR" altLang="en-US" sz="1600" dirty="0"/>
              <a:t>으로 접속하면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로그가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127.0.0.1:1793 – ＂GET / HTTP/1.1＂ 200 OK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라고</a:t>
            </a:r>
            <a:r>
              <a:rPr lang="ko-KR" altLang="en-US" sz="1600" dirty="0"/>
              <a:t> 뜨고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서버는 </a:t>
            </a:r>
            <a:r>
              <a:rPr lang="en-US" altLang="ko-KR" sz="1600" dirty="0"/>
              <a:t>GET / </a:t>
            </a:r>
            <a:r>
              <a:rPr lang="ko-KR" altLang="en-US" sz="1600" dirty="0"/>
              <a:t>요청을 받아 **정상 응답</a:t>
            </a:r>
            <a:r>
              <a:rPr lang="en-US" altLang="ko-KR" sz="1600" dirty="0"/>
              <a:t>(HTTP 200)**</a:t>
            </a:r>
            <a:r>
              <a:rPr lang="ko-KR" altLang="en-US" sz="1600" dirty="0"/>
              <a:t>을 돌려줌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F915D63-3322-3DB5-3AA8-9979CE189A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6946" b="47088"/>
          <a:stretch/>
        </p:blipFill>
        <p:spPr>
          <a:xfrm>
            <a:off x="201371" y="3851779"/>
            <a:ext cx="4992929" cy="22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6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B21F8-BCC2-1651-A60B-31F85E263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7D8B3-CF6C-C448-61C2-B3DFBD1F3BB3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807D2-7CC4-4A1E-AA1C-DD382C2A6656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975FF-855B-AA9A-62A9-6FE153D301EE}"/>
              </a:ext>
            </a:extLst>
          </p:cNvPr>
          <p:cNvSpPr txBox="1"/>
          <p:nvPr/>
        </p:nvSpPr>
        <p:spPr>
          <a:xfrm>
            <a:off x="339725" y="526534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127.0.0.1:8000 ?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3FD84-2C11-6E1A-8678-7AFED569332C}"/>
              </a:ext>
            </a:extLst>
          </p:cNvPr>
          <p:cNvSpPr txBox="1"/>
          <p:nvPr/>
        </p:nvSpPr>
        <p:spPr>
          <a:xfrm>
            <a:off x="1865312" y="1047970"/>
            <a:ext cx="8232775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b="1" dirty="0"/>
              <a:t>🔹 쉬운 설명 </a:t>
            </a:r>
            <a:r>
              <a:rPr lang="en-US" altLang="ko-KR" b="1" dirty="0"/>
              <a:t>(</a:t>
            </a:r>
            <a:r>
              <a:rPr lang="ko-KR" altLang="en-US" b="1" dirty="0"/>
              <a:t>비유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127.0.0.1</a:t>
            </a:r>
            <a:r>
              <a:rPr lang="ko-KR" altLang="en-US" dirty="0"/>
              <a:t> 👉 “내 컴퓨터 자기 </a:t>
            </a:r>
            <a:r>
              <a:rPr lang="ko-KR" altLang="en-US" dirty="0" err="1"/>
              <a:t>자신”을</a:t>
            </a:r>
            <a:r>
              <a:rPr lang="ko-KR" altLang="en-US" dirty="0"/>
              <a:t> 부르는 별명</a:t>
            </a:r>
            <a:r>
              <a:rPr lang="en-US" altLang="ko-KR" dirty="0"/>
              <a:t>(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마치 </a:t>
            </a:r>
            <a:r>
              <a:rPr lang="ko-KR" altLang="en-US" b="1" dirty="0"/>
              <a:t>집 안에서 자기 집 주소를 적을 때 ‘내 </a:t>
            </a:r>
            <a:r>
              <a:rPr lang="ko-KR" altLang="en-US" b="1" dirty="0" err="1"/>
              <a:t>집’이라고</a:t>
            </a:r>
            <a:r>
              <a:rPr lang="ko-KR" altLang="en-US" b="1" dirty="0"/>
              <a:t> 하는 것</a:t>
            </a:r>
            <a:r>
              <a:rPr lang="ko-KR" altLang="en-US" dirty="0"/>
              <a:t>과 같아요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다른 컴퓨터가 아니라</a:t>
            </a:r>
            <a:r>
              <a:rPr lang="en-US" altLang="ko-KR" dirty="0"/>
              <a:t>, </a:t>
            </a:r>
            <a:r>
              <a:rPr lang="ko-KR" altLang="en-US" dirty="0"/>
              <a:t>지금 내가 쓰는 컴퓨터 본인만 가리킵니다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그래서 별칭으로 “</a:t>
            </a:r>
            <a:r>
              <a:rPr lang="en-US" altLang="ko-KR" dirty="0"/>
              <a:t>localhost(</a:t>
            </a:r>
            <a:r>
              <a:rPr lang="ko-KR" altLang="en-US" dirty="0" err="1"/>
              <a:t>로컬호스트</a:t>
            </a:r>
            <a:r>
              <a:rPr lang="en-US" altLang="ko-KR" dirty="0"/>
              <a:t>)”</a:t>
            </a:r>
            <a:r>
              <a:rPr lang="ko-KR" altLang="en-US" dirty="0"/>
              <a:t>라고도 불러요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:8000</a:t>
            </a:r>
            <a:r>
              <a:rPr lang="ko-KR" altLang="en-US" dirty="0"/>
              <a:t> 👉 집 주소 뒤에 붙은 </a:t>
            </a:r>
            <a:r>
              <a:rPr lang="ko-KR" altLang="en-US" b="1" dirty="0"/>
              <a:t>호수</a:t>
            </a:r>
            <a:r>
              <a:rPr lang="en-US" altLang="ko-KR" b="1" dirty="0"/>
              <a:t>(</a:t>
            </a:r>
            <a:r>
              <a:rPr lang="ko-KR" altLang="en-US" b="1" dirty="0"/>
              <a:t>호실 번호</a:t>
            </a:r>
            <a:r>
              <a:rPr lang="en-US" altLang="ko-KR" b="1" dirty="0"/>
              <a:t>)</a:t>
            </a:r>
            <a:r>
              <a:rPr lang="ko-KR" altLang="en-US" dirty="0"/>
              <a:t> 같은 거예요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집</a:t>
            </a:r>
            <a:r>
              <a:rPr lang="en-US" altLang="ko-KR" dirty="0"/>
              <a:t>(</a:t>
            </a:r>
            <a:r>
              <a:rPr lang="ko-KR" altLang="en-US" dirty="0"/>
              <a:t>컴퓨터</a:t>
            </a:r>
            <a:r>
              <a:rPr lang="en-US" altLang="ko-KR" dirty="0"/>
              <a:t>) </a:t>
            </a:r>
            <a:r>
              <a:rPr lang="ko-KR" altLang="en-US" dirty="0"/>
              <a:t>안에도 여러 개의 프로그램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  <a:r>
              <a:rPr lang="ko-KR" altLang="en-US" dirty="0"/>
              <a:t>이 동시에 돌아갈 수 있으니까</a:t>
            </a:r>
            <a:r>
              <a:rPr lang="en-US" altLang="ko-KR" dirty="0"/>
              <a:t>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구분하기 위해 번호</a:t>
            </a:r>
            <a:r>
              <a:rPr lang="en-US" altLang="ko-KR" dirty="0"/>
              <a:t>(</a:t>
            </a:r>
            <a:r>
              <a:rPr lang="ko-KR" altLang="en-US" dirty="0"/>
              <a:t>포트 번호</a:t>
            </a:r>
            <a:r>
              <a:rPr lang="en-US" altLang="ko-KR" dirty="0"/>
              <a:t>)</a:t>
            </a:r>
            <a:r>
              <a:rPr lang="ko-KR" altLang="en-US" dirty="0"/>
              <a:t>를 붙입니다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여기서는 </a:t>
            </a:r>
            <a:r>
              <a:rPr lang="en-US" altLang="ko-KR" dirty="0" err="1"/>
              <a:t>FastAPI</a:t>
            </a:r>
            <a:r>
              <a:rPr lang="ko-KR" altLang="en-US" dirty="0"/>
              <a:t>가 </a:t>
            </a:r>
            <a:r>
              <a:rPr lang="en-US" altLang="ko-KR" dirty="0"/>
              <a:t>8000</a:t>
            </a:r>
            <a:r>
              <a:rPr lang="ko-KR" altLang="en-US" dirty="0"/>
              <a:t>번 방에서 손님을 맞이하고 있는 거죠</a:t>
            </a:r>
            <a:r>
              <a:rPr lang="en-US" altLang="ko-KR" dirty="0"/>
              <a:t>.</a:t>
            </a:r>
          </a:p>
        </p:txBody>
      </p:sp>
      <p:pic>
        <p:nvPicPr>
          <p:cNvPr id="17" name="Picture 4" descr="느낌표 - 무료 모양과 기호개 아이콘">
            <a:extLst>
              <a:ext uri="{FF2B5EF4-FFF2-40B4-BE49-F238E27FC236}">
                <a16:creationId xmlns:a16="http://schemas.microsoft.com/office/drawing/2014/main" id="{B1B23DC7-88B9-698F-D4B2-66462EAA4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4" t="-12648" r="21108"/>
          <a:stretch/>
        </p:blipFill>
        <p:spPr bwMode="auto">
          <a:xfrm>
            <a:off x="11052796" y="1"/>
            <a:ext cx="1139203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198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C68DA-07FB-5434-836F-ABCE7D811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954039-84BF-AF1E-941E-EA48E2250D2C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D6A98-F55D-B110-272F-C70B8588694C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683B4-3BDE-7A2B-0A4B-8C2A2919D198}"/>
              </a:ext>
            </a:extLst>
          </p:cNvPr>
          <p:cNvSpPr txBox="1"/>
          <p:nvPr/>
        </p:nvSpPr>
        <p:spPr>
          <a:xfrm>
            <a:off x="339725" y="526534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왜 꼭 </a:t>
            </a:r>
            <a:r>
              <a:rPr lang="en-US" altLang="ko-KR" b="1" dirty="0"/>
              <a:t>127.0.0.1 ?</a:t>
            </a:r>
            <a:endParaRPr lang="ko-KR" altLang="en-US" b="1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AFCE80D-7090-7A31-CFD4-6DCD0566F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02" y="807795"/>
            <a:ext cx="10991273" cy="5588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단계별 설명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 주소란?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인터넷이나 네트워크에서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컴퓨터의 집 주소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같은 숫자예요.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192.168.0.10, 8.8.8.8 이런 식.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127.0.0.1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루프백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loopback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주소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아주 오래 전부터,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127로 시작하는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“밖으로 나가지 않고 자기 자신에게 되돌아오는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주소”로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예약돼 있습니다.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127.0.0.1로 접속하면 “내 컴퓨터야,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너한테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요청 보낸 거니 네가 직접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처리해!”라는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뜻이 돼요.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왜 127?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기술적 이유: IP 주소는 4자리(0~255) 숫자 조합인데, 그중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127번 대역(127.x.x.x)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전체를 “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루프백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용도로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정해놓았습니다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관습적으로 그중 첫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번째인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127.0.0.1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가장 많이 씁니다.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약속된 규칙: “127.0.0.1은 무조건 자기 자신”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localhost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127.0.0.1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사람이 기억하기 쉽게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localhost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라는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이름도 같은 뜻으로 등록돼 있습니다.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그래서 브라우저 주소창에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http://localhost:8000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입력해도 똑같이 동작합니다.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4" descr="느낌표 - 무료 모양과 기호개 아이콘">
            <a:extLst>
              <a:ext uri="{FF2B5EF4-FFF2-40B4-BE49-F238E27FC236}">
                <a16:creationId xmlns:a16="http://schemas.microsoft.com/office/drawing/2014/main" id="{2491B805-3B17-E93D-7CD4-D69CA8408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4" t="-12648" r="21108"/>
          <a:stretch/>
        </p:blipFill>
        <p:spPr bwMode="auto">
          <a:xfrm>
            <a:off x="11052796" y="1"/>
            <a:ext cx="1139203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3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6858E-4A55-64D6-83E5-FE026D18F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8A09D3-3E8D-5121-24CA-C03C36E2D489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7E4A9-CA17-723D-6131-19B677637DF5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598D0-9337-6645-C6FE-D8C7415C14E7}"/>
              </a:ext>
            </a:extLst>
          </p:cNvPr>
          <p:cNvSpPr txBox="1"/>
          <p:nvPr/>
        </p:nvSpPr>
        <p:spPr>
          <a:xfrm>
            <a:off x="339725" y="526534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왜 </a:t>
            </a:r>
            <a:r>
              <a:rPr lang="en-US" altLang="ko-KR" b="1" dirty="0"/>
              <a:t>127</a:t>
            </a:r>
            <a:r>
              <a:rPr lang="ko-KR" altLang="en-US" b="1" dirty="0"/>
              <a:t>번 대역이 </a:t>
            </a:r>
            <a:r>
              <a:rPr lang="ko-KR" altLang="en-US" b="1" dirty="0" err="1"/>
              <a:t>루프백</a:t>
            </a:r>
            <a:r>
              <a:rPr lang="ko-KR" altLang="en-US" b="1" dirty="0"/>
              <a:t> 용도가 되었나</a:t>
            </a:r>
            <a:r>
              <a:rPr lang="en-US" altLang="ko-KR" b="1" dirty="0"/>
              <a:t> ?</a:t>
            </a:r>
            <a:endParaRPr lang="ko-KR" alt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708BC7-ED3C-4BA2-F4DE-EC9D8129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984078"/>
            <a:ext cx="9842500" cy="134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루프백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loopback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)의 필요성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초창기 TCP/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개발되던 시절(1970~80년대), 네트워크 스택이 제대로 동작하는지 테스트할 방법이 필요했음.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실제 외부 네트워크 장비와 연결하지 않아도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자기 자신의 TCP/IP 구현을 검증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해야 했음.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그래서 “자기 자신을 가리키는 특별한 주소” →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루프백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주소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필요했음.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555BC9-3948-1C7E-EFE9-D574563B2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313567"/>
            <a:ext cx="9842500" cy="263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왜 127번인가?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IPv4 주소는 클래스 기반으로 나뉘던(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C) 시절에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정해짐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클래스 A 대역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은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0.0.0.0 ~ 127.255.255.255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였음.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0.x.x.x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특별한 예약(현재는 “이 네트워크” 의미)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1.x.x.x ~ 126.x.x.x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실제 할당 가능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127.x.x.x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딱 남은 마지막 블록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당시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IETF는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**127번 전체(127.0.0.0/8)**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루프백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용도로 통째로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예약해버림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127.0.0.1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 가장 많이 쓰이지만, 사실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127.0.0.2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127.1.2.3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127.255.255.254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도 다 루프백임.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DE786-C5DD-8B8D-6316-7031E7E9B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4986547"/>
            <a:ext cx="9842500" cy="166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왜 통째로 /8 대역을 줬을까?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당시에는 주소 자원이 넉넉하다고 생각했음. (IPv4 고갈 문제가 본격화되기 전)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루프백을 한두 개 주소만 주면 확장성 문제 생길 수 있음 →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안전하게 클래스 A 전체(약 1,600만 개) 예약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실제로는 거의 다 안 쓰이지만, 이 덕분에 혼동 없이 언제나 루프백임을 확실히 보장.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4" descr="느낌표 - 무료 모양과 기호개 아이콘">
            <a:extLst>
              <a:ext uri="{FF2B5EF4-FFF2-40B4-BE49-F238E27FC236}">
                <a16:creationId xmlns:a16="http://schemas.microsoft.com/office/drawing/2014/main" id="{FB64BF4E-3801-9206-C594-09EA11081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4" t="-12648" r="21108"/>
          <a:stretch/>
        </p:blipFill>
        <p:spPr bwMode="auto">
          <a:xfrm>
            <a:off x="11052796" y="1"/>
            <a:ext cx="1139203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364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AEA77-9BD3-28B9-F095-4A247E48D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16653D5-C1BB-2D5F-D1C9-8880F1B54231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B7C0723-2524-85DF-FFE9-8CC12390E9D9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EE3C5FB-1948-35F9-C8B3-C67075A95B12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3044AEC-27D3-8770-C22E-B0B2FAAF895A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3. </a:t>
            </a:r>
            <a:r>
              <a:rPr lang="en-US" altLang="ko-KR" dirty="0" err="1"/>
              <a:t>FastAPI</a:t>
            </a:r>
            <a:r>
              <a:rPr lang="ko-KR" altLang="en-US" dirty="0"/>
              <a:t>의 첫걸음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87532-C814-8A49-ACF7-3537F0540D79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FastAPI</a:t>
            </a:r>
            <a:r>
              <a:rPr lang="en-US" altLang="ko-KR" dirty="0"/>
              <a:t> </a:t>
            </a:r>
            <a:r>
              <a:rPr lang="ko-KR" altLang="en-US" dirty="0"/>
              <a:t>앱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AD068-AD63-A8F8-676C-34A198CDCF5B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90B70-B749-E1B5-DD81-C2FBAD033368}"/>
              </a:ext>
            </a:extLst>
          </p:cNvPr>
          <p:cNvSpPr txBox="1"/>
          <p:nvPr/>
        </p:nvSpPr>
        <p:spPr>
          <a:xfrm>
            <a:off x="8099425" y="1229032"/>
            <a:ext cx="349567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# main.py</a:t>
            </a:r>
          </a:p>
          <a:p>
            <a:r>
              <a:rPr lang="ko-KR" altLang="en-US" sz="1100" dirty="0" err="1">
                <a:solidFill>
                  <a:schemeClr val="bg2">
                    <a:lumMod val="90000"/>
                  </a:schemeClr>
                </a:solidFill>
              </a:rPr>
              <a:t>from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bg2">
                    <a:lumMod val="90000"/>
                  </a:schemeClr>
                </a:solidFill>
              </a:rPr>
              <a:t>fastapi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bg2">
                    <a:lumMod val="90000"/>
                  </a:schemeClr>
                </a:solidFill>
              </a:rPr>
              <a:t>import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bg2">
                    <a:lumMod val="90000"/>
                  </a:schemeClr>
                </a:solidFill>
              </a:rPr>
              <a:t>FastAPI</a:t>
            </a:r>
            <a:endParaRPr lang="ko-KR" altLang="en-US" sz="1100" dirty="0">
              <a:solidFill>
                <a:schemeClr val="bg2">
                  <a:lumMod val="90000"/>
                </a:schemeClr>
              </a:solidFill>
            </a:endParaRPr>
          </a:p>
          <a:p>
            <a:endParaRPr lang="ko-KR" altLang="en-US" sz="11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bg2">
                    <a:lumMod val="90000"/>
                  </a:schemeClr>
                </a:solidFill>
              </a:rPr>
              <a:t>app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 = </a:t>
            </a:r>
            <a:r>
              <a:rPr lang="ko-KR" altLang="en-US" sz="1100" dirty="0" err="1">
                <a:solidFill>
                  <a:schemeClr val="bg2">
                    <a:lumMod val="90000"/>
                  </a:schemeClr>
                </a:solidFill>
              </a:rPr>
              <a:t>FastAPI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()  # </a:t>
            </a:r>
            <a:r>
              <a:rPr lang="ko-KR" altLang="en-US" sz="1100" dirty="0" err="1">
                <a:solidFill>
                  <a:schemeClr val="bg2">
                    <a:lumMod val="90000"/>
                  </a:schemeClr>
                </a:solidFill>
              </a:rPr>
              <a:t>FastAPI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 앱 객체 생성</a:t>
            </a:r>
          </a:p>
          <a:p>
            <a:endParaRPr lang="ko-KR" altLang="en-US" sz="11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@app.get("/")   # GET / 요청이 들어오면 실행</a:t>
            </a:r>
          </a:p>
          <a:p>
            <a:r>
              <a:rPr lang="ko-KR" altLang="en-US" sz="1100" dirty="0" err="1">
                <a:solidFill>
                  <a:schemeClr val="bg2">
                    <a:lumMod val="90000"/>
                  </a:schemeClr>
                </a:solidFill>
              </a:rPr>
              <a:t>def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bg2">
                    <a:lumMod val="90000"/>
                  </a:schemeClr>
                </a:solidFill>
              </a:rPr>
              <a:t>read_root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():</a:t>
            </a:r>
          </a:p>
          <a:p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ko-KR" altLang="en-US" sz="1100" dirty="0" err="1">
                <a:solidFill>
                  <a:schemeClr val="bg2">
                    <a:lumMod val="90000"/>
                  </a:schemeClr>
                </a:solidFill>
              </a:rPr>
              <a:t>return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 {"</a:t>
            </a:r>
            <a:r>
              <a:rPr lang="ko-KR" altLang="en-US" sz="1100" dirty="0" err="1">
                <a:solidFill>
                  <a:schemeClr val="bg2">
                    <a:lumMod val="90000"/>
                  </a:schemeClr>
                </a:solidFill>
              </a:rPr>
              <a:t>message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": "</a:t>
            </a:r>
            <a:r>
              <a:rPr lang="ko-KR" altLang="en-US" sz="1100" dirty="0" err="1">
                <a:solidFill>
                  <a:schemeClr val="bg2">
                    <a:lumMod val="90000"/>
                  </a:schemeClr>
                </a:solidFill>
              </a:rPr>
              <a:t>Hello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bg2">
                    <a:lumMod val="90000"/>
                  </a:schemeClr>
                </a:solidFill>
              </a:rPr>
              <a:t>FastAPI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!"}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4F6516-84DF-D85E-3E5C-5837544B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229032"/>
            <a:ext cx="5765800" cy="3666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8F14E1-3A4C-70DA-AACB-6CEEB351018A}"/>
              </a:ext>
            </a:extLst>
          </p:cNvPr>
          <p:cNvSpPr txBox="1"/>
          <p:nvPr/>
        </p:nvSpPr>
        <p:spPr>
          <a:xfrm>
            <a:off x="508000" y="5012035"/>
            <a:ext cx="10033000" cy="119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👉 여기서 눈여겨볼 점</a:t>
            </a:r>
            <a:r>
              <a:rPr lang="en-US" altLang="ko-KR" sz="16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app = </a:t>
            </a:r>
            <a:r>
              <a:rPr lang="en-US" altLang="ko-KR" sz="1600" dirty="0" err="1"/>
              <a:t>FastAPI</a:t>
            </a:r>
            <a:r>
              <a:rPr lang="en-US" altLang="ko-KR" sz="1600" dirty="0"/>
              <a:t>() : </a:t>
            </a:r>
            <a:r>
              <a:rPr lang="ko-KR" altLang="en-US" sz="1600" dirty="0"/>
              <a:t>앱 전체를 대표하는 객체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@app.get("/") : "GET </a:t>
            </a:r>
            <a:r>
              <a:rPr lang="ko-KR" altLang="en-US" sz="1600" dirty="0"/>
              <a:t>방식으로 </a:t>
            </a:r>
            <a:r>
              <a:rPr lang="en-US" altLang="ko-KR" sz="1600" dirty="0"/>
              <a:t>/ URL</a:t>
            </a:r>
            <a:r>
              <a:rPr lang="ko-KR" altLang="en-US" sz="1600" dirty="0"/>
              <a:t>이 호출되면 아래 함수를 실행해라</a:t>
            </a:r>
            <a:r>
              <a:rPr lang="en-US" altLang="ko-KR" sz="1600" dirty="0"/>
              <a:t>"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8750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B762E-A3F9-9C37-1C67-554F1253D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61B0E2-5FC4-80E7-0E30-3055C6C6F064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C091379-49B4-3432-7661-1E68CF145487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62D9C1-E7B8-5B20-2783-F20037FDA341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051D2BA-3E1C-EFC5-B1E0-00945A232E43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3. </a:t>
            </a:r>
            <a:r>
              <a:rPr lang="en-US" altLang="ko-KR" dirty="0" err="1"/>
              <a:t>FastAPI</a:t>
            </a:r>
            <a:r>
              <a:rPr lang="ko-KR" altLang="en-US" dirty="0"/>
              <a:t>의 첫걸음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B56F6-42DC-EB9C-EC57-27DBB1F2867F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2. </a:t>
            </a:r>
            <a:r>
              <a:rPr lang="ko-KR" altLang="en-US" dirty="0"/>
              <a:t>서버 실행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5A175-AA79-8B65-76AE-7C38665E1C41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D7CF17-9556-E7DA-51C9-667E6116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1" y="1149663"/>
            <a:ext cx="5889829" cy="15398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29031C-C22C-2571-5723-0202A91BDBB4}"/>
              </a:ext>
            </a:extLst>
          </p:cNvPr>
          <p:cNvSpPr txBox="1"/>
          <p:nvPr/>
        </p:nvSpPr>
        <p:spPr>
          <a:xfrm>
            <a:off x="7820025" y="1156529"/>
            <a:ext cx="362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90000"/>
                  </a:schemeClr>
                </a:solidFill>
              </a:rPr>
              <a:t>uvicorn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bg2">
                    <a:lumMod val="90000"/>
                  </a:schemeClr>
                </a:solidFill>
              </a:rPr>
              <a:t>main:app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 --</a:t>
            </a:r>
            <a:r>
              <a:rPr lang="ko-KR" altLang="en-US" dirty="0" err="1">
                <a:solidFill>
                  <a:schemeClr val="bg2">
                    <a:lumMod val="90000"/>
                  </a:schemeClr>
                </a:solidFill>
              </a:rPr>
              <a:t>reload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CDFCC47-364F-E5EE-3E89-763898AB4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71" y="2840977"/>
            <a:ext cx="3937000" cy="78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main:app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main.py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안의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app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객체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--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reload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코드 수정 시 자동 반영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280E91-24E0-D832-4013-196ACDDF46E9}"/>
              </a:ext>
            </a:extLst>
          </p:cNvPr>
          <p:cNvSpPr txBox="1"/>
          <p:nvPr/>
        </p:nvSpPr>
        <p:spPr>
          <a:xfrm>
            <a:off x="320471" y="3914636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브라우저에서 </a:t>
            </a:r>
            <a:r>
              <a:rPr lang="en-US" altLang="ko-KR" dirty="0">
                <a:hlinkClick r:id="rId3"/>
              </a:rPr>
              <a:t>http://127.0.0.1:8000</a:t>
            </a:r>
            <a:r>
              <a:rPr lang="ko-KR" altLang="en-US" dirty="0"/>
              <a:t> 접속 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304A9A-6D46-2D93-93A0-005A0515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71" y="4537845"/>
            <a:ext cx="5775529" cy="160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88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FB9CC-9593-EE95-1F2A-7C577FF8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89FE05-5683-AF45-6641-17FF9A8DBA79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1B9AC-B743-3684-7160-E642D02ED974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B75B9-9187-C5B7-4F2C-60A36E5C4FDC}"/>
              </a:ext>
            </a:extLst>
          </p:cNvPr>
          <p:cNvSpPr txBox="1"/>
          <p:nvPr/>
        </p:nvSpPr>
        <p:spPr>
          <a:xfrm>
            <a:off x="339725" y="526534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uvicorn</a:t>
            </a:r>
            <a:r>
              <a:rPr lang="en-US" altLang="ko-KR" b="1" dirty="0"/>
              <a:t> ?</a:t>
            </a:r>
            <a:endParaRPr lang="ko-KR" alt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50AFDD-E036-9847-ACD7-3B56E7C4F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895866"/>
            <a:ext cx="8864600" cy="226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uvicorn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이름의 구성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UVI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“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uvloop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httptools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기반”을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줄여 표현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uvloop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아주 빠른 이벤트 루프 라이브러리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asyncio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성능 개선)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httptools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고성능 HTTP 파서 라이브러리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unicorn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유니콘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비튼 말장난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uvicorn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uvloop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httptools로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만든,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유니콘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같은 ASGI 서버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371DD1-AB2D-DB6A-9FEC-7324DD51B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492022"/>
            <a:ext cx="10896600" cy="2631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실제 정체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uvicorn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ASGI 서버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예요.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ASGI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Gateway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(비동기 서버 게이트웨이 인터페이스)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같은 비동기 웹 프레임워크를 실행하기 위해 필요합니다.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쉽게 말해: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웹앱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본체)는 “식당 주방장”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Uvicorn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(서버)은 “주문 받고 음식 나르는 서빙 직원”</a:t>
            </a:r>
          </a:p>
        </p:txBody>
      </p:sp>
      <p:pic>
        <p:nvPicPr>
          <p:cNvPr id="4" name="Picture 4" descr="느낌표 - 무료 모양과 기호개 아이콘">
            <a:extLst>
              <a:ext uri="{FF2B5EF4-FFF2-40B4-BE49-F238E27FC236}">
                <a16:creationId xmlns:a16="http://schemas.microsoft.com/office/drawing/2014/main" id="{C6D8E579-6788-7F4D-8774-8E4B188DA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4" t="-12648" r="21108"/>
          <a:stretch/>
        </p:blipFill>
        <p:spPr bwMode="auto">
          <a:xfrm>
            <a:off x="11052796" y="1"/>
            <a:ext cx="1139203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626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9DCCC-44FD-D4F3-0E38-CC440072B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28F46D2-53AD-6117-4228-8181801028AF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47E5A21-E2B3-B680-803F-9E9900DD6D3C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C59768B-E89A-6939-4F8D-D6E7788D8E64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DBB1824-4CE9-B398-73D0-84498F2887E2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3. </a:t>
            </a:r>
            <a:r>
              <a:rPr lang="ko-KR" altLang="en-US" dirty="0" err="1"/>
              <a:t>엔드포인트</a:t>
            </a:r>
            <a:r>
              <a:rPr lang="ko-KR" altLang="en-US" dirty="0"/>
              <a:t>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0D555-066F-1E7F-6B60-B8F27C998344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9651F-4AD7-EF72-C158-9D8B4E192957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3. </a:t>
            </a:r>
            <a:r>
              <a:rPr lang="en-US" altLang="ko-KR" dirty="0" err="1"/>
              <a:t>FastAPI</a:t>
            </a:r>
            <a:r>
              <a:rPr lang="ko-KR" altLang="en-US" dirty="0"/>
              <a:t>의 첫걸음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983B0C-7A07-62A9-5C92-60CD363F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429"/>
          <a:stretch/>
        </p:blipFill>
        <p:spPr>
          <a:xfrm>
            <a:off x="612274" y="1256997"/>
            <a:ext cx="5140826" cy="4344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2CB4DE-ACE0-60D8-3C5B-D0AD2976E359}"/>
              </a:ext>
            </a:extLst>
          </p:cNvPr>
          <p:cNvSpPr txBox="1"/>
          <p:nvPr/>
        </p:nvSpPr>
        <p:spPr>
          <a:xfrm>
            <a:off x="6096000" y="1166843"/>
            <a:ext cx="50165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ko-KR" altLang="en-US" dirty="0"/>
              <a:t># main.py</a:t>
            </a:r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fastapi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FastAPI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app</a:t>
            </a:r>
            <a:r>
              <a:rPr lang="ko-KR" altLang="en-US" dirty="0"/>
              <a:t> = </a:t>
            </a:r>
            <a:r>
              <a:rPr lang="ko-KR" altLang="en-US" dirty="0" err="1"/>
              <a:t>FastAPI</a:t>
            </a:r>
            <a:r>
              <a:rPr lang="ko-KR" altLang="en-US" dirty="0"/>
              <a:t>()</a:t>
            </a:r>
          </a:p>
          <a:p>
            <a:endParaRPr lang="ko-KR" altLang="en-US" dirty="0"/>
          </a:p>
          <a:p>
            <a:r>
              <a:rPr lang="ko-KR" altLang="en-US" dirty="0" err="1"/>
              <a:t>fake_users</a:t>
            </a:r>
            <a:r>
              <a:rPr lang="ko-KR" altLang="en-US" dirty="0"/>
              <a:t> = ["</a:t>
            </a:r>
            <a:r>
              <a:rPr lang="ko-KR" altLang="en-US" dirty="0" err="1"/>
              <a:t>Alice</a:t>
            </a:r>
            <a:r>
              <a:rPr lang="ko-KR" altLang="en-US" dirty="0"/>
              <a:t>", "</a:t>
            </a:r>
            <a:r>
              <a:rPr lang="ko-KR" altLang="en-US" dirty="0" err="1"/>
              <a:t>Bob</a:t>
            </a:r>
            <a:r>
              <a:rPr lang="ko-KR" altLang="en-US" dirty="0"/>
              <a:t>", "</a:t>
            </a:r>
            <a:r>
              <a:rPr lang="ko-KR" altLang="en-US" dirty="0" err="1"/>
              <a:t>Charlie</a:t>
            </a:r>
            <a:r>
              <a:rPr lang="ko-KR" altLang="en-US" dirty="0"/>
              <a:t>"]</a:t>
            </a:r>
          </a:p>
          <a:p>
            <a:endParaRPr lang="ko-KR" altLang="en-US" dirty="0"/>
          </a:p>
          <a:p>
            <a:r>
              <a:rPr lang="ko-KR" altLang="en-US" dirty="0"/>
              <a:t># 모든 유저 조회 (GET /</a:t>
            </a:r>
            <a:r>
              <a:rPr lang="ko-KR" altLang="en-US" dirty="0" err="1"/>
              <a:t>users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@app.get("/users")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list_users</a:t>
            </a:r>
            <a:r>
              <a:rPr lang="ko-KR" altLang="en-US" dirty="0"/>
              <a:t>():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{"</a:t>
            </a:r>
            <a:r>
              <a:rPr lang="ko-KR" altLang="en-US" dirty="0" err="1"/>
              <a:t>users</a:t>
            </a:r>
            <a:r>
              <a:rPr lang="ko-KR" altLang="en-US" dirty="0"/>
              <a:t>": </a:t>
            </a:r>
            <a:r>
              <a:rPr lang="ko-KR" altLang="en-US" dirty="0" err="1"/>
              <a:t>fake_users</a:t>
            </a:r>
            <a:r>
              <a:rPr lang="ko-KR" altLang="en-US" dirty="0"/>
              <a:t>}</a:t>
            </a:r>
          </a:p>
          <a:p>
            <a:endParaRPr lang="ko-KR" altLang="en-US" dirty="0"/>
          </a:p>
          <a:p>
            <a:r>
              <a:rPr lang="ko-KR" altLang="en-US" dirty="0"/>
              <a:t># 특정 유저 조회 (GET /</a:t>
            </a:r>
            <a:r>
              <a:rPr lang="ko-KR" altLang="en-US" dirty="0" err="1"/>
              <a:t>users</a:t>
            </a:r>
            <a:r>
              <a:rPr lang="ko-KR" altLang="en-US" dirty="0"/>
              <a:t>/{</a:t>
            </a:r>
            <a:r>
              <a:rPr lang="ko-KR" altLang="en-US" dirty="0" err="1"/>
              <a:t>id</a:t>
            </a:r>
            <a:r>
              <a:rPr lang="ko-KR" altLang="en-US" dirty="0"/>
              <a:t>})</a:t>
            </a:r>
          </a:p>
          <a:p>
            <a:r>
              <a:rPr lang="ko-KR" altLang="en-US" dirty="0"/>
              <a:t>@app.get("/users/{user_id}")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get_user</a:t>
            </a:r>
            <a:r>
              <a:rPr lang="ko-KR" altLang="en-US" dirty="0"/>
              <a:t>(</a:t>
            </a:r>
            <a:r>
              <a:rPr lang="ko-KR" altLang="en-US" dirty="0" err="1"/>
              <a:t>user_id</a:t>
            </a:r>
            <a:r>
              <a:rPr lang="ko-KR" altLang="en-US" dirty="0"/>
              <a:t>: </a:t>
            </a:r>
            <a:r>
              <a:rPr lang="ko-KR" altLang="en-US" dirty="0" err="1"/>
              <a:t>int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{"</a:t>
            </a:r>
            <a:r>
              <a:rPr lang="ko-KR" altLang="en-US" dirty="0" err="1"/>
              <a:t>id</a:t>
            </a:r>
            <a:r>
              <a:rPr lang="ko-KR" altLang="en-US" dirty="0"/>
              <a:t>": </a:t>
            </a:r>
            <a:r>
              <a:rPr lang="ko-KR" altLang="en-US" dirty="0" err="1"/>
              <a:t>user_id</a:t>
            </a:r>
            <a:r>
              <a:rPr lang="ko-KR" altLang="en-US" dirty="0"/>
              <a:t>, "</a:t>
            </a:r>
            <a:r>
              <a:rPr lang="ko-KR" altLang="en-US" dirty="0" err="1"/>
              <a:t>name</a:t>
            </a:r>
            <a:r>
              <a:rPr lang="ko-KR" altLang="en-US" dirty="0"/>
              <a:t>": </a:t>
            </a:r>
            <a:r>
              <a:rPr lang="ko-KR" altLang="en-US" dirty="0" err="1"/>
              <a:t>fake_users</a:t>
            </a:r>
            <a:r>
              <a:rPr lang="ko-KR" altLang="en-US" dirty="0"/>
              <a:t>[</a:t>
            </a:r>
            <a:r>
              <a:rPr lang="ko-KR" altLang="en-US" dirty="0" err="1"/>
              <a:t>user_id</a:t>
            </a:r>
            <a:r>
              <a:rPr lang="ko-KR" altLang="en-US" dirty="0"/>
              <a:t>]}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7D063E4B-0832-64DF-7BBB-948E9FFA6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4552383"/>
            <a:ext cx="58547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확인: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http://127.0.0.1:8000/users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모든 유저 반환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http://127.0.0.1:8000/users/1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{"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": 1,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":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Bob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86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D8E81-03A7-2F38-A813-30C61802A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B81E9F4-043B-9297-19CC-6AE464F4E393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732E493-0529-735E-23B5-09BBFE23D6EB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939A9FC-49B7-284F-96D1-B8DCFC815A91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CC754D4-43B6-DE81-F6C3-D7078182954C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3. </a:t>
            </a:r>
            <a:r>
              <a:rPr lang="en-US" altLang="ko-KR" dirty="0" err="1"/>
              <a:t>FastAPI</a:t>
            </a:r>
            <a:r>
              <a:rPr lang="ko-KR" altLang="en-US" dirty="0"/>
              <a:t>의 첫걸음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528AF-130F-74F5-08B7-B49EA7FC76F8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4. API </a:t>
            </a:r>
            <a:r>
              <a:rPr lang="ko-KR" altLang="en-US" dirty="0"/>
              <a:t>문서 자동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6FEBB-51A0-78EA-B296-5A8D1F5DAE85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64D02-26D0-767C-377A-B2A23F27D7B1}"/>
              </a:ext>
            </a:extLst>
          </p:cNvPr>
          <p:cNvSpPr txBox="1"/>
          <p:nvPr/>
        </p:nvSpPr>
        <p:spPr>
          <a:xfrm>
            <a:off x="3032125" y="1892301"/>
            <a:ext cx="6165850" cy="2533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dirty="0" err="1"/>
              <a:t>FastAPI</a:t>
            </a:r>
            <a:r>
              <a:rPr lang="ko-KR" altLang="en-US" dirty="0"/>
              <a:t>의 강력한 장점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  <a:buNone/>
            </a:pPr>
            <a:br>
              <a:rPr lang="en-US" altLang="ko-KR" dirty="0"/>
            </a:br>
            <a:r>
              <a:rPr lang="ko-KR" altLang="en-US" dirty="0"/>
              <a:t>자동으로 문서를 만들어 줍니다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Swagger UI: </a:t>
            </a:r>
            <a:r>
              <a:rPr lang="en-US" altLang="ko-KR" dirty="0">
                <a:hlinkClick r:id="rId2"/>
              </a:rPr>
              <a:t>http://127.0.0.1:8000/docs</a:t>
            </a:r>
            <a:endParaRPr lang="ko-KR" alt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ReDoc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http://127.0.0.1:8000/redoc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👉 직접 브라우저에서 클릭으로 </a:t>
            </a:r>
            <a:r>
              <a:rPr lang="en-US" altLang="ko-KR" dirty="0"/>
              <a:t>API </a:t>
            </a:r>
            <a:r>
              <a:rPr lang="ko-KR" altLang="en-US" dirty="0"/>
              <a:t>테스트 가능</a:t>
            </a:r>
          </a:p>
        </p:txBody>
      </p:sp>
    </p:spTree>
    <p:extLst>
      <p:ext uri="{BB962C8B-B14F-4D97-AF65-F5344CB8AC3E}">
        <p14:creationId xmlns:p14="http://schemas.microsoft.com/office/powerpoint/2010/main" val="387795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744D2-AC9A-6CD3-8946-1C2F22D8C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922988D-CA15-04BB-A82F-49ECF8AD87B7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E0AC79-8586-FA8B-A6D8-226E78F01695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F7C075D-7349-038F-07B8-200ACB541BAD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77F564-6FB9-2D2B-1D1F-CB89A2E9C0AE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1. API</a:t>
            </a:r>
            <a:r>
              <a:rPr lang="ko-KR" altLang="en-US" dirty="0"/>
              <a:t>의 기초와 </a:t>
            </a:r>
            <a:r>
              <a:rPr lang="en-US" altLang="ko-KR" dirty="0"/>
              <a:t>REST </a:t>
            </a:r>
            <a:r>
              <a:rPr lang="ko-KR" altLang="en-US" dirty="0"/>
              <a:t>이해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23733-1F6A-6B5A-D366-F2D164F77CFE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1. API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53E86-B5F5-6692-45D1-A669BD9B345A}"/>
              </a:ext>
            </a:extLst>
          </p:cNvPr>
          <p:cNvSpPr txBox="1"/>
          <p:nvPr/>
        </p:nvSpPr>
        <p:spPr>
          <a:xfrm>
            <a:off x="613920" y="1127704"/>
            <a:ext cx="10059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정의</a:t>
            </a:r>
            <a:r>
              <a:rPr lang="en-US" altLang="ko-KR" dirty="0"/>
              <a:t>: Application Programming Interface = </a:t>
            </a:r>
            <a:r>
              <a:rPr lang="ko-KR" altLang="en-US" dirty="0"/>
              <a:t>프로그램끼리 소통할 수 있는 </a:t>
            </a:r>
            <a:r>
              <a:rPr lang="en-US" altLang="ko-KR" dirty="0"/>
              <a:t>"</a:t>
            </a:r>
            <a:r>
              <a:rPr lang="ko-KR" altLang="en-US" dirty="0"/>
              <a:t>약속</a:t>
            </a:r>
            <a:r>
              <a:rPr lang="en-US" altLang="ko-KR" dirty="0"/>
              <a:t>(</a:t>
            </a:r>
            <a:r>
              <a:rPr lang="ko-KR" altLang="en-US" dirty="0"/>
              <a:t>인터페이스</a:t>
            </a:r>
            <a:r>
              <a:rPr lang="en-US" altLang="ko-KR" dirty="0"/>
              <a:t>)"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9479F-A991-1C24-329B-A0812DC45A8F}"/>
              </a:ext>
            </a:extLst>
          </p:cNvPr>
          <p:cNvSpPr txBox="1"/>
          <p:nvPr/>
        </p:nvSpPr>
        <p:spPr>
          <a:xfrm>
            <a:off x="613920" y="1736412"/>
            <a:ext cx="559638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b="1" dirty="0"/>
              <a:t>비유</a:t>
            </a:r>
            <a:r>
              <a:rPr lang="en-US" altLang="ko-KR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6F805-A867-2006-815B-008C0087D9C4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즉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는 서로 다른 소프트웨어가 데이터와 기능을 주고받는 통신 창구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F8145E3B-F499-A3E9-EBE3-65DE18F03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98" y="2190999"/>
            <a:ext cx="5138002" cy="328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자판기 버튼 = API 문서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어떤 버튼이 어떤 음료를 주는지 미리 적혀 있음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사람(사용자) = 클라이언트(요청)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버튼을 눌러 원하는 걸 지정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자판기 내부 = 서버(응답 처리)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버튼 입력을 해석하고 음료를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꺼내주는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역할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“콜라 주세요” 버튼 누름 = 요청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클라이언트가 서버에 원하는 자원을 요청하는 것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콜라 캔이 나옴 = 응답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서버가 클라이언트에게 요청한 결과를 반환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D765D06-DB12-B28E-387B-264FCA6F01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284"/>
          <a:stretch/>
        </p:blipFill>
        <p:spPr>
          <a:xfrm>
            <a:off x="7168404" y="1784935"/>
            <a:ext cx="3728196" cy="3963043"/>
          </a:xfrm>
          <a:prstGeom prst="rect">
            <a:avLst/>
          </a:prstGeom>
        </p:spPr>
      </p:pic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F111AF85-E519-84F0-A639-BFF2F045693A}"/>
              </a:ext>
            </a:extLst>
          </p:cNvPr>
          <p:cNvSpPr/>
          <p:nvPr/>
        </p:nvSpPr>
        <p:spPr>
          <a:xfrm>
            <a:off x="5809504" y="4475305"/>
            <a:ext cx="1117600" cy="774700"/>
          </a:xfrm>
          <a:prstGeom prst="wedgeRoundRectCallout">
            <a:avLst>
              <a:gd name="adj1" fmla="val 100662"/>
              <a:gd name="adj2" fmla="val -1782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모히또 주세요</a:t>
            </a: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188E88FB-9A3F-78E5-FD2B-6A462992FF0F}"/>
              </a:ext>
            </a:extLst>
          </p:cNvPr>
          <p:cNvSpPr/>
          <p:nvPr/>
        </p:nvSpPr>
        <p:spPr>
          <a:xfrm>
            <a:off x="10438120" y="4005926"/>
            <a:ext cx="1505590" cy="1468792"/>
          </a:xfrm>
          <a:prstGeom prst="wedgeRoundRectCallout">
            <a:avLst>
              <a:gd name="adj1" fmla="val -98202"/>
              <a:gd name="adj2" fmla="val 710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없는 버튼 찾아서 열심히 눌러라 인간</a:t>
            </a:r>
            <a:endParaRPr lang="ko-KR" altLang="en-US" sz="1600" b="1" dirty="0"/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3A6FFF5C-BEE4-8555-FF8B-FDDB18A64C99}"/>
              </a:ext>
            </a:extLst>
          </p:cNvPr>
          <p:cNvSpPr/>
          <p:nvPr/>
        </p:nvSpPr>
        <p:spPr>
          <a:xfrm>
            <a:off x="10438120" y="1902473"/>
            <a:ext cx="1505590" cy="876992"/>
          </a:xfrm>
          <a:prstGeom prst="wedgeRoundRectCallout">
            <a:avLst>
              <a:gd name="adj1" fmla="val -57713"/>
              <a:gd name="adj2" fmla="val 11099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옜다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576F44-BD39-0803-1722-354BD7B38CFC}"/>
              </a:ext>
            </a:extLst>
          </p:cNvPr>
          <p:cNvSpPr txBox="1"/>
          <p:nvPr/>
        </p:nvSpPr>
        <p:spPr>
          <a:xfrm>
            <a:off x="7413056" y="4067525"/>
            <a:ext cx="78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2F2C2A-E6A6-DA0B-C0A1-9F5160ECB1C1}"/>
              </a:ext>
            </a:extLst>
          </p:cNvPr>
          <p:cNvSpPr txBox="1"/>
          <p:nvPr/>
        </p:nvSpPr>
        <p:spPr>
          <a:xfrm>
            <a:off x="10687251" y="344516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F3AC18-DA78-3379-B801-8602076C7F41}"/>
              </a:ext>
            </a:extLst>
          </p:cNvPr>
          <p:cNvSpPr txBox="1"/>
          <p:nvPr/>
        </p:nvSpPr>
        <p:spPr>
          <a:xfrm>
            <a:off x="9257996" y="4105973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88DC89-3D0C-9C0E-6EB2-E9AED78003F7}"/>
              </a:ext>
            </a:extLst>
          </p:cNvPr>
          <p:cNvSpPr txBox="1"/>
          <p:nvPr/>
        </p:nvSpPr>
        <p:spPr>
          <a:xfrm>
            <a:off x="7171739" y="5762617"/>
            <a:ext cx="126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60B681-8A73-7FF9-1FF3-61CEC23AD85A}"/>
              </a:ext>
            </a:extLst>
          </p:cNvPr>
          <p:cNvSpPr txBox="1"/>
          <p:nvPr/>
        </p:nvSpPr>
        <p:spPr>
          <a:xfrm>
            <a:off x="8760318" y="5762617"/>
            <a:ext cx="119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A190BBA-FD84-6C61-8EFD-7E676A05AC73}"/>
              </a:ext>
            </a:extLst>
          </p:cNvPr>
          <p:cNvCxnSpPr>
            <a:cxnSpLocks/>
          </p:cNvCxnSpPr>
          <p:nvPr/>
        </p:nvCxnSpPr>
        <p:spPr>
          <a:xfrm>
            <a:off x="8597900" y="2779465"/>
            <a:ext cx="0" cy="335248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15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5104B-66E6-0929-7D43-48476BBFD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B51070B-F3D6-DB7E-A184-D5EB6C8C93F0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158D04-9E5F-3B74-EA09-CBEEA5467B37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4F59F3D-B0B5-8F85-5832-78BA0D828227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FF2B279-2D82-DCB7-23C8-D88276BE3E26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3. </a:t>
            </a:r>
            <a:r>
              <a:rPr lang="en-US" altLang="ko-KR" dirty="0" err="1"/>
              <a:t>FastAPI</a:t>
            </a:r>
            <a:r>
              <a:rPr lang="ko-KR" altLang="en-US" dirty="0"/>
              <a:t>의 첫걸음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0538F-97DD-775D-2AAC-DF92AE5B867F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5. </a:t>
            </a:r>
            <a:r>
              <a:rPr lang="ko-KR" altLang="en-US" dirty="0"/>
              <a:t>핵심 키워드 연결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387F9-B45F-473A-31E1-68BC03B36943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4DA8EFD-4A42-469F-BB46-0BCBED983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82522"/>
            <a:ext cx="8610600" cy="1892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자원(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(유저라는 대상)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행위(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@app.get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@app.post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(HTTP 메서드)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표현(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Representation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{"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": 1,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":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Alice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(JSON 응답)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1단계에서 배운 개념들이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코드로 자연스럽게 대응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된다는 걸 확인할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2064592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1D357-836C-A956-DC35-FDA78DA2F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5191D53-E968-22EE-4C2F-EA2D7A7C798F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BD957EF-DCDD-4CFE-DE00-3DF04D4B383C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C1BCCE-CD4B-B118-3FCA-7D1A49E1E9E1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91282D-029B-2D49-AF4E-7FD1A48BED2D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3. </a:t>
            </a:r>
            <a:r>
              <a:rPr lang="en-US" altLang="ko-KR" dirty="0" err="1"/>
              <a:t>FastAPI</a:t>
            </a:r>
            <a:r>
              <a:rPr lang="ko-KR" altLang="en-US" dirty="0"/>
              <a:t>의 첫걸음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EF084-A232-AA10-9E9D-F5F2C718D5AC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46112-C699-2DC8-1178-EFE9BC22F3E0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21F4200-BC60-D629-497C-41DC81F03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2297665"/>
            <a:ext cx="5448300" cy="226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오늘 요약: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FastAPI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객체로 앱 생성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@app.get("/path")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데코레이터로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엔드포인트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정의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uvicorn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으로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서버 실행 → 브라우저에서 JSON 확인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Swagger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자동 문서 확인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11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A918A-840D-A148-76A7-AC674104B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EF3CBE3-B8E6-40D9-04C4-F152D90EB978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22442B-7C5D-E89F-72C4-F24D97D73B74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91D1629-5CEF-752F-761A-1B840AF48CF2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10A326F-E309-6E22-D594-CD30EEB9DA51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4. </a:t>
            </a:r>
            <a:r>
              <a:rPr lang="ko-KR" altLang="en-US" dirty="0"/>
              <a:t>전체적인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54998-D9AB-C2E4-9370-EBD49FFCEB93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1. </a:t>
            </a:r>
            <a:r>
              <a:rPr lang="ko-KR" altLang="en-US" dirty="0"/>
              <a:t>클라이언트 ↔ 서버 ↔ 데이터베이스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94FBB-6907-CA90-F45A-5403CA37ACAE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90D85-1387-6C5F-3780-B137651D27BE}"/>
              </a:ext>
            </a:extLst>
          </p:cNvPr>
          <p:cNvSpPr txBox="1"/>
          <p:nvPr/>
        </p:nvSpPr>
        <p:spPr>
          <a:xfrm>
            <a:off x="466725" y="1237353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웹 시스템을 아주 단순하게 나누면 이렇게 됩니다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DC7B00-5DF7-F288-A1A3-5F8981D6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33" y="1774002"/>
            <a:ext cx="5141059" cy="16549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FFB3A0-95BA-370D-3E42-DD857CF7C2FA}"/>
              </a:ext>
            </a:extLst>
          </p:cNvPr>
          <p:cNvSpPr txBox="1"/>
          <p:nvPr/>
        </p:nvSpPr>
        <p:spPr>
          <a:xfrm>
            <a:off x="606132" y="3830653"/>
            <a:ext cx="8283867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클라이언트</a:t>
            </a:r>
            <a:r>
              <a:rPr lang="ko-KR" altLang="en-US" sz="1600" dirty="0"/>
              <a:t> </a:t>
            </a:r>
            <a:r>
              <a:rPr lang="en-US" altLang="ko-KR" sz="1600" dirty="0"/>
              <a:t>= React </a:t>
            </a:r>
            <a:r>
              <a:rPr lang="ko-KR" altLang="en-US" sz="1600" dirty="0" err="1"/>
              <a:t>웹앱</a:t>
            </a:r>
            <a:r>
              <a:rPr lang="en-US" altLang="ko-KR" sz="1600" dirty="0"/>
              <a:t>, </a:t>
            </a:r>
            <a:r>
              <a:rPr lang="ko-KR" altLang="en-US" sz="1600" dirty="0"/>
              <a:t>모바일 앱</a:t>
            </a:r>
            <a:r>
              <a:rPr lang="en-US" altLang="ko-KR" sz="1600" dirty="0"/>
              <a:t>, Postman </a:t>
            </a:r>
            <a:r>
              <a:rPr lang="ko-KR" altLang="en-US" sz="1600" dirty="0"/>
              <a:t>같은 테스트 툴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서버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FastAPI</a:t>
            </a:r>
            <a:r>
              <a:rPr lang="en-US" altLang="ko-KR" sz="1600" b="1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= API</a:t>
            </a:r>
            <a:r>
              <a:rPr lang="ko-KR" altLang="en-US" sz="1600" dirty="0"/>
              <a:t>를 받아서 해석하고 로직 수행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데이터베이스</a:t>
            </a:r>
            <a:r>
              <a:rPr lang="en-US" altLang="ko-KR" sz="1600" b="1" dirty="0"/>
              <a:t>(DB)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실제 데이터 저장소 </a:t>
            </a:r>
            <a:r>
              <a:rPr lang="en-US" altLang="ko-KR" sz="1600" dirty="0"/>
              <a:t>(SQLite, PostgreSQL, MySQL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👉 </a:t>
            </a:r>
            <a:r>
              <a:rPr lang="en-US" altLang="ko-KR" sz="1600" dirty="0" err="1"/>
              <a:t>FastAPI</a:t>
            </a:r>
            <a:r>
              <a:rPr lang="ko-KR" altLang="en-US" sz="1600" dirty="0"/>
              <a:t>는 가운데서 </a:t>
            </a:r>
            <a:r>
              <a:rPr lang="en-US" altLang="ko-KR" sz="1600" dirty="0"/>
              <a:t>"</a:t>
            </a:r>
            <a:r>
              <a:rPr lang="ko-KR" altLang="en-US" sz="1600" dirty="0"/>
              <a:t>통역사 </a:t>
            </a:r>
            <a:r>
              <a:rPr lang="en-US" altLang="ko-KR" sz="1600" dirty="0"/>
              <a:t>+ </a:t>
            </a:r>
            <a:r>
              <a:rPr lang="ko-KR" altLang="en-US" sz="1600" dirty="0"/>
              <a:t>교통정리</a:t>
            </a:r>
            <a:r>
              <a:rPr lang="en-US" altLang="ko-KR" sz="1600" dirty="0"/>
              <a:t>" </a:t>
            </a:r>
            <a:r>
              <a:rPr lang="ko-KR" altLang="en-US" sz="1600" dirty="0"/>
              <a:t>역할을 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339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C457-1F38-B30D-C711-D12B38F8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7913A7A-2CB9-62E2-B2AF-E835935427BE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2C862D5-0E6F-45CE-DAD4-F1648A37703E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6AC93C8-D85E-DD55-58E6-27735F8AA7B6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17E7502-9B75-C5F3-83C7-1BFDD73497CC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4. </a:t>
            </a:r>
            <a:r>
              <a:rPr lang="ko-KR" altLang="en-US" dirty="0"/>
              <a:t>전체적인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50CC0-FEFF-E909-5034-1F35EFC26D7B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2. </a:t>
            </a:r>
            <a:r>
              <a:rPr lang="ko-KR" altLang="en-US" dirty="0"/>
              <a:t>요청</a:t>
            </a:r>
            <a:r>
              <a:rPr lang="en-US" altLang="ko-KR" dirty="0"/>
              <a:t>(Request)</a:t>
            </a:r>
            <a:r>
              <a:rPr lang="ko-KR" altLang="en-US" dirty="0"/>
              <a:t>의 흐름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66E5E-E812-83A6-D26C-EB35ADEFF503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0461BC1-5075-6A02-4017-CD572F6A0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1139686"/>
            <a:ext cx="10096500" cy="395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클라이언트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요청을 보냄</a:t>
            </a:r>
          </a:p>
          <a:p>
            <a:pPr lvl="1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POST 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{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":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Alice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 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라우터(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 URL + 메서드에 맞는 함수를 찾음</a:t>
            </a:r>
          </a:p>
          <a:p>
            <a:pPr lvl="1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@app.post("/users")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서비스 로직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실행</a:t>
            </a:r>
          </a:p>
          <a:p>
            <a:pPr lvl="1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새 유저를 저장하거나 계산 처리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데이터베이스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에서 실제 데이터 읽기/쓰기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응답(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JSON으로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변환해서 반환</a:t>
            </a:r>
          </a:p>
        </p:txBody>
      </p:sp>
    </p:spTree>
    <p:extLst>
      <p:ext uri="{BB962C8B-B14F-4D97-AF65-F5344CB8AC3E}">
        <p14:creationId xmlns:p14="http://schemas.microsoft.com/office/powerpoint/2010/main" val="698021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9B20A-C32B-F3FC-2E7B-FEA0D07C0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E3C8BB-7EFE-098B-8B8E-CB9F1C5BF81E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3B55862-6D24-B797-A275-12DB20E553CF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797917D-EDCB-FCC7-49A5-BDBF4A2B00BD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CA62DC7-17E9-31CE-BD02-F0E344631F4E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4. </a:t>
            </a:r>
            <a:r>
              <a:rPr lang="ko-KR" altLang="en-US" dirty="0"/>
              <a:t>전체적인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7140B-091D-A695-F44D-9F7427186AAE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3. </a:t>
            </a:r>
            <a:r>
              <a:rPr lang="ko-KR" altLang="en-US" dirty="0"/>
              <a:t>코드 예시 </a:t>
            </a:r>
            <a:r>
              <a:rPr lang="en-US" altLang="ko-KR" dirty="0"/>
              <a:t>(</a:t>
            </a:r>
            <a:r>
              <a:rPr lang="ko-KR" altLang="en-US" dirty="0"/>
              <a:t>흐름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11C69-67F2-9112-84A6-2BEA1A68D9CB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26B86-9238-DBA5-98B3-DD1556D22537}"/>
              </a:ext>
            </a:extLst>
          </p:cNvPr>
          <p:cNvSpPr txBox="1"/>
          <p:nvPr/>
        </p:nvSpPr>
        <p:spPr>
          <a:xfrm>
            <a:off x="6854825" y="1720840"/>
            <a:ext cx="533717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fastapi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FastAPI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typing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Dict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app</a:t>
            </a:r>
            <a:r>
              <a:rPr lang="ko-KR" altLang="en-US" dirty="0"/>
              <a:t> = </a:t>
            </a:r>
            <a:r>
              <a:rPr lang="ko-KR" altLang="en-US" dirty="0" err="1"/>
              <a:t>FastAPI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fake_db</a:t>
            </a:r>
            <a:r>
              <a:rPr lang="ko-KR" altLang="en-US" dirty="0"/>
              <a:t> = []</a:t>
            </a:r>
          </a:p>
          <a:p>
            <a:endParaRPr lang="ko-KR" altLang="en-US" dirty="0"/>
          </a:p>
          <a:p>
            <a:r>
              <a:rPr lang="ko-KR" altLang="en-US" dirty="0"/>
              <a:t>@app.post("/users")  # 1) 클라이언트가 POST 요청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create_user</a:t>
            </a:r>
            <a:r>
              <a:rPr lang="ko-KR" altLang="en-US" dirty="0"/>
              <a:t>(</a:t>
            </a:r>
            <a:r>
              <a:rPr lang="ko-KR" altLang="en-US" dirty="0" err="1"/>
              <a:t>user</a:t>
            </a:r>
            <a:r>
              <a:rPr lang="ko-KR" altLang="en-US" dirty="0"/>
              <a:t>: </a:t>
            </a:r>
            <a:r>
              <a:rPr lang="ko-KR" altLang="en-US" dirty="0" err="1"/>
              <a:t>Dict</a:t>
            </a:r>
            <a:r>
              <a:rPr lang="ko-KR" altLang="en-US" dirty="0"/>
              <a:t>):  # 2) 요청 본문(</a:t>
            </a:r>
            <a:r>
              <a:rPr lang="ko-KR" altLang="en-US" dirty="0" err="1"/>
              <a:t>Request</a:t>
            </a:r>
            <a:r>
              <a:rPr lang="ko-KR" altLang="en-US" dirty="0"/>
              <a:t> </a:t>
            </a:r>
            <a:r>
              <a:rPr lang="ko-KR" altLang="en-US" dirty="0" err="1"/>
              <a:t>Body</a:t>
            </a:r>
            <a:r>
              <a:rPr lang="ko-KR" altLang="en-US" dirty="0"/>
              <a:t>) 받음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fake_db.append</a:t>
            </a:r>
            <a:r>
              <a:rPr lang="ko-KR" altLang="en-US" dirty="0"/>
              <a:t>(</a:t>
            </a:r>
            <a:r>
              <a:rPr lang="ko-KR" altLang="en-US" dirty="0" err="1"/>
              <a:t>user</a:t>
            </a:r>
            <a:r>
              <a:rPr lang="ko-KR" altLang="en-US" dirty="0"/>
              <a:t>)      # 3) 서비스 로직(DB 저장 대신 리스트에 추가)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{"</a:t>
            </a:r>
            <a:r>
              <a:rPr lang="ko-KR" altLang="en-US" dirty="0" err="1"/>
              <a:t>status</a:t>
            </a:r>
            <a:r>
              <a:rPr lang="ko-KR" altLang="en-US" dirty="0"/>
              <a:t>": "</a:t>
            </a:r>
            <a:r>
              <a:rPr lang="ko-KR" altLang="en-US" dirty="0" err="1"/>
              <a:t>success</a:t>
            </a:r>
            <a:r>
              <a:rPr lang="ko-KR" altLang="en-US" dirty="0"/>
              <a:t>", "</a:t>
            </a:r>
            <a:r>
              <a:rPr lang="ko-KR" altLang="en-US" dirty="0" err="1"/>
              <a:t>user</a:t>
            </a:r>
            <a:r>
              <a:rPr lang="ko-KR" altLang="en-US" dirty="0"/>
              <a:t>": </a:t>
            </a:r>
            <a:r>
              <a:rPr lang="ko-KR" altLang="en-US" dirty="0" err="1"/>
              <a:t>user</a:t>
            </a:r>
            <a:r>
              <a:rPr lang="ko-KR" altLang="en-US" dirty="0"/>
              <a:t>}  # 4) 응답 반환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8682AA-25F2-9750-BA16-9FDB3AD5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1" y="1152980"/>
            <a:ext cx="6640818" cy="2987220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22539D65-7981-CDEE-E07C-89C9B03AE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4342025"/>
            <a:ext cx="6223000" cy="152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요청 흐름 예시: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클라이언트 →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POST 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요청 보냄 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{"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":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Alice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서버 →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fake_db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리스트에 저장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응답 →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{"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status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":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success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",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": {"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":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Alice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"}}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5787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3C99C-F12C-FEAD-3388-6B0FB64FE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6E2D874-8272-B1F5-27A8-54D6B4EA2285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F5B6D7-6E5A-481B-4B89-D914B1A341AF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2A8B987-844F-D7D4-C2ED-642F3C1DFF10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A8235EC-BA5D-8F5E-36B7-F4F77D1D8B04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4. </a:t>
            </a:r>
            <a:r>
              <a:rPr lang="ko-KR" altLang="en-US" dirty="0"/>
              <a:t>전체적인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B8FE1-13F0-E525-05DF-34BFA2D15B32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4. DB</a:t>
            </a:r>
            <a:r>
              <a:rPr lang="ko-KR" altLang="en-US" dirty="0"/>
              <a:t>와 </a:t>
            </a:r>
            <a:r>
              <a:rPr lang="en-US" altLang="ko-KR" dirty="0"/>
              <a:t>ORM</a:t>
            </a:r>
            <a:r>
              <a:rPr lang="ko-KR" altLang="en-US" dirty="0"/>
              <a:t>의 역할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592C7-7E94-EAC1-9E9E-56B5CAF7C791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33CCED4-404B-035D-13DC-A5387333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1868217"/>
            <a:ext cx="7823200" cy="198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 저장/조회 (예: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SELECT * FROM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ORM(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SQLAlchemy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파이썬 객체 ↔ DB 변환기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코드로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Alice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만들면 → SQL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INSERT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실행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직접 대화하지 않고,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ORM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통해 안전하게 연결합니다.</a:t>
            </a:r>
          </a:p>
        </p:txBody>
      </p:sp>
    </p:spTree>
    <p:extLst>
      <p:ext uri="{BB962C8B-B14F-4D97-AF65-F5344CB8AC3E}">
        <p14:creationId xmlns:p14="http://schemas.microsoft.com/office/powerpoint/2010/main" val="392803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EC4BB-ECAB-EC23-434D-07C913EAF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0B170C-7A5E-4141-BE3D-096C3FA0F41A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9A8225A-C6C6-F941-A7D6-56748272A76A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11B13A3-B54E-7BA4-DBC6-0B2C21270A93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44CE8DF-91C3-0A28-1393-D90204450637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4. </a:t>
            </a:r>
            <a:r>
              <a:rPr lang="ko-KR" altLang="en-US" dirty="0"/>
              <a:t>전체적인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2D90B-98D1-A6B5-F75A-F8947E2F6F73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5. </a:t>
            </a:r>
            <a:r>
              <a:rPr lang="ko-KR" altLang="en-US" dirty="0"/>
              <a:t>인증과 권한의 자리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9E65D-3392-84EA-DC49-E0D325C5C7AE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D766E-20D4-3ACB-62FD-CC11EA0F32E2}"/>
              </a:ext>
            </a:extLst>
          </p:cNvPr>
          <p:cNvSpPr txBox="1"/>
          <p:nvPr/>
        </p:nvSpPr>
        <p:spPr>
          <a:xfrm>
            <a:off x="1978024" y="2551837"/>
            <a:ext cx="8004175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ko-KR" altLang="en-US" sz="1600" dirty="0"/>
              <a:t>실제 서비스라면 </a:t>
            </a:r>
            <a:r>
              <a:rPr lang="en-US" altLang="ko-KR" sz="1600" dirty="0"/>
              <a:t>DB</a:t>
            </a:r>
            <a:r>
              <a:rPr lang="ko-KR" altLang="en-US" sz="1600" dirty="0"/>
              <a:t>만 있는 게 아니라</a:t>
            </a:r>
            <a:r>
              <a:rPr lang="en-US" altLang="ko-KR" sz="1600" dirty="0"/>
              <a:t>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인증</a:t>
            </a:r>
            <a:r>
              <a:rPr lang="en-US" altLang="ko-KR" sz="1600" b="1" dirty="0"/>
              <a:t>(Auth)</a:t>
            </a:r>
            <a:r>
              <a:rPr lang="ko-KR" altLang="en-US" sz="1600" dirty="0"/>
              <a:t> </a:t>
            </a:r>
            <a:r>
              <a:rPr lang="en-US" altLang="ko-KR" sz="1600" dirty="0"/>
              <a:t>= "</a:t>
            </a:r>
            <a:r>
              <a:rPr lang="ko-KR" altLang="en-US" sz="1600" dirty="0"/>
              <a:t>너 누구냐</a:t>
            </a:r>
            <a:r>
              <a:rPr lang="en-US" altLang="ko-KR" sz="1600" dirty="0"/>
              <a:t>?" (</a:t>
            </a:r>
            <a:r>
              <a:rPr lang="ko-KR" altLang="en-US" sz="1600" dirty="0"/>
              <a:t>로그인</a:t>
            </a:r>
            <a:r>
              <a:rPr lang="en-US" altLang="ko-KR" sz="1600" dirty="0"/>
              <a:t>, </a:t>
            </a:r>
            <a:r>
              <a:rPr lang="ko-KR" altLang="en-US" sz="1600" dirty="0"/>
              <a:t>토큰 확인</a:t>
            </a:r>
            <a:r>
              <a:rPr lang="en-US" altLang="ko-KR" sz="1600" dirty="0"/>
              <a:t>)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권한</a:t>
            </a:r>
            <a:r>
              <a:rPr lang="en-US" altLang="ko-KR" sz="1600" b="1" dirty="0"/>
              <a:t>(Role)</a:t>
            </a:r>
            <a:r>
              <a:rPr lang="ko-KR" altLang="en-US" sz="1600" dirty="0"/>
              <a:t> </a:t>
            </a:r>
            <a:r>
              <a:rPr lang="en-US" altLang="ko-KR" sz="1600" dirty="0"/>
              <a:t>= "</a:t>
            </a:r>
            <a:r>
              <a:rPr lang="ko-KR" altLang="en-US" sz="1600" dirty="0"/>
              <a:t>너가 이걸 할 자격이 있냐</a:t>
            </a:r>
            <a:r>
              <a:rPr lang="en-US" altLang="ko-KR" sz="1600" dirty="0"/>
              <a:t>?" (</a:t>
            </a:r>
            <a:r>
              <a:rPr lang="ko-KR" altLang="en-US" sz="1600" dirty="0"/>
              <a:t>관리자</a:t>
            </a:r>
            <a:r>
              <a:rPr lang="en-US" altLang="ko-KR" sz="1600" dirty="0"/>
              <a:t>, </a:t>
            </a:r>
            <a:r>
              <a:rPr lang="ko-KR" altLang="en-US" sz="1600" dirty="0"/>
              <a:t>일반 유저</a:t>
            </a:r>
            <a:r>
              <a:rPr lang="en-US" altLang="ko-KR" sz="1600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600" dirty="0"/>
              <a:t>👉 이 부분은 </a:t>
            </a:r>
            <a:r>
              <a:rPr lang="en-US" altLang="ko-KR" sz="1600" dirty="0" err="1"/>
              <a:t>FastAPI</a:t>
            </a:r>
            <a:r>
              <a:rPr lang="ko-KR" altLang="en-US" sz="1600" dirty="0"/>
              <a:t>에서 </a:t>
            </a:r>
            <a:r>
              <a:rPr lang="ko-KR" altLang="en-US" sz="1600" b="1" dirty="0"/>
              <a:t>의존성 주입</a:t>
            </a:r>
            <a:r>
              <a:rPr lang="en-US" altLang="ko-KR" sz="1600" b="1" dirty="0"/>
              <a:t>(Dependency Injection)</a:t>
            </a:r>
            <a:r>
              <a:rPr lang="ko-KR" altLang="en-US" sz="1600" dirty="0"/>
              <a:t> 기능으로 구현합니다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14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355B2-B00B-33DD-9AF3-8F9937D2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6848B1B-F792-524E-3439-2F31BC885D2E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09BDFEB-800E-8EBA-B812-3E474B1369A4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33613E-A540-AF46-1A45-D09BC8782C7C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9A9331-F2F7-E684-CDA0-C5A9340F0731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4. </a:t>
            </a:r>
            <a:r>
              <a:rPr lang="ko-KR" altLang="en-US" dirty="0"/>
              <a:t>전체적인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2F0E4-0D96-1389-3175-E95986DFE0D1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6. </a:t>
            </a:r>
            <a:r>
              <a:rPr lang="ko-KR" altLang="en-US" dirty="0"/>
              <a:t>전체 흐름 그림으로 다시 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0619F-4AA2-C389-23C1-0C149FEE66F7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FFEBDB-C24E-8F0A-E8D8-33BFDBED7763}"/>
              </a:ext>
            </a:extLst>
          </p:cNvPr>
          <p:cNvSpPr txBox="1"/>
          <p:nvPr/>
        </p:nvSpPr>
        <p:spPr>
          <a:xfrm>
            <a:off x="3032125" y="1422019"/>
            <a:ext cx="6165850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클라이언트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↓  (요청: HTTP, JSON)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라우터 (</a:t>
            </a:r>
            <a:r>
              <a:rPr lang="ko-KR" altLang="en-US" dirty="0" err="1"/>
              <a:t>FastAPI</a:t>
            </a:r>
            <a:r>
              <a:rPr lang="ko-KR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↓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서비스 로직 (</a:t>
            </a:r>
            <a:r>
              <a:rPr lang="ko-KR" altLang="en-US" dirty="0" err="1"/>
              <a:t>Python</a:t>
            </a:r>
            <a:r>
              <a:rPr lang="ko-KR" altLang="en-US" dirty="0"/>
              <a:t> 함수)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↓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DB/외부 API (</a:t>
            </a:r>
            <a:r>
              <a:rPr lang="ko-KR" altLang="en-US" dirty="0" err="1"/>
              <a:t>SQLAlchemy</a:t>
            </a:r>
            <a:r>
              <a:rPr lang="ko-KR" altLang="en-US" dirty="0"/>
              <a:t>, </a:t>
            </a:r>
            <a:r>
              <a:rPr lang="ko-KR" altLang="en-US" dirty="0" err="1"/>
              <a:t>Redis</a:t>
            </a:r>
            <a:r>
              <a:rPr lang="ko-KR" altLang="en-US" dirty="0"/>
              <a:t>, 외부 서버)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↓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응답 (JSON, 상태코드)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↑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클라이언트 화면에 표시</a:t>
            </a:r>
          </a:p>
        </p:txBody>
      </p:sp>
    </p:spTree>
    <p:extLst>
      <p:ext uri="{BB962C8B-B14F-4D97-AF65-F5344CB8AC3E}">
        <p14:creationId xmlns:p14="http://schemas.microsoft.com/office/powerpoint/2010/main" val="4136372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11405-DCCE-E3D0-9391-2A0BC22D3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5E6C60C-4BC6-085E-3145-F5A7455BE114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2CCF624-5789-D26F-C379-5643629BF968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0DDAC61-28FB-CFA5-0EAC-1017CD88EAEC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9090E2F-C1FF-2F1F-C723-D691C97A2709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4. </a:t>
            </a:r>
            <a:r>
              <a:rPr lang="ko-KR" altLang="en-US" dirty="0"/>
              <a:t>전체적인 흐름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1EAC9-980B-D20B-969E-F4DE4B4C2F98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B3582-EB0D-1A2D-73BE-0B0FBCB350D1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6BE0A4A-6A87-D30B-4D0B-FEEA15EE7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2334672"/>
            <a:ext cx="7124700" cy="166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클라이언트 요청과 DB/로직을 연결하는 교통정리자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요청은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로직 → DB → 응답 순서로 흘러감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ORM, 인증, 권한 같은 부가 요소가 이 흐름 속에 들어옴</a:t>
            </a:r>
          </a:p>
        </p:txBody>
      </p:sp>
    </p:spTree>
    <p:extLst>
      <p:ext uri="{BB962C8B-B14F-4D97-AF65-F5344CB8AC3E}">
        <p14:creationId xmlns:p14="http://schemas.microsoft.com/office/powerpoint/2010/main" val="1079566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65F0C-E61E-7E97-7331-F297B2BE9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75A1871-9E77-97A7-F57B-A66B1081A433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FE40BB7-0986-2732-9CBC-8FCC9337E85F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1FA141-3D90-141B-6664-4F473AEC2B05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802FCF3-9ACC-4417-9F3E-867343B3ABAD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5. </a:t>
            </a:r>
            <a:r>
              <a:rPr lang="ko-KR" altLang="en-US" dirty="0"/>
              <a:t>디테일 확장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93029-6A1A-26D5-DD61-5F58A2039570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1. </a:t>
            </a:r>
            <a:r>
              <a:rPr lang="en-US" altLang="ko-KR" dirty="0" err="1"/>
              <a:t>Pydantic</a:t>
            </a:r>
            <a:r>
              <a:rPr lang="en-US" altLang="ko-KR" dirty="0"/>
              <a:t> </a:t>
            </a:r>
            <a:r>
              <a:rPr lang="ko-KR" altLang="en-US" dirty="0"/>
              <a:t>모델 </a:t>
            </a:r>
            <a:r>
              <a:rPr lang="en-US" altLang="ko-KR" dirty="0"/>
              <a:t>(</a:t>
            </a:r>
            <a:r>
              <a:rPr lang="ko-KR" altLang="en-US" dirty="0"/>
              <a:t>데이터 검증 </a:t>
            </a:r>
            <a:r>
              <a:rPr lang="en-US" altLang="ko-KR" dirty="0"/>
              <a:t>&amp; </a:t>
            </a:r>
            <a:r>
              <a:rPr lang="ko-KR" altLang="en-US" dirty="0"/>
              <a:t>직렬화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3C58F-806A-0344-A04E-CB022B52D208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C3ACB-59F9-56BF-2502-C36DED136815}"/>
              </a:ext>
            </a:extLst>
          </p:cNvPr>
          <p:cNvSpPr txBox="1"/>
          <p:nvPr/>
        </p:nvSpPr>
        <p:spPr>
          <a:xfrm>
            <a:off x="466725" y="1226235"/>
            <a:ext cx="616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FastAPI</a:t>
            </a:r>
            <a:r>
              <a:rPr lang="ko-KR" altLang="en-US" dirty="0"/>
              <a:t>의 최대 장점은 </a:t>
            </a:r>
            <a:r>
              <a:rPr lang="ko-KR" altLang="en-US" b="1" dirty="0"/>
              <a:t>타입 힌트 </a:t>
            </a:r>
            <a:r>
              <a:rPr lang="en-US" altLang="ko-KR" b="1" dirty="0"/>
              <a:t>+ </a:t>
            </a:r>
            <a:r>
              <a:rPr lang="en-US" altLang="ko-KR" b="1" dirty="0" err="1"/>
              <a:t>Pydantic</a:t>
            </a:r>
            <a:r>
              <a:rPr lang="ko-KR" altLang="en-US" dirty="0"/>
              <a:t> 덕분에</a:t>
            </a:r>
            <a:br>
              <a:rPr lang="ko-KR" altLang="en-US" dirty="0"/>
            </a:br>
            <a:r>
              <a:rPr lang="ko-KR" altLang="en-US" dirty="0"/>
              <a:t>요청과 응답을 자동으로 검사</a:t>
            </a:r>
            <a:r>
              <a:rPr lang="en-US" altLang="ko-KR" dirty="0"/>
              <a:t>/</a:t>
            </a:r>
            <a:r>
              <a:rPr lang="ko-KR" altLang="en-US" dirty="0"/>
              <a:t>변환해 준다는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26CB6-3B4D-DBD9-48FD-198CD940D176}"/>
              </a:ext>
            </a:extLst>
          </p:cNvPr>
          <p:cNvSpPr txBox="1"/>
          <p:nvPr/>
        </p:nvSpPr>
        <p:spPr>
          <a:xfrm>
            <a:off x="4000500" y="1985220"/>
            <a:ext cx="291147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fastapi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FastAPI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pydantic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BaseModel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app</a:t>
            </a:r>
            <a:r>
              <a:rPr lang="ko-KR" altLang="en-US" dirty="0"/>
              <a:t> = </a:t>
            </a:r>
            <a:r>
              <a:rPr lang="ko-KR" altLang="en-US" dirty="0" err="1"/>
              <a:t>FastAPI</a:t>
            </a:r>
            <a:r>
              <a:rPr lang="ko-KR" altLang="en-US" dirty="0"/>
              <a:t>()</a:t>
            </a:r>
          </a:p>
          <a:p>
            <a:endParaRPr lang="ko-KR" altLang="en-US" dirty="0"/>
          </a:p>
          <a:p>
            <a:r>
              <a:rPr lang="ko-KR" altLang="en-US" dirty="0"/>
              <a:t># 요청/응답 스키마 정의</a:t>
            </a:r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User</a:t>
            </a:r>
            <a:r>
              <a:rPr lang="ko-KR" altLang="en-US" dirty="0"/>
              <a:t>(</a:t>
            </a:r>
            <a:r>
              <a:rPr lang="ko-KR" altLang="en-US" dirty="0" err="1"/>
              <a:t>BaseModel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id</a:t>
            </a:r>
            <a:r>
              <a:rPr lang="ko-KR" altLang="en-US" dirty="0"/>
              <a:t>: </a:t>
            </a:r>
            <a:r>
              <a:rPr lang="ko-KR" altLang="en-US" dirty="0" err="1"/>
              <a:t>int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name</a:t>
            </a:r>
            <a:r>
              <a:rPr lang="ko-KR" altLang="en-US" dirty="0"/>
              <a:t>: </a:t>
            </a:r>
            <a:r>
              <a:rPr lang="ko-KR" altLang="en-US" dirty="0" err="1"/>
              <a:t>str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email</a:t>
            </a:r>
            <a:r>
              <a:rPr lang="ko-KR" altLang="en-US" dirty="0"/>
              <a:t>: </a:t>
            </a:r>
            <a:r>
              <a:rPr lang="ko-KR" altLang="en-US" dirty="0" err="1"/>
              <a:t>str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fake_db</a:t>
            </a:r>
            <a:r>
              <a:rPr lang="ko-KR" altLang="en-US" dirty="0"/>
              <a:t> = []</a:t>
            </a:r>
          </a:p>
          <a:p>
            <a:endParaRPr lang="ko-KR" altLang="en-US" dirty="0"/>
          </a:p>
          <a:p>
            <a:r>
              <a:rPr lang="ko-KR" altLang="en-US" dirty="0"/>
              <a:t>@app.post("/users")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create_user</a:t>
            </a:r>
            <a:r>
              <a:rPr lang="ko-KR" altLang="en-US" dirty="0"/>
              <a:t>(</a:t>
            </a:r>
            <a:r>
              <a:rPr lang="ko-KR" altLang="en-US" dirty="0" err="1"/>
              <a:t>user</a:t>
            </a:r>
            <a:r>
              <a:rPr lang="ko-KR" altLang="en-US" dirty="0"/>
              <a:t>: </a:t>
            </a:r>
            <a:r>
              <a:rPr lang="ko-KR" altLang="en-US" dirty="0" err="1"/>
              <a:t>User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fake_db.append</a:t>
            </a:r>
            <a:r>
              <a:rPr lang="ko-KR" altLang="en-US" dirty="0"/>
              <a:t>(</a:t>
            </a:r>
            <a:r>
              <a:rPr lang="ko-KR" altLang="en-US" dirty="0" err="1"/>
              <a:t>user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user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688F236-7435-5BD2-BA94-E21254DB9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0" y="1985220"/>
            <a:ext cx="3334170" cy="4505350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D9592FE7-74A7-43C6-B2E6-40F65DE74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1357912"/>
            <a:ext cx="4613695" cy="395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포인트: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클라이언트가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{"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":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abc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",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": 123}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같은 잘못된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JSON을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보내면 →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FastAPI가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자동으로 422 에러 반환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응답도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모델로 반환되므로 JSON 구조가 깔끔하게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맞춰짐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sng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ko-KR" altLang="ko-KR" sz="1600" b="1" i="0" u="none" strike="sng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C#의</a:t>
            </a:r>
            <a:r>
              <a:rPr kumimoji="0" lang="ko-KR" altLang="ko-KR" sz="1600" b="1" i="0" u="none" strike="sng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DTO, </a:t>
            </a:r>
            <a:r>
              <a:rPr kumimoji="0" lang="ko-KR" altLang="ko-KR" sz="1600" b="1" i="0" u="none" strike="sng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Java의</a:t>
            </a:r>
            <a:r>
              <a:rPr kumimoji="0" lang="ko-KR" altLang="ko-KR" sz="1600" b="1" i="0" u="none" strike="sng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 같은 역할</a:t>
            </a:r>
            <a:r>
              <a:rPr kumimoji="0" lang="ko-KR" altLang="ko-KR" sz="1600" b="0" i="0" u="none" strike="sng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한다고 이해하면 편합니다.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1615FD11-0D52-8313-2A05-FCC9A08783C9}"/>
              </a:ext>
            </a:extLst>
          </p:cNvPr>
          <p:cNvSpPr/>
          <p:nvPr/>
        </p:nvSpPr>
        <p:spPr>
          <a:xfrm>
            <a:off x="9944100" y="5207000"/>
            <a:ext cx="1562100" cy="749300"/>
          </a:xfrm>
          <a:prstGeom prst="wedgeRectCallout">
            <a:avLst>
              <a:gd name="adj1" fmla="val -89329"/>
              <a:gd name="adj2" fmla="val -730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이건 저도 </a:t>
            </a:r>
            <a:r>
              <a:rPr lang="ko-KR" altLang="en-US" sz="1100" dirty="0" err="1"/>
              <a:t>뭔소린지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모릅니당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9101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1B791-0BC7-C6B0-652F-198DAB66F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7984F5-759A-F159-F39C-F713DEB24C82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FCB409-358C-4907-B5D6-34A4D5D95643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2C28491-3E9A-1BD4-85FF-531078825BDA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4C9429-BA39-1D86-9B08-9D6F2746FEDC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1. API</a:t>
            </a:r>
            <a:r>
              <a:rPr lang="ko-KR" altLang="en-US" dirty="0"/>
              <a:t>의 기초와 </a:t>
            </a:r>
            <a:r>
              <a:rPr lang="en-US" altLang="ko-KR" dirty="0"/>
              <a:t>REST </a:t>
            </a:r>
            <a:r>
              <a:rPr lang="ko-KR" altLang="en-US" dirty="0"/>
              <a:t>이해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A84E8-25F7-8D0E-0D98-A8C10D0581FF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2. API</a:t>
            </a:r>
            <a:r>
              <a:rPr lang="ko-KR" altLang="en-US" dirty="0"/>
              <a:t>가 왜 필요했을까</a:t>
            </a:r>
            <a:r>
              <a:rPr lang="en-US" altLang="ko-KR" dirty="0"/>
              <a:t>? (</a:t>
            </a:r>
            <a:r>
              <a:rPr lang="ko-KR" altLang="en-US" dirty="0"/>
              <a:t>역사적 배경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E21B1-7CA4-74B8-4FE0-9C563ABB6858}"/>
              </a:ext>
            </a:extLst>
          </p:cNvPr>
          <p:cNvSpPr txBox="1"/>
          <p:nvPr/>
        </p:nvSpPr>
        <p:spPr>
          <a:xfrm>
            <a:off x="2153286" y="1270555"/>
            <a:ext cx="78854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초기 웹 </a:t>
            </a:r>
            <a:r>
              <a:rPr lang="en-US" altLang="ko-KR" dirty="0"/>
              <a:t>(1990s): </a:t>
            </a:r>
            <a:r>
              <a:rPr lang="ko-KR" altLang="en-US" dirty="0"/>
              <a:t>정적인 </a:t>
            </a:r>
            <a:r>
              <a:rPr lang="en-US" altLang="ko-KR" dirty="0"/>
              <a:t>HTML</a:t>
            </a:r>
            <a:r>
              <a:rPr lang="ko-KR" altLang="en-US" dirty="0"/>
              <a:t>만 → 서버와 브라우저만 통신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2000</a:t>
            </a:r>
            <a:r>
              <a:rPr lang="ko-KR" altLang="en-US" dirty="0"/>
              <a:t>년대 초반</a:t>
            </a:r>
            <a:r>
              <a:rPr lang="en-US" altLang="ko-KR" dirty="0"/>
              <a:t>: </a:t>
            </a:r>
            <a:r>
              <a:rPr lang="ko-KR" altLang="en-US" dirty="0"/>
              <a:t>기업들이 서로 데이터를 교환해야 할 필요 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XML-RPC, SOAP </a:t>
            </a:r>
            <a:r>
              <a:rPr lang="ko-KR" altLang="en-US" dirty="0"/>
              <a:t>같은 복잡한 프로토콜 등장 → 무겁고 배우기 힘듦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2000</a:t>
            </a:r>
            <a:r>
              <a:rPr lang="ko-KR" altLang="en-US" dirty="0"/>
              <a:t>년대 중반 이후</a:t>
            </a:r>
            <a:r>
              <a:rPr lang="en-US" altLang="ko-KR" dirty="0"/>
              <a:t>: "</a:t>
            </a:r>
            <a:r>
              <a:rPr lang="ko-KR" altLang="en-US" dirty="0"/>
              <a:t>더 간단한 방식 없을까</a:t>
            </a:r>
            <a:r>
              <a:rPr lang="en-US" altLang="ko-KR" dirty="0"/>
              <a:t>?" → REST API </a:t>
            </a:r>
            <a:r>
              <a:rPr lang="ko-KR" altLang="en-US" dirty="0"/>
              <a:t>확산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HTTP </a:t>
            </a:r>
            <a:r>
              <a:rPr lang="ko-KR" altLang="en-US" dirty="0"/>
              <a:t>자체를 활용하자 </a:t>
            </a:r>
            <a:r>
              <a:rPr lang="en-US" altLang="ko-KR" dirty="0"/>
              <a:t>(URL, GET/POST </a:t>
            </a:r>
            <a:r>
              <a:rPr lang="ko-KR" altLang="en-US" dirty="0"/>
              <a:t>같은 메서드 활용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JSON</a:t>
            </a:r>
            <a:r>
              <a:rPr lang="ko-KR" altLang="en-US" dirty="0"/>
              <a:t>이라는 가볍고 직관적인 데이터 형식 등장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70681B-96DE-0457-1A82-7578E1AD6C7F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이 흐름 덕분에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모바일 앱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웹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서버가 같은 규칙으로 통신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가능</a:t>
            </a:r>
          </a:p>
        </p:txBody>
      </p:sp>
    </p:spTree>
    <p:extLst>
      <p:ext uri="{BB962C8B-B14F-4D97-AF65-F5344CB8AC3E}">
        <p14:creationId xmlns:p14="http://schemas.microsoft.com/office/powerpoint/2010/main" val="3829487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193B7-FABA-34CF-73D9-0AC0379DD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1178E45-7205-2BD2-7CA3-A88164EF663E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294BA20-37E2-4365-977C-2A7A61124A17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BB49FFA-27D2-9659-87B2-5AF87FE22C50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61B3DA6-B4AC-84C5-FB3D-3E22AB6CBD91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5. </a:t>
            </a:r>
            <a:r>
              <a:rPr lang="ko-KR" altLang="en-US" dirty="0"/>
              <a:t>디테일 확장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3C7DE-81CD-54D4-84A0-8A91514FC72F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2. </a:t>
            </a:r>
            <a:r>
              <a:rPr lang="ko-KR" altLang="en-US" dirty="0"/>
              <a:t>에러 처리 </a:t>
            </a:r>
            <a:r>
              <a:rPr lang="en-US" altLang="ko-KR" dirty="0"/>
              <a:t>(Exception Handling)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2E03E-A120-8C5D-CAFD-4070CA1FD6DD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F90A690-F25D-7E20-A30D-2B73A91BB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28" y="1231613"/>
            <a:ext cx="70583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FastAPI는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HTTPException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을 제공해서 쉽게 에러 응답을 보낼 수 있습니다.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2BD8E-C2DA-9C77-D5D0-62415DDB94DC}"/>
              </a:ext>
            </a:extLst>
          </p:cNvPr>
          <p:cNvSpPr txBox="1"/>
          <p:nvPr/>
        </p:nvSpPr>
        <p:spPr>
          <a:xfrm>
            <a:off x="7147297" y="1688817"/>
            <a:ext cx="4752975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fastapi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HTTPException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@app.get("/users/{user_id}")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get_user</a:t>
            </a:r>
            <a:r>
              <a:rPr lang="ko-KR" altLang="en-US" dirty="0"/>
              <a:t>(</a:t>
            </a:r>
            <a:r>
              <a:rPr lang="ko-KR" altLang="en-US" dirty="0" err="1"/>
              <a:t>user_id</a:t>
            </a:r>
            <a:r>
              <a:rPr lang="ko-KR" altLang="en-US" dirty="0"/>
              <a:t>: </a:t>
            </a:r>
            <a:r>
              <a:rPr lang="ko-KR" altLang="en-US" dirty="0" err="1"/>
              <a:t>int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user_id</a:t>
            </a:r>
            <a:r>
              <a:rPr lang="ko-KR" altLang="en-US" dirty="0"/>
              <a:t> &gt;= </a:t>
            </a:r>
            <a:r>
              <a:rPr lang="ko-KR" altLang="en-US" dirty="0" err="1"/>
              <a:t>len</a:t>
            </a:r>
            <a:r>
              <a:rPr lang="ko-KR" altLang="en-US" dirty="0"/>
              <a:t>(</a:t>
            </a:r>
            <a:r>
              <a:rPr lang="ko-KR" altLang="en-US" dirty="0" err="1"/>
              <a:t>fake_db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raise</a:t>
            </a:r>
            <a:r>
              <a:rPr lang="ko-KR" altLang="en-US" dirty="0"/>
              <a:t> </a:t>
            </a:r>
            <a:r>
              <a:rPr lang="ko-KR" altLang="en-US" dirty="0" err="1"/>
              <a:t>HTTPException</a:t>
            </a:r>
            <a:r>
              <a:rPr lang="ko-KR" altLang="en-US" dirty="0"/>
              <a:t>(</a:t>
            </a:r>
            <a:r>
              <a:rPr lang="ko-KR" altLang="en-US" dirty="0" err="1"/>
              <a:t>status_code</a:t>
            </a:r>
            <a:r>
              <a:rPr lang="ko-KR" altLang="en-US" dirty="0"/>
              <a:t>=404, </a:t>
            </a:r>
            <a:r>
              <a:rPr lang="ko-KR" altLang="en-US" dirty="0" err="1"/>
              <a:t>detail</a:t>
            </a:r>
            <a:r>
              <a:rPr lang="ko-KR" altLang="en-US" dirty="0"/>
              <a:t>="</a:t>
            </a:r>
            <a:r>
              <a:rPr lang="ko-KR" altLang="en-US" dirty="0" err="1"/>
              <a:t>User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found</a:t>
            </a:r>
            <a:r>
              <a:rPr lang="ko-KR" altLang="en-US" dirty="0"/>
              <a:t>")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fake_db</a:t>
            </a:r>
            <a:r>
              <a:rPr lang="ko-KR" altLang="en-US" dirty="0"/>
              <a:t>[</a:t>
            </a:r>
            <a:r>
              <a:rPr lang="ko-KR" altLang="en-US" dirty="0" err="1"/>
              <a:t>user_id</a:t>
            </a:r>
            <a:r>
              <a:rPr lang="ko-KR" altLang="en-US" dirty="0"/>
              <a:t>]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232D1C9-7860-5570-FE2F-20B35D8F9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28" y="1688817"/>
            <a:ext cx="6712798" cy="21696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FA35D85-F9D2-72C3-4BF1-571EDCD71D1A}"/>
              </a:ext>
            </a:extLst>
          </p:cNvPr>
          <p:cNvSpPr txBox="1"/>
          <p:nvPr/>
        </p:nvSpPr>
        <p:spPr>
          <a:xfrm>
            <a:off x="291728" y="3880799"/>
            <a:ext cx="616585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sz="1600" dirty="0"/>
              <a:t>👉 이렇게 하면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존재하지 않는 유저 요청 → 자동으로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C80D666-B265-7574-6D8F-96C43856F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97" y="4769016"/>
            <a:ext cx="3057786" cy="10268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309168-A9F8-0AA5-83AC-B57CED8A95BF}"/>
              </a:ext>
            </a:extLst>
          </p:cNvPr>
          <p:cNvSpPr txBox="1"/>
          <p:nvPr/>
        </p:nvSpPr>
        <p:spPr>
          <a:xfrm>
            <a:off x="981447" y="5837634"/>
            <a:ext cx="375565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buNone/>
              <a:defRPr sz="1600"/>
            </a:lvl1pPr>
            <a:lvl2pPr lvl="1">
              <a:lnSpc>
                <a:spcPct val="150000"/>
              </a:lnSpc>
              <a:buFont typeface="Arial" panose="020B0604020202020204" pitchFamily="34" charset="0"/>
              <a:buChar char="•"/>
              <a:defRPr sz="1600"/>
            </a:lvl2pPr>
          </a:lstStyle>
          <a:p>
            <a:r>
              <a:rPr lang="en-US" altLang="ko-KR" dirty="0"/>
              <a:t>HTTP </a:t>
            </a:r>
            <a:r>
              <a:rPr lang="ko-KR" altLang="en-US" dirty="0"/>
              <a:t>상태 코드 </a:t>
            </a:r>
            <a:r>
              <a:rPr lang="en-US" altLang="ko-KR" dirty="0"/>
              <a:t>404 </a:t>
            </a:r>
            <a:r>
              <a:rPr lang="ko-KR" altLang="en-US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341310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3AD74-6A8D-7235-3525-ECEAC2B0D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0117AE-A621-D3CC-706B-ED5B44F73354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6D0AA-1154-0365-E321-D5979AA2C6A8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DBCC4-B866-EBD5-F515-76D042B72653}"/>
              </a:ext>
            </a:extLst>
          </p:cNvPr>
          <p:cNvSpPr txBox="1"/>
          <p:nvPr/>
        </p:nvSpPr>
        <p:spPr>
          <a:xfrm>
            <a:off x="339725" y="526534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api</a:t>
            </a:r>
            <a:r>
              <a:rPr lang="en-US" altLang="ko-KR" b="1" dirty="0"/>
              <a:t> </a:t>
            </a:r>
            <a:r>
              <a:rPr lang="ko-KR" altLang="en-US" b="1" dirty="0"/>
              <a:t>에서 에러 응답이 중요한 이유</a:t>
            </a:r>
            <a:r>
              <a:rPr lang="en-US" altLang="ko-KR" b="1" dirty="0"/>
              <a:t> ?</a:t>
            </a:r>
            <a:endParaRPr lang="ko-KR" alt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887082-6329-6873-FE9B-00A02E4C5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090194"/>
            <a:ext cx="9982200" cy="410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클라이언트 입장에서의 이유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원인 파악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같은 400 에러라도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요청 형식이 잘못된 건지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권한이 없는 건지</a:t>
            </a:r>
            <a:r>
              <a:rPr kumimoji="0" lang="en-US" altLang="ko-KR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 따라 대처가 달라집니다.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구체적인 에러 응답이 없으면 디버깅이 거의 불가능합니다.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경험(UX) 향상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클라이언트 앱이 에러 메시지를 기반으로 사용자에게 정확한 안내를 할 수 있습니다.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“비밀번호가 틀렸습니다”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“서버 오류가 발생했습니다”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자동화/재시도 로직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429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Too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Many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Requests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클라이언트가 재시도 대기 시간을 조절할 수 있음.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503 Service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Unavailable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백오프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backoff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전략 적용 가능.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7892" name="Picture 4" descr="느낌표 - 무료 모양과 기호개 아이콘">
            <a:extLst>
              <a:ext uri="{FF2B5EF4-FFF2-40B4-BE49-F238E27FC236}">
                <a16:creationId xmlns:a16="http://schemas.microsoft.com/office/drawing/2014/main" id="{B9D10492-96D3-F479-E98D-EF06C1932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4" t="-12648" r="21108"/>
          <a:stretch/>
        </p:blipFill>
        <p:spPr bwMode="auto">
          <a:xfrm>
            <a:off x="11052796" y="1"/>
            <a:ext cx="1139203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27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31E4F-CCAB-74BE-A49A-58E19FB5F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EA8C64-9CD9-F5EF-12B2-51081B7F68A0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872D1-0D98-49E2-C41A-9E3602B8C06C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FCA2E-A4CF-C45F-EE81-3A95D85C3DE3}"/>
              </a:ext>
            </a:extLst>
          </p:cNvPr>
          <p:cNvSpPr txBox="1"/>
          <p:nvPr/>
        </p:nvSpPr>
        <p:spPr>
          <a:xfrm>
            <a:off x="339725" y="526534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api</a:t>
            </a:r>
            <a:r>
              <a:rPr lang="en-US" altLang="ko-KR" b="1" dirty="0"/>
              <a:t> </a:t>
            </a:r>
            <a:r>
              <a:rPr lang="ko-KR" altLang="en-US" b="1" dirty="0"/>
              <a:t>에서 에러 응답이 중요한 이유</a:t>
            </a:r>
            <a:r>
              <a:rPr lang="en-US" altLang="ko-KR" b="1" dirty="0"/>
              <a:t> ?</a:t>
            </a:r>
            <a:endParaRPr lang="ko-KR" alt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E8BA4-34B3-194A-C020-87CBCB48C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73801"/>
            <a:ext cx="9857109" cy="374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서버 운영자(개발자) 입장에서의 이유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문제 원인 추적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로그와 매칭되는 에러 코드/메시지를 제공하면, 서버 쪽에서 어디서 문제가 발생했는지 빠르게 파악할 수 있음.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표준화된 장애 대응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팀 내에서 공통 포맷의 에러 응답(JSON 구조 등)을 쓰면, 모니터링/알림/로깅 시스템이 자동으로 분석 가능.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보안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적절한 수준의 에러 응답은 클라이언트에게 필요한 정보만 주고, 내부 동작은 노출하지 않음.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500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Internal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Server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Error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던지는 대신, “알 수 없는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오류”로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감싸고 내부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스택트레이스는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숨김.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4" descr="느낌표 - 무료 모양과 기호개 아이콘">
            <a:extLst>
              <a:ext uri="{FF2B5EF4-FFF2-40B4-BE49-F238E27FC236}">
                <a16:creationId xmlns:a16="http://schemas.microsoft.com/office/drawing/2014/main" id="{64E7DE32-8AB0-189A-40CA-3A9FDDDDC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4" t="-12648" r="21108"/>
          <a:stretch/>
        </p:blipFill>
        <p:spPr bwMode="auto">
          <a:xfrm>
            <a:off x="11052796" y="1"/>
            <a:ext cx="1139203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195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91EE4-7B49-C59B-8A1E-960C59885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2668E9-9E1A-9A05-5D32-7C5D199D3871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74E5A-EBA8-30A9-19F8-923E571F8973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7B656-E33F-8D1C-10BA-47B6C60ECE7E}"/>
              </a:ext>
            </a:extLst>
          </p:cNvPr>
          <p:cNvSpPr txBox="1"/>
          <p:nvPr/>
        </p:nvSpPr>
        <p:spPr>
          <a:xfrm>
            <a:off x="339725" y="526534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api</a:t>
            </a:r>
            <a:r>
              <a:rPr lang="en-US" altLang="ko-KR" b="1" dirty="0"/>
              <a:t> </a:t>
            </a:r>
            <a:r>
              <a:rPr lang="ko-KR" altLang="en-US" b="1" dirty="0"/>
              <a:t>에서 에러 응답이 중요한 이유</a:t>
            </a:r>
            <a:r>
              <a:rPr lang="en-US" altLang="ko-KR" b="1" dirty="0"/>
              <a:t> ?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7D586-7BE5-60F0-8A33-D1DF495262D5}"/>
              </a:ext>
            </a:extLst>
          </p:cNvPr>
          <p:cNvSpPr txBox="1"/>
          <p:nvPr/>
        </p:nvSpPr>
        <p:spPr>
          <a:xfrm>
            <a:off x="1076325" y="1148834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잘못된 사례 </a:t>
            </a:r>
            <a:r>
              <a:rPr lang="en-US" altLang="ko-KR" dirty="0"/>
              <a:t>vs </a:t>
            </a:r>
            <a:r>
              <a:rPr lang="ko-KR" altLang="en-US" dirty="0"/>
              <a:t>올바른 사례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7DDDAD-0C15-50AB-FEB8-5CAD1823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501901"/>
            <a:ext cx="4543498" cy="18541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F1AA97-A3D9-BA56-AC3D-934786250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1799997"/>
            <a:ext cx="4544059" cy="3258005"/>
          </a:xfrm>
          <a:prstGeom prst="rect">
            <a:avLst/>
          </a:prstGeom>
        </p:spPr>
      </p:pic>
      <p:pic>
        <p:nvPicPr>
          <p:cNvPr id="13" name="Picture 4" descr="느낌표 - 무료 모양과 기호개 아이콘">
            <a:extLst>
              <a:ext uri="{FF2B5EF4-FFF2-40B4-BE49-F238E27FC236}">
                <a16:creationId xmlns:a16="http://schemas.microsoft.com/office/drawing/2014/main" id="{64A9D9CE-D776-3957-936A-966972CB6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4" t="-12648" r="21108"/>
          <a:stretch/>
        </p:blipFill>
        <p:spPr bwMode="auto">
          <a:xfrm>
            <a:off x="11052796" y="1"/>
            <a:ext cx="1139203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169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8A182-4D4E-785B-35B2-6DFC8CF4F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6BA056-F748-6A8C-4D90-C7546C25D9E3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BB594F4-EB42-8E58-AE2F-5E8FDE207BD5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C9A963-FA15-6CED-1371-4BB207A803C4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F79F976-F743-B4FC-A61F-30EF85080E87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5. </a:t>
            </a:r>
            <a:r>
              <a:rPr lang="ko-KR" altLang="en-US" dirty="0"/>
              <a:t>디테일 확장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69BFB-8A4F-8EBD-3A11-47D40D93EEE4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3. </a:t>
            </a:r>
            <a:r>
              <a:rPr lang="ko-KR" altLang="en-US" dirty="0"/>
              <a:t>의존성 주입 </a:t>
            </a:r>
            <a:r>
              <a:rPr lang="en-US" altLang="ko-KR" dirty="0"/>
              <a:t>(Dependency Injection)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5D03C-8FCD-3BBD-9DA2-F219823800CA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66DA1-1CD7-660B-1C03-1427FD23E587}"/>
              </a:ext>
            </a:extLst>
          </p:cNvPr>
          <p:cNvSpPr txBox="1"/>
          <p:nvPr/>
        </p:nvSpPr>
        <p:spPr>
          <a:xfrm>
            <a:off x="340943" y="1163935"/>
            <a:ext cx="8880475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**</a:t>
            </a:r>
            <a:r>
              <a:rPr lang="ko-KR" altLang="en-US" sz="1400" b="1" dirty="0"/>
              <a:t>반복되는 로직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: DB </a:t>
            </a:r>
            <a:r>
              <a:rPr lang="ko-KR" altLang="en-US" sz="1400" b="1" dirty="0"/>
              <a:t>연결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인증 토큰 확인</a:t>
            </a:r>
            <a:r>
              <a:rPr lang="en-US" altLang="ko-KR" sz="1400" b="1" dirty="0"/>
              <a:t>)</a:t>
            </a:r>
            <a:r>
              <a:rPr lang="en-US" altLang="ko-KR" sz="1400" dirty="0"/>
              <a:t>**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엔드포인트마다</a:t>
            </a:r>
            <a:r>
              <a:rPr lang="ko-KR" altLang="en-US" sz="1400" dirty="0"/>
              <a:t> 쓰기 </a:t>
            </a:r>
            <a:r>
              <a:rPr lang="ko-KR" altLang="en-US" sz="1400" dirty="0" err="1"/>
              <a:t>힘들잖아요</a:t>
            </a:r>
            <a:r>
              <a:rPr lang="en-US" altLang="ko-KR" sz="1400" dirty="0"/>
              <a:t>?</a:t>
            </a:r>
            <a:br>
              <a:rPr lang="en-US" altLang="ko-KR" sz="1400" dirty="0"/>
            </a:br>
            <a:r>
              <a:rPr lang="ko-KR" altLang="en-US" sz="1400" dirty="0"/>
              <a:t>이때 **</a:t>
            </a:r>
            <a:r>
              <a:rPr lang="en-US" altLang="ko-KR" sz="1400" b="1" dirty="0"/>
              <a:t>Dependency Injection(DI)</a:t>
            </a:r>
            <a:r>
              <a:rPr lang="en-US" altLang="ko-KR" sz="1400" dirty="0"/>
              <a:t>**</a:t>
            </a:r>
            <a:r>
              <a:rPr lang="ko-KR" altLang="en-US" sz="1400" dirty="0"/>
              <a:t>을 씁니다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B33370-9D9B-CF0A-0439-82B81885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3" y="2131778"/>
            <a:ext cx="7085820" cy="27960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C1CFF3-FC35-FAB0-FF7E-F605301B9881}"/>
              </a:ext>
            </a:extLst>
          </p:cNvPr>
          <p:cNvSpPr txBox="1"/>
          <p:nvPr/>
        </p:nvSpPr>
        <p:spPr>
          <a:xfrm>
            <a:off x="7490263" y="2131778"/>
            <a:ext cx="461283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fastapi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Depends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get_token_header</a:t>
            </a:r>
            <a:r>
              <a:rPr lang="ko-KR" altLang="en-US" dirty="0"/>
              <a:t>(</a:t>
            </a:r>
            <a:r>
              <a:rPr lang="ko-KR" altLang="en-US" dirty="0" err="1"/>
              <a:t>x_token</a:t>
            </a:r>
            <a:r>
              <a:rPr lang="ko-KR" altLang="en-US" dirty="0"/>
              <a:t>: </a:t>
            </a:r>
            <a:r>
              <a:rPr lang="ko-KR" altLang="en-US" dirty="0" err="1"/>
              <a:t>str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x_token</a:t>
            </a:r>
            <a:r>
              <a:rPr lang="ko-KR" altLang="en-US" dirty="0"/>
              <a:t> != "</a:t>
            </a:r>
            <a:r>
              <a:rPr lang="ko-KR" altLang="en-US" dirty="0" err="1"/>
              <a:t>mysecret</a:t>
            </a:r>
            <a:r>
              <a:rPr lang="ko-KR" altLang="en-US" dirty="0"/>
              <a:t>":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raise</a:t>
            </a:r>
            <a:r>
              <a:rPr lang="ko-KR" altLang="en-US" dirty="0"/>
              <a:t> </a:t>
            </a:r>
            <a:r>
              <a:rPr lang="ko-KR" altLang="en-US" dirty="0" err="1"/>
              <a:t>HTTPException</a:t>
            </a:r>
            <a:r>
              <a:rPr lang="ko-KR" altLang="en-US" dirty="0"/>
              <a:t>(</a:t>
            </a:r>
            <a:r>
              <a:rPr lang="ko-KR" altLang="en-US" dirty="0" err="1"/>
              <a:t>status_code</a:t>
            </a:r>
            <a:r>
              <a:rPr lang="ko-KR" altLang="en-US" dirty="0"/>
              <a:t>=400, </a:t>
            </a:r>
            <a:r>
              <a:rPr lang="ko-KR" altLang="en-US" dirty="0" err="1"/>
              <a:t>detail</a:t>
            </a:r>
            <a:r>
              <a:rPr lang="ko-KR" altLang="en-US" dirty="0"/>
              <a:t>="</a:t>
            </a:r>
            <a:r>
              <a:rPr lang="ko-KR" altLang="en-US" dirty="0" err="1"/>
              <a:t>Invalid</a:t>
            </a:r>
            <a:r>
              <a:rPr lang="ko-KR" altLang="en-US" dirty="0"/>
              <a:t> </a:t>
            </a:r>
            <a:r>
              <a:rPr lang="ko-KR" altLang="en-US" dirty="0" err="1"/>
              <a:t>Token</a:t>
            </a:r>
            <a:r>
              <a:rPr lang="ko-KR" altLang="en-US" dirty="0"/>
              <a:t>")</a:t>
            </a:r>
          </a:p>
          <a:p>
            <a:endParaRPr lang="ko-KR" altLang="en-US" dirty="0"/>
          </a:p>
          <a:p>
            <a:r>
              <a:rPr lang="ko-KR" altLang="en-US" dirty="0"/>
              <a:t>@app.get("/secure-data")</a:t>
            </a:r>
          </a:p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read_secure_data</a:t>
            </a:r>
            <a:r>
              <a:rPr lang="ko-KR" altLang="en-US" dirty="0"/>
              <a:t>(</a:t>
            </a:r>
            <a:r>
              <a:rPr lang="ko-KR" altLang="en-US" dirty="0" err="1"/>
              <a:t>token</a:t>
            </a:r>
            <a:r>
              <a:rPr lang="ko-KR" altLang="en-US" dirty="0"/>
              <a:t>: </a:t>
            </a:r>
            <a:r>
              <a:rPr lang="ko-KR" altLang="en-US" dirty="0" err="1"/>
              <a:t>str</a:t>
            </a:r>
            <a:r>
              <a:rPr lang="ko-KR" altLang="en-US" dirty="0"/>
              <a:t> = </a:t>
            </a:r>
            <a:r>
              <a:rPr lang="ko-KR" altLang="en-US" dirty="0" err="1"/>
              <a:t>Depends</a:t>
            </a:r>
            <a:r>
              <a:rPr lang="ko-KR" altLang="en-US" dirty="0"/>
              <a:t>(</a:t>
            </a:r>
            <a:r>
              <a:rPr lang="ko-KR" altLang="en-US" dirty="0" err="1"/>
              <a:t>get_token_header</a:t>
            </a:r>
            <a:r>
              <a:rPr lang="ko-KR" altLang="en-US" dirty="0"/>
              <a:t>)):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{"</a:t>
            </a:r>
            <a:r>
              <a:rPr lang="ko-KR" altLang="en-US" dirty="0" err="1"/>
              <a:t>message</a:t>
            </a:r>
            <a:r>
              <a:rPr lang="ko-KR" altLang="en-US" dirty="0"/>
              <a:t>": "</a:t>
            </a:r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authorized</a:t>
            </a:r>
            <a:r>
              <a:rPr lang="ko-KR" altLang="en-US" dirty="0"/>
              <a:t>"}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8863C94B-9EF8-B933-79DE-7494FA40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43" y="5041006"/>
            <a:ext cx="8382000" cy="115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이 구조 덕분에: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Depends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()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들어가는 함수가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자동 실행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되며 공통 로직을 처리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엔드포인트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코드가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깔끔해짐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761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8684C-AAD3-B7E9-20C5-347B8AFB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9BB06A-ACAF-3FF7-8621-936130A41749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90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F39C4-90AF-BB7F-C428-34192E201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A1E160-F449-EF72-BC57-2145B59FEDC6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7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EAB99-1A8E-96D6-C1C8-2A7FAD1FA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B1A3B43-008A-864D-E743-59F6EFB61A1A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624AD50-20F6-1D91-70E6-FCC26EAEFC6D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8379C2D-B660-90A3-8B9D-EDBF5B2557C4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9837370-E7A8-F3D1-054F-DFF6DBC4148F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1. API</a:t>
            </a:r>
            <a:r>
              <a:rPr lang="ko-KR" altLang="en-US" dirty="0"/>
              <a:t>의 기초와 </a:t>
            </a:r>
            <a:r>
              <a:rPr lang="en-US" altLang="ko-KR" dirty="0"/>
              <a:t>REST </a:t>
            </a:r>
            <a:r>
              <a:rPr lang="ko-KR" altLang="en-US" dirty="0"/>
              <a:t>이해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5F4B0-C49B-18E2-D4BB-A7E600C6CCD4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3. REST API</a:t>
            </a:r>
            <a:r>
              <a:rPr lang="ko-KR" altLang="en-US" dirty="0"/>
              <a:t>의 핵심 원리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725F3-DC47-D474-A012-1313FF6881FA}"/>
              </a:ext>
            </a:extLst>
          </p:cNvPr>
          <p:cNvSpPr txBox="1"/>
          <p:nvPr/>
        </p:nvSpPr>
        <p:spPr>
          <a:xfrm>
            <a:off x="609600" y="1052687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REST</a:t>
            </a:r>
            <a:r>
              <a:rPr lang="ko-KR" altLang="en-US" dirty="0"/>
              <a:t>는 </a:t>
            </a:r>
            <a:r>
              <a:rPr lang="en-US" altLang="ko-KR" b="1" dirty="0"/>
              <a:t>Representational State Transfer</a:t>
            </a:r>
            <a:r>
              <a:rPr lang="ko-KR" altLang="en-US" dirty="0"/>
              <a:t>의 약자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3B73955-BE4D-B201-7F49-7E58C375D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22019"/>
            <a:ext cx="8382000" cy="507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자원(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"무엇을 다룰 것인가?"</a:t>
            </a:r>
          </a:p>
          <a:p>
            <a:pPr lvl="1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사용자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users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게시글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posts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주문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orders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행위(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"그 자원에 대해 무슨 일을 할 것인가?"</a:t>
            </a:r>
          </a:p>
          <a:p>
            <a:pPr lvl="1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 메서드로 표현:</a:t>
            </a:r>
          </a:p>
          <a:p>
            <a:pPr lvl="2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조회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POST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생성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PUT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전체 수정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PATCH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부분 수정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DELETE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삭제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표현(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"그 결과를 어떤 형태로 전달할까?"</a:t>
            </a:r>
          </a:p>
          <a:p>
            <a:pPr lvl="1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JSON, XML, HTML 등</a:t>
            </a:r>
          </a:p>
          <a:p>
            <a:pPr lvl="1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보통은 JSON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FEC646-2E88-6368-BB75-F9228BA81D31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즉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REST =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자원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(URL) +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행위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(HTTP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메서드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) +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표현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(JSON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응답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EE2DD-0DD9-5ADE-731B-496FC4B8D0C6}"/>
              </a:ext>
            </a:extLst>
          </p:cNvPr>
          <p:cNvSpPr txBox="1"/>
          <p:nvPr/>
        </p:nvSpPr>
        <p:spPr>
          <a:xfrm>
            <a:off x="6248400" y="1052687"/>
            <a:ext cx="62611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웹서비스가 어떻게 동작해야 하는 지에 대한 설계 원칙</a:t>
            </a:r>
          </a:p>
        </p:txBody>
      </p:sp>
    </p:spTree>
    <p:extLst>
      <p:ext uri="{BB962C8B-B14F-4D97-AF65-F5344CB8AC3E}">
        <p14:creationId xmlns:p14="http://schemas.microsoft.com/office/powerpoint/2010/main" val="140660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8E74C-00E4-2646-985D-28717D158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196C9A-6BCC-8BB8-F957-6E31BA50E5CC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0C102-A8B3-0BE9-6B74-B95F9678B39D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70A17-4F6A-22D4-8381-A229D0F0A03A}"/>
              </a:ext>
            </a:extLst>
          </p:cNvPr>
          <p:cNvSpPr txBox="1"/>
          <p:nvPr/>
        </p:nvSpPr>
        <p:spPr>
          <a:xfrm>
            <a:off x="339725" y="526534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 탄생의 배경</a:t>
            </a:r>
            <a:r>
              <a:rPr lang="en-US" altLang="ko-KR" b="1" dirty="0"/>
              <a:t> ?</a:t>
            </a:r>
            <a:endParaRPr lang="ko-KR" altLang="en-US" b="1" dirty="0"/>
          </a:p>
        </p:txBody>
      </p:sp>
      <p:pic>
        <p:nvPicPr>
          <p:cNvPr id="17" name="Picture 4" descr="느낌표 - 무료 모양과 기호개 아이콘">
            <a:extLst>
              <a:ext uri="{FF2B5EF4-FFF2-40B4-BE49-F238E27FC236}">
                <a16:creationId xmlns:a16="http://schemas.microsoft.com/office/drawing/2014/main" id="{6614D486-C555-1927-A614-8DD622A6E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4" t="-12648" r="21108"/>
          <a:stretch/>
        </p:blipFill>
        <p:spPr bwMode="auto">
          <a:xfrm>
            <a:off x="11052796" y="1"/>
            <a:ext cx="1139203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1C7AC6-A66B-09EE-AFAA-99399903F63F}"/>
              </a:ext>
            </a:extLst>
          </p:cNvPr>
          <p:cNvSpPr txBox="1"/>
          <p:nvPr/>
        </p:nvSpPr>
        <p:spPr>
          <a:xfrm>
            <a:off x="530224" y="983857"/>
            <a:ext cx="10429875" cy="1990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웹 초창기 상황 </a:t>
            </a:r>
            <a:r>
              <a:rPr lang="en-US" altLang="ko-KR" sz="1400" b="1" dirty="0"/>
              <a:t>(1990</a:t>
            </a:r>
            <a:r>
              <a:rPr lang="ko-KR" altLang="en-US" sz="1400" b="1" dirty="0"/>
              <a:t>년대 초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팀 </a:t>
            </a:r>
            <a:r>
              <a:rPr lang="ko-KR" altLang="en-US" sz="1400" b="1" dirty="0" err="1"/>
              <a:t>버너스리</a:t>
            </a:r>
            <a:r>
              <a:rPr lang="ko-KR" altLang="en-US" sz="1400" dirty="0" err="1"/>
              <a:t>가</a:t>
            </a:r>
            <a:r>
              <a:rPr lang="ko-KR" altLang="en-US" sz="1400" dirty="0"/>
              <a:t> 만든 초기 웹은 단순히 </a:t>
            </a:r>
            <a:r>
              <a:rPr lang="ko-KR" altLang="en-US" sz="1400" b="1" dirty="0"/>
              <a:t>하이퍼텍스트 문서 공유</a:t>
            </a:r>
            <a:r>
              <a:rPr lang="ko-KR" altLang="en-US" sz="1400" dirty="0"/>
              <a:t> 목적이었음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당시 통신에는 여러 방식이 있었는데</a:t>
            </a:r>
            <a:r>
              <a:rPr lang="en-US" altLang="ko-KR" sz="1400" dirty="0"/>
              <a:t>, </a:t>
            </a:r>
            <a:r>
              <a:rPr lang="ko-KR" altLang="en-US" sz="1400" dirty="0"/>
              <a:t>대부분 </a:t>
            </a:r>
            <a:r>
              <a:rPr lang="ko-KR" altLang="en-US" sz="1400" b="1" dirty="0"/>
              <a:t>복잡하고 무겁거나 특정 회사 독점 기술</a:t>
            </a:r>
            <a:r>
              <a:rPr lang="ko-KR" altLang="en-US" sz="1400" dirty="0"/>
              <a:t>이었어요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CORBA, DCOM, RPC</a:t>
            </a:r>
            <a:r>
              <a:rPr lang="en-US" altLang="ko-KR" sz="1400" dirty="0"/>
              <a:t>: </a:t>
            </a:r>
            <a:r>
              <a:rPr lang="ko-KR" altLang="en-US" sz="1400" dirty="0"/>
              <a:t>각 </a:t>
            </a:r>
            <a:r>
              <a:rPr lang="ko-KR" altLang="en-US" sz="1400" dirty="0" err="1"/>
              <a:t>벤더별</a:t>
            </a:r>
            <a:r>
              <a:rPr lang="ko-KR" altLang="en-US" sz="1400" dirty="0"/>
              <a:t> 구현 차이가 심해 상호운용성이 떨어짐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SOAP (Simple Object Access Protocol)</a:t>
            </a:r>
            <a:r>
              <a:rPr lang="en-US" altLang="ko-KR" sz="1400" dirty="0"/>
              <a:t>: XML </a:t>
            </a:r>
            <a:r>
              <a:rPr lang="ko-KR" altLang="en-US" sz="1400" dirty="0"/>
              <a:t>기반으로 복잡하고 무거웠음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👉 이런 기술들은 기업 내부에서나 쓰기 좋았지</a:t>
            </a:r>
            <a:r>
              <a:rPr lang="en-US" altLang="ko-KR" sz="1400" dirty="0"/>
              <a:t>, </a:t>
            </a:r>
            <a:r>
              <a:rPr lang="ko-KR" altLang="en-US" sz="1400" b="1" dirty="0"/>
              <a:t>인터넷 규모의 단순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대규모 분산 시스템</a:t>
            </a:r>
            <a:r>
              <a:rPr lang="ko-KR" altLang="en-US" sz="1400" dirty="0"/>
              <a:t>에는 적합하지 않았어요</a:t>
            </a:r>
            <a:r>
              <a:rPr lang="en-US" altLang="ko-KR" sz="1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C29DB-23D2-A22E-3B2F-44F1E0EA2E8E}"/>
              </a:ext>
            </a:extLst>
          </p:cNvPr>
          <p:cNvSpPr txBox="1"/>
          <p:nvPr/>
        </p:nvSpPr>
        <p:spPr>
          <a:xfrm>
            <a:off x="530224" y="3348981"/>
            <a:ext cx="9375776" cy="23128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buNone/>
              <a:defRPr sz="1400" b="1"/>
            </a:lvl1pPr>
            <a:lvl2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 b="1"/>
            </a:lvl2pPr>
          </a:lstStyle>
          <a:p>
            <a:r>
              <a:rPr lang="en-US" altLang="ko-KR" dirty="0"/>
              <a:t>2. </a:t>
            </a:r>
            <a:r>
              <a:rPr lang="ko-KR" altLang="en-US" dirty="0"/>
              <a:t>웹이 급성장하면서 나타난 문제</a:t>
            </a:r>
          </a:p>
          <a:p>
            <a:r>
              <a:rPr lang="en-US" altLang="ko-KR" dirty="0"/>
              <a:t>1990</a:t>
            </a:r>
            <a:r>
              <a:rPr lang="ko-KR" altLang="en-US" dirty="0"/>
              <a:t>년대 후반</a:t>
            </a:r>
            <a:r>
              <a:rPr lang="en-US" altLang="ko-KR" dirty="0"/>
              <a:t>, </a:t>
            </a:r>
            <a:r>
              <a:rPr lang="ko-KR" altLang="en-US" dirty="0"/>
              <a:t>웹이 폭발적으로 성장 → 단순 문서 전달을 넘어 데이터 서비스</a:t>
            </a:r>
            <a:r>
              <a:rPr lang="en-US" altLang="ko-KR" dirty="0"/>
              <a:t>, </a:t>
            </a:r>
            <a:r>
              <a:rPr lang="ko-KR" altLang="en-US" dirty="0"/>
              <a:t>애플리케이션까지 확장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브라우저</a:t>
            </a:r>
            <a:r>
              <a:rPr lang="en-US" altLang="ko-KR" dirty="0"/>
              <a:t>·</a:t>
            </a:r>
            <a:r>
              <a:rPr lang="ko-KR" altLang="en-US" dirty="0"/>
              <a:t>서버가 호환되려면</a:t>
            </a:r>
            <a:r>
              <a:rPr lang="en-US" altLang="ko-KR" dirty="0"/>
              <a:t>, </a:t>
            </a:r>
            <a:r>
              <a:rPr lang="ko-KR" altLang="en-US" dirty="0"/>
              <a:t>가볍고 표준화된 방식이 필요했음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SOAP/RPC </a:t>
            </a:r>
            <a:r>
              <a:rPr lang="ko-KR" altLang="en-US" dirty="0"/>
              <a:t>같은 방식은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파싱 비용이 크고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표준은 있지만 너무 무겁고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방화벽</a:t>
            </a:r>
            <a:r>
              <a:rPr lang="en-US" altLang="ko-KR" dirty="0"/>
              <a:t>/</a:t>
            </a:r>
            <a:r>
              <a:rPr lang="ko-KR" altLang="en-US" dirty="0"/>
              <a:t>프록시 환경에서 잘 동작하지 않았음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858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9FA54-4ED8-D84A-D349-EFEE7ACE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097505-9347-CD96-6652-5159D06DDB4D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FB889-D78C-31D1-845A-06476B4DE2F3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A3EB0-49F7-6396-1BF4-70F9A8B46C43}"/>
              </a:ext>
            </a:extLst>
          </p:cNvPr>
          <p:cNvSpPr txBox="1"/>
          <p:nvPr/>
        </p:nvSpPr>
        <p:spPr>
          <a:xfrm>
            <a:off x="339725" y="526534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 탄생의 배경</a:t>
            </a:r>
            <a:r>
              <a:rPr lang="en-US" altLang="ko-KR" b="1" dirty="0"/>
              <a:t> ?</a:t>
            </a:r>
            <a:endParaRPr lang="ko-KR" altLang="en-US" b="1" dirty="0"/>
          </a:p>
        </p:txBody>
      </p:sp>
      <p:pic>
        <p:nvPicPr>
          <p:cNvPr id="17" name="Picture 4" descr="느낌표 - 무료 모양과 기호개 아이콘">
            <a:extLst>
              <a:ext uri="{FF2B5EF4-FFF2-40B4-BE49-F238E27FC236}">
                <a16:creationId xmlns:a16="http://schemas.microsoft.com/office/drawing/2014/main" id="{265ACA24-6FA5-6E6B-89A1-8F309F752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4" t="-12648" r="21108"/>
          <a:stretch/>
        </p:blipFill>
        <p:spPr bwMode="auto">
          <a:xfrm>
            <a:off x="11052796" y="1"/>
            <a:ext cx="1139203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510F70-5AEE-6F10-7D97-4A8393EDBD72}"/>
              </a:ext>
            </a:extLst>
          </p:cNvPr>
          <p:cNvSpPr txBox="1"/>
          <p:nvPr/>
        </p:nvSpPr>
        <p:spPr>
          <a:xfrm>
            <a:off x="558800" y="1028343"/>
            <a:ext cx="9956800" cy="47635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buNone/>
              <a:defRPr sz="1400" b="1"/>
            </a:lvl1pPr>
            <a:lvl2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 b="1"/>
            </a:lvl2pPr>
          </a:lstStyle>
          <a:p>
            <a:pPr>
              <a:lnSpc>
                <a:spcPct val="200000"/>
              </a:lnSpc>
            </a:pPr>
            <a:r>
              <a:rPr lang="en-US" altLang="ko-KR" dirty="0"/>
              <a:t>3. Roy Fielding</a:t>
            </a:r>
            <a:r>
              <a:rPr lang="ko-KR" altLang="en-US" dirty="0"/>
              <a:t>의 고민 </a:t>
            </a:r>
            <a:r>
              <a:rPr lang="en-US" altLang="ko-KR" dirty="0"/>
              <a:t>(REST</a:t>
            </a:r>
            <a:r>
              <a:rPr lang="ko-KR" altLang="en-US" dirty="0"/>
              <a:t>의 창시자</a:t>
            </a:r>
            <a:r>
              <a:rPr lang="en-US" altLang="ko-KR" dirty="0"/>
              <a:t>)</a:t>
            </a:r>
          </a:p>
          <a:p>
            <a:pPr marL="1028700" lvl="1">
              <a:lnSpc>
                <a:spcPct val="200000"/>
              </a:lnSpc>
            </a:pPr>
            <a:r>
              <a:rPr lang="en-US" altLang="ko-KR" dirty="0"/>
              <a:t>Roy Fielding</a:t>
            </a:r>
            <a:r>
              <a:rPr lang="ko-KR" altLang="en-US" dirty="0"/>
              <a:t>은 </a:t>
            </a:r>
            <a:r>
              <a:rPr lang="en-US" altLang="ko-KR" dirty="0"/>
              <a:t>2000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박사 논문 *“</a:t>
            </a:r>
            <a:r>
              <a:rPr lang="en-US" altLang="ko-KR" dirty="0"/>
              <a:t>Architectural Styles and the Design of Network-based Software Architectures”*</a:t>
            </a:r>
            <a:r>
              <a:rPr lang="ko-KR" altLang="en-US" dirty="0"/>
              <a:t>에서 </a:t>
            </a:r>
            <a:r>
              <a:rPr lang="en-US" altLang="ko-KR" dirty="0"/>
              <a:t>REST (Representational State Transfer)</a:t>
            </a:r>
            <a:r>
              <a:rPr lang="ko-KR" altLang="en-US" dirty="0"/>
              <a:t> 개념을 제시</a:t>
            </a:r>
            <a:r>
              <a:rPr lang="en-US" altLang="ko-KR" dirty="0"/>
              <a:t>.</a:t>
            </a:r>
          </a:p>
          <a:p>
            <a:pPr marL="1028700" lvl="1">
              <a:lnSpc>
                <a:spcPct val="200000"/>
              </a:lnSpc>
            </a:pPr>
            <a:r>
              <a:rPr lang="ko-KR" altLang="en-US" dirty="0"/>
              <a:t>그는 웹의 핵심 원리를 분석해서 아키텍처 스타일로 정리하려 했음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REST</a:t>
            </a:r>
            <a:r>
              <a:rPr lang="ko-KR" altLang="en-US" dirty="0"/>
              <a:t>의 핵심 철학</a:t>
            </a:r>
            <a:r>
              <a:rPr lang="en-US" altLang="ko-KR" dirty="0"/>
              <a:t>:</a:t>
            </a:r>
          </a:p>
          <a:p>
            <a:pPr marL="108585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자원</a:t>
            </a:r>
            <a:r>
              <a:rPr lang="en-US" altLang="ko-KR" dirty="0"/>
              <a:t>(Resource): </a:t>
            </a:r>
            <a:r>
              <a:rPr lang="ko-KR" altLang="en-US" dirty="0"/>
              <a:t>웹의 모든 것은 </a:t>
            </a:r>
            <a:r>
              <a:rPr lang="en-US" altLang="ko-KR" dirty="0"/>
              <a:t>"</a:t>
            </a:r>
            <a:r>
              <a:rPr lang="ko-KR" altLang="en-US" dirty="0"/>
              <a:t>자원</a:t>
            </a:r>
            <a:r>
              <a:rPr lang="en-US" altLang="ko-KR" dirty="0"/>
              <a:t>"</a:t>
            </a:r>
            <a:r>
              <a:rPr lang="ko-KR" altLang="en-US" dirty="0"/>
              <a:t>으로 식별됨 </a:t>
            </a:r>
            <a:r>
              <a:rPr lang="en-US" altLang="ko-KR" dirty="0"/>
              <a:t>(URL)</a:t>
            </a:r>
          </a:p>
          <a:p>
            <a:pPr marL="108585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표현</a:t>
            </a:r>
            <a:r>
              <a:rPr lang="en-US" altLang="ko-KR" dirty="0"/>
              <a:t>(Representation): </a:t>
            </a:r>
            <a:r>
              <a:rPr lang="ko-KR" altLang="en-US" dirty="0"/>
              <a:t>자원은 다양한 형태</a:t>
            </a:r>
            <a:r>
              <a:rPr lang="en-US" altLang="ko-KR" dirty="0"/>
              <a:t>(JSON, XML, HTML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로 표현 가능</a:t>
            </a:r>
          </a:p>
          <a:p>
            <a:pPr marL="108585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상태 전이</a:t>
            </a:r>
            <a:r>
              <a:rPr lang="en-US" altLang="ko-KR" dirty="0"/>
              <a:t>(State Transfer): </a:t>
            </a:r>
            <a:r>
              <a:rPr lang="ko-KR" altLang="en-US" dirty="0"/>
              <a:t>클라이언트가 요청을 보내고 응답을 받으며 상태를 전이</a:t>
            </a:r>
          </a:p>
          <a:p>
            <a:pPr marL="108585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무상태성</a:t>
            </a:r>
            <a:r>
              <a:rPr lang="en-US" altLang="ko-KR" dirty="0"/>
              <a:t>(Stateless): </a:t>
            </a:r>
            <a:r>
              <a:rPr lang="ko-KR" altLang="en-US" dirty="0"/>
              <a:t>서버가 클라이언트 상태를 기억하지 않음 → 확장성 ↑</a:t>
            </a:r>
          </a:p>
          <a:p>
            <a:pPr marL="108585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표준 </a:t>
            </a:r>
            <a:r>
              <a:rPr lang="en-US" altLang="ko-KR" dirty="0"/>
              <a:t>HTTP </a:t>
            </a:r>
            <a:r>
              <a:rPr lang="ko-KR" altLang="en-US" dirty="0"/>
              <a:t>메서드 활용</a:t>
            </a:r>
            <a:r>
              <a:rPr lang="en-US" altLang="ko-KR" dirty="0"/>
              <a:t>: GET/POST/PUT/DELETE</a:t>
            </a:r>
            <a:r>
              <a:rPr lang="ko-KR" altLang="en-US" dirty="0"/>
              <a:t>로 </a:t>
            </a:r>
            <a:r>
              <a:rPr lang="en-US" altLang="ko-KR" dirty="0"/>
              <a:t>CRUD </a:t>
            </a:r>
            <a:r>
              <a:rPr lang="ko-KR" altLang="en-US" dirty="0"/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221579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D5535-2686-2BD1-DA95-BC4BB89E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D5ACB5-D558-842A-61F6-B79083C1E174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---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78546-C906-D69D-A544-A739799D80A7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B888B-FCF2-489B-B2B2-D906DBF648EC}"/>
              </a:ext>
            </a:extLst>
          </p:cNvPr>
          <p:cNvSpPr txBox="1"/>
          <p:nvPr/>
        </p:nvSpPr>
        <p:spPr>
          <a:xfrm>
            <a:off x="339725" y="526534"/>
            <a:ext cx="616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REST</a:t>
            </a:r>
            <a:r>
              <a:rPr lang="ko-KR" altLang="en-US" b="1" dirty="0"/>
              <a:t> 탄생의 배경</a:t>
            </a:r>
            <a:r>
              <a:rPr lang="en-US" altLang="ko-KR" b="1" dirty="0"/>
              <a:t> ?</a:t>
            </a:r>
            <a:endParaRPr lang="ko-KR" altLang="en-US" b="1" dirty="0"/>
          </a:p>
        </p:txBody>
      </p:sp>
      <p:pic>
        <p:nvPicPr>
          <p:cNvPr id="17" name="Picture 4" descr="느낌표 - 무료 모양과 기호개 아이콘">
            <a:extLst>
              <a:ext uri="{FF2B5EF4-FFF2-40B4-BE49-F238E27FC236}">
                <a16:creationId xmlns:a16="http://schemas.microsoft.com/office/drawing/2014/main" id="{9AA3E533-69F9-D410-2EA5-E30DDFB1C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4" t="-12648" r="21108"/>
          <a:stretch/>
        </p:blipFill>
        <p:spPr bwMode="auto">
          <a:xfrm>
            <a:off x="11052796" y="1"/>
            <a:ext cx="1139203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9E24C-A9CF-51F9-B467-1D71E2B2CE99}"/>
              </a:ext>
            </a:extLst>
          </p:cNvPr>
          <p:cNvSpPr txBox="1"/>
          <p:nvPr/>
        </p:nvSpPr>
        <p:spPr>
          <a:xfrm>
            <a:off x="901700" y="1445224"/>
            <a:ext cx="9918700" cy="34624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200000"/>
              </a:lnSpc>
              <a:buNone/>
              <a:defRPr sz="1400" b="1"/>
            </a:lvl1pPr>
            <a:lvl2pPr marL="1028700" lvl="1" indent="-285750">
              <a:lnSpc>
                <a:spcPct val="200000"/>
              </a:lnSpc>
              <a:buFont typeface="Arial" panose="020B0604020202020204" pitchFamily="34" charset="0"/>
              <a:buChar char="•"/>
              <a:defRPr sz="1400" b="1"/>
            </a:lvl2pPr>
          </a:lstStyle>
          <a:p>
            <a:r>
              <a:rPr lang="en-US" altLang="ko-KR" sz="1600" dirty="0"/>
              <a:t>4. REST</a:t>
            </a:r>
            <a:r>
              <a:rPr lang="ko-KR" altLang="en-US" sz="1600" dirty="0"/>
              <a:t>가 해결한 것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상호운용성</a:t>
            </a:r>
            <a:r>
              <a:rPr lang="en-US" altLang="ko-KR" sz="1600" dirty="0"/>
              <a:t>: HTTP </a:t>
            </a:r>
            <a:r>
              <a:rPr lang="ko-KR" altLang="en-US" sz="1600" dirty="0"/>
              <a:t>위에서 동작 → 어디서나 사용 가능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단순성</a:t>
            </a:r>
            <a:r>
              <a:rPr lang="en-US" altLang="ko-KR" sz="1600" dirty="0"/>
              <a:t>: </a:t>
            </a:r>
            <a:r>
              <a:rPr lang="ko-KR" altLang="en-US" sz="1600" dirty="0"/>
              <a:t>별도 복잡한 프로토콜 필요 없음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확장성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무상태</a:t>
            </a:r>
            <a:r>
              <a:rPr lang="ko-KR" altLang="en-US" sz="1600" dirty="0"/>
              <a:t> 아키텍처 덕분에 서버 확장이 용이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캐싱</a:t>
            </a:r>
            <a:r>
              <a:rPr lang="ko-KR" altLang="en-US" sz="1600" dirty="0"/>
              <a:t> 지원</a:t>
            </a:r>
            <a:r>
              <a:rPr lang="en-US" altLang="ko-KR" sz="1600" dirty="0"/>
              <a:t>: HTTP</a:t>
            </a:r>
            <a:r>
              <a:rPr lang="ko-KR" altLang="en-US" sz="1600" dirty="0"/>
              <a:t>의 기존 기능을 그대로 활용 → 성능 최적화</a:t>
            </a:r>
            <a:endParaRPr lang="en-US" altLang="ko-KR" sz="1600" dirty="0"/>
          </a:p>
          <a:p>
            <a:pPr marL="57150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r>
              <a:rPr lang="ko-KR" altLang="en-US" sz="1600" dirty="0"/>
              <a:t>👉 결국 </a:t>
            </a:r>
            <a:r>
              <a:rPr lang="en-US" altLang="ko-KR" sz="1600" dirty="0"/>
              <a:t>REST</a:t>
            </a:r>
            <a:r>
              <a:rPr lang="ko-KR" altLang="en-US" sz="1600" dirty="0"/>
              <a:t>는 “웹의 성공 </a:t>
            </a:r>
            <a:r>
              <a:rPr lang="ko-KR" altLang="en-US" sz="1600" dirty="0" err="1"/>
              <a:t>요인”을</a:t>
            </a:r>
            <a:r>
              <a:rPr lang="ko-KR" altLang="en-US" sz="1600" dirty="0"/>
              <a:t> 아키텍처 스타일로 정리하고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</a:t>
            </a:r>
            <a:r>
              <a:rPr lang="en-US" altLang="ko-KR" sz="1600" dirty="0"/>
              <a:t>API </a:t>
            </a:r>
            <a:r>
              <a:rPr lang="ko-KR" altLang="en-US" sz="1600" dirty="0"/>
              <a:t>설계 원칙으로 확장한 것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83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9B4D6-858A-69D8-FC26-6CB788D9F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537BD08-E965-8638-276D-F5177BA80471}"/>
              </a:ext>
            </a:extLst>
          </p:cNvPr>
          <p:cNvGrpSpPr/>
          <p:nvPr/>
        </p:nvGrpSpPr>
        <p:grpSpPr>
          <a:xfrm>
            <a:off x="0" y="0"/>
            <a:ext cx="12192000" cy="951155"/>
            <a:chOff x="0" y="0"/>
            <a:chExt cx="12192000" cy="95115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70CAC70-7038-C579-B0CD-9C4C4D3D72BB}"/>
                </a:ext>
              </a:extLst>
            </p:cNvPr>
            <p:cNvSpPr/>
            <p:nvPr/>
          </p:nvSpPr>
          <p:spPr>
            <a:xfrm>
              <a:off x="0" y="470864"/>
              <a:ext cx="12192000" cy="4802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D78D2B8-0A0A-7726-6CCB-E2A77D8A6200}"/>
                </a:ext>
              </a:extLst>
            </p:cNvPr>
            <p:cNvSpPr/>
            <p:nvPr/>
          </p:nvSpPr>
          <p:spPr>
            <a:xfrm>
              <a:off x="0" y="0"/>
              <a:ext cx="12192000" cy="480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E6A5451-1FD4-1986-6916-5B08EEF29BCA}"/>
              </a:ext>
            </a:extLst>
          </p:cNvPr>
          <p:cNvSpPr txBox="1"/>
          <p:nvPr/>
        </p:nvSpPr>
        <p:spPr>
          <a:xfrm>
            <a:off x="0" y="692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Day 1. API</a:t>
            </a:r>
            <a:r>
              <a:rPr lang="ko-KR" altLang="en-US" dirty="0"/>
              <a:t>의 기초와 </a:t>
            </a:r>
            <a:r>
              <a:rPr lang="en-US" altLang="ko-KR" dirty="0"/>
              <a:t>REST </a:t>
            </a:r>
            <a:r>
              <a:rPr lang="ko-KR" altLang="en-US" dirty="0"/>
              <a:t>이해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DC58D-B473-9A9E-3260-D6646A7D8FB4}"/>
              </a:ext>
            </a:extLst>
          </p:cNvPr>
          <p:cNvSpPr txBox="1"/>
          <p:nvPr/>
        </p:nvSpPr>
        <p:spPr>
          <a:xfrm>
            <a:off x="0" y="549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4. </a:t>
            </a:r>
            <a:r>
              <a:rPr lang="en-US" altLang="ko-KR" dirty="0" err="1"/>
              <a:t>FastAPI</a:t>
            </a:r>
            <a:r>
              <a:rPr lang="ko-KR" altLang="en-US" dirty="0"/>
              <a:t>가 왜 인기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A193E-A929-5F8C-BAEF-6587816C2C52}"/>
              </a:ext>
            </a:extLst>
          </p:cNvPr>
          <p:cNvSpPr txBox="1"/>
          <p:nvPr/>
        </p:nvSpPr>
        <p:spPr>
          <a:xfrm>
            <a:off x="0" y="6308498"/>
            <a:ext cx="121920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그래서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백엔드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입문자도 시작하기 좋고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실무 성능도 충분한 프레임워크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7A5C3C-25A9-B2C0-106F-31444E392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2252480"/>
            <a:ext cx="8890000" cy="1705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간단한 코드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함수 +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데코레이터만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쓰면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바로 생김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자동 문서화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docs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접속하면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Swagger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UI 자동 제공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빠른 실행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ASGI 기반 → 동시성(비동기) 처리에 강함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타입 힌트 기반 검증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Pydantic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으로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요청/응답을 자동 검증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3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3807</Words>
  <Application>Microsoft Office PowerPoint</Application>
  <PresentationFormat>와이드스크린</PresentationFormat>
  <Paragraphs>506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장만규(JANG MAN KYU) 책임매니저</dc:creator>
  <cp:lastModifiedBy>장만규(JANG MAN KYU) 책임매니저</cp:lastModifiedBy>
  <cp:revision>114</cp:revision>
  <dcterms:created xsi:type="dcterms:W3CDTF">2025-09-09T23:43:56Z</dcterms:created>
  <dcterms:modified xsi:type="dcterms:W3CDTF">2025-09-10T09:06:03Z</dcterms:modified>
</cp:coreProperties>
</file>