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99" r:id="rId3"/>
    <p:sldId id="29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4" autoAdjust="0"/>
    <p:restoredTop sz="94660"/>
  </p:normalViewPr>
  <p:slideViewPr>
    <p:cSldViewPr snapToGrid="0">
      <p:cViewPr varScale="1">
        <p:scale>
          <a:sx n="71" d="100"/>
          <a:sy n="71" d="100"/>
        </p:scale>
        <p:origin x="1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19B50-C8C3-D58A-63DE-5145B20861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A8FCFD-98E1-45A3-DB4A-80828EA89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417104-208C-ADD0-3E04-553EBE95E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BD55-F46C-4280-A4D2-D5A16C86087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8BE70-9AF4-8A1C-24BA-7B24CEC3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7943CE-50B6-0256-41F9-08D1CC68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453D-4297-4BC3-8D37-92972848A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51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64EF8-12FE-41E2-ABFC-BBAC12C0A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6D8143-A50A-EAC9-9447-8431CBB7B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5A066D-5960-D846-9F54-FBB59B33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BD55-F46C-4280-A4D2-D5A16C86087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85E86-FF92-DF81-8AE3-08F49600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E9550-1CDE-E6EB-F15C-134E940D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453D-4297-4BC3-8D37-92972848A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56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30DF50-B121-DD9B-A040-CD06F5494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5FE516-0850-AD69-6CAC-8A7F83756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F5093B-A434-9E0A-F366-36750CD57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BD55-F46C-4280-A4D2-D5A16C86087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25800-ACDF-A6F8-09FF-ADACD5C3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28F782-6DFC-0AB0-DC6C-F3AD41C0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453D-4297-4BC3-8D37-92972848A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59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35E73-5D39-6B5A-9C6B-22106550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89351-0915-8166-EFF6-C9DC74190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26CAB-0C5B-5C33-BF42-D6990D7E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BD55-F46C-4280-A4D2-D5A16C86087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B6FF16-5F61-EC94-BA43-3F03F34A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30E4C0-ECDC-B845-3CB7-50277F97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453D-4297-4BC3-8D37-92972848A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718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B1D40-2D5E-E71C-4071-CE1588E4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DB48DE-C1CC-5EC2-C5D9-AB88AF3A6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CEF77-7A5D-AF15-545F-CD533FBF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BD55-F46C-4280-A4D2-D5A16C86087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F6D1D-8E93-8ED5-E3B8-2B186DE2C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8A3CF7-F6C1-DFF7-F81D-DBA636DD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453D-4297-4BC3-8D37-92972848A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190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DC8A4-3C05-4A91-8D36-838A1641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F4B36-752A-B090-C8FA-3D36E0E79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54E705-55D0-28C7-2197-8879D1604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DBC3E0-2CAF-CD47-1D6C-7F76EEDF0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BD55-F46C-4280-A4D2-D5A16C86087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A34DE1-85E1-F299-DF9D-3891C658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BD2CC5-E9C4-D0A5-9FFA-C12E204FA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453D-4297-4BC3-8D37-92972848A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538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1CAD7-54A7-6EC4-1E0A-571198857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33C3BB-19DF-EE67-A72A-7B39CA9AF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12FCE7-66BF-AC7F-270C-9829A2B93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58322E-1433-D2F6-7FBF-9E0841595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97D2183-3AD3-48C1-E5AC-0E63064F8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3939B8-E52B-69E1-7758-BD522BB4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BD55-F46C-4280-A4D2-D5A16C86087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75F2FA-C64A-39AC-84DD-009D8A22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1378A7E-7A9F-83CA-2FED-6DCF6425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453D-4297-4BC3-8D37-92972848A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85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C66D9-0C38-44EE-F551-BCF37388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C86039-25CD-9459-394F-9408665C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BD55-F46C-4280-A4D2-D5A16C86087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7191A0-D0D8-B3BC-BE53-49E1CA4F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C96AB1-D793-D453-1648-128714227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453D-4297-4BC3-8D37-92972848A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2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45C29D-1C6C-1F3A-9408-1891CCCA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BD55-F46C-4280-A4D2-D5A16C86087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61FBE2-34CB-915B-C8FA-4A228E9AF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504CAE-70B2-677E-C043-48CCE0E4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453D-4297-4BC3-8D37-92972848A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15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460BB-03B9-4F78-7678-1DCA5644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7F764-79BE-C761-A8D5-EC04780348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D39808-8121-0E06-B233-06BD936D4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34231-EBAC-1F8D-1330-2F05B58A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BD55-F46C-4280-A4D2-D5A16C86087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10F4C8-A355-B0BB-D67C-10C23A4AC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49EF8A-35EB-97D4-9035-F2AE172E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453D-4297-4BC3-8D37-92972848A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5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49CFF-CF02-D567-E942-F874BBD6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74D59F-83B5-990E-AF7E-95C7759CA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57130F-DB75-2E98-F67A-F4E5E9BF5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EE4B59-77FE-C972-702A-3AC5E14E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BD55-F46C-4280-A4D2-D5A16C86087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756157-38D8-010D-ABDE-562C2EA06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3C57D-3886-60FE-0887-4AD81F494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8E453D-4297-4BC3-8D37-92972848A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812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8BEA45-0F60-829C-5926-77DC569A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BA79EE-C06A-544A-FE77-106CFE2FC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99D35-1BE3-4B54-B990-8BBDC2CCD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BBD55-F46C-4280-A4D2-D5A16C860871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64E16-2625-A740-5A19-37B7C2ADF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7AA133-8BC5-9F5D-C1D4-3353E6E0D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8E453D-4297-4BC3-8D37-92972848A3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84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19C926CE-76B3-AEB7-FBBC-D8D02DAF6CF0}"/>
              </a:ext>
            </a:extLst>
          </p:cNvPr>
          <p:cNvSpPr txBox="1"/>
          <p:nvPr/>
        </p:nvSpPr>
        <p:spPr>
          <a:xfrm>
            <a:off x="6761796" y="700445"/>
            <a:ext cx="4527424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/>
              <a:t>&lt;Basic Input Data&gt;</a:t>
            </a:r>
          </a:p>
          <a:p>
            <a:r>
              <a:rPr lang="en-US" altLang="ko-KR" sz="1300" dirty="0"/>
              <a:t>Exposure Class :  Exposure C</a:t>
            </a:r>
          </a:p>
          <a:p>
            <a:r>
              <a:rPr lang="en-US" altLang="ko-KR" sz="1300" dirty="0"/>
              <a:t>Basic Wind Speed :  58 m/s</a:t>
            </a:r>
          </a:p>
          <a:p>
            <a:r>
              <a:rPr lang="en-US" altLang="ko-KR" sz="1300" dirty="0"/>
              <a:t>Building Mean Roof Height :  14 m</a:t>
            </a:r>
          </a:p>
          <a:p>
            <a:r>
              <a:rPr lang="en-US" altLang="ko-KR" sz="1300" dirty="0"/>
              <a:t>Building Dimension normal to wind, B :  15 m</a:t>
            </a:r>
          </a:p>
          <a:p>
            <a:r>
              <a:rPr lang="en-US" altLang="ko-KR" sz="1300" dirty="0"/>
              <a:t>Building Dimension parallel to wind, L :  20 m</a:t>
            </a:r>
          </a:p>
          <a:p>
            <a:r>
              <a:rPr lang="en-US" altLang="ko-KR" sz="1300" dirty="0"/>
              <a:t>Building Type :  Open </a:t>
            </a:r>
            <a:r>
              <a:rPr lang="en-US" altLang="ko-KR" sz="1300" dirty="0" err="1"/>
              <a:t>Monoslope</a:t>
            </a:r>
            <a:endParaRPr lang="en-US" altLang="ko-KR" sz="1300" dirty="0"/>
          </a:p>
          <a:p>
            <a:r>
              <a:rPr lang="en-US" altLang="ko-KR" sz="1300" dirty="0"/>
              <a:t>Building Roof Angle :  37 degree</a:t>
            </a:r>
          </a:p>
          <a:p>
            <a:r>
              <a:rPr lang="en-US" altLang="ko-KR" sz="1300" dirty="0"/>
              <a:t>Building Purlin Spacing :  1.2 m</a:t>
            </a:r>
          </a:p>
          <a:p>
            <a:r>
              <a:rPr lang="en-US" altLang="ko-KR" sz="1300" dirty="0"/>
              <a:t>Building Purlin Un-supported Length :  6 m</a:t>
            </a:r>
          </a:p>
          <a:p>
            <a:r>
              <a:rPr lang="en-US" altLang="ko-KR" sz="1300" dirty="0"/>
              <a:t>Should Consider Topographic Feature? no</a:t>
            </a:r>
          </a:p>
          <a:p>
            <a:endParaRPr lang="en-US" altLang="ko-KR" sz="1300" dirty="0"/>
          </a:p>
          <a:p>
            <a:r>
              <a:rPr lang="en-US" altLang="ko-KR" sz="1300" dirty="0">
                <a:solidFill>
                  <a:srgbClr val="0000FF"/>
                </a:solidFill>
              </a:rPr>
              <a:t>&lt;Topographic Input Data&gt;</a:t>
            </a:r>
          </a:p>
          <a:p>
            <a:r>
              <a:rPr lang="en-US" altLang="ko-KR" sz="1300" dirty="0">
                <a:solidFill>
                  <a:srgbClr val="0000FF"/>
                </a:solidFill>
              </a:rPr>
              <a:t>Building Eave Height :  13 m</a:t>
            </a:r>
          </a:p>
          <a:p>
            <a:r>
              <a:rPr lang="en-US" altLang="ko-KR" sz="1300" dirty="0">
                <a:solidFill>
                  <a:srgbClr val="0000FF"/>
                </a:solidFill>
              </a:rPr>
              <a:t>Distance upwind of crest to where the difference in ground elevation in half the height of hill :  561.454 m</a:t>
            </a:r>
          </a:p>
          <a:p>
            <a:r>
              <a:rPr lang="en-US" altLang="ko-KR" sz="1300" dirty="0">
                <a:solidFill>
                  <a:srgbClr val="0000FF"/>
                </a:solidFill>
              </a:rPr>
              <a:t>Height of Hill :  280.7 m</a:t>
            </a:r>
          </a:p>
          <a:p>
            <a:r>
              <a:rPr lang="en-US" altLang="ko-KR" sz="1300" dirty="0">
                <a:solidFill>
                  <a:srgbClr val="0000FF"/>
                </a:solidFill>
              </a:rPr>
              <a:t>Distance from the crest to the building site :  1127 m</a:t>
            </a:r>
          </a:p>
          <a:p>
            <a:r>
              <a:rPr lang="en-US" altLang="ko-KR" sz="1300" dirty="0">
                <a:solidFill>
                  <a:srgbClr val="0000FF"/>
                </a:solidFill>
              </a:rPr>
              <a:t>Topographic Type :  2Descarpments</a:t>
            </a:r>
          </a:p>
          <a:p>
            <a:endParaRPr lang="en-US" altLang="ko-KR" sz="1300" dirty="0">
              <a:solidFill>
                <a:srgbClr val="0000FF"/>
              </a:solidFill>
            </a:endParaRPr>
          </a:p>
          <a:p>
            <a:r>
              <a:rPr lang="en-US" altLang="ko-KR" sz="1300" dirty="0"/>
              <a:t>&lt;Calculation Basis Information&gt;</a:t>
            </a:r>
          </a:p>
          <a:p>
            <a:r>
              <a:rPr lang="en-US" altLang="ko-KR" sz="1300" dirty="0"/>
              <a:t>Effective Wind Area = 12.0 m^2</a:t>
            </a:r>
          </a:p>
          <a:p>
            <a:r>
              <a:rPr lang="en-US" altLang="ko-KR" sz="1300" dirty="0"/>
              <a:t>Corner Zone Width a =  1.5 m</a:t>
            </a:r>
          </a:p>
          <a:p>
            <a:r>
              <a:rPr lang="en-US" altLang="ko-KR" sz="1300" dirty="0"/>
              <a:t>Fundamental Frequency =  1.0397</a:t>
            </a:r>
          </a:p>
          <a:p>
            <a:r>
              <a:rPr lang="en-US" altLang="ko-KR" sz="1300" dirty="0"/>
              <a:t>Gust-Effect Factor, G  =  0.8762</a:t>
            </a:r>
          </a:p>
          <a:p>
            <a:r>
              <a:rPr lang="en-US" altLang="ko-KR" sz="1300" dirty="0"/>
              <a:t>Velocity Pressure Exposure Coefficient KZ =  [1.0744]</a:t>
            </a:r>
          </a:p>
          <a:p>
            <a:r>
              <a:rPr lang="en-US" altLang="ko-KR" sz="1300" dirty="0"/>
              <a:t>Topographic Factor, KZT =  1.0</a:t>
            </a:r>
            <a:endParaRPr lang="ko-KR" altLang="en-US" sz="13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7B4504-7455-BFFE-7B7F-6FE3C120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680" y="731974"/>
            <a:ext cx="4286848" cy="27245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B708625-7D47-F6C1-BDAC-36E403E59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21" y="4325550"/>
            <a:ext cx="5607197" cy="180047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40DA8F88-154B-E7F0-04C4-CC5D51F1EC40}"/>
              </a:ext>
            </a:extLst>
          </p:cNvPr>
          <p:cNvSpPr/>
          <p:nvPr/>
        </p:nvSpPr>
        <p:spPr>
          <a:xfrm>
            <a:off x="531846" y="410549"/>
            <a:ext cx="11122090" cy="6030417"/>
          </a:xfrm>
          <a:prstGeom prst="rect">
            <a:avLst/>
          </a:prstGeom>
          <a:noFill/>
          <a:ln>
            <a:solidFill>
              <a:schemeClr val="tx1"/>
            </a:solidFill>
            <a:tailEnd type="arrow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F44B32EB-2B41-6EAB-0BA2-96D2F1A3F9B9}"/>
              </a:ext>
            </a:extLst>
          </p:cNvPr>
          <p:cNvSpPr/>
          <p:nvPr/>
        </p:nvSpPr>
        <p:spPr>
          <a:xfrm>
            <a:off x="5860324" y="2835564"/>
            <a:ext cx="4678367" cy="858981"/>
          </a:xfrm>
          <a:custGeom>
            <a:avLst/>
            <a:gdLst>
              <a:gd name="connsiteX0" fmla="*/ 4678367 w 4678367"/>
              <a:gd name="connsiteY0" fmla="*/ 0 h 858981"/>
              <a:gd name="connsiteX1" fmla="*/ 3523821 w 4678367"/>
              <a:gd name="connsiteY1" fmla="*/ 184727 h 858981"/>
              <a:gd name="connsiteX2" fmla="*/ 152549 w 4678367"/>
              <a:gd name="connsiteY2" fmla="*/ 424872 h 858981"/>
              <a:gd name="connsiteX3" fmla="*/ 891458 w 4678367"/>
              <a:gd name="connsiteY3" fmla="*/ 858981 h 85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78367" h="858981">
                <a:moveTo>
                  <a:pt x="4678367" y="0"/>
                </a:moveTo>
                <a:cubicBezTo>
                  <a:pt x="4478245" y="56957"/>
                  <a:pt x="4278124" y="113915"/>
                  <a:pt x="3523821" y="184727"/>
                </a:cubicBezTo>
                <a:cubicBezTo>
                  <a:pt x="2769518" y="255539"/>
                  <a:pt x="591276" y="312496"/>
                  <a:pt x="152549" y="424872"/>
                </a:cubicBezTo>
                <a:cubicBezTo>
                  <a:pt x="-286178" y="537248"/>
                  <a:pt x="302640" y="698114"/>
                  <a:pt x="891458" y="85898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7E9FBF-4ED6-68B3-3DF6-3E908B19D15A}"/>
              </a:ext>
            </a:extLst>
          </p:cNvPr>
          <p:cNvSpPr txBox="1"/>
          <p:nvPr/>
        </p:nvSpPr>
        <p:spPr>
          <a:xfrm>
            <a:off x="10491241" y="2650898"/>
            <a:ext cx="520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333FF"/>
                </a:solidFill>
              </a:rPr>
              <a:t>yes</a:t>
            </a:r>
            <a:endParaRPr lang="ko-KR" altLang="en-US" dirty="0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258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4836C4C-BCA8-162A-DCFD-10ECBB1C78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52" t="15156" r="29793" b="52239"/>
          <a:stretch/>
        </p:blipFill>
        <p:spPr>
          <a:xfrm>
            <a:off x="409969" y="1203029"/>
            <a:ext cx="5505254" cy="2132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D416BE-0394-656D-FBFA-631AF29C48C0}"/>
              </a:ext>
            </a:extLst>
          </p:cNvPr>
          <p:cNvSpPr txBox="1"/>
          <p:nvPr/>
        </p:nvSpPr>
        <p:spPr>
          <a:xfrm>
            <a:off x="721917" y="1536182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A①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E3888A-1FEE-7A89-0B11-8FC156ACDCD3}"/>
              </a:ext>
            </a:extLst>
          </p:cNvPr>
          <p:cNvSpPr txBox="1"/>
          <p:nvPr/>
        </p:nvSpPr>
        <p:spPr>
          <a:xfrm>
            <a:off x="4528390" y="1809971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A②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2ACDAF-C2EC-9DAA-8065-5EBDA40D3B6F}"/>
              </a:ext>
            </a:extLst>
          </p:cNvPr>
          <p:cNvSpPr txBox="1"/>
          <p:nvPr/>
        </p:nvSpPr>
        <p:spPr>
          <a:xfrm>
            <a:off x="733286" y="1789675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B③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9607A1-0A40-525A-1590-6C58696405AF}"/>
              </a:ext>
            </a:extLst>
          </p:cNvPr>
          <p:cNvSpPr txBox="1"/>
          <p:nvPr/>
        </p:nvSpPr>
        <p:spPr>
          <a:xfrm>
            <a:off x="4517854" y="2090629"/>
            <a:ext cx="873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</a:rPr>
              <a:t>B④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F0CFF9D-5767-4279-76F9-D9F055F7E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322" y="3697907"/>
            <a:ext cx="4153480" cy="1857634"/>
          </a:xfrm>
          <a:prstGeom prst="rect">
            <a:avLst/>
          </a:prstGeom>
        </p:spPr>
      </p:pic>
      <p:grpSp>
        <p:nvGrpSpPr>
          <p:cNvPr id="61" name="그룹 60">
            <a:extLst>
              <a:ext uri="{FF2B5EF4-FFF2-40B4-BE49-F238E27FC236}">
                <a16:creationId xmlns:a16="http://schemas.microsoft.com/office/drawing/2014/main" id="{1561BFE0-9387-9A0D-C2C4-B3395C0183D8}"/>
              </a:ext>
            </a:extLst>
          </p:cNvPr>
          <p:cNvGrpSpPr/>
          <p:nvPr/>
        </p:nvGrpSpPr>
        <p:grpSpPr>
          <a:xfrm>
            <a:off x="5276589" y="3170628"/>
            <a:ext cx="6167534" cy="2385146"/>
            <a:chOff x="5705796" y="2620123"/>
            <a:chExt cx="6167534" cy="2385146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70C7FC1-FDC8-8E9A-2A77-B818BE6960AF}"/>
                </a:ext>
              </a:extLst>
            </p:cNvPr>
            <p:cNvSpPr txBox="1"/>
            <p:nvPr/>
          </p:nvSpPr>
          <p:spPr>
            <a:xfrm>
              <a:off x="5705796" y="2712334"/>
              <a:ext cx="6167534" cy="229293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300" dirty="0"/>
                <a:t> &lt;</a:t>
              </a:r>
              <a:r>
                <a:rPr lang="ko-KR" altLang="en-US" sz="1300" dirty="0" err="1"/>
                <a:t>Wind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Pressure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for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Main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Structure</a:t>
              </a:r>
              <a:r>
                <a:rPr lang="ko-KR" altLang="en-US" sz="1300" dirty="0"/>
                <a:t>&gt;</a:t>
              </a:r>
            </a:p>
            <a:p>
              <a:r>
                <a:rPr lang="ko-KR" altLang="en-US" sz="1300" dirty="0"/>
                <a:t>Net </a:t>
              </a:r>
              <a:r>
                <a:rPr lang="ko-KR" altLang="en-US" sz="1300" dirty="0" err="1"/>
                <a:t>Pressure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Coefficient</a:t>
              </a:r>
              <a:r>
                <a:rPr lang="ko-KR" altLang="en-US" sz="1300" dirty="0"/>
                <a:t>, C_NW =  [-1.8, 2.1, -2.40667, 2.69333]</a:t>
              </a:r>
            </a:p>
            <a:p>
              <a:r>
                <a:rPr lang="ko-KR" altLang="en-US" sz="1300" dirty="0" err="1"/>
                <a:t>Pressure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for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Main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Structural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Frame</a:t>
              </a:r>
              <a:r>
                <a:rPr lang="ko-KR" altLang="en-US" sz="1300" dirty="0"/>
                <a:t>(CW) =  [-2970.3, 3465.3, -3971.4, 4444.4] </a:t>
              </a:r>
              <a:r>
                <a:rPr lang="ko-KR" altLang="en-US" sz="1300" dirty="0" err="1"/>
                <a:t>Pa</a:t>
              </a:r>
              <a:endParaRPr lang="ko-KR" altLang="en-US" sz="1300" dirty="0"/>
            </a:p>
            <a:p>
              <a:endParaRPr lang="ko-KR" altLang="en-US" sz="1300" dirty="0"/>
            </a:p>
            <a:p>
              <a:r>
                <a:rPr lang="ko-KR" altLang="en-US" sz="1300" dirty="0"/>
                <a:t> Net </a:t>
              </a:r>
              <a:r>
                <a:rPr lang="ko-KR" altLang="en-US" sz="1300" dirty="0" err="1"/>
                <a:t>Pressure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Coefficient</a:t>
              </a:r>
              <a:r>
                <a:rPr lang="ko-KR" altLang="en-US" sz="1300" dirty="0"/>
                <a:t>, C_NL =  [-1.8, 2.19333, -0.59333, 1.09333]</a:t>
              </a:r>
            </a:p>
            <a:p>
              <a:r>
                <a:rPr lang="ko-KR" altLang="en-US" sz="1300" dirty="0" err="1"/>
                <a:t>Pressure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for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Main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Structural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Frame</a:t>
              </a:r>
              <a:r>
                <a:rPr lang="ko-KR" altLang="en-US" sz="1300" dirty="0"/>
                <a:t>(CL) =  [-2970.3, 3619.3, -979.1, 1804.2] </a:t>
              </a:r>
              <a:r>
                <a:rPr lang="ko-KR" altLang="en-US" sz="1300" dirty="0" err="1"/>
                <a:t>Pa</a:t>
              </a:r>
              <a:endParaRPr lang="ko-KR" altLang="en-US" sz="1300" dirty="0"/>
            </a:p>
            <a:p>
              <a:endParaRPr lang="ko-KR" altLang="en-US" sz="1300" dirty="0"/>
            </a:p>
            <a:p>
              <a:r>
                <a:rPr lang="ko-KR" altLang="en-US" sz="1300" dirty="0"/>
                <a:t>Net </a:t>
              </a:r>
              <a:r>
                <a:rPr lang="ko-KR" altLang="en-US" sz="1300" dirty="0" err="1"/>
                <a:t>Pressure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Coefficient</a:t>
              </a:r>
              <a:r>
                <a:rPr lang="ko-KR" altLang="en-US" sz="1300" dirty="0"/>
                <a:t>, CN_gamma90 </a:t>
              </a:r>
              <a:r>
                <a:rPr lang="ko-KR" altLang="en-US" sz="1300" dirty="0" err="1"/>
                <a:t>for</a:t>
              </a:r>
              <a:r>
                <a:rPr lang="ko-KR" altLang="en-US" sz="1300" dirty="0"/>
                <a:t> &lt;</a:t>
              </a:r>
              <a:r>
                <a:rPr lang="ko-KR" altLang="en-US" sz="1300" dirty="0" err="1"/>
                <a:t>h</a:t>
              </a:r>
              <a:r>
                <a:rPr lang="ko-KR" altLang="en-US" sz="1300" dirty="0"/>
                <a:t>, &lt;2h, &gt;2h =  [-0.8, -0.6, -0.3, 0.8, 0.5, 0.3]</a:t>
              </a:r>
            </a:p>
            <a:p>
              <a:r>
                <a:rPr lang="ko-KR" altLang="en-US" sz="1300" dirty="0" err="1"/>
                <a:t>Pressures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for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Main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Structural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Frame</a:t>
              </a:r>
              <a:r>
                <a:rPr lang="ko-KR" altLang="en-US" sz="1300" dirty="0"/>
                <a:t>(gamma90), &lt;</a:t>
              </a:r>
              <a:r>
                <a:rPr lang="ko-KR" altLang="en-US" sz="1300" dirty="0" err="1"/>
                <a:t>h</a:t>
              </a:r>
              <a:r>
                <a:rPr lang="ko-KR" altLang="en-US" sz="1300" dirty="0"/>
                <a:t>, &lt;2h, &gt;2h =  [-1320.1, -990.1, -495.0, 1320.1, 825.1, 495.0] </a:t>
              </a:r>
              <a:r>
                <a:rPr lang="ko-KR" altLang="en-US" sz="1300" dirty="0" err="1"/>
                <a:t>Pa</a:t>
              </a:r>
              <a:endParaRPr lang="ko-KR" altLang="en-US" sz="13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063519-FF73-84B1-B0F8-B84D6FACB611}"/>
                </a:ext>
              </a:extLst>
            </p:cNvPr>
            <p:cNvSpPr txBox="1"/>
            <p:nvPr/>
          </p:nvSpPr>
          <p:spPr>
            <a:xfrm>
              <a:off x="8503085" y="2620123"/>
              <a:ext cx="8737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solidFill>
                    <a:srgbClr val="FF0000"/>
                  </a:solidFill>
                </a:rPr>
                <a:t>①</a:t>
              </a:r>
              <a:endParaRPr lang="ko-KR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A8BD9A5-21E9-B9F7-5969-A3AEB88195AC}"/>
                </a:ext>
              </a:extLst>
            </p:cNvPr>
            <p:cNvSpPr txBox="1"/>
            <p:nvPr/>
          </p:nvSpPr>
          <p:spPr>
            <a:xfrm>
              <a:off x="8820202" y="2631390"/>
              <a:ext cx="8737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solidFill>
                    <a:srgbClr val="FF0000"/>
                  </a:solidFill>
                </a:rPr>
                <a:t>②</a:t>
              </a:r>
              <a:endParaRPr lang="ko-KR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A1260C-D008-CF9B-1038-370FBBE5386F}"/>
                </a:ext>
              </a:extLst>
            </p:cNvPr>
            <p:cNvSpPr txBox="1"/>
            <p:nvPr/>
          </p:nvSpPr>
          <p:spPr>
            <a:xfrm>
              <a:off x="9328558" y="2650051"/>
              <a:ext cx="8737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solidFill>
                    <a:srgbClr val="FF0000"/>
                  </a:solidFill>
                </a:rPr>
                <a:t>③</a:t>
              </a:r>
              <a:endParaRPr lang="ko-KR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A48A13B-654B-52AB-610A-3BE19D23453D}"/>
                </a:ext>
              </a:extLst>
            </p:cNvPr>
            <p:cNvSpPr txBox="1"/>
            <p:nvPr/>
          </p:nvSpPr>
          <p:spPr>
            <a:xfrm>
              <a:off x="9953095" y="2649776"/>
              <a:ext cx="8737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solidFill>
                    <a:srgbClr val="FF0000"/>
                  </a:solidFill>
                </a:rPr>
                <a:t>④</a:t>
              </a:r>
              <a:endParaRPr lang="ko-KR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D70844-61FF-1E68-5887-546C26E6747E}"/>
                </a:ext>
              </a:extLst>
            </p:cNvPr>
            <p:cNvSpPr txBox="1"/>
            <p:nvPr/>
          </p:nvSpPr>
          <p:spPr>
            <a:xfrm>
              <a:off x="8987148" y="3858854"/>
              <a:ext cx="8737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solidFill>
                    <a:srgbClr val="0000FF"/>
                  </a:solidFill>
                </a:rPr>
                <a:t>①</a:t>
              </a:r>
              <a:endParaRPr lang="ko-KR" altLang="en-US" sz="1800" b="1" dirty="0">
                <a:solidFill>
                  <a:srgbClr val="0000FF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682D01D-C75D-2D43-7464-2DB816E22EB9}"/>
                </a:ext>
              </a:extLst>
            </p:cNvPr>
            <p:cNvSpPr txBox="1"/>
            <p:nvPr/>
          </p:nvSpPr>
          <p:spPr>
            <a:xfrm>
              <a:off x="9369579" y="3851186"/>
              <a:ext cx="8737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solidFill>
                    <a:srgbClr val="0000FF"/>
                  </a:solidFill>
                </a:rPr>
                <a:t>②</a:t>
              </a:r>
              <a:endParaRPr lang="ko-KR" altLang="en-US" sz="1800" b="1" dirty="0">
                <a:solidFill>
                  <a:srgbClr val="0000FF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1227ECC-1496-F991-6306-C82C8A0407BA}"/>
                </a:ext>
              </a:extLst>
            </p:cNvPr>
            <p:cNvSpPr txBox="1"/>
            <p:nvPr/>
          </p:nvSpPr>
          <p:spPr>
            <a:xfrm>
              <a:off x="9761619" y="3860515"/>
              <a:ext cx="8737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solidFill>
                    <a:srgbClr val="0000FF"/>
                  </a:solidFill>
                </a:rPr>
                <a:t>③</a:t>
              </a:r>
              <a:endParaRPr lang="ko-KR" altLang="en-US" sz="1800" b="1" dirty="0">
                <a:solidFill>
                  <a:srgbClr val="0000FF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296AF55-C078-238D-7174-02076BAF0E45}"/>
                </a:ext>
              </a:extLst>
            </p:cNvPr>
            <p:cNvSpPr txBox="1"/>
            <p:nvPr/>
          </p:nvSpPr>
          <p:spPr>
            <a:xfrm>
              <a:off x="8457878" y="3278865"/>
              <a:ext cx="8737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solidFill>
                    <a:srgbClr val="FF0000"/>
                  </a:solidFill>
                </a:rPr>
                <a:t>①</a:t>
              </a:r>
              <a:endParaRPr lang="ko-KR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02596F-2A3E-56E6-0433-B1A34AE73E26}"/>
                </a:ext>
              </a:extLst>
            </p:cNvPr>
            <p:cNvSpPr txBox="1"/>
            <p:nvPr/>
          </p:nvSpPr>
          <p:spPr>
            <a:xfrm>
              <a:off x="8933615" y="3252815"/>
              <a:ext cx="8737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solidFill>
                    <a:srgbClr val="FF0000"/>
                  </a:solidFill>
                </a:rPr>
                <a:t>②</a:t>
              </a:r>
              <a:endParaRPr lang="ko-KR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5C074F2-084D-24F9-065C-4E88224DB7B1}"/>
                </a:ext>
              </a:extLst>
            </p:cNvPr>
            <p:cNvSpPr txBox="1"/>
            <p:nvPr/>
          </p:nvSpPr>
          <p:spPr>
            <a:xfrm>
              <a:off x="9647243" y="3262145"/>
              <a:ext cx="8737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solidFill>
                    <a:srgbClr val="FF0000"/>
                  </a:solidFill>
                </a:rPr>
                <a:t>③</a:t>
              </a:r>
              <a:endParaRPr lang="ko-KR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A4431B2-9A27-E542-A2FC-E4E08ACCE617}"/>
                </a:ext>
              </a:extLst>
            </p:cNvPr>
            <p:cNvSpPr txBox="1"/>
            <p:nvPr/>
          </p:nvSpPr>
          <p:spPr>
            <a:xfrm>
              <a:off x="10337097" y="3252539"/>
              <a:ext cx="8737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>
                  <a:solidFill>
                    <a:srgbClr val="FF0000"/>
                  </a:solidFill>
                </a:rPr>
                <a:t>④</a:t>
              </a:r>
              <a:endParaRPr lang="ko-KR" altLang="en-US" sz="18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18E998E-2D7C-DB9A-C73D-CF718C01BD3B}"/>
              </a:ext>
            </a:extLst>
          </p:cNvPr>
          <p:cNvSpPr/>
          <p:nvPr/>
        </p:nvSpPr>
        <p:spPr>
          <a:xfrm>
            <a:off x="419879" y="410549"/>
            <a:ext cx="11122090" cy="6030417"/>
          </a:xfrm>
          <a:prstGeom prst="rect">
            <a:avLst/>
          </a:prstGeom>
          <a:noFill/>
          <a:ln>
            <a:solidFill>
              <a:schemeClr val="tx1"/>
            </a:solidFill>
            <a:tailEnd type="arrow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581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AF802161-8B17-E8B8-DDCE-B1F5916A7219}"/>
              </a:ext>
            </a:extLst>
          </p:cNvPr>
          <p:cNvSpPr txBox="1"/>
          <p:nvPr/>
        </p:nvSpPr>
        <p:spPr>
          <a:xfrm>
            <a:off x="6930534" y="1774882"/>
            <a:ext cx="464668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00" dirty="0"/>
              <a:t>&lt;Wind Pressure for Components and Cladding&gt;</a:t>
            </a:r>
          </a:p>
          <a:p>
            <a:r>
              <a:rPr lang="en-US" altLang="ko-KR" sz="1300" dirty="0"/>
              <a:t> Cladding Zone : 3</a:t>
            </a:r>
          </a:p>
          <a:p>
            <a:r>
              <a:rPr lang="en-US" altLang="ko-KR" sz="1300" dirty="0" err="1"/>
              <a:t>CNcc</a:t>
            </a:r>
            <a:r>
              <a:rPr lang="en-US" altLang="ko-KR" sz="1300" dirty="0"/>
              <a:t> for </a:t>
            </a:r>
            <a:r>
              <a:rPr lang="en-US" altLang="ko-KR" sz="1300" dirty="0" err="1"/>
              <a:t>Loadcase</a:t>
            </a:r>
            <a:r>
              <a:rPr lang="en-US" altLang="ko-KR" sz="1300" dirty="0"/>
              <a:t> A  = 2.6</a:t>
            </a:r>
          </a:p>
          <a:p>
            <a:r>
              <a:rPr lang="en-US" altLang="ko-KR" sz="1300" dirty="0"/>
              <a:t>Pressure for Components &amp; Cladding =  4290.4 Pa</a:t>
            </a:r>
          </a:p>
          <a:p>
            <a:r>
              <a:rPr lang="en-US" altLang="ko-KR" sz="1300" dirty="0" err="1"/>
              <a:t>CNcc</a:t>
            </a:r>
            <a:r>
              <a:rPr lang="en-US" altLang="ko-KR" sz="1300" dirty="0"/>
              <a:t> for </a:t>
            </a:r>
            <a:r>
              <a:rPr lang="en-US" altLang="ko-KR" sz="1300" dirty="0" err="1"/>
              <a:t>Loadcase</a:t>
            </a:r>
            <a:r>
              <a:rPr lang="en-US" altLang="ko-KR" sz="1300" dirty="0"/>
              <a:t> B  = -2.4067</a:t>
            </a:r>
          </a:p>
          <a:p>
            <a:r>
              <a:rPr lang="en-US" altLang="ko-KR" sz="1300" dirty="0"/>
              <a:t>Pressure for Components &amp; Cladding =  -3971.4 Pa</a:t>
            </a:r>
          </a:p>
          <a:p>
            <a:r>
              <a:rPr lang="en-US" altLang="ko-KR" sz="1300" dirty="0"/>
              <a:t> </a:t>
            </a:r>
          </a:p>
          <a:p>
            <a:r>
              <a:rPr lang="en-US" altLang="ko-KR" sz="1300" dirty="0"/>
              <a:t> Cladding Zone : 2</a:t>
            </a:r>
          </a:p>
          <a:p>
            <a:r>
              <a:rPr lang="en-US" altLang="ko-KR" sz="1300" dirty="0" err="1"/>
              <a:t>CNcc</a:t>
            </a:r>
            <a:r>
              <a:rPr lang="en-US" altLang="ko-KR" sz="1300" dirty="0"/>
              <a:t> for </a:t>
            </a:r>
            <a:r>
              <a:rPr lang="en-US" altLang="ko-KR" sz="1300" dirty="0" err="1"/>
              <a:t>Loadcase</a:t>
            </a:r>
            <a:r>
              <a:rPr lang="en-US" altLang="ko-KR" sz="1300" dirty="0"/>
              <a:t> A  = 2.6</a:t>
            </a:r>
          </a:p>
          <a:p>
            <a:r>
              <a:rPr lang="en-US" altLang="ko-KR" sz="1300" dirty="0"/>
              <a:t>Pressure for Components &amp; Cladding =  4290.4 Pa</a:t>
            </a:r>
          </a:p>
          <a:p>
            <a:r>
              <a:rPr lang="en-US" altLang="ko-KR" sz="1300" dirty="0" err="1"/>
              <a:t>CNcc</a:t>
            </a:r>
            <a:r>
              <a:rPr lang="en-US" altLang="ko-KR" sz="1300" dirty="0"/>
              <a:t> for </a:t>
            </a:r>
            <a:r>
              <a:rPr lang="en-US" altLang="ko-KR" sz="1300" dirty="0" err="1"/>
              <a:t>Loadcase</a:t>
            </a:r>
            <a:r>
              <a:rPr lang="en-US" altLang="ko-KR" sz="1300" dirty="0"/>
              <a:t> B  = -2.4067</a:t>
            </a:r>
          </a:p>
          <a:p>
            <a:r>
              <a:rPr lang="en-US" altLang="ko-KR" sz="1300" dirty="0"/>
              <a:t>Pressure for Components &amp; Cladding =  -3971.4 Pa</a:t>
            </a:r>
          </a:p>
          <a:p>
            <a:r>
              <a:rPr lang="en-US" altLang="ko-KR" sz="1300" dirty="0"/>
              <a:t> </a:t>
            </a:r>
          </a:p>
          <a:p>
            <a:r>
              <a:rPr lang="en-US" altLang="ko-KR" sz="1300" dirty="0"/>
              <a:t> Cladding Zone : 1</a:t>
            </a:r>
          </a:p>
          <a:p>
            <a:r>
              <a:rPr lang="en-US" altLang="ko-KR" sz="1300" dirty="0" err="1"/>
              <a:t>CNcc</a:t>
            </a:r>
            <a:r>
              <a:rPr lang="en-US" altLang="ko-KR" sz="1300" dirty="0"/>
              <a:t> for </a:t>
            </a:r>
            <a:r>
              <a:rPr lang="en-US" altLang="ko-KR" sz="1300" dirty="0" err="1"/>
              <a:t>Loadcase</a:t>
            </a:r>
            <a:r>
              <a:rPr lang="en-US" altLang="ko-KR" sz="1300" dirty="0"/>
              <a:t> A  = 2.6</a:t>
            </a:r>
          </a:p>
          <a:p>
            <a:r>
              <a:rPr lang="en-US" altLang="ko-KR" sz="1300" dirty="0"/>
              <a:t>Pressure for Components &amp; Cladding =  4290.4 Pa</a:t>
            </a:r>
          </a:p>
          <a:p>
            <a:r>
              <a:rPr lang="en-US" altLang="ko-KR" sz="1300" dirty="0" err="1"/>
              <a:t>CNcc</a:t>
            </a:r>
            <a:r>
              <a:rPr lang="en-US" altLang="ko-KR" sz="1300" dirty="0"/>
              <a:t> for </a:t>
            </a:r>
            <a:r>
              <a:rPr lang="en-US" altLang="ko-KR" sz="1300" dirty="0" err="1"/>
              <a:t>Loadcase</a:t>
            </a:r>
            <a:r>
              <a:rPr lang="en-US" altLang="ko-KR" sz="1300" dirty="0"/>
              <a:t> B  = -2.4067</a:t>
            </a:r>
          </a:p>
          <a:p>
            <a:r>
              <a:rPr lang="en-US" altLang="ko-KR" sz="1300" dirty="0"/>
              <a:t>Pressure for Components &amp; Cladding =  -3971.4 Pa</a:t>
            </a:r>
            <a:endParaRPr lang="ko-KR" altLang="en-US" sz="13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4F42498-D3E7-3BD6-2581-13029FEE9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91" y="1199473"/>
            <a:ext cx="5179942" cy="2322043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FB9E124-16C5-7886-3372-CFBDD3E30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29" y="3642817"/>
            <a:ext cx="6673194" cy="2393490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28AB9C-9716-CF9B-3861-3EC76E337926}"/>
              </a:ext>
            </a:extLst>
          </p:cNvPr>
          <p:cNvSpPr/>
          <p:nvPr/>
        </p:nvSpPr>
        <p:spPr>
          <a:xfrm>
            <a:off x="419879" y="447873"/>
            <a:ext cx="11122090" cy="6030417"/>
          </a:xfrm>
          <a:prstGeom prst="rect">
            <a:avLst/>
          </a:prstGeom>
          <a:noFill/>
          <a:ln>
            <a:solidFill>
              <a:schemeClr val="tx1"/>
            </a:solidFill>
            <a:tailEnd type="arrow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45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</Words>
  <Application>Microsoft Office PowerPoint</Application>
  <PresentationFormat>와이드스크린</PresentationFormat>
  <Paragraphs>69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장만규(JANG MAN KYU) 매니저</dc:creator>
  <cp:lastModifiedBy>장만규(JANG MAN KYU) 매니저</cp:lastModifiedBy>
  <cp:revision>1</cp:revision>
  <dcterms:created xsi:type="dcterms:W3CDTF">2025-04-24T09:48:56Z</dcterms:created>
  <dcterms:modified xsi:type="dcterms:W3CDTF">2025-04-24T09:49:21Z</dcterms:modified>
</cp:coreProperties>
</file>