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90" r:id="rId34"/>
    <p:sldId id="289" r:id="rId35"/>
    <p:sldId id="292" r:id="rId36"/>
    <p:sldId id="291" r:id="rId37"/>
    <p:sldId id="293" r:id="rId38"/>
    <p:sldId id="29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D584A-160E-0A59-0E40-30973E5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C55FAD-FFBF-1899-1552-3BED3A8C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0497857-C73C-3A7F-9D72-A58DBC75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B16A2-4E24-1710-8A09-E8D1B7495854}"/>
              </a:ext>
            </a:extLst>
          </p:cNvPr>
          <p:cNvSpPr txBox="1"/>
          <p:nvPr/>
        </p:nvSpPr>
        <p:spPr>
          <a:xfrm>
            <a:off x="1968500" y="374650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5EAB3-5D60-FA47-43D3-FEDB2BDCAC8E}"/>
              </a:ext>
            </a:extLst>
          </p:cNvPr>
          <p:cNvSpPr txBox="1"/>
          <p:nvPr/>
        </p:nvSpPr>
        <p:spPr>
          <a:xfrm>
            <a:off x="2954667" y="374650"/>
            <a:ext cx="1221809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Calculation Result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2565E-72E8-5D7C-C83E-D583CCEDE910}"/>
              </a:ext>
            </a:extLst>
          </p:cNvPr>
          <p:cNvSpPr txBox="1"/>
          <p:nvPr/>
        </p:nvSpPr>
        <p:spPr>
          <a:xfrm>
            <a:off x="139700" y="928369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F87CE79-F457-641C-8810-8B4C85C4F75E}"/>
              </a:ext>
            </a:extLst>
          </p:cNvPr>
          <p:cNvSpPr/>
          <p:nvPr/>
        </p:nvSpPr>
        <p:spPr>
          <a:xfrm>
            <a:off x="122548" y="1046375"/>
            <a:ext cx="11679811" cy="4845378"/>
          </a:xfrm>
          <a:custGeom>
            <a:avLst/>
            <a:gdLst>
              <a:gd name="connsiteX0" fmla="*/ 999242 w 11679811"/>
              <a:gd name="connsiteY0" fmla="*/ 0 h 5005633"/>
              <a:gd name="connsiteX1" fmla="*/ 11679811 w 11679811"/>
              <a:gd name="connsiteY1" fmla="*/ 0 h 5005633"/>
              <a:gd name="connsiteX2" fmla="*/ 11679811 w 11679811"/>
              <a:gd name="connsiteY2" fmla="*/ 5005633 h 5005633"/>
              <a:gd name="connsiteX3" fmla="*/ 0 w 11679811"/>
              <a:gd name="connsiteY3" fmla="*/ 5005633 h 5005633"/>
              <a:gd name="connsiteX4" fmla="*/ 0 w 11679811"/>
              <a:gd name="connsiteY4" fmla="*/ 18853 h 500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9811" h="5005633">
                <a:moveTo>
                  <a:pt x="999242" y="0"/>
                </a:moveTo>
                <a:lnTo>
                  <a:pt x="11679811" y="0"/>
                </a:lnTo>
                <a:lnTo>
                  <a:pt x="11679811" y="5005633"/>
                </a:lnTo>
                <a:lnTo>
                  <a:pt x="0" y="5005633"/>
                </a:lnTo>
                <a:lnTo>
                  <a:pt x="0" y="1885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69E3B1-A799-4A39-FE0F-C4E7373E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" y="741532"/>
            <a:ext cx="2595863" cy="1702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6EEF96-C09D-F974-6694-81F4ED2A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6" y="1246430"/>
            <a:ext cx="7962508" cy="4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00F42C9-B9B1-CD58-E5C4-A4AED43D671A}"/>
              </a:ext>
            </a:extLst>
          </p:cNvPr>
          <p:cNvGrpSpPr/>
          <p:nvPr/>
        </p:nvGrpSpPr>
        <p:grpSpPr>
          <a:xfrm>
            <a:off x="18471" y="95250"/>
            <a:ext cx="12192000" cy="6667500"/>
            <a:chOff x="0" y="95250"/>
            <a:chExt cx="12192000" cy="6667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EE0E17-4207-0762-450F-3533C5CA9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250"/>
              <a:ext cx="12192000" cy="6667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57E7E2-F8C1-AD7A-6186-BFFCD939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5" y="971500"/>
              <a:ext cx="12062690" cy="629325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93DE14-7972-2965-D309-3E172A99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28086"/>
              </p:ext>
            </p:extLst>
          </p:nvPr>
        </p:nvGraphicFramePr>
        <p:xfrm>
          <a:off x="2752435" y="971500"/>
          <a:ext cx="3075722" cy="1171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94">
                  <a:extLst>
                    <a:ext uri="{9D8B030D-6E8A-4147-A177-3AD203B41FA5}">
                      <a16:colId xmlns:a16="http://schemas.microsoft.com/office/drawing/2014/main" val="857030140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685926578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573191045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2761764359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2010263382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3844432470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128229467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074714152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0296284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4288319579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831338306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3607386651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3274264663"/>
                    </a:ext>
                  </a:extLst>
                </a:gridCol>
              </a:tblGrid>
              <a:tr h="1171336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 WAREHOUSE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 WORKSHOP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 STORAGE RM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 ELEC. ROOM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5453396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06649FE-729F-568F-3425-609ED383D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86167"/>
              </p:ext>
            </p:extLst>
          </p:nvPr>
        </p:nvGraphicFramePr>
        <p:xfrm>
          <a:off x="332509" y="2397628"/>
          <a:ext cx="5495635" cy="167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741">
                  <a:extLst>
                    <a:ext uri="{9D8B030D-6E8A-4147-A177-3AD203B41FA5}">
                      <a16:colId xmlns:a16="http://schemas.microsoft.com/office/drawing/2014/main" val="1629473238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771853641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88942864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0101266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4055460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0887291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67601979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18809447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02298202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3292348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621562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59173682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787507010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65429014"/>
                    </a:ext>
                  </a:extLst>
                </a:gridCol>
              </a:tblGrid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Gypsum board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467666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275905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999675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 Acid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1973733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 Acrylic Emulsion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4760798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 Abs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6967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266594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 Acoustic T-Bar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7789051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AL_Mbar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91536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Ceiling::Mineral Board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88070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Ceiling::Moisture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56881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77D3060-5566-866C-FA39-39AFFFB81A76}"/>
              </a:ext>
            </a:extLst>
          </p:cNvPr>
          <p:cNvSpPr txBox="1"/>
          <p:nvPr/>
        </p:nvSpPr>
        <p:spPr>
          <a:xfrm>
            <a:off x="332509" y="213964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Ceiling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15F87-1CEF-D2F8-113A-68A8DD917DB0}"/>
              </a:ext>
            </a:extLst>
          </p:cNvPr>
          <p:cNvSpPr txBox="1"/>
          <p:nvPr/>
        </p:nvSpPr>
        <p:spPr>
          <a:xfrm>
            <a:off x="332509" y="4174197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Floor</a:t>
            </a:r>
            <a:endParaRPr lang="ko-KR" altLang="en-US" sz="105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2E229C2-DAD6-F47E-79B9-BC5E09B85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65707"/>
              </p:ext>
            </p:extLst>
          </p:nvPr>
        </p:nvGraphicFramePr>
        <p:xfrm>
          <a:off x="6783565" y="2397628"/>
          <a:ext cx="5323782" cy="167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1">
                  <a:extLst>
                    <a:ext uri="{9D8B030D-6E8A-4147-A177-3AD203B41FA5}">
                      <a16:colId xmlns:a16="http://schemas.microsoft.com/office/drawing/2014/main" val="1629473238"/>
                    </a:ext>
                  </a:extLst>
                </a:gridCol>
                <a:gridCol w="445752">
                  <a:extLst>
                    <a:ext uri="{9D8B030D-6E8A-4147-A177-3AD203B41FA5}">
                      <a16:colId xmlns:a16="http://schemas.microsoft.com/office/drawing/2014/main" val="3771853641"/>
                    </a:ext>
                  </a:extLst>
                </a:gridCol>
                <a:gridCol w="1295201">
                  <a:extLst>
                    <a:ext uri="{9D8B030D-6E8A-4147-A177-3AD203B41FA5}">
                      <a16:colId xmlns:a16="http://schemas.microsoft.com/office/drawing/2014/main" val="488942864"/>
                    </a:ext>
                  </a:extLst>
                </a:gridCol>
                <a:gridCol w="975606">
                  <a:extLst>
                    <a:ext uri="{9D8B030D-6E8A-4147-A177-3AD203B41FA5}">
                      <a16:colId xmlns:a16="http://schemas.microsoft.com/office/drawing/2014/main" val="2405546087"/>
                    </a:ext>
                  </a:extLst>
                </a:gridCol>
                <a:gridCol w="319595">
                  <a:extLst>
                    <a:ext uri="{9D8B030D-6E8A-4147-A177-3AD203B41FA5}">
                      <a16:colId xmlns:a16="http://schemas.microsoft.com/office/drawing/2014/main" val="1088729187"/>
                    </a:ext>
                  </a:extLst>
                </a:gridCol>
                <a:gridCol w="353236">
                  <a:extLst>
                    <a:ext uri="{9D8B030D-6E8A-4147-A177-3AD203B41FA5}">
                      <a16:colId xmlns:a16="http://schemas.microsoft.com/office/drawing/2014/main" val="2676019796"/>
                    </a:ext>
                  </a:extLst>
                </a:gridCol>
                <a:gridCol w="1084941">
                  <a:extLst>
                    <a:ext uri="{9D8B030D-6E8A-4147-A177-3AD203B41FA5}">
                      <a16:colId xmlns:a16="http://schemas.microsoft.com/office/drawing/2014/main" val="2188094477"/>
                    </a:ext>
                  </a:extLst>
                </a:gridCol>
              </a:tblGrid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A04AM079-00001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467666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275905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999675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1973733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4760798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6967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266594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7789051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91536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88070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568817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E813DC4-9883-A887-F861-6862E7A8D65B}"/>
              </a:ext>
            </a:extLst>
          </p:cNvPr>
          <p:cNvSpPr txBox="1"/>
          <p:nvPr/>
        </p:nvSpPr>
        <p:spPr>
          <a:xfrm>
            <a:off x="6845487" y="2175910"/>
            <a:ext cx="5982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WM Code</a:t>
            </a:r>
            <a:endParaRPr lang="ko-KR" alt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6F97B-27A6-3DA6-A1A3-3EB896F48AC4}"/>
              </a:ext>
            </a:extLst>
          </p:cNvPr>
          <p:cNvSpPr txBox="1"/>
          <p:nvPr/>
        </p:nvSpPr>
        <p:spPr>
          <a:xfrm>
            <a:off x="7646927" y="2175910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Gauge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212EB-FCCA-FFD1-EC3F-402969CF4940}"/>
              </a:ext>
            </a:extLst>
          </p:cNvPr>
          <p:cNvSpPr txBox="1"/>
          <p:nvPr/>
        </p:nvSpPr>
        <p:spPr>
          <a:xfrm>
            <a:off x="8563127" y="2175910"/>
            <a:ext cx="3770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Spec</a:t>
            </a:r>
            <a:endParaRPr lang="ko-KR" alt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84D6E-0A69-6284-2672-13B0B3FEF0C3}"/>
              </a:ext>
            </a:extLst>
          </p:cNvPr>
          <p:cNvSpPr txBox="1"/>
          <p:nvPr/>
        </p:nvSpPr>
        <p:spPr>
          <a:xfrm>
            <a:off x="9922581" y="217591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수식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969CF-E985-D08C-36FB-AD1C832F260B}"/>
              </a:ext>
            </a:extLst>
          </p:cNvPr>
          <p:cNvSpPr txBox="1"/>
          <p:nvPr/>
        </p:nvSpPr>
        <p:spPr>
          <a:xfrm>
            <a:off x="10341970" y="217591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단위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4E581F-4917-F317-14EC-D133F5B45A8C}"/>
              </a:ext>
            </a:extLst>
          </p:cNvPr>
          <p:cNvSpPr txBox="1"/>
          <p:nvPr/>
        </p:nvSpPr>
        <p:spPr>
          <a:xfrm>
            <a:off x="10599316" y="217591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산출유형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27FFE-AE85-29DE-05EB-B78D165ABDB2}"/>
              </a:ext>
            </a:extLst>
          </p:cNvPr>
          <p:cNvSpPr txBox="1"/>
          <p:nvPr/>
        </p:nvSpPr>
        <p:spPr>
          <a:xfrm>
            <a:off x="11613585" y="2175910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Note</a:t>
            </a:r>
            <a:endParaRPr lang="ko-KR" altLang="en-US" sz="7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4D21DF-0AE4-D365-4E9D-E24362E7469B}"/>
              </a:ext>
            </a:extLst>
          </p:cNvPr>
          <p:cNvCxnSpPr/>
          <p:nvPr/>
        </p:nvCxnSpPr>
        <p:spPr>
          <a:xfrm>
            <a:off x="6278201" y="1049338"/>
            <a:ext cx="0" cy="5334050"/>
          </a:xfrm>
          <a:prstGeom prst="line">
            <a:avLst/>
          </a:prstGeom>
          <a:ln w="476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5A593E8-9873-575F-EAC1-2CCBFBCF0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65707"/>
              </p:ext>
            </p:extLst>
          </p:nvPr>
        </p:nvGraphicFramePr>
        <p:xfrm>
          <a:off x="6783565" y="4428113"/>
          <a:ext cx="5323782" cy="167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1">
                  <a:extLst>
                    <a:ext uri="{9D8B030D-6E8A-4147-A177-3AD203B41FA5}">
                      <a16:colId xmlns:a16="http://schemas.microsoft.com/office/drawing/2014/main" val="1629473238"/>
                    </a:ext>
                  </a:extLst>
                </a:gridCol>
                <a:gridCol w="445752">
                  <a:extLst>
                    <a:ext uri="{9D8B030D-6E8A-4147-A177-3AD203B41FA5}">
                      <a16:colId xmlns:a16="http://schemas.microsoft.com/office/drawing/2014/main" val="3771853641"/>
                    </a:ext>
                  </a:extLst>
                </a:gridCol>
                <a:gridCol w="1295201">
                  <a:extLst>
                    <a:ext uri="{9D8B030D-6E8A-4147-A177-3AD203B41FA5}">
                      <a16:colId xmlns:a16="http://schemas.microsoft.com/office/drawing/2014/main" val="488942864"/>
                    </a:ext>
                  </a:extLst>
                </a:gridCol>
                <a:gridCol w="975606">
                  <a:extLst>
                    <a:ext uri="{9D8B030D-6E8A-4147-A177-3AD203B41FA5}">
                      <a16:colId xmlns:a16="http://schemas.microsoft.com/office/drawing/2014/main" val="2405546087"/>
                    </a:ext>
                  </a:extLst>
                </a:gridCol>
                <a:gridCol w="319595">
                  <a:extLst>
                    <a:ext uri="{9D8B030D-6E8A-4147-A177-3AD203B41FA5}">
                      <a16:colId xmlns:a16="http://schemas.microsoft.com/office/drawing/2014/main" val="1088729187"/>
                    </a:ext>
                  </a:extLst>
                </a:gridCol>
                <a:gridCol w="353236">
                  <a:extLst>
                    <a:ext uri="{9D8B030D-6E8A-4147-A177-3AD203B41FA5}">
                      <a16:colId xmlns:a16="http://schemas.microsoft.com/office/drawing/2014/main" val="2676019796"/>
                    </a:ext>
                  </a:extLst>
                </a:gridCol>
                <a:gridCol w="1084941">
                  <a:extLst>
                    <a:ext uri="{9D8B030D-6E8A-4147-A177-3AD203B41FA5}">
                      <a16:colId xmlns:a16="http://schemas.microsoft.com/office/drawing/2014/main" val="2188094477"/>
                    </a:ext>
                  </a:extLst>
                </a:gridCol>
              </a:tblGrid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A04AM079-00001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467666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275905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999675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1973733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4760798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6967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266594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7789051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91536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88070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568817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5E7156E-84AF-9F84-F8C2-114EFA4B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1738"/>
              </p:ext>
            </p:extLst>
          </p:nvPr>
        </p:nvGraphicFramePr>
        <p:xfrm>
          <a:off x="332509" y="4402475"/>
          <a:ext cx="5495635" cy="167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741">
                  <a:extLst>
                    <a:ext uri="{9D8B030D-6E8A-4147-A177-3AD203B41FA5}">
                      <a16:colId xmlns:a16="http://schemas.microsoft.com/office/drawing/2014/main" val="1629473238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771853641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88942864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0101266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4055460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0887291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67601979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18809447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02298202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3292348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621562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59173682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787507010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65429014"/>
                    </a:ext>
                  </a:extLst>
                </a:gridCol>
              </a:tblGrid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467666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Paint::Acid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275905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Paint::Acrylic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999675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Paint::Anti Dust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1973733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Paint::Chemical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4760798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Paint::Epoxy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6967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Raised Floor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266594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Raised Floor::1000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7789051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Raised Floor::700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91536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88070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5688178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6B35F8E1-05F3-6071-1520-0C8FEBB4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70" t="9924" r="78703" b="87286"/>
          <a:stretch/>
        </p:blipFill>
        <p:spPr>
          <a:xfrm>
            <a:off x="284893" y="1049338"/>
            <a:ext cx="1100560" cy="1860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D723725-0397-6D1E-F6C3-EC0748CA7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8" y="1076373"/>
            <a:ext cx="888425" cy="1190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9C8D4C-C027-214B-D35A-0967BC70BF24}"/>
              </a:ext>
            </a:extLst>
          </p:cNvPr>
          <p:cNvSpPr txBox="1"/>
          <p:nvPr/>
        </p:nvSpPr>
        <p:spPr>
          <a:xfrm>
            <a:off x="485182" y="1051361"/>
            <a:ext cx="8884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층을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996788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00F42C9-B9B1-CD58-E5C4-A4AED43D671A}"/>
              </a:ext>
            </a:extLst>
          </p:cNvPr>
          <p:cNvGrpSpPr/>
          <p:nvPr/>
        </p:nvGrpSpPr>
        <p:grpSpPr>
          <a:xfrm>
            <a:off x="18471" y="95250"/>
            <a:ext cx="12192000" cy="6667500"/>
            <a:chOff x="0" y="95250"/>
            <a:chExt cx="12192000" cy="6667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EE0E17-4207-0762-450F-3533C5CA9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250"/>
              <a:ext cx="12192000" cy="6667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57E7E2-F8C1-AD7A-6186-BFFCD939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5" y="971500"/>
              <a:ext cx="12062690" cy="629325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93DE14-7972-2965-D309-3E172A99465E}"/>
              </a:ext>
            </a:extLst>
          </p:cNvPr>
          <p:cNvGraphicFramePr>
            <a:graphicFrameLocks noGrp="1"/>
          </p:cNvGraphicFramePr>
          <p:nvPr/>
        </p:nvGraphicFramePr>
        <p:xfrm>
          <a:off x="2752435" y="971500"/>
          <a:ext cx="3075722" cy="1171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94">
                  <a:extLst>
                    <a:ext uri="{9D8B030D-6E8A-4147-A177-3AD203B41FA5}">
                      <a16:colId xmlns:a16="http://schemas.microsoft.com/office/drawing/2014/main" val="857030140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685926578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573191045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2761764359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2010263382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3844432470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128229467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074714152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10296284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4288319579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831338306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3607386651"/>
                    </a:ext>
                  </a:extLst>
                </a:gridCol>
                <a:gridCol w="236594">
                  <a:extLst>
                    <a:ext uri="{9D8B030D-6E8A-4147-A177-3AD203B41FA5}">
                      <a16:colId xmlns:a16="http://schemas.microsoft.com/office/drawing/2014/main" val="3274264663"/>
                    </a:ext>
                  </a:extLst>
                </a:gridCol>
              </a:tblGrid>
              <a:tr h="1171336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 WAREHOUSE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 WORKSHOP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 STORAGE RM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 ELEC. ROOM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5453396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06649FE-729F-568F-3425-609ED383DD50}"/>
              </a:ext>
            </a:extLst>
          </p:cNvPr>
          <p:cNvGraphicFramePr>
            <a:graphicFrameLocks noGrp="1"/>
          </p:cNvGraphicFramePr>
          <p:nvPr/>
        </p:nvGraphicFramePr>
        <p:xfrm>
          <a:off x="332509" y="2397628"/>
          <a:ext cx="5495635" cy="167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741">
                  <a:extLst>
                    <a:ext uri="{9D8B030D-6E8A-4147-A177-3AD203B41FA5}">
                      <a16:colId xmlns:a16="http://schemas.microsoft.com/office/drawing/2014/main" val="1629473238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771853641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88942864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0101266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4055460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0887291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67601979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18809447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02298202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3292348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621562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59173682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787507010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65429014"/>
                    </a:ext>
                  </a:extLst>
                </a:gridCol>
              </a:tblGrid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Gypsum board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467666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Insulation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275905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999675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 Acid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1973733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 Acrylic Emulsion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4760798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 Abs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6967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266594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 Acoustic T-Bar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7789051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AL_Mbar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91536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Ceiling::Mineral Board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88070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Suspended Ceiling::Moisture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56881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77D3060-5566-866C-FA39-39AFFFB81A76}"/>
              </a:ext>
            </a:extLst>
          </p:cNvPr>
          <p:cNvSpPr txBox="1"/>
          <p:nvPr/>
        </p:nvSpPr>
        <p:spPr>
          <a:xfrm>
            <a:off x="332509" y="213964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Ceiling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15F87-1CEF-D2F8-113A-68A8DD917DB0}"/>
              </a:ext>
            </a:extLst>
          </p:cNvPr>
          <p:cNvSpPr txBox="1"/>
          <p:nvPr/>
        </p:nvSpPr>
        <p:spPr>
          <a:xfrm>
            <a:off x="332509" y="4174197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Floor</a:t>
            </a:r>
            <a:endParaRPr lang="ko-KR" altLang="en-US" sz="105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5E7156E-84AF-9F84-F8C2-114EFA4B20EF}"/>
              </a:ext>
            </a:extLst>
          </p:cNvPr>
          <p:cNvGraphicFramePr>
            <a:graphicFrameLocks noGrp="1"/>
          </p:cNvGraphicFramePr>
          <p:nvPr/>
        </p:nvGraphicFramePr>
        <p:xfrm>
          <a:off x="332509" y="4402475"/>
          <a:ext cx="5495635" cy="167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741">
                  <a:extLst>
                    <a:ext uri="{9D8B030D-6E8A-4147-A177-3AD203B41FA5}">
                      <a16:colId xmlns:a16="http://schemas.microsoft.com/office/drawing/2014/main" val="1629473238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771853641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88942864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30101266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4055460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08872918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67601979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18809447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022982027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3292348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462156266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59173682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2787507010"/>
                    </a:ext>
                  </a:extLst>
                </a:gridCol>
                <a:gridCol w="235838">
                  <a:extLst>
                    <a:ext uri="{9D8B030D-6E8A-4147-A177-3AD203B41FA5}">
                      <a16:colId xmlns:a16="http://schemas.microsoft.com/office/drawing/2014/main" val="1165429014"/>
                    </a:ext>
                  </a:extLst>
                </a:gridCol>
              </a:tblGrid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467666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Paint::Acid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275905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Paint::Acrylic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999675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Paint::Anti Dust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19737333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Paint::Chemical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4760798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Paint::Epoxy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6967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Raised Floor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266594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Raised Floor::1000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7789051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Raised Floor::700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99153632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880709"/>
                  </a:ext>
                </a:extLst>
              </a:tr>
              <a:tr h="152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5688178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6B35F8E1-05F3-6071-1520-0C8FEBB4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70" t="9924" r="78703" b="87286"/>
          <a:stretch/>
        </p:blipFill>
        <p:spPr>
          <a:xfrm>
            <a:off x="332507" y="1049338"/>
            <a:ext cx="1052945" cy="18602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D723725-0397-6D1E-F6C3-EC0748CA7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76373"/>
            <a:ext cx="849458" cy="1190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9C8D4C-C027-214B-D35A-0967BC70BF24}"/>
              </a:ext>
            </a:extLst>
          </p:cNvPr>
          <p:cNvSpPr txBox="1"/>
          <p:nvPr/>
        </p:nvSpPr>
        <p:spPr>
          <a:xfrm>
            <a:off x="485182" y="1051361"/>
            <a:ext cx="8884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층을 선택하세요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C8712E6-1639-689A-2260-D16D3D32AF1C}"/>
              </a:ext>
            </a:extLst>
          </p:cNvPr>
          <p:cNvCxnSpPr>
            <a:cxnSpLocks/>
          </p:cNvCxnSpPr>
          <p:nvPr/>
        </p:nvCxnSpPr>
        <p:spPr>
          <a:xfrm>
            <a:off x="2019154" y="1829103"/>
            <a:ext cx="447602" cy="95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403DA0-DE8D-6600-A5F7-F02E3A681A1A}"/>
              </a:ext>
            </a:extLst>
          </p:cNvPr>
          <p:cNvSpPr txBox="1"/>
          <p:nvPr/>
        </p:nvSpPr>
        <p:spPr>
          <a:xfrm>
            <a:off x="470957" y="1486367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코드랑</a:t>
            </a:r>
            <a:r>
              <a:rPr lang="ko-KR" altLang="en-US" sz="900" dirty="0"/>
              <a:t> 게이지는 보여줘야 할 듯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BB55B8-4484-83E3-3653-92B405123512}"/>
              </a:ext>
            </a:extLst>
          </p:cNvPr>
          <p:cNvCxnSpPr/>
          <p:nvPr/>
        </p:nvCxnSpPr>
        <p:spPr>
          <a:xfrm>
            <a:off x="2152650" y="2397628"/>
            <a:ext cx="0" cy="167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6BE10C-F5DF-F75B-789D-4392393EED53}"/>
              </a:ext>
            </a:extLst>
          </p:cNvPr>
          <p:cNvCxnSpPr/>
          <p:nvPr/>
        </p:nvCxnSpPr>
        <p:spPr>
          <a:xfrm>
            <a:off x="2152650" y="4402475"/>
            <a:ext cx="0" cy="167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14CE917-39DF-8A81-8017-97B000018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68" y="1260772"/>
            <a:ext cx="1463619" cy="2748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C5FD87-3BFB-422B-A165-9ED5CADAED70}"/>
              </a:ext>
            </a:extLst>
          </p:cNvPr>
          <p:cNvSpPr txBox="1"/>
          <p:nvPr/>
        </p:nvSpPr>
        <p:spPr>
          <a:xfrm>
            <a:off x="7047336" y="1600825"/>
            <a:ext cx="48141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층이 정확하지 않아도 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화면에 보여주는 룸 개수 제한을 위한 분류 기준일 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따라서 별도의 레벨 입력 추가는 고려하지 말자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룸 넘버로 자동 </a:t>
            </a:r>
            <a:r>
              <a:rPr lang="ko-KR" altLang="en-US" sz="1400" dirty="0" err="1"/>
              <a:t>소팅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되도록만</a:t>
            </a:r>
            <a:r>
              <a:rPr lang="ko-KR" altLang="en-US" sz="1400" dirty="0"/>
              <a:t> 하자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룸 넘버 입력 오류라면 이름을 수정하여 </a:t>
            </a:r>
            <a:r>
              <a:rPr lang="ko-KR" altLang="en-US" sz="1400" dirty="0" err="1"/>
              <a:t>재반영</a:t>
            </a:r>
            <a:r>
              <a:rPr lang="ko-KR" altLang="en-US" sz="1400" dirty="0"/>
              <a:t> 하면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E2A3107-A1BB-5B28-0D62-CE1D49047854}"/>
              </a:ext>
            </a:extLst>
          </p:cNvPr>
          <p:cNvSpPr/>
          <p:nvPr/>
        </p:nvSpPr>
        <p:spPr>
          <a:xfrm>
            <a:off x="83126" y="2139646"/>
            <a:ext cx="6077529" cy="2127554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AC083-0C2D-C037-FE8A-AA6D169A580A}"/>
              </a:ext>
            </a:extLst>
          </p:cNvPr>
          <p:cNvSpPr txBox="1"/>
          <p:nvPr/>
        </p:nvSpPr>
        <p:spPr>
          <a:xfrm>
            <a:off x="6202120" y="4033143"/>
            <a:ext cx="410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interior</a:t>
            </a:r>
            <a:r>
              <a:rPr lang="ko-KR" altLang="en-US" dirty="0"/>
              <a:t> </a:t>
            </a:r>
            <a:r>
              <a:rPr lang="en-US" altLang="ko-KR" dirty="0"/>
              <a:t>check sheet </a:t>
            </a:r>
            <a:r>
              <a:rPr lang="ko-KR" altLang="en-US" dirty="0"/>
              <a:t>클래스 형성 단위</a:t>
            </a:r>
          </a:p>
        </p:txBody>
      </p:sp>
    </p:spTree>
    <p:extLst>
      <p:ext uri="{BB962C8B-B14F-4D97-AF65-F5344CB8AC3E}">
        <p14:creationId xmlns:p14="http://schemas.microsoft.com/office/powerpoint/2010/main" val="3781506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9A50C3-A66C-8AF4-8352-B83C0013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E486F1-5C10-38F7-EB9B-58E825424492}"/>
              </a:ext>
            </a:extLst>
          </p:cNvPr>
          <p:cNvCxnSpPr>
            <a:cxnSpLocks/>
          </p:cNvCxnSpPr>
          <p:nvPr/>
        </p:nvCxnSpPr>
        <p:spPr>
          <a:xfrm flipH="1" flipV="1">
            <a:off x="4260850" y="1441450"/>
            <a:ext cx="130810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047A6-417D-BAAE-9553-19957804CE95}"/>
              </a:ext>
            </a:extLst>
          </p:cNvPr>
          <p:cNvSpPr txBox="1"/>
          <p:nvPr/>
        </p:nvSpPr>
        <p:spPr>
          <a:xfrm>
            <a:off x="5518150" y="1809750"/>
            <a:ext cx="1859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</a:rPr>
              <a:t>“Enter Level” </a:t>
            </a:r>
            <a:r>
              <a:rPr lang="ko-KR" altLang="en-US" sz="1100" dirty="0">
                <a:solidFill>
                  <a:srgbClr val="FF00FF"/>
                </a:solidFill>
              </a:rPr>
              <a:t>입력란 추가</a:t>
            </a:r>
            <a:r>
              <a:rPr lang="en-US" altLang="ko-KR" sz="1100" dirty="0">
                <a:solidFill>
                  <a:srgbClr val="FF00FF"/>
                </a:solidFill>
              </a:rPr>
              <a:t>?</a:t>
            </a:r>
            <a:endParaRPr lang="ko-KR" altLang="en-US" sz="11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194075089</TotalTime>
  <Words>2079</Words>
  <Application>Microsoft Office PowerPoint</Application>
  <PresentationFormat>와이드스크린</PresentationFormat>
  <Paragraphs>732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333</cp:revision>
  <dcterms:created xsi:type="dcterms:W3CDTF">2024-09-10T03:41:37Z</dcterms:created>
  <dcterms:modified xsi:type="dcterms:W3CDTF">2025-03-13T08:59:52Z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2025-02-28T05:35:31Z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