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7" r:id="rId41"/>
    <p:sldId id="298" r:id="rId42"/>
    <p:sldId id="299" r:id="rId43"/>
    <p:sldId id="300" r:id="rId44"/>
    <p:sldId id="301" r:id="rId45"/>
    <p:sldId id="302" r:id="rId46"/>
    <p:sldId id="296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>
        <p:scale>
          <a:sx n="100" d="100"/>
          <a:sy n="100" d="100"/>
        </p:scale>
        <p:origin x="1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61A-B957-4D33-A9F3-3984F00EC9F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5A2-9552-4AF1-8139-7E821B8A3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2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61A-B957-4D33-A9F3-3984F00EC9F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5A2-9552-4AF1-8139-7E821B8A3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11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61A-B957-4D33-A9F3-3984F00EC9F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5A2-9552-4AF1-8139-7E821B8A3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62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61A-B957-4D33-A9F3-3984F00EC9F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5A2-9552-4AF1-8139-7E821B8A3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29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61A-B957-4D33-A9F3-3984F00EC9F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5A2-9552-4AF1-8139-7E821B8A3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0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61A-B957-4D33-A9F3-3984F00EC9F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5A2-9552-4AF1-8139-7E821B8A3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46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61A-B957-4D33-A9F3-3984F00EC9F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5A2-9552-4AF1-8139-7E821B8A3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9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61A-B957-4D33-A9F3-3984F00EC9F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5A2-9552-4AF1-8139-7E821B8A3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59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61A-B957-4D33-A9F3-3984F00EC9F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5A2-9552-4AF1-8139-7E821B8A3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29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61A-B957-4D33-A9F3-3984F00EC9F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5A2-9552-4AF1-8139-7E821B8A3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78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61A-B957-4D33-A9F3-3984F00EC9F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5A2-9552-4AF1-8139-7E821B8A3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5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5D61A-B957-4D33-A9F3-3984F00EC9F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955A2-9552-4AF1-8139-7E821B8A3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37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9493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rgbClr val="FF33CC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애자일 프로세스</a:t>
            </a:r>
            <a:r>
              <a:rPr lang="en-US" altLang="ko-KR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sz="3600" dirty="0" smtClean="0">
                <a:solidFill>
                  <a:srgbClr val="00CC66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REPL</a:t>
            </a:r>
            <a:r>
              <a:rPr lang="en-US" altLang="ko-KR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그리고</a:t>
            </a:r>
            <a:r>
              <a:rPr lang="ko-KR" altLang="en-US" sz="4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32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Dynamo </a:t>
            </a:r>
            <a:r>
              <a:rPr lang="ko-KR" altLang="en-US" sz="32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혹은 </a:t>
            </a:r>
            <a:r>
              <a:rPr lang="en-US" altLang="ko-KR" sz="32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Python</a:t>
            </a:r>
            <a:endParaRPr lang="ko-KR" altLang="en-US" sz="3200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4083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부록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20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66205"/>
            <a:ext cx="10907647" cy="67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8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50" y="604443"/>
            <a:ext cx="10926700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1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9" y="261495"/>
            <a:ext cx="10869542" cy="6335009"/>
          </a:xfrm>
          <a:prstGeom prst="rect">
            <a:avLst/>
          </a:prstGeom>
          <a:ln w="38100">
            <a:solidFill>
              <a:srgbClr val="FF33CC"/>
            </a:solidFill>
          </a:ln>
        </p:spPr>
      </p:pic>
    </p:spTree>
    <p:extLst>
      <p:ext uri="{BB962C8B-B14F-4D97-AF65-F5344CB8AC3E}">
        <p14:creationId xmlns:p14="http://schemas.microsoft.com/office/powerpoint/2010/main" val="248782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1650" y="1022350"/>
            <a:ext cx="883920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애자일 개발 방법론은 기존 방법론들이 너무 절차를 중시한 나머지 변화에 대응하기 어려웠던 단점을 개선하기 위해 나왔다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애자일 방법론은</a:t>
            </a: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절차보다는 사람을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문서보다는 작동하는 소프트웨어를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미리 철저하게 계획하기 보다는 </a:t>
            </a:r>
            <a:r>
              <a:rPr lang="ko-KR" altLang="en-US" b="1" dirty="0" smtClean="0">
                <a:solidFill>
                  <a:srgbClr val="FF33CC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변화에 대한 민첩한 대응</a:t>
            </a:r>
            <a:r>
              <a:rPr lang="ko-KR" altLang="en-US" b="1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을</a:t>
            </a:r>
            <a:r>
              <a:rPr lang="en-US" altLang="ko-KR" b="1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계약과 협상에 얽매이기 보다는 고객과의 협력을 </a:t>
            </a: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중요하게 생각한다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0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1650" y="1009650"/>
            <a:ext cx="8839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애자일 방법론에서는 먼저 개발 범위 안에 있는 요구사항을 분석해 </a:t>
            </a:r>
            <a:r>
              <a:rPr lang="ko-KR" altLang="en-US" dirty="0" smtClean="0">
                <a:solidFill>
                  <a:srgbClr val="FF33CC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우선순위가 높은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요구사항을 </a:t>
            </a:r>
            <a:r>
              <a:rPr lang="ko-KR" altLang="en-US" dirty="0" smtClean="0">
                <a:solidFill>
                  <a:srgbClr val="FF33CC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먼저 개발한다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개발된 부분에 대해 실행하는 모습을 보여줘서 고객의 평가를 받고 고객의 요구사항과 개선사항을 반영해 다음 요구사항 개발에 참고한다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이런 방식을 계속 반복하면서 소프트웨어 개발 범위를 점진적으로 늘려가게 된다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여기에서 가장 핵심이 되는 사항은 </a:t>
            </a:r>
            <a:r>
              <a:rPr lang="ko-KR" altLang="en-US" dirty="0" smtClean="0">
                <a:solidFill>
                  <a:srgbClr val="FF33CC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단계 별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로 고객에게 </a:t>
            </a:r>
            <a:r>
              <a:rPr lang="ko-KR" altLang="en-US" dirty="0" smtClean="0">
                <a:solidFill>
                  <a:srgbClr val="FF33CC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동작하는 소프트웨어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를 계속 보여주고 요구사항에 대한 변경을 적극적으로 수용한다는 것이다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99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8800" y="1866900"/>
            <a:ext cx="619432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프로젝트 수행에서 피드백 사이클은</a:t>
            </a: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작으면 작을수록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잦으면 잦을 수록 좋다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98800" y="4051300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라는 말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741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0652" y="1009650"/>
            <a:ext cx="97253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물론 애자일 프로세스에 대한 비판도 많지만</a:t>
            </a:r>
            <a:r>
              <a:rPr lang="en-US" altLang="ko-KR" sz="4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endParaRPr lang="en-US" altLang="ko-KR" sz="4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sz="4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비판의 대상은 주로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‘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애자일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’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이라는 키워드를 오용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남용 하거나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지나치게 얽매이게 되는 상황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즉 적용하는 사람에 대한 비판이지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방법론에 대한 비판이 아님을 생각해야 한다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460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7227" t="11563" r="27076"/>
          <a:stretch/>
        </p:blipFill>
        <p:spPr>
          <a:xfrm>
            <a:off x="386674" y="483679"/>
            <a:ext cx="2544645" cy="2619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5783" t="20825" r="6160" b="1115"/>
          <a:stretch/>
        </p:blipFill>
        <p:spPr>
          <a:xfrm>
            <a:off x="3088932" y="483679"/>
            <a:ext cx="5054944" cy="21664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14808" t="12612" r="14547" b="715"/>
          <a:stretch/>
        </p:blipFill>
        <p:spPr>
          <a:xfrm>
            <a:off x="8301489" y="483679"/>
            <a:ext cx="3538086" cy="2676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l="14521" t="14928" r="14608" b="429"/>
          <a:stretch/>
        </p:blipFill>
        <p:spPr>
          <a:xfrm>
            <a:off x="1339174" y="3588418"/>
            <a:ext cx="3937676" cy="24313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l="14334" t="13764" r="14336" b="11509"/>
          <a:stretch/>
        </p:blipFill>
        <p:spPr>
          <a:xfrm>
            <a:off x="7110413" y="3594681"/>
            <a:ext cx="3971925" cy="242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grayscl/>
          </a:blip>
          <a:srcRect l="27227" t="11563" r="27076"/>
          <a:stretch/>
        </p:blipFill>
        <p:spPr>
          <a:xfrm>
            <a:off x="386674" y="483679"/>
            <a:ext cx="2544645" cy="2619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grayscl/>
          </a:blip>
          <a:srcRect l="5783" t="20825" r="6160" b="1115"/>
          <a:stretch/>
        </p:blipFill>
        <p:spPr>
          <a:xfrm>
            <a:off x="3088932" y="483679"/>
            <a:ext cx="5054944" cy="21664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grayscl/>
          </a:blip>
          <a:srcRect l="14808" t="12612" r="14547" b="715"/>
          <a:stretch/>
        </p:blipFill>
        <p:spPr>
          <a:xfrm>
            <a:off x="8301489" y="483679"/>
            <a:ext cx="3538086" cy="2676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grayscl/>
          </a:blip>
          <a:srcRect l="14521" t="14928" r="14608" b="429"/>
          <a:stretch/>
        </p:blipFill>
        <p:spPr>
          <a:xfrm>
            <a:off x="1339174" y="3588418"/>
            <a:ext cx="3937676" cy="24313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>
            <a:grayscl/>
          </a:blip>
          <a:srcRect l="14334" t="13764" r="14336" b="11509"/>
          <a:stretch/>
        </p:blipFill>
        <p:spPr>
          <a:xfrm>
            <a:off x="7110413" y="3594681"/>
            <a:ext cx="3971925" cy="2425119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357191" y="409575"/>
            <a:ext cx="10827365" cy="4152800"/>
            <a:chOff x="357191" y="409575"/>
            <a:chExt cx="10827365" cy="4152800"/>
          </a:xfrm>
        </p:grpSpPr>
        <p:sp>
          <p:nvSpPr>
            <p:cNvPr id="2" name="직사각형 1"/>
            <p:cNvSpPr/>
            <p:nvPr/>
          </p:nvSpPr>
          <p:spPr>
            <a:xfrm>
              <a:off x="357191" y="409575"/>
              <a:ext cx="2602706" cy="714375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157791" y="483679"/>
              <a:ext cx="3115120" cy="468821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524778" y="483680"/>
              <a:ext cx="1659778" cy="334468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17072" y="3823189"/>
              <a:ext cx="1659778" cy="334468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0413" y="4285202"/>
              <a:ext cx="630504" cy="277173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740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grayscl/>
          </a:blip>
          <a:srcRect l="27227" t="11563" r="27076"/>
          <a:stretch/>
        </p:blipFill>
        <p:spPr>
          <a:xfrm>
            <a:off x="386674" y="483679"/>
            <a:ext cx="2544645" cy="2619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grayscl/>
          </a:blip>
          <a:srcRect l="5783" t="20825" r="6160" b="1115"/>
          <a:stretch/>
        </p:blipFill>
        <p:spPr>
          <a:xfrm>
            <a:off x="3088932" y="483679"/>
            <a:ext cx="5054944" cy="21664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grayscl/>
          </a:blip>
          <a:srcRect l="14808" t="12612" r="14547" b="715"/>
          <a:stretch/>
        </p:blipFill>
        <p:spPr>
          <a:xfrm>
            <a:off x="8301489" y="483679"/>
            <a:ext cx="3538086" cy="2676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grayscl/>
          </a:blip>
          <a:srcRect l="14521" t="14928" r="14608" b="429"/>
          <a:stretch/>
        </p:blipFill>
        <p:spPr>
          <a:xfrm>
            <a:off x="1339174" y="3588418"/>
            <a:ext cx="3937676" cy="24313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>
            <a:grayscl/>
          </a:blip>
          <a:srcRect l="14334" t="13764" r="14336" b="11509"/>
          <a:stretch/>
        </p:blipFill>
        <p:spPr>
          <a:xfrm>
            <a:off x="7110413" y="3594681"/>
            <a:ext cx="3971925" cy="2425119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357191" y="409575"/>
            <a:ext cx="10827365" cy="4152800"/>
            <a:chOff x="357191" y="409575"/>
            <a:chExt cx="10827365" cy="4152800"/>
          </a:xfrm>
        </p:grpSpPr>
        <p:sp>
          <p:nvSpPr>
            <p:cNvPr id="2" name="직사각형 1"/>
            <p:cNvSpPr/>
            <p:nvPr/>
          </p:nvSpPr>
          <p:spPr>
            <a:xfrm>
              <a:off x="357191" y="409575"/>
              <a:ext cx="2602706" cy="714375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157791" y="483679"/>
              <a:ext cx="3115120" cy="468821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524778" y="483680"/>
              <a:ext cx="1659778" cy="334468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17072" y="3823189"/>
              <a:ext cx="1659778" cy="334468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0413" y="4285202"/>
              <a:ext cx="630504" cy="277173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81631" y="6102181"/>
            <a:ext cx="10806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그놈의</a:t>
            </a:r>
            <a:r>
              <a:rPr lang="ko-KR" altLang="en-US" sz="3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프로젝트 요구사항</a:t>
            </a:r>
            <a:r>
              <a:rPr lang="en-US" altLang="ko-KR" sz="3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.. </a:t>
            </a:r>
            <a:r>
              <a:rPr lang="ko-KR" altLang="en-US" sz="3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저것은 결코 정적이지 않다</a:t>
            </a:r>
            <a:r>
              <a:rPr lang="en-US" altLang="ko-KR" sz="3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3600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909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36803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왜 귀찮게 주피터노트북 같은 걸 쓰자고 하나요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233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14500" y="1625600"/>
            <a:ext cx="6495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어떤 개발 프로젝트에서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솔루션의 생애주기 마지막 단계까지 고려하여</a:t>
            </a: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필요한 모든 요구사항을 완벽히 알고 있는 담당자가 과연 있을까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08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67100" y="4000500"/>
            <a:ext cx="8008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기존과 다른 효율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성과를 원할 뿐이지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그것을 달성하기 위한 솔루션의 세부 스펙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즉 요구사항을 처음부터 모두 알고 있는 사용자는 없다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드문 것이 아니라 없다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4500" y="1625600"/>
            <a:ext cx="6495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어떤 개발 프로젝트에서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솔루션의 생애주기 마지막 단계까지 고려하여</a:t>
            </a:r>
          </a:p>
          <a:p>
            <a:endParaRPr lang="ko-KR" altLang="en-US" dirty="0" smtClean="0">
              <a:solidFill>
                <a:schemeClr val="bg1">
                  <a:lumMod val="6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필요한 모든 요구사항을 완벽히 알고 있는 담당자가 과연 있을까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6864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8800" y="1866900"/>
            <a:ext cx="4520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그럼 애자일 방식은 뭐 달라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443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559293" y="695458"/>
            <a:ext cx="9051407" cy="5526474"/>
            <a:chOff x="7110413" y="3594681"/>
            <a:chExt cx="3971925" cy="2425119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grayscl/>
            </a:blip>
            <a:srcRect l="14334" t="13764" r="14336" b="11509"/>
            <a:stretch/>
          </p:blipFill>
          <p:spPr>
            <a:xfrm>
              <a:off x="7110413" y="3594681"/>
              <a:ext cx="3971925" cy="2425119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7779284" y="4285202"/>
              <a:ext cx="666216" cy="496348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806663" y="4285202"/>
              <a:ext cx="666216" cy="496348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834042" y="4285202"/>
              <a:ext cx="666216" cy="496348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110413" y="4285202"/>
              <a:ext cx="591708" cy="496348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1732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14500" y="1625600"/>
            <a:ext cx="7931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요구사항 자체가 단계가 진행됨에 따라 계속 변화해 나갈 수 밖에 없다는 사실을</a:t>
            </a: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인정하고 들어간다는 것이 큰 차이라고 볼 수 있다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689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19193" y="780047"/>
            <a:ext cx="5838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탑</a:t>
            </a:r>
            <a:r>
              <a:rPr lang="en-US" altLang="ko-KR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다운 설계와 </a:t>
            </a:r>
            <a:r>
              <a:rPr lang="ko-KR" altLang="en-US" sz="36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바텀</a:t>
            </a:r>
            <a:r>
              <a:rPr lang="en-US" altLang="ko-KR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업 설계</a:t>
            </a:r>
            <a:endParaRPr lang="ko-KR" altLang="en-US" sz="3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9193" y="106947"/>
            <a:ext cx="2848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조금 다른 이야기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6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19193" y="780047"/>
            <a:ext cx="5838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탑</a:t>
            </a:r>
            <a:r>
              <a:rPr lang="en-US" altLang="ko-KR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다운 설계와 </a:t>
            </a:r>
            <a:r>
              <a:rPr lang="ko-KR" altLang="en-US" sz="36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바텀</a:t>
            </a:r>
            <a:r>
              <a:rPr lang="en-US" altLang="ko-KR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업 설계</a:t>
            </a:r>
            <a:endParaRPr lang="ko-KR" altLang="en-US" sz="3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61821" y="2012434"/>
            <a:ext cx="1515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탑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다운 설계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988433" y="2012434"/>
            <a:ext cx="1449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바텀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업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설계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32179" y="2766536"/>
            <a:ext cx="450022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톱 다운 설계에서는 계획과 시스템에 대한 이해의 완전성이 중요해진다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시스템이 있는 정도의 부분의 설계가 충분한 </a:t>
            </a:r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상세함의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레벨이 될 때까지 코딩을 개시할 수 없다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이 때문에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설계의 대부분이 완료할 때까지 주요한 기능의 테스트는 할 수 없다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38422" y="2766536"/>
            <a:ext cx="53312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바텀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업 설계에서는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모듈 단위의 설계가 완료한 시점에서 코딩과 그 테스트를 개시할 수 있다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그러나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바텀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업으로는 모듈간의 관련이 </a:t>
            </a:r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명확화되어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있지 않으면 나중에 설계 변경이 발생해 버리는 위험성이 있어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실제 문제로서 </a:t>
            </a:r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모듈간의 관련을 최초부터 모두 완벽하게 간파하는 것은 곤란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하다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506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3893" y="856247"/>
            <a:ext cx="2736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ERP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의 개발 역사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0540" y="1571536"/>
            <a:ext cx="5323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1964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년 경제적주문량 개념과 </a:t>
            </a:r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메인프레임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컴퓨터를 결합한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MRP(Material Requirements Planning)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솔루션을 등장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2393" y="856247"/>
            <a:ext cx="3429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웹서비스의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개발 역사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259040" y="1571536"/>
            <a:ext cx="5323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1990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년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12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월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25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일 </a:t>
            </a:r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웹서버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완성후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첫번째 </a:t>
            </a:r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웹페이지가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만들어짐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http://info.cern.ch/</a:t>
            </a:r>
          </a:p>
        </p:txBody>
      </p:sp>
    </p:spTree>
    <p:extLst>
      <p:ext uri="{BB962C8B-B14F-4D97-AF65-F5344CB8AC3E}">
        <p14:creationId xmlns:p14="http://schemas.microsoft.com/office/powerpoint/2010/main" val="369191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1893" y="856247"/>
            <a:ext cx="647004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과연 탑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다운 방식의 개발이 현재의</a:t>
            </a: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BIM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유치 노력 단계에서 </a:t>
            </a: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건축 </a:t>
            </a:r>
            <a:r>
              <a:rPr lang="ko-KR" altLang="en-US" sz="28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설계업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사무자동화 추진 단계에서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buFontTx/>
              <a:buChar char="-"/>
            </a:pP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buFontTx/>
              <a:buChar char="-"/>
            </a:pP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가능한 것인가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007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90693" y="4488447"/>
            <a:ext cx="83013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팀 내에서</a:t>
            </a: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동시 다발적으로 일어나는 </a:t>
            </a:r>
            <a:r>
              <a:rPr lang="ko-KR" altLang="en-US" sz="28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바텀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업 설계들을 모아서</a:t>
            </a: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상향식 애자일 프로세스로 통합하는 것이</a:t>
            </a: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바람직한 방향일 수도 있다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1893" y="856247"/>
            <a:ext cx="647004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과연 탑</a:t>
            </a:r>
            <a:r>
              <a:rPr lang="en-US" altLang="ko-KR" sz="28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다운 방식의 개발이 현재의</a:t>
            </a:r>
            <a:endParaRPr lang="en-US" altLang="ko-KR" sz="2800" dirty="0" smtClean="0">
              <a:solidFill>
                <a:schemeClr val="bg1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BIM </a:t>
            </a:r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유치 노력 단계에서 </a:t>
            </a:r>
            <a:endParaRPr lang="en-US" altLang="ko-KR" sz="2800" dirty="0" smtClean="0">
              <a:solidFill>
                <a:schemeClr val="bg1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건축 </a:t>
            </a:r>
            <a:r>
              <a:rPr lang="ko-KR" altLang="en-US" sz="2800" dirty="0" err="1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설계업</a:t>
            </a:r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사무자동화 추진 단계에서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buFontTx/>
              <a:buChar char="-"/>
            </a:pPr>
            <a:endParaRPr lang="en-US" altLang="ko-KR" sz="2800" dirty="0" smtClean="0">
              <a:solidFill>
                <a:schemeClr val="bg1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buFontTx/>
              <a:buChar char="-"/>
            </a:pP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가능한 것인가</a:t>
            </a:r>
            <a:r>
              <a:rPr lang="en-US" altLang="ko-KR" sz="28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2800" dirty="0">
              <a:solidFill>
                <a:schemeClr val="bg1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10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06825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컴퓨터의 능력을 조금 더 우리의 업무에 보탬이 되도록 변환해 보기 위해서</a:t>
            </a:r>
            <a:endParaRPr lang="ko-KR" altLang="en-US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909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1893" y="856247"/>
            <a:ext cx="5731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이제 코딩 이야기 잠깐 해보겠습니다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790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7300" y="1866900"/>
            <a:ext cx="1222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REPL?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91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8800" y="2828925"/>
            <a:ext cx="71310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Read-</a:t>
            </a:r>
            <a:r>
              <a:rPr lang="en-US" altLang="ko-KR" sz="20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Eval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-Print-Loop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의 약자</a:t>
            </a:r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사용자가 입력한 명령어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소스코드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를 읽고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&lt;Read&gt;,</a:t>
            </a: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명령어를 평가하고</a:t>
            </a:r>
            <a:r>
              <a:rPr lang="en-US" altLang="ko-KR" sz="20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&lt;</a:t>
            </a:r>
            <a:r>
              <a:rPr lang="en-US" altLang="ko-KR" sz="2000" dirty="0" err="1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Eval</a:t>
            </a:r>
            <a:r>
              <a:rPr lang="en-US" altLang="ko-KR" sz="20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&gt;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결과를 출력한 다음</a:t>
            </a:r>
            <a:r>
              <a:rPr lang="en-US" altLang="ko-KR" sz="20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&lt;</a:t>
            </a:r>
            <a:r>
              <a:rPr lang="en-US" altLang="ko-KR" sz="20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Print&gt;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다시 입력을 기다리는 상태로 돌아가는 과정을 반복한다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&lt;Loop&gt;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7300" y="1866900"/>
            <a:ext cx="1222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REPL?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67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8800" y="2828925"/>
            <a:ext cx="61690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컴파일 과정 없이 즉석에서 코드를 입력해 결과를 바로 알 수 있는 방식을 말한다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개발 시에 코드를 </a:t>
            </a:r>
            <a:r>
              <a:rPr lang="ko-KR" altLang="en-US" sz="20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즉시 테스트 함으로써 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편리한 소스 코드를 디버깅 할 수 있다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7300" y="1866900"/>
            <a:ext cx="1222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REPL?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8800" y="1866900"/>
            <a:ext cx="54681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우리는 이미 개발자였다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그것도 굉장히 애자일 한 방법론의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..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167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01" y="1037771"/>
            <a:ext cx="8589198" cy="478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6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76" y="2091871"/>
            <a:ext cx="4248981" cy="23658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43500" y="2091871"/>
            <a:ext cx="655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소스코드 작성</a:t>
            </a:r>
            <a:r>
              <a:rPr lang="en-US" altLang="ko-KR" sz="20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(read)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과 </a:t>
            </a:r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그로 인한 데이터 처리</a:t>
            </a:r>
            <a:r>
              <a:rPr lang="en-US" altLang="ko-KR" sz="20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en-US" altLang="ko-KR" sz="2000" dirty="0" err="1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eval</a:t>
            </a:r>
            <a:r>
              <a:rPr lang="en-US" altLang="ko-KR" sz="20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그리고 처리한 결과가 다시 숫자로 셀에 표시</a:t>
            </a:r>
            <a:r>
              <a:rPr lang="en-US" altLang="ko-KR" sz="20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(print)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되는 방식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..</a:t>
            </a:r>
          </a:p>
          <a:p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은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계속 되풀이 되면서 업무의 흐름을 만든다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en-US" altLang="ko-KR" sz="20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(loop)</a:t>
            </a:r>
            <a:endParaRPr lang="ko-KR" altLang="en-US" sz="2000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469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43500" y="2305289"/>
            <a:ext cx="655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명령을 내리는 곳과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데이터를 조회하는 곳이 동일하게 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‘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셀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’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이라는 인터페이스를 활용한다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직관적이고 좋지만</a:t>
            </a:r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복잡한 명령체계를 관리하기가 불편하다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6" y="2209800"/>
            <a:ext cx="3825642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1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6141" y="2305289"/>
            <a:ext cx="70505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다만 이 모든 것을 상쇄하는 장점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코딩이 끝나면 곧 바로 보고서가 된다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다만 엑셀로 하는 코딩은 한계가 명확하다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최신 엑셀에서는 가능하지만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사용자 </a:t>
            </a:r>
            <a:r>
              <a:rPr lang="ko-KR" altLang="en-US" sz="20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정의함수를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못 </a:t>
            </a:r>
            <a:r>
              <a:rPr lang="ko-KR" altLang="en-US" sz="20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만든다던지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6" y="2209800"/>
            <a:ext cx="3825642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629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23" y="2500136"/>
            <a:ext cx="3600953" cy="25054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509" y="2142900"/>
            <a:ext cx="4867954" cy="32198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19634" y="394110"/>
            <a:ext cx="1285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Excel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1935" y="394110"/>
            <a:ext cx="1285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Dynamo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1409" y="965346"/>
            <a:ext cx="128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&lt; add &gt;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06352" y="4048125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sz="14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입력</a:t>
            </a:r>
            <a:endParaRPr lang="ko-KR" altLang="en-US" sz="1400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1209" y="283122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연산</a:t>
            </a:r>
            <a:endParaRPr lang="ko-KR" altLang="en-US" sz="1400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30560" y="4537142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B05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3. </a:t>
            </a:r>
            <a:r>
              <a:rPr lang="ko-KR" altLang="en-US" sz="1400" dirty="0" smtClean="0">
                <a:solidFill>
                  <a:srgbClr val="00B05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결과</a:t>
            </a:r>
            <a:endParaRPr lang="ko-KR" altLang="en-US" sz="1400" dirty="0">
              <a:solidFill>
                <a:srgbClr val="00B05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19620" y="2346247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sz="14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입력</a:t>
            </a:r>
            <a:endParaRPr lang="ko-KR" altLang="en-US" sz="1400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10934" y="2682615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연산</a:t>
            </a:r>
            <a:endParaRPr lang="ko-KR" altLang="en-US" sz="1400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10934" y="483208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B05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3. </a:t>
            </a:r>
            <a:r>
              <a:rPr lang="ko-KR" altLang="en-US" sz="1400" dirty="0" smtClean="0">
                <a:solidFill>
                  <a:srgbClr val="00B05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결과</a:t>
            </a:r>
            <a:endParaRPr lang="ko-KR" altLang="en-US" sz="1400" dirty="0">
              <a:solidFill>
                <a:srgbClr val="00B05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081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06825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내 업무의 효율은 내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우리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가 높인다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688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9634" y="394110"/>
            <a:ext cx="1285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Excel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1935" y="394110"/>
            <a:ext cx="1285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Dynamo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033" y="1857155"/>
            <a:ext cx="3981185" cy="34482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359" y="1685925"/>
            <a:ext cx="5506474" cy="3905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91409" y="965346"/>
            <a:ext cx="128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&lt; sum &gt;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5987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9634" y="394110"/>
            <a:ext cx="1285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Excel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1935" y="394110"/>
            <a:ext cx="1285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Dynamo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43" y="2019067"/>
            <a:ext cx="4220164" cy="33342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33974" y="965346"/>
            <a:ext cx="180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&lt; factoring &gt;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449" y="1381125"/>
            <a:ext cx="4764074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3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9634" y="394110"/>
            <a:ext cx="1285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Excel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1935" y="394110"/>
            <a:ext cx="1285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Dynamo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0612"/>
          <a:stretch/>
        </p:blipFill>
        <p:spPr>
          <a:xfrm>
            <a:off x="1253382" y="928446"/>
            <a:ext cx="3208236" cy="257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9634" y="394110"/>
            <a:ext cx="1285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Excel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1935" y="394110"/>
            <a:ext cx="1285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Dynamo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071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9634" y="394110"/>
            <a:ext cx="1285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Excel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1935" y="394110"/>
            <a:ext cx="1285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Dynamo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98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9634" y="394110"/>
            <a:ext cx="1285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Excel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1935" y="394110"/>
            <a:ext cx="1285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Dynamo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166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9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06825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이 말은 </a:t>
            </a:r>
            <a:r>
              <a:rPr lang="ko-KR" altLang="en-US" sz="24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근성론이</a:t>
            </a:r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아닙니다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algn="ctr"/>
            <a:endParaRPr lang="en-US" altLang="ko-KR" sz="2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문제에 직면하지 않은 타인이 제공해주는 솔루션으로는</a:t>
            </a:r>
            <a:endParaRPr lang="en-US" altLang="ko-KR" sz="2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도달할 수 있는 효율의 한계가 명확하기 때문입니다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57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0682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도대체 </a:t>
            </a:r>
            <a:r>
              <a:rPr lang="ko-KR" altLang="en-US" sz="24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어디까지</a:t>
            </a:r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가 솔루션이 커버하는 영역 이야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어디부터 내가 노가다 해야 하는 거야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23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67926"/>
            <a:ext cx="332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u="sng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어디까지</a:t>
            </a:r>
            <a:endParaRPr lang="ko-KR" altLang="en-US" sz="2400" u="sng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77726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솔루션이 제공하는 자동화의 범위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어디까지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의 범위는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 algn="ctr"/>
            <a:endParaRPr lang="en-US" altLang="ko-KR" sz="2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솔루션 </a:t>
            </a:r>
            <a:r>
              <a:rPr lang="ko-KR" altLang="en-US" sz="24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제공사</a:t>
            </a:r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들이 경제적이득을 취할 수 있는 스케일에 속한 사람들의 요구사항 중</a:t>
            </a:r>
            <a:endParaRPr lang="en-US" altLang="ko-KR" sz="2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공통적인 부분들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그리고 이 부분을 개발하는 데 드는 비용의 곡선이 만나는 점</a:t>
            </a:r>
            <a:endParaRPr lang="en-US" altLang="ko-KR" sz="2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에 한하게 됩니다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271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02" y="532996"/>
            <a:ext cx="10888595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1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7" y="785443"/>
            <a:ext cx="10936226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9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796</Words>
  <Application>Microsoft Office PowerPoint</Application>
  <PresentationFormat>와이드스크린</PresentationFormat>
  <Paragraphs>164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0" baseType="lpstr">
      <vt:lpstr>리디바탕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</dc:creator>
  <cp:lastModifiedBy>HEC</cp:lastModifiedBy>
  <cp:revision>8</cp:revision>
  <dcterms:created xsi:type="dcterms:W3CDTF">2022-10-21T01:09:16Z</dcterms:created>
  <dcterms:modified xsi:type="dcterms:W3CDTF">2022-11-16T06:18:42Z</dcterms:modified>
</cp:coreProperties>
</file>