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8" r:id="rId4"/>
    <p:sldId id="299" r:id="rId5"/>
    <p:sldId id="280" r:id="rId6"/>
    <p:sldId id="282" r:id="rId7"/>
    <p:sldId id="281" r:id="rId8"/>
    <p:sldId id="257" r:id="rId9"/>
    <p:sldId id="260" r:id="rId10"/>
    <p:sldId id="297" r:id="rId11"/>
    <p:sldId id="300" r:id="rId12"/>
    <p:sldId id="301" r:id="rId13"/>
    <p:sldId id="296" r:id="rId14"/>
    <p:sldId id="263" r:id="rId15"/>
    <p:sldId id="302" r:id="rId16"/>
    <p:sldId id="303" r:id="rId17"/>
    <p:sldId id="264" r:id="rId18"/>
    <p:sldId id="266" r:id="rId19"/>
    <p:sldId id="304" r:id="rId20"/>
    <p:sldId id="267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70" r:id="rId29"/>
    <p:sldId id="286" r:id="rId30"/>
    <p:sldId id="291" r:id="rId31"/>
    <p:sldId id="292" r:id="rId32"/>
    <p:sldId id="293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>
        <p:scale>
          <a:sx n="66" d="100"/>
          <a:sy n="66" d="100"/>
        </p:scale>
        <p:origin x="140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6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3D10-EFBF-43F2-A33E-B91DB5005614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6A87-41AE-48ED-BCBB-C82CC4EC0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186234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이벤트 특강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36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모양만 다른 엑셀</a:t>
            </a:r>
          </a:p>
        </p:txBody>
      </p:sp>
    </p:spTree>
    <p:extLst>
      <p:ext uri="{BB962C8B-B14F-4D97-AF65-F5344CB8AC3E}">
        <p14:creationId xmlns:p14="http://schemas.microsoft.com/office/powerpoint/2010/main" val="24355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7400" y="2721638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212138" y="225557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D54CBA-2A4B-14E9-8E87-5C0A6F91EAC8}"/>
              </a:ext>
            </a:extLst>
          </p:cNvPr>
          <p:cNvSpPr/>
          <p:nvPr/>
        </p:nvSpPr>
        <p:spPr>
          <a:xfrm>
            <a:off x="2057400" y="3098787"/>
            <a:ext cx="110490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4F88C-D6DE-82AB-6ECB-F41FA3A8C193}"/>
              </a:ext>
            </a:extLst>
          </p:cNvPr>
          <p:cNvSpPr/>
          <p:nvPr/>
        </p:nvSpPr>
        <p:spPr>
          <a:xfrm>
            <a:off x="2057400" y="3468275"/>
            <a:ext cx="581025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43D50-5E95-D9CF-6FD1-7FACDEB47FE0}"/>
              </a:ext>
            </a:extLst>
          </p:cNvPr>
          <p:cNvSpPr/>
          <p:nvPr/>
        </p:nvSpPr>
        <p:spPr>
          <a:xfrm>
            <a:off x="2057401" y="3837763"/>
            <a:ext cx="552450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CFA034-AF05-2DA3-8B98-F54F1D0CE57B}"/>
              </a:ext>
            </a:extLst>
          </p:cNvPr>
          <p:cNvSpPr/>
          <p:nvPr/>
        </p:nvSpPr>
        <p:spPr>
          <a:xfrm>
            <a:off x="2057401" y="4207251"/>
            <a:ext cx="904874" cy="265402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7E3A24-90EB-824D-8433-04E873B65500}"/>
              </a:ext>
            </a:extLst>
          </p:cNvPr>
          <p:cNvSpPr/>
          <p:nvPr/>
        </p:nvSpPr>
        <p:spPr>
          <a:xfrm>
            <a:off x="821213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86E273-FEE5-7A20-FACB-D4CA9292A988}"/>
              </a:ext>
            </a:extLst>
          </p:cNvPr>
          <p:cNvSpPr/>
          <p:nvPr/>
        </p:nvSpPr>
        <p:spPr>
          <a:xfrm>
            <a:off x="9412288" y="3185447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D72166-0525-AD37-9C14-0B3992FF8CDC}"/>
              </a:ext>
            </a:extLst>
          </p:cNvPr>
          <p:cNvSpPr/>
          <p:nvPr/>
        </p:nvSpPr>
        <p:spPr>
          <a:xfrm>
            <a:off x="8212138" y="4128015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A135A3-A956-364D-4A47-9C8D37C959AE}"/>
              </a:ext>
            </a:extLst>
          </p:cNvPr>
          <p:cNvSpPr/>
          <p:nvPr/>
        </p:nvSpPr>
        <p:spPr>
          <a:xfrm>
            <a:off x="8212138" y="5065690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0BC4B-E610-C95B-07B4-63659A3B85C6}"/>
              </a:ext>
            </a:extLst>
          </p:cNvPr>
          <p:cNvSpPr/>
          <p:nvPr/>
        </p:nvSpPr>
        <p:spPr>
          <a:xfrm>
            <a:off x="8212138" y="5980669"/>
            <a:ext cx="279400" cy="197792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571625" y="2037933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E2:U2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1625" y="3637466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1717" y="203793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sum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1717" y="363746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145" y="1427666"/>
            <a:ext cx="227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&amp;</a:t>
            </a:r>
            <a:r>
              <a:rPr lang="en-US" altLang="ko-KR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endParaRPr lang="ko-KR" altLang="en-US" sz="3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6945" y="2913566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에 </a:t>
            </a:r>
            <a:r>
              <a:rPr lang="ko-KR" altLang="en-US" sz="3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을 적용해서 바뀐 </a:t>
            </a:r>
            <a:r>
              <a:rPr lang="ko-KR" altLang="en-US" sz="3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받는다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ADFC7-F36A-2E2D-9CAC-6BEF5982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34"/>
          <a:stretch/>
        </p:blipFill>
        <p:spPr>
          <a:xfrm>
            <a:off x="6229470" y="990195"/>
            <a:ext cx="5708534" cy="305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F10D35-1A13-FB10-FD34-0958A12AE628}"/>
              </a:ext>
            </a:extLst>
          </p:cNvPr>
          <p:cNvSpPr/>
          <p:nvPr/>
        </p:nvSpPr>
        <p:spPr>
          <a:xfrm>
            <a:off x="704850" y="448879"/>
            <a:ext cx="52576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Q&gt;</a:t>
            </a:r>
          </a:p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뭘 하려면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이렇게 데이터를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Typing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입력해야 하나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8944D1-6FAE-416D-DE66-DD32645A5C43}"/>
              </a:ext>
            </a:extLst>
          </p:cNvPr>
          <p:cNvSpPr/>
          <p:nvPr/>
        </p:nvSpPr>
        <p:spPr>
          <a:xfrm>
            <a:off x="704850" y="2638496"/>
            <a:ext cx="55246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A&gt;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당연히 그럴 리 없고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파일을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읽어들여서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자동으로 스프레드 데이터를 리스트의 형식으로 가져오게 됩니다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강의의 군더더기를 없애기 위해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타이핑으로 직접 선언했습니다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43C9B-49DE-B5C6-D970-E517DEB4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87" y="2638496"/>
            <a:ext cx="3580064" cy="39373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C3D039B-990E-7162-20C2-CEBA016CE066}"/>
              </a:ext>
            </a:extLst>
          </p:cNvPr>
          <p:cNvCxnSpPr/>
          <p:nvPr/>
        </p:nvCxnSpPr>
        <p:spPr>
          <a:xfrm>
            <a:off x="893135" y="2402958"/>
            <a:ext cx="10483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" y="1771649"/>
            <a:ext cx="5576134" cy="331470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771649"/>
            <a:ext cx="5547392" cy="3771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9734" y="3024370"/>
            <a:ext cx="57840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en-US" altLang="ko-KR" sz="26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( </a:t>
            </a:r>
            <a:r>
              <a:rPr lang="en-US" altLang="ko-KR" sz="2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F5 , B5:D18 , 2 , </a:t>
            </a:r>
            <a:r>
              <a:rPr lang="en-US" altLang="ko-KR" sz="26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FALSE</a:t>
            </a:r>
            <a:r>
              <a:rPr lang="en-US" altLang="ko-KR" sz="2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sz="2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2035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4850" y="2655038"/>
            <a:ext cx="518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29612" y="2655038"/>
            <a:ext cx="441960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60858" y="2655038"/>
            <a:ext cx="111373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081044" y="2655038"/>
            <a:ext cx="44446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4593890" y="2655038"/>
            <a:ext cx="1038305" cy="89255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15641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90443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49978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14790" y="3732256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97018" y="373225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5322" y="3732256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key, value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47105" y="2655038"/>
            <a:ext cx="4616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in 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학생DB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if i["학번"] ==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조회결과 = (i["이름"], </a:t>
            </a:r>
            <a:r>
              <a:rPr lang="ko-KR" altLang="en-US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["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점수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"]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7379208" y="2070263"/>
            <a:ext cx="87910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04412" y="2103646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469253" y="2645827"/>
            <a:ext cx="92931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643452" y="265503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9484797" y="3732256"/>
            <a:ext cx="621792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7807" y="4317785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41522" y="265503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조회대상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54872" y="21036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77807" y="4721622"/>
            <a:ext cx="1729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원하는 데이터 종류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0934" y="1272948"/>
            <a:ext cx="3526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declare function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79208" y="1272948"/>
            <a:ext cx="398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 – contextual code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" y="1964351"/>
            <a:ext cx="5369694" cy="341232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251075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770188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289301" y="2225509"/>
            <a:ext cx="415925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08557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08557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941515" y="4849835"/>
            <a:ext cx="323850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39262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978150" y="4849835"/>
            <a:ext cx="460118" cy="1859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53E29-CB1A-A443-72F1-EC48D6BCFD19}"/>
              </a:ext>
            </a:extLst>
          </p:cNvPr>
          <p:cNvSpPr txBox="1"/>
          <p:nvPr/>
        </p:nvSpPr>
        <p:spPr>
          <a:xfrm>
            <a:off x="3048000" y="2992085"/>
            <a:ext cx="6096000" cy="87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HLOOKUP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VLOOKUP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이랑 똑같은데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데이터가 수평으로 배치 되었을 때 사용합니다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설명은 </a:t>
            </a:r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PASS.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7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CD50F0-F772-A409-F597-68082A7A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7" y="1594062"/>
            <a:ext cx="4255652" cy="415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FF8EE-00C9-0224-E3AC-B1BA3C1E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8" y="965624"/>
            <a:ext cx="3817780" cy="553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CDA400-77D0-7E28-EAA9-44BFF4DDA37F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6AE17A-A470-C363-F169-D7D0D1941AE1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IF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37269" y="2908384"/>
            <a:ext cx="3181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IF (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B5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70 ,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pass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,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fail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3158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809481" y="2462108"/>
            <a:ext cx="876053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45982" y="3493159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7896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2827957" y="2462108"/>
            <a:ext cx="656649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25021" y="2462108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3652107" y="2462108"/>
            <a:ext cx="574526" cy="89255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686356" y="3789346"/>
            <a:ext cx="11320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참일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5021" y="4390098"/>
            <a:ext cx="12554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조건이 거짓일 때</a:t>
            </a:r>
            <a:endParaRPr lang="en-US" altLang="ko-KR" sz="11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1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결과값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/>
          <p:cNvCxnSpPr>
            <a:stCxn id="15" idx="2"/>
          </p:cNvCxnSpPr>
          <p:nvPr/>
        </p:nvCxnSpPr>
        <p:spPr>
          <a:xfrm>
            <a:off x="3939370" y="3354660"/>
            <a:ext cx="0" cy="1035438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96395" y="3354660"/>
            <a:ext cx="0" cy="446276"/>
          </a:xfrm>
          <a:prstGeom prst="line">
            <a:avLst/>
          </a:prstGeom>
          <a:ln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938806" y="2358773"/>
            <a:ext cx="33317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for i in </a:t>
            </a:r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학생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DB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_: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if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시험성적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&gt;= 70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“pass”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else:</a:t>
            </a: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       i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[“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낙제여부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”]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“fail”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4000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Excel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9621" y="1272948"/>
            <a:ext cx="1200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Python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05825" y="2769885"/>
            <a:ext cx="2066925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257321" y="2764333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3647047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102437" y="3635457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10039350" y="4484323"/>
            <a:ext cx="742950" cy="72327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102437" y="4463152"/>
            <a:ext cx="628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재료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8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051EAA-D405-B186-2AEA-383AB454CB6A}"/>
              </a:ext>
            </a:extLst>
          </p:cNvPr>
          <p:cNvSpPr/>
          <p:nvPr/>
        </p:nvSpPr>
        <p:spPr>
          <a:xfrm>
            <a:off x="342902" y="3105834"/>
            <a:ext cx="11506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들어가기 앞서</a:t>
            </a:r>
          </a:p>
        </p:txBody>
      </p:sp>
    </p:spTree>
    <p:extLst>
      <p:ext uri="{BB962C8B-B14F-4D97-AF65-F5344CB8AC3E}">
        <p14:creationId xmlns:p14="http://schemas.microsoft.com/office/powerpoint/2010/main" val="589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COUNTIF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3BFD48-23B6-17DF-3FB9-A9502C14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0" y="2064174"/>
            <a:ext cx="5472920" cy="32126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B23CC2-D01A-716E-18A9-4EA6AC01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0" y="1333207"/>
            <a:ext cx="5317222" cy="504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SUMIF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B637B-3C2B-2759-3609-21BD5FE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2" y="2048044"/>
            <a:ext cx="5541017" cy="3244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5BB27-C5BC-C567-3587-A64791686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70" y="1388309"/>
            <a:ext cx="5161779" cy="4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DCDD3-A12D-2A66-1FD0-B959AEAF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24" y="1388309"/>
            <a:ext cx="4997820" cy="488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9E01B-25C1-3FA8-1A75-22D4419B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1" y="2060787"/>
            <a:ext cx="558861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AVERAGEIFS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4.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SUMIF, AVERAGEIF, AVERAGEIFS)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D0D4B-8311-9FAE-45FF-DA5B43A8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" y="2059363"/>
            <a:ext cx="5606214" cy="3222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81B36-208E-D151-9C38-9BA15D6D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20" y="1441662"/>
            <a:ext cx="490073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LEFT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3346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RIGHT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3821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MID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4991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B4945-B2B5-0AB7-EA10-E35EA1FB2D02}"/>
              </a:ext>
            </a:extLst>
          </p:cNvPr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3741D1-361E-0A8E-80FD-1F01CC297FB9}"/>
              </a:ext>
            </a:extLst>
          </p:cNvPr>
          <p:cNvSpPr txBox="1"/>
          <p:nvPr/>
        </p:nvSpPr>
        <p:spPr>
          <a:xfrm>
            <a:off x="908733" y="10189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LEN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EA3822-CEF3-EB98-07CA-F9D985B66F61}"/>
              </a:ext>
            </a:extLst>
          </p:cNvPr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</p:spTree>
    <p:extLst>
      <p:ext uri="{BB962C8B-B14F-4D97-AF65-F5344CB8AC3E}">
        <p14:creationId xmlns:p14="http://schemas.microsoft.com/office/powerpoint/2010/main" val="16345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30345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4536124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CC29BC-F53F-BFE0-CA29-EFB8B77206BF}"/>
              </a:ext>
            </a:extLst>
          </p:cNvPr>
          <p:cNvSpPr/>
          <p:nvPr/>
        </p:nvSpPr>
        <p:spPr>
          <a:xfrm>
            <a:off x="3683000" y="395629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4E9E71-CB26-2E90-6542-3D11C0A0EDEC}"/>
              </a:ext>
            </a:extLst>
          </p:cNvPr>
          <p:cNvSpPr/>
          <p:nvPr/>
        </p:nvSpPr>
        <p:spPr>
          <a:xfrm>
            <a:off x="3162300" y="306089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3637848" y="1893573"/>
            <a:ext cx="1625600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리디바탕" panose="020B0600000101010101" pitchFamily="34" charset="-127"/>
              </a:rPr>
              <a:t>Solution</a:t>
            </a:r>
          </a:p>
          <a:p>
            <a:pPr algn="ctr"/>
            <a:r>
              <a:rPr lang="en-US" altLang="ko-KR" dirty="0">
                <a:ea typeface="리디바탕" panose="020B0600000101010101" pitchFamily="34" charset="-127"/>
              </a:rPr>
              <a:t>Software</a:t>
            </a:r>
            <a:endParaRPr lang="ko-KR" altLang="en-US" dirty="0"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1F697-520D-AEFE-B164-01E5930BA7C4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예전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5356894" cy="366419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8423528" y="2408417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일반 유저들이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컴퓨터에 명령을 내리기 위해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선택할 수 있는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유일한 방법이기도 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3F881E-F48B-B0B7-9F40-23C8C85CEFD2}"/>
              </a:ext>
            </a:extLst>
          </p:cNvPr>
          <p:cNvSpPr/>
          <p:nvPr/>
        </p:nvSpPr>
        <p:spPr>
          <a:xfrm>
            <a:off x="3238500" y="2235200"/>
            <a:ext cx="520700" cy="1778000"/>
          </a:xfrm>
          <a:custGeom>
            <a:avLst/>
            <a:gdLst>
              <a:gd name="connsiteX0" fmla="*/ 520700 w 520700"/>
              <a:gd name="connsiteY0" fmla="*/ 1778000 h 1778000"/>
              <a:gd name="connsiteX1" fmla="*/ 520700 w 520700"/>
              <a:gd name="connsiteY1" fmla="*/ 914400 h 1778000"/>
              <a:gd name="connsiteX2" fmla="*/ 0 w 520700"/>
              <a:gd name="connsiteY2" fmla="*/ 914400 h 1778000"/>
              <a:gd name="connsiteX3" fmla="*/ 0 w 520700"/>
              <a:gd name="connsiteY3" fmla="*/ 0 h 1778000"/>
              <a:gd name="connsiteX4" fmla="*/ 393700 w 520700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1778000">
                <a:moveTo>
                  <a:pt x="520700" y="1778000"/>
                </a:moveTo>
                <a:lnTo>
                  <a:pt x="520700" y="914400"/>
                </a:lnTo>
                <a:lnTo>
                  <a:pt x="0" y="9144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76879" y="5479011"/>
            <a:ext cx="5960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회색 점선 영역은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Development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라는 이름으로 알려져 있습니다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17297D8-8D0C-4D50-749D-5AA29462E099}"/>
              </a:ext>
            </a:extLst>
          </p:cNvPr>
          <p:cNvSpPr/>
          <p:nvPr/>
        </p:nvSpPr>
        <p:spPr>
          <a:xfrm>
            <a:off x="5245100" y="2235200"/>
            <a:ext cx="5600700" cy="1270000"/>
          </a:xfrm>
          <a:custGeom>
            <a:avLst/>
            <a:gdLst>
              <a:gd name="connsiteX0" fmla="*/ 0 w 5600700"/>
              <a:gd name="connsiteY0" fmla="*/ 0 h 1270000"/>
              <a:gd name="connsiteX1" fmla="*/ 1587500 w 5600700"/>
              <a:gd name="connsiteY1" fmla="*/ 0 h 1270000"/>
              <a:gd name="connsiteX2" fmla="*/ 1587500 w 5600700"/>
              <a:gd name="connsiteY2" fmla="*/ 1270000 h 1270000"/>
              <a:gd name="connsiteX3" fmla="*/ 5600700 w 5600700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0700" h="1270000">
                <a:moveTo>
                  <a:pt x="0" y="0"/>
                </a:moveTo>
                <a:lnTo>
                  <a:pt x="1587500" y="0"/>
                </a:lnTo>
                <a:lnTo>
                  <a:pt x="1587500" y="1270000"/>
                </a:lnTo>
                <a:lnTo>
                  <a:pt x="5600700" y="1270000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3406832" y="2816423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다수의 프로그래밍 활동을 통해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4597034" y="1420455"/>
            <a:ext cx="2780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Solution Software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개발한다</a:t>
            </a:r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666967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9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입력부와 결과 출력부의 미분리</a:t>
            </a: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8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2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4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92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8585B28-F5FE-782E-199F-C803D87FCE2B}"/>
              </a:ext>
            </a:extLst>
          </p:cNvPr>
          <p:cNvSpPr/>
          <p:nvPr/>
        </p:nvSpPr>
        <p:spPr>
          <a:xfrm>
            <a:off x="727324" y="2664520"/>
            <a:ext cx="2038250" cy="238034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Programming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19847-49C4-97AA-EBAD-2D34C1645192}"/>
              </a:ext>
            </a:extLst>
          </p:cNvPr>
          <p:cNvSpPr/>
          <p:nvPr/>
        </p:nvSpPr>
        <p:spPr>
          <a:xfrm>
            <a:off x="11192745" y="2498575"/>
            <a:ext cx="508000" cy="5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D47E172-C8DB-85D3-27EB-0B8A6B080A3B}"/>
              </a:ext>
            </a:extLst>
          </p:cNvPr>
          <p:cNvSpPr/>
          <p:nvPr/>
        </p:nvSpPr>
        <p:spPr>
          <a:xfrm>
            <a:off x="11192745" y="2885471"/>
            <a:ext cx="508000" cy="1480457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AC65A-3F2B-DB90-AA6B-E414E2757290}"/>
              </a:ext>
            </a:extLst>
          </p:cNvPr>
          <p:cNvSpPr txBox="1"/>
          <p:nvPr/>
        </p:nvSpPr>
        <p:spPr>
          <a:xfrm>
            <a:off x="11135602" y="44257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1E8F-481D-EEC9-0A64-C8FCA7A4D50C}"/>
              </a:ext>
            </a:extLst>
          </p:cNvPr>
          <p:cNvSpPr txBox="1"/>
          <p:nvPr/>
        </p:nvSpPr>
        <p:spPr>
          <a:xfrm>
            <a:off x="727324" y="469900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누군가 자신의 문제를 컴퓨터로 해결하고자 한다면</a:t>
            </a:r>
            <a:r>
              <a:rPr lang="en-US" altLang="ko-KR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b="1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순서도: 내부 저장소 11">
            <a:extLst>
              <a:ext uri="{FF2B5EF4-FFF2-40B4-BE49-F238E27FC236}">
                <a16:creationId xmlns:a16="http://schemas.microsoft.com/office/drawing/2014/main" id="{73907616-4FE3-BC8A-8E28-299A4EBF0768}"/>
              </a:ext>
            </a:extLst>
          </p:cNvPr>
          <p:cNvSpPr/>
          <p:nvPr/>
        </p:nvSpPr>
        <p:spPr>
          <a:xfrm>
            <a:off x="1130698" y="1892396"/>
            <a:ext cx="1634876" cy="723900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Solution</a:t>
            </a:r>
          </a:p>
          <a:p>
            <a:pPr algn="ctr"/>
            <a:r>
              <a:rPr lang="en-US" altLang="ko-KR" dirty="0">
                <a:latin typeface="+mn-ea"/>
              </a:rPr>
              <a:t>Software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3D1528-C9CA-1149-0AC3-CAAB1B334D8E}"/>
              </a:ext>
            </a:extLst>
          </p:cNvPr>
          <p:cNvSpPr/>
          <p:nvPr/>
        </p:nvSpPr>
        <p:spPr>
          <a:xfrm>
            <a:off x="430341" y="1739900"/>
            <a:ext cx="2557206" cy="3664191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3FB58-C0C7-3284-50B7-40C36EAA05AE}"/>
              </a:ext>
            </a:extLst>
          </p:cNvPr>
          <p:cNvSpPr txBox="1"/>
          <p:nvPr/>
        </p:nvSpPr>
        <p:spPr>
          <a:xfrm>
            <a:off x="727324" y="5451072"/>
            <a:ext cx="203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Software Development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A02D9-4EB1-1BB4-675F-65894BC3B055}"/>
              </a:ext>
            </a:extLst>
          </p:cNvPr>
          <p:cNvSpPr txBox="1"/>
          <p:nvPr/>
        </p:nvSpPr>
        <p:spPr>
          <a:xfrm>
            <a:off x="4659966" y="4050957"/>
            <a:ext cx="165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Jupyter Notebook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6054C9AA-68E1-FF2A-E038-01E28750F4E1}"/>
              </a:ext>
            </a:extLst>
          </p:cNvPr>
          <p:cNvSpPr/>
          <p:nvPr/>
        </p:nvSpPr>
        <p:spPr>
          <a:xfrm>
            <a:off x="1803400" y="3330794"/>
            <a:ext cx="2383972" cy="125099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1442F5-61F4-79E1-D43F-F3DE709B732C}"/>
              </a:ext>
            </a:extLst>
          </p:cNvPr>
          <p:cNvCxnSpPr>
            <a:cxnSpLocks/>
          </p:cNvCxnSpPr>
          <p:nvPr/>
        </p:nvCxnSpPr>
        <p:spPr>
          <a:xfrm>
            <a:off x="3784600" y="4019791"/>
            <a:ext cx="7147011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48A167-4B4C-4168-58B7-442809AE87DD}"/>
              </a:ext>
            </a:extLst>
          </p:cNvPr>
          <p:cNvSpPr txBox="1"/>
          <p:nvPr/>
        </p:nvSpPr>
        <p:spPr>
          <a:xfrm>
            <a:off x="4658599" y="2219402"/>
            <a:ext cx="168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Unreal - BluePrint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1F27CE-E8CB-5511-BB6C-20CE8D4CCD7F}"/>
              </a:ext>
            </a:extLst>
          </p:cNvPr>
          <p:cNvSpPr txBox="1"/>
          <p:nvPr/>
        </p:nvSpPr>
        <p:spPr>
          <a:xfrm>
            <a:off x="8303382" y="429951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나만의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작은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즉석 솔루션 개발</a:t>
            </a:r>
            <a:r>
              <a:rPr lang="en-US" altLang="ko-KR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1026" name="Picture 2" descr="Opening Doors | Unreal Engine 4.27 Documentation">
            <a:extLst>
              <a:ext uri="{FF2B5EF4-FFF2-40B4-BE49-F238E27FC236}">
                <a16:creationId xmlns:a16="http://schemas.microsoft.com/office/drawing/2014/main" id="{A595D877-6481-17D2-67DC-4568C81C3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4" r="21926"/>
          <a:stretch/>
        </p:blipFill>
        <p:spPr bwMode="auto">
          <a:xfrm>
            <a:off x="4573664" y="2535372"/>
            <a:ext cx="1736311" cy="114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래스호퍼 3D - 위키백과, 우리 모두의 백과사전">
            <a:extLst>
              <a:ext uri="{FF2B5EF4-FFF2-40B4-BE49-F238E27FC236}">
                <a16:creationId xmlns:a16="http://schemas.microsoft.com/office/drawing/2014/main" id="{EC60936B-D578-D10D-8173-AB6C34E7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" t="29858" r="41210" b="35057"/>
          <a:stretch/>
        </p:blipFill>
        <p:spPr bwMode="auto">
          <a:xfrm>
            <a:off x="6383947" y="2536488"/>
            <a:ext cx="1919435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ynamo란 무엇입니까? | Dynamo Primer">
            <a:extLst>
              <a:ext uri="{FF2B5EF4-FFF2-40B4-BE49-F238E27FC236}">
                <a16:creationId xmlns:a16="http://schemas.microsoft.com/office/drawing/2014/main" id="{5C480479-19C8-D074-6825-E4B305C4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-5587" r="19935" b="31102"/>
          <a:stretch/>
        </p:blipFill>
        <p:spPr bwMode="auto">
          <a:xfrm>
            <a:off x="8378480" y="2509972"/>
            <a:ext cx="2427973" cy="114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x easy ways to run your Jupyter Notebook in the cloud">
            <a:extLst>
              <a:ext uri="{FF2B5EF4-FFF2-40B4-BE49-F238E27FC236}">
                <a16:creationId xmlns:a16="http://schemas.microsoft.com/office/drawing/2014/main" id="{C60F110E-7778-8786-A7AB-49A723E14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t="21200" r="5335" b="6852"/>
          <a:stretch/>
        </p:blipFill>
        <p:spPr bwMode="auto">
          <a:xfrm>
            <a:off x="4642463" y="4402600"/>
            <a:ext cx="3549352" cy="22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3B0C33-36AB-69EA-9722-121957D19F08}"/>
              </a:ext>
            </a:extLst>
          </p:cNvPr>
          <p:cNvSpPr txBox="1"/>
          <p:nvPr/>
        </p:nvSpPr>
        <p:spPr>
          <a:xfrm>
            <a:off x="6501924" y="2219402"/>
            <a:ext cx="179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Rhino - Grasshoper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622A-C9F5-6453-EECE-839A2E452DD2}"/>
              </a:ext>
            </a:extLst>
          </p:cNvPr>
          <p:cNvSpPr txBox="1"/>
          <p:nvPr/>
        </p:nvSpPr>
        <p:spPr>
          <a:xfrm>
            <a:off x="8571626" y="2219402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- Dynamo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3D000-4A26-7F1F-205E-0F67E5332AAE}"/>
              </a:ext>
            </a:extLst>
          </p:cNvPr>
          <p:cNvSpPr txBox="1"/>
          <p:nvPr/>
        </p:nvSpPr>
        <p:spPr>
          <a:xfrm>
            <a:off x="727324" y="95672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613DBE-510E-5BB4-0CBE-0692F465C2B9}"/>
              </a:ext>
            </a:extLst>
          </p:cNvPr>
          <p:cNvSpPr txBox="1"/>
          <p:nvPr/>
        </p:nvSpPr>
        <p:spPr>
          <a:xfrm>
            <a:off x="4658599" y="960952"/>
            <a:ext cx="24865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Blender – node system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Davinci resolve – node trees</a:t>
            </a: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Unity – visual scripting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Etc..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2578100" y="2374900"/>
            <a:ext cx="0" cy="127742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 15"/>
          <p:cNvSpPr/>
          <p:nvPr/>
        </p:nvSpPr>
        <p:spPr>
          <a:xfrm>
            <a:off x="2581275" y="2371725"/>
            <a:ext cx="1482348" cy="1419225"/>
          </a:xfrm>
          <a:custGeom>
            <a:avLst/>
            <a:gdLst>
              <a:gd name="connsiteX0" fmla="*/ 0 w 1581150"/>
              <a:gd name="connsiteY0" fmla="*/ 0 h 1419225"/>
              <a:gd name="connsiteX1" fmla="*/ 628650 w 1581150"/>
              <a:gd name="connsiteY1" fmla="*/ 238125 h 1419225"/>
              <a:gd name="connsiteX2" fmla="*/ 923925 w 1581150"/>
              <a:gd name="connsiteY2" fmla="*/ 1219200 h 1419225"/>
              <a:gd name="connsiteX3" fmla="*/ 1581150 w 1581150"/>
              <a:gd name="connsiteY3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150" h="1419225">
                <a:moveTo>
                  <a:pt x="0" y="0"/>
                </a:moveTo>
                <a:cubicBezTo>
                  <a:pt x="237331" y="17462"/>
                  <a:pt x="474663" y="34925"/>
                  <a:pt x="628650" y="238125"/>
                </a:cubicBezTo>
                <a:cubicBezTo>
                  <a:pt x="782637" y="441325"/>
                  <a:pt x="765175" y="1022350"/>
                  <a:pt x="923925" y="1219200"/>
                </a:cubicBezTo>
                <a:cubicBezTo>
                  <a:pt x="1082675" y="1416050"/>
                  <a:pt x="1331912" y="1417637"/>
                  <a:pt x="1581150" y="1419225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w="med" len="med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063623" y="3790950"/>
            <a:ext cx="6867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D0702F2-FFC2-E152-9006-2A733F306E77}"/>
              </a:ext>
            </a:extLst>
          </p:cNvPr>
          <p:cNvSpPr txBox="1"/>
          <p:nvPr/>
        </p:nvSpPr>
        <p:spPr>
          <a:xfrm>
            <a:off x="2666967" y="410869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코딩을 통해서</a:t>
            </a:r>
            <a:endParaRPr lang="ko-KR" altLang="en-US" sz="14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676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5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89150" y="2306843"/>
            <a:ext cx="6248400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PRODUCT, MAX, MIN, COUNT)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key, 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기반 조회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(VLOOKUP, HLOOKUP)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조건부 연산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(IF, COUNTIF, SUMIF)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글자함수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(LEFT, RIGHT, MID, LEN)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19742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0750" y="433593"/>
            <a:ext cx="7258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150" y="2306843"/>
            <a:ext cx="62484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연산이 다른 값을 참조하는 원리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엑셀이 복수의 데이터를 처리하는 방법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20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입력부와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결과 출력부의 미분리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7700" y="1705478"/>
            <a:ext cx="742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B.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익숙하다고 생각했던 엑셀</a:t>
            </a:r>
          </a:p>
        </p:txBody>
      </p:sp>
    </p:spTree>
    <p:extLst>
      <p:ext uri="{BB962C8B-B14F-4D97-AF65-F5344CB8AC3E}">
        <p14:creationId xmlns:p14="http://schemas.microsoft.com/office/powerpoint/2010/main" val="16926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2871993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제목이 과장이 아닌 이유</a:t>
            </a:r>
          </a:p>
        </p:txBody>
      </p:sp>
    </p:spTree>
    <p:extLst>
      <p:ext uri="{BB962C8B-B14F-4D97-AF65-F5344CB8AC3E}">
        <p14:creationId xmlns:p14="http://schemas.microsoft.com/office/powerpoint/2010/main" val="27632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사칙 연산 </a:t>
            </a:r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(+ - × ÷)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77" y="3076369"/>
            <a:ext cx="2630984" cy="4673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94" y="2338124"/>
            <a:ext cx="2613676" cy="4673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176" y="3814614"/>
            <a:ext cx="2579060" cy="4673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758" y="4552859"/>
            <a:ext cx="2596370" cy="450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413" y="1649823"/>
            <a:ext cx="2886387" cy="4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91691"/>
          <a:stretch/>
        </p:blipFill>
        <p:spPr>
          <a:xfrm>
            <a:off x="6229470" y="1504682"/>
            <a:ext cx="5708534" cy="3350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04850" y="319293"/>
            <a:ext cx="10782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2. </a:t>
            </a:r>
            <a:r>
              <a:rPr lang="ko-KR" altLang="en-US" sz="3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범위 연산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(SUM, AVERAGE, MAX, MIN, COUNT)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083300" y="965624"/>
            <a:ext cx="12700" cy="5409776"/>
          </a:xfrm>
          <a:prstGeom prst="line">
            <a:avLst/>
          </a:prstGeom>
          <a:ln>
            <a:gradFill>
              <a:gsLst>
                <a:gs pos="54000">
                  <a:schemeClr val="tx1"/>
                </a:gs>
                <a:gs pos="6000">
                  <a:schemeClr val="bg1"/>
                </a:gs>
                <a:gs pos="89000">
                  <a:schemeClr val="bg1">
                    <a:lumMod val="50000"/>
                  </a:schemeClr>
                </a:gs>
                <a:gs pos="92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2" y="1593849"/>
            <a:ext cx="5410955" cy="523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876"/>
          <a:stretch/>
        </p:blipFill>
        <p:spPr>
          <a:xfrm>
            <a:off x="622299" y="2581316"/>
            <a:ext cx="4894997" cy="21557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70048" y="2721638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0CA3FD-20F2-05BF-8303-5559E86C608A}"/>
              </a:ext>
            </a:extLst>
          </p:cNvPr>
          <p:cNvSpPr/>
          <p:nvPr/>
        </p:nvSpPr>
        <p:spPr>
          <a:xfrm>
            <a:off x="926307" y="1839695"/>
            <a:ext cx="4790339" cy="265402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65658-A346-4B3B-A847-A805A888F014}"/>
              </a:ext>
            </a:extLst>
          </p:cNvPr>
          <p:cNvSpPr/>
          <p:nvPr/>
        </p:nvSpPr>
        <p:spPr>
          <a:xfrm>
            <a:off x="7604567" y="1539487"/>
            <a:ext cx="4073041" cy="30020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F5BA12-D529-3A2F-8658-047BD11F6945}"/>
              </a:ext>
            </a:extLst>
          </p:cNvPr>
          <p:cNvSpPr/>
          <p:nvPr/>
        </p:nvSpPr>
        <p:spPr>
          <a:xfrm>
            <a:off x="3222498" y="3098787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E497FA-3DF4-B860-55F0-A7331C3C996B}"/>
              </a:ext>
            </a:extLst>
          </p:cNvPr>
          <p:cNvSpPr/>
          <p:nvPr/>
        </p:nvSpPr>
        <p:spPr>
          <a:xfrm>
            <a:off x="2689098" y="3468275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72CC20-C4BA-EFBC-6979-2CC20FB6E8DA}"/>
              </a:ext>
            </a:extLst>
          </p:cNvPr>
          <p:cNvSpPr/>
          <p:nvPr/>
        </p:nvSpPr>
        <p:spPr>
          <a:xfrm>
            <a:off x="2660523" y="3837233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849A3E-360B-5872-0FF1-BAAC9954D77D}"/>
              </a:ext>
            </a:extLst>
          </p:cNvPr>
          <p:cNvSpPr/>
          <p:nvPr/>
        </p:nvSpPr>
        <p:spPr>
          <a:xfrm>
            <a:off x="2995803" y="4206721"/>
            <a:ext cx="670560" cy="26540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AC1497-A18A-8240-4D49-DEFC25DC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4" r="47348"/>
          <a:stretch/>
        </p:blipFill>
        <p:spPr>
          <a:xfrm>
            <a:off x="7323142" y="1972395"/>
            <a:ext cx="3746110" cy="456631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F2C6CC-BFA8-9866-3861-1B58A5ECA990}"/>
              </a:ext>
            </a:extLst>
          </p:cNvPr>
          <p:cNvSpPr/>
          <p:nvPr/>
        </p:nvSpPr>
        <p:spPr>
          <a:xfrm>
            <a:off x="8539163" y="2246054"/>
            <a:ext cx="579437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CDC15D-9E86-651E-D505-E2C2868B9463}"/>
              </a:ext>
            </a:extLst>
          </p:cNvPr>
          <p:cNvSpPr/>
          <p:nvPr/>
        </p:nvSpPr>
        <p:spPr>
          <a:xfrm>
            <a:off x="8539163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505B1-6BC1-233C-1B24-0F456E7B9D76}"/>
              </a:ext>
            </a:extLst>
          </p:cNvPr>
          <p:cNvSpPr/>
          <p:nvPr/>
        </p:nvSpPr>
        <p:spPr>
          <a:xfrm>
            <a:off x="9710738" y="31663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02FC3D-DDE1-0FC8-49D5-392D0B41F784}"/>
              </a:ext>
            </a:extLst>
          </p:cNvPr>
          <p:cNvSpPr/>
          <p:nvPr/>
        </p:nvSpPr>
        <p:spPr>
          <a:xfrm>
            <a:off x="8539163" y="4109438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C4FFD-930A-CF4C-6529-7E26904F5921}"/>
              </a:ext>
            </a:extLst>
          </p:cNvPr>
          <p:cNvSpPr/>
          <p:nvPr/>
        </p:nvSpPr>
        <p:spPr>
          <a:xfrm>
            <a:off x="8539163" y="5038297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827E66-2B06-7957-60EB-57ED7B127FC5}"/>
              </a:ext>
            </a:extLst>
          </p:cNvPr>
          <p:cNvSpPr/>
          <p:nvPr/>
        </p:nvSpPr>
        <p:spPr>
          <a:xfrm>
            <a:off x="8539163" y="5979624"/>
            <a:ext cx="611981" cy="1977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670560"/>
                      <a:gd name="connsiteY0" fmla="*/ 0 h 265402"/>
                      <a:gd name="connsiteX1" fmla="*/ 670560 w 670560"/>
                      <a:gd name="connsiteY1" fmla="*/ 0 h 265402"/>
                      <a:gd name="connsiteX2" fmla="*/ 670560 w 670560"/>
                      <a:gd name="connsiteY2" fmla="*/ 265402 h 265402"/>
                      <a:gd name="connsiteX3" fmla="*/ 0 w 670560"/>
                      <a:gd name="connsiteY3" fmla="*/ 265402 h 265402"/>
                      <a:gd name="connsiteX4" fmla="*/ 0 w 670560"/>
                      <a:gd name="connsiteY4" fmla="*/ 0 h 265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0560" h="265402" extrusionOk="0">
                        <a:moveTo>
                          <a:pt x="0" y="0"/>
                        </a:moveTo>
                        <a:cubicBezTo>
                          <a:pt x="252844" y="4125"/>
                          <a:pt x="480042" y="50036"/>
                          <a:pt x="670560" y="0"/>
                        </a:cubicBezTo>
                        <a:cubicBezTo>
                          <a:pt x="670939" y="115631"/>
                          <a:pt x="669828" y="217974"/>
                          <a:pt x="670560" y="265402"/>
                        </a:cubicBezTo>
                        <a:cubicBezTo>
                          <a:pt x="534230" y="217197"/>
                          <a:pt x="298684" y="312825"/>
                          <a:pt x="0" y="265402"/>
                        </a:cubicBezTo>
                        <a:cubicBezTo>
                          <a:pt x="12691" y="181882"/>
                          <a:pt x="-19423" y="1282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72DFF2-EA10-A0A0-1C49-6A65FC8742FD}"/>
              </a:ext>
            </a:extLst>
          </p:cNvPr>
          <p:cNvSpPr/>
          <p:nvPr/>
        </p:nvSpPr>
        <p:spPr>
          <a:xfrm>
            <a:off x="704850" y="982214"/>
            <a:ext cx="1078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연산의 </a:t>
            </a:r>
            <a:r>
              <a:rPr lang="ko-KR" altLang="en-US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대상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지정하는 법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788</Words>
  <Application>Microsoft Office PowerPoint</Application>
  <PresentationFormat>와이드스크린</PresentationFormat>
  <Paragraphs>162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139</cp:revision>
  <dcterms:created xsi:type="dcterms:W3CDTF">2023-01-06T03:49:17Z</dcterms:created>
  <dcterms:modified xsi:type="dcterms:W3CDTF">2023-01-09T08:23:38Z</dcterms:modified>
</cp:coreProperties>
</file>