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6" r:id="rId5"/>
    <p:sldId id="269" r:id="rId6"/>
    <p:sldId id="270" r:id="rId7"/>
    <p:sldId id="271" r:id="rId8"/>
    <p:sldId id="272" r:id="rId9"/>
    <p:sldId id="259" r:id="rId10"/>
    <p:sldId id="273" r:id="rId11"/>
    <p:sldId id="274" r:id="rId12"/>
    <p:sldId id="275" r:id="rId13"/>
    <p:sldId id="276" r:id="rId14"/>
    <p:sldId id="277" r:id="rId15"/>
    <p:sldId id="278" r:id="rId16"/>
    <p:sldId id="260" r:id="rId17"/>
    <p:sldId id="279" r:id="rId18"/>
    <p:sldId id="280" r:id="rId19"/>
    <p:sldId id="281" r:id="rId20"/>
    <p:sldId id="282" r:id="rId21"/>
    <p:sldId id="261" r:id="rId22"/>
    <p:sldId id="283" r:id="rId23"/>
    <p:sldId id="284" r:id="rId24"/>
    <p:sldId id="285" r:id="rId25"/>
    <p:sldId id="286" r:id="rId26"/>
    <p:sldId id="263" r:id="rId27"/>
    <p:sldId id="291" r:id="rId28"/>
    <p:sldId id="290" r:id="rId29"/>
    <p:sldId id="292" r:id="rId30"/>
    <p:sldId id="293" r:id="rId31"/>
    <p:sldId id="296" r:id="rId32"/>
    <p:sldId id="294" r:id="rId33"/>
    <p:sldId id="264" r:id="rId34"/>
    <p:sldId id="287" r:id="rId35"/>
    <p:sldId id="289" r:id="rId36"/>
    <p:sldId id="288" r:id="rId37"/>
    <p:sldId id="265" r:id="rId38"/>
    <p:sldId id="267" r:id="rId39"/>
    <p:sldId id="26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5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1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3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0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5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7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BB33-D3E0-4AD1-8D8E-791C91E1E29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0662" y="1655805"/>
            <a:ext cx="695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활용한 구조 프로그램 작성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063" y="97206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5914" y="5395783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선성민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황재승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2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1581156"/>
            <a:ext cx="336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추후 구현 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098303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707"/>
          <a:stretch/>
        </p:blipFill>
        <p:spPr>
          <a:xfrm>
            <a:off x="4274439" y="631568"/>
            <a:ext cx="7304753" cy="50376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4439" y="5905820"/>
            <a:ext cx="3634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※</a:t>
            </a:r>
            <a:r>
              <a:rPr lang="ko-KR" altLang="en-US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하중 조합 생성 기능도 추후 구현 예정</a:t>
            </a:r>
            <a:endParaRPr lang="ko-KR" altLang="en-US" sz="16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3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1581156"/>
            <a:ext cx="336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구현 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2071" y="2781485"/>
            <a:ext cx="878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Flexure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84" y="713947"/>
            <a:ext cx="7810851" cy="53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1581156"/>
            <a:ext cx="3419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2071" y="2781485"/>
            <a:ext cx="134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4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310" y="631568"/>
            <a:ext cx="7878246" cy="56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1581156"/>
            <a:ext cx="336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구현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2071" y="2781485"/>
            <a:ext cx="85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525" y="1044806"/>
            <a:ext cx="7797107" cy="152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1581156"/>
            <a:ext cx="336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구현 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2071" y="2781485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76" y="1073325"/>
            <a:ext cx="7723065" cy="13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05" y="2311868"/>
            <a:ext cx="2985369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6.     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2071" y="2781485"/>
            <a:ext cx="878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72" y="380198"/>
            <a:ext cx="6823830" cy="61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17" y="432099"/>
            <a:ext cx="7206114" cy="5993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405" y="2311868"/>
            <a:ext cx="2985369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6.     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2071" y="2781485"/>
            <a:ext cx="134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4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9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405" y="2311868"/>
            <a:ext cx="2985369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6.     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2071" y="2781485"/>
            <a:ext cx="85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85" y="554567"/>
            <a:ext cx="7224536" cy="59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405" y="2311868"/>
            <a:ext cx="2985369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6.     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4504" y="245443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2071" y="2781485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416" y="1099813"/>
            <a:ext cx="8374772" cy="42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405" y="2908634"/>
            <a:ext cx="254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7.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4504" y="3051205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25" y="370573"/>
            <a:ext cx="6890496" cy="61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070" y="840600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9070" y="3947524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 방식과의 비교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774" y="1343108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9774" y="4448661"/>
            <a:ext cx="1827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 방식 돌이켜 보기</a:t>
            </a:r>
            <a:endParaRPr lang="en-US" altLang="ko-KR" sz="12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9774" y="5548412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기존에 비해 나아진 점</a:t>
            </a:r>
            <a:endParaRPr lang="en-US" altLang="ko-KR" sz="12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774" y="2558015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사용법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2812" y="1694129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2812" y="195757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12" y="2237772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812" y="2935870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단일 부재 검토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2812" y="3233466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다중 검토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2812" y="3531062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레빗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연동 시연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9970" y="31990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목 차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05375" y="4116801"/>
            <a:ext cx="609600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ko-KR" altLang="en-US" sz="1400" dirty="0"/>
              <a:t>1. </a:t>
            </a:r>
            <a:r>
              <a:rPr lang="ko-KR" altLang="en-US" sz="1400" dirty="0" err="1"/>
              <a:t>수계산</a:t>
            </a:r>
            <a:r>
              <a:rPr lang="ko-KR" altLang="en-US" sz="1400" dirty="0"/>
              <a:t>, 2. </a:t>
            </a:r>
            <a:r>
              <a:rPr lang="ko-KR" altLang="en-US" sz="1400" dirty="0" err="1"/>
              <a:t>엑셀시트</a:t>
            </a:r>
            <a:r>
              <a:rPr lang="ko-KR" altLang="en-US" sz="1400" dirty="0"/>
              <a:t>, 3. 구조프로그램 순으로 현업에서 사용 되고 있는데</a:t>
            </a:r>
          </a:p>
          <a:p>
            <a:endParaRPr lang="ko-KR" altLang="en-US" sz="1400" dirty="0"/>
          </a:p>
          <a:p>
            <a:r>
              <a:rPr lang="ko-KR" altLang="en-US" sz="1400" dirty="0"/>
              <a:t>1. </a:t>
            </a:r>
            <a:r>
              <a:rPr lang="ko-KR" altLang="en-US" sz="1400" dirty="0" err="1"/>
              <a:t>수계산의</a:t>
            </a:r>
            <a:r>
              <a:rPr lang="ko-KR" altLang="en-US" sz="1400" dirty="0"/>
              <a:t> 경우 시간적인 한계가 있다는 것</a:t>
            </a:r>
          </a:p>
          <a:p>
            <a:r>
              <a:rPr lang="ko-KR" altLang="en-US" sz="1400" dirty="0"/>
              <a:t>2. </a:t>
            </a:r>
            <a:r>
              <a:rPr lang="ko-KR" altLang="en-US" sz="1400" dirty="0" err="1"/>
              <a:t>엑셀시트의</a:t>
            </a:r>
            <a:r>
              <a:rPr lang="ko-KR" altLang="en-US" sz="1400" dirty="0"/>
              <a:t> 경우 </a:t>
            </a:r>
            <a:r>
              <a:rPr lang="ko-KR" altLang="en-US" sz="1400" dirty="0" err="1" smtClean="0"/>
              <a:t>여러부재를</a:t>
            </a:r>
            <a:r>
              <a:rPr lang="ko-KR" altLang="en-US" sz="1400" dirty="0" smtClean="0"/>
              <a:t> 동시 </a:t>
            </a:r>
            <a:r>
              <a:rPr lang="ko-KR" altLang="en-US" sz="1400" dirty="0"/>
              <a:t>검토하기엔 무리가 있다는 것</a:t>
            </a:r>
          </a:p>
          <a:p>
            <a:r>
              <a:rPr lang="ko-KR" altLang="en-US" sz="1400" dirty="0"/>
              <a:t>3. 그래서 구조 프로그램을 사용한다 -&gt; 하지만 라이센스가 필요하다는 단점이 있다. 그리고 전문회사에서 각각 개발한 프로그램 호환성의 문제등이 </a:t>
            </a:r>
            <a:r>
              <a:rPr lang="ko-KR" altLang="en-US" sz="1400" dirty="0" smtClean="0"/>
              <a:t>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6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405" y="2908634"/>
            <a:ext cx="254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7.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4504" y="3051205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343" y="1073325"/>
            <a:ext cx="8445302" cy="3085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53075" y="4933950"/>
            <a:ext cx="4164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리디바탕" panose="020B0600000101010101" pitchFamily="34" charset="-127"/>
                <a:ea typeface="리디바탕" panose="020B0600000101010101" pitchFamily="34" charset="-127"/>
              </a:defRPr>
            </a:lvl1pPr>
          </a:lstStyle>
          <a:p>
            <a:r>
              <a:rPr lang="ko-KR" altLang="en-US" dirty="0">
                <a:solidFill>
                  <a:srgbClr val="FF00FF"/>
                </a:solidFill>
              </a:rPr>
              <a:t>이 부분의 인자를 바꾸어서 결과 검토 모드를 바꿀 수 </a:t>
            </a:r>
            <a:r>
              <a:rPr lang="ko-KR" altLang="en-US" dirty="0" smtClean="0">
                <a:solidFill>
                  <a:srgbClr val="FF00FF"/>
                </a:solidFill>
              </a:rPr>
              <a:t>있음</a:t>
            </a:r>
            <a:endParaRPr lang="en-US" altLang="ko-KR" dirty="0" smtClean="0">
              <a:solidFill>
                <a:srgbClr val="FF00FF"/>
              </a:solidFill>
            </a:endParaRPr>
          </a:p>
          <a:p>
            <a:endParaRPr lang="en-US" altLang="ko-KR" dirty="0">
              <a:solidFill>
                <a:srgbClr val="FF00FF"/>
              </a:solidFill>
            </a:endParaRPr>
          </a:p>
          <a:p>
            <a:r>
              <a:rPr lang="en-US" altLang="ko-KR" dirty="0">
                <a:solidFill>
                  <a:srgbClr val="FF00FF"/>
                </a:solidFill>
              </a:rPr>
              <a:t>Ex) </a:t>
            </a:r>
            <a:r>
              <a:rPr lang="en-US" altLang="ko-KR" dirty="0" smtClean="0">
                <a:solidFill>
                  <a:srgbClr val="FF00FF"/>
                </a:solidFill>
              </a:rPr>
              <a:t>“</a:t>
            </a:r>
            <a:r>
              <a:rPr lang="en-US" altLang="ko-KR" dirty="0" err="1" smtClean="0">
                <a:solidFill>
                  <a:srgbClr val="FF00FF"/>
                </a:solidFill>
              </a:rPr>
              <a:t>checkFlexure</a:t>
            </a:r>
            <a:r>
              <a:rPr lang="en-US" altLang="ko-KR" dirty="0">
                <a:solidFill>
                  <a:srgbClr val="FF00FF"/>
                </a:solidFill>
              </a:rPr>
              <a:t>”, “</a:t>
            </a:r>
            <a:r>
              <a:rPr lang="en-US" altLang="ko-KR" dirty="0" err="1" smtClean="0">
                <a:solidFill>
                  <a:srgbClr val="FF00FF"/>
                </a:solidFill>
              </a:rPr>
              <a:t>checkCompressure</a:t>
            </a:r>
            <a:r>
              <a:rPr lang="en-US" altLang="ko-KR" dirty="0">
                <a:solidFill>
                  <a:srgbClr val="FF00FF"/>
                </a:solidFill>
              </a:rPr>
              <a:t>”, </a:t>
            </a:r>
            <a:r>
              <a:rPr lang="en-US" altLang="ko-KR" dirty="0" smtClean="0">
                <a:solidFill>
                  <a:srgbClr val="FF00FF"/>
                </a:solidFill>
              </a:rPr>
              <a:t>“</a:t>
            </a:r>
            <a:r>
              <a:rPr lang="en-US" altLang="ko-KR" dirty="0" err="1" smtClean="0">
                <a:solidFill>
                  <a:srgbClr val="FF00FF"/>
                </a:solidFill>
              </a:rPr>
              <a:t>checkTensile</a:t>
            </a:r>
            <a:r>
              <a:rPr lang="en-US" altLang="ko-KR" dirty="0" smtClean="0">
                <a:solidFill>
                  <a:srgbClr val="FF00FF"/>
                </a:solidFill>
              </a:rPr>
              <a:t>”, “all”</a:t>
            </a:r>
            <a:endParaRPr lang="ko-KR" altLang="en-US" dirty="0">
              <a:solidFill>
                <a:srgbClr val="FF00FF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838825" y="3844446"/>
            <a:ext cx="0" cy="1103793"/>
          </a:xfrm>
          <a:prstGeom prst="line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23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0328" y="1625260"/>
            <a:ext cx="177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User Code Part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08255" y="2620393"/>
            <a:ext cx="3713132" cy="300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베이스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8255" y="2219535"/>
            <a:ext cx="1808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Pre.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입력부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405" y="1417314"/>
            <a:ext cx="3314754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Pre.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입력부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 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정보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import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재료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4504" y="1559885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02" y="505326"/>
            <a:ext cx="7575510" cy="58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405" y="1417314"/>
            <a:ext cx="3314754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Pre.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입력부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 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정보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import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재료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4504" y="1896768"/>
            <a:ext cx="0" cy="817556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506" y="852446"/>
            <a:ext cx="8049334" cy="440355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13736" y="3474720"/>
            <a:ext cx="6035040" cy="27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5349240" y="1539240"/>
            <a:ext cx="3977640" cy="1089660"/>
          </a:xfrm>
          <a:custGeom>
            <a:avLst/>
            <a:gdLst>
              <a:gd name="connsiteX0" fmla="*/ 0 w 3970020"/>
              <a:gd name="connsiteY0" fmla="*/ 0 h 1013460"/>
              <a:gd name="connsiteX1" fmla="*/ 0 w 3970020"/>
              <a:gd name="connsiteY1" fmla="*/ 449580 h 1013460"/>
              <a:gd name="connsiteX2" fmla="*/ 3970020 w 3970020"/>
              <a:gd name="connsiteY2" fmla="*/ 449580 h 1013460"/>
              <a:gd name="connsiteX3" fmla="*/ 3970020 w 3970020"/>
              <a:gd name="connsiteY3" fmla="*/ 101346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0020" h="1013460">
                <a:moveTo>
                  <a:pt x="0" y="0"/>
                </a:moveTo>
                <a:lnTo>
                  <a:pt x="0" y="449580"/>
                </a:lnTo>
                <a:lnTo>
                  <a:pt x="3970020" y="449580"/>
                </a:lnTo>
                <a:lnTo>
                  <a:pt x="3970020" y="1013460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8966200" y="2787650"/>
            <a:ext cx="1008380" cy="0"/>
          </a:xfrm>
          <a:prstGeom prst="line">
            <a:avLst/>
          </a:prstGeom>
          <a:ln w="158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505325" y="2657474"/>
            <a:ext cx="882650" cy="12382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5391150" y="2749550"/>
            <a:ext cx="1371600" cy="73025"/>
          </a:xfrm>
          <a:custGeom>
            <a:avLst/>
            <a:gdLst>
              <a:gd name="connsiteX0" fmla="*/ 0 w 1371600"/>
              <a:gd name="connsiteY0" fmla="*/ 0 h 73025"/>
              <a:gd name="connsiteX1" fmla="*/ 365125 w 1371600"/>
              <a:gd name="connsiteY1" fmla="*/ 0 h 73025"/>
              <a:gd name="connsiteX2" fmla="*/ 365125 w 1371600"/>
              <a:gd name="connsiteY2" fmla="*/ 31750 h 73025"/>
              <a:gd name="connsiteX3" fmla="*/ 1371600 w 1371600"/>
              <a:gd name="connsiteY3" fmla="*/ 31750 h 73025"/>
              <a:gd name="connsiteX4" fmla="*/ 1371600 w 1371600"/>
              <a:gd name="connsiteY4" fmla="*/ 73025 h 7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73025">
                <a:moveTo>
                  <a:pt x="0" y="0"/>
                </a:moveTo>
                <a:lnTo>
                  <a:pt x="365125" y="0"/>
                </a:lnTo>
                <a:lnTo>
                  <a:pt x="365125" y="31750"/>
                </a:lnTo>
                <a:lnTo>
                  <a:pt x="1371600" y="31750"/>
                </a:lnTo>
                <a:lnTo>
                  <a:pt x="1371600" y="73025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05325" y="2917700"/>
            <a:ext cx="882650" cy="12382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4853940" y="3040254"/>
            <a:ext cx="1572260" cy="1277746"/>
          </a:xfrm>
          <a:custGeom>
            <a:avLst/>
            <a:gdLst>
              <a:gd name="connsiteX0" fmla="*/ 0 w 3970020"/>
              <a:gd name="connsiteY0" fmla="*/ 0 h 1013460"/>
              <a:gd name="connsiteX1" fmla="*/ 0 w 3970020"/>
              <a:gd name="connsiteY1" fmla="*/ 449580 h 1013460"/>
              <a:gd name="connsiteX2" fmla="*/ 3970020 w 3970020"/>
              <a:gd name="connsiteY2" fmla="*/ 449580 h 1013460"/>
              <a:gd name="connsiteX3" fmla="*/ 3970020 w 3970020"/>
              <a:gd name="connsiteY3" fmla="*/ 101346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0020" h="1013460">
                <a:moveTo>
                  <a:pt x="0" y="0"/>
                </a:moveTo>
                <a:lnTo>
                  <a:pt x="0" y="449580"/>
                </a:lnTo>
                <a:lnTo>
                  <a:pt x="3970020" y="449580"/>
                </a:lnTo>
                <a:lnTo>
                  <a:pt x="3970020" y="1013460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896610" y="4445000"/>
            <a:ext cx="770890" cy="0"/>
          </a:xfrm>
          <a:prstGeom prst="line">
            <a:avLst/>
          </a:prstGeom>
          <a:ln w="158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505324" y="1406015"/>
            <a:ext cx="993775" cy="13208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405" y="1417314"/>
            <a:ext cx="3314754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Pre.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입력부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 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정보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import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재료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4504" y="2800350"/>
            <a:ext cx="0" cy="1228725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289" y="471001"/>
            <a:ext cx="7589386" cy="581297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81525" y="1777364"/>
            <a:ext cx="363855" cy="13144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701540" y="1904045"/>
            <a:ext cx="2171700" cy="167640"/>
          </a:xfrm>
          <a:custGeom>
            <a:avLst/>
            <a:gdLst>
              <a:gd name="connsiteX0" fmla="*/ 0 w 3970020"/>
              <a:gd name="connsiteY0" fmla="*/ 0 h 1013460"/>
              <a:gd name="connsiteX1" fmla="*/ 0 w 3970020"/>
              <a:gd name="connsiteY1" fmla="*/ 449580 h 1013460"/>
              <a:gd name="connsiteX2" fmla="*/ 3970020 w 3970020"/>
              <a:gd name="connsiteY2" fmla="*/ 449580 h 1013460"/>
              <a:gd name="connsiteX3" fmla="*/ 3970020 w 3970020"/>
              <a:gd name="connsiteY3" fmla="*/ 101346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0020" h="1013460">
                <a:moveTo>
                  <a:pt x="0" y="0"/>
                </a:moveTo>
                <a:lnTo>
                  <a:pt x="0" y="449580"/>
                </a:lnTo>
                <a:lnTo>
                  <a:pt x="3970020" y="449580"/>
                </a:lnTo>
                <a:lnTo>
                  <a:pt x="3970020" y="1013460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394200" y="3727450"/>
            <a:ext cx="4559300" cy="514350"/>
          </a:xfrm>
          <a:custGeom>
            <a:avLst/>
            <a:gdLst>
              <a:gd name="connsiteX0" fmla="*/ 184150 w 4362450"/>
              <a:gd name="connsiteY0" fmla="*/ 0 h 514350"/>
              <a:gd name="connsiteX1" fmla="*/ 0 w 4362450"/>
              <a:gd name="connsiteY1" fmla="*/ 0 h 514350"/>
              <a:gd name="connsiteX2" fmla="*/ 0 w 4362450"/>
              <a:gd name="connsiteY2" fmla="*/ 514350 h 514350"/>
              <a:gd name="connsiteX3" fmla="*/ 4184650 w 4362450"/>
              <a:gd name="connsiteY3" fmla="*/ 514350 h 514350"/>
              <a:gd name="connsiteX4" fmla="*/ 4362450 w 4362450"/>
              <a:gd name="connsiteY4" fmla="*/ 3365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450" h="514350">
                <a:moveTo>
                  <a:pt x="184150" y="0"/>
                </a:moveTo>
                <a:lnTo>
                  <a:pt x="0" y="0"/>
                </a:lnTo>
                <a:lnTo>
                  <a:pt x="0" y="514350"/>
                </a:lnTo>
                <a:lnTo>
                  <a:pt x="4184650" y="514350"/>
                </a:lnTo>
                <a:lnTo>
                  <a:pt x="4362450" y="336550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4248150" y="3606800"/>
            <a:ext cx="3818890" cy="561877"/>
          </a:xfrm>
          <a:custGeom>
            <a:avLst/>
            <a:gdLst>
              <a:gd name="connsiteX0" fmla="*/ 184150 w 4362450"/>
              <a:gd name="connsiteY0" fmla="*/ 0 h 514350"/>
              <a:gd name="connsiteX1" fmla="*/ 0 w 4362450"/>
              <a:gd name="connsiteY1" fmla="*/ 0 h 514350"/>
              <a:gd name="connsiteX2" fmla="*/ 0 w 4362450"/>
              <a:gd name="connsiteY2" fmla="*/ 514350 h 514350"/>
              <a:gd name="connsiteX3" fmla="*/ 4184650 w 4362450"/>
              <a:gd name="connsiteY3" fmla="*/ 514350 h 514350"/>
              <a:gd name="connsiteX4" fmla="*/ 4362450 w 4362450"/>
              <a:gd name="connsiteY4" fmla="*/ 336550 h 514350"/>
              <a:gd name="connsiteX0" fmla="*/ 347361 w 4362450"/>
              <a:gd name="connsiteY0" fmla="*/ 4060 h 514350"/>
              <a:gd name="connsiteX1" fmla="*/ 0 w 4362450"/>
              <a:gd name="connsiteY1" fmla="*/ 0 h 514350"/>
              <a:gd name="connsiteX2" fmla="*/ 0 w 4362450"/>
              <a:gd name="connsiteY2" fmla="*/ 514350 h 514350"/>
              <a:gd name="connsiteX3" fmla="*/ 4184650 w 4362450"/>
              <a:gd name="connsiteY3" fmla="*/ 514350 h 514350"/>
              <a:gd name="connsiteX4" fmla="*/ 4362450 w 4362450"/>
              <a:gd name="connsiteY4" fmla="*/ 3365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450" h="514350">
                <a:moveTo>
                  <a:pt x="347361" y="4060"/>
                </a:moveTo>
                <a:lnTo>
                  <a:pt x="0" y="0"/>
                </a:lnTo>
                <a:lnTo>
                  <a:pt x="0" y="514350"/>
                </a:lnTo>
                <a:lnTo>
                  <a:pt x="4184650" y="514350"/>
                </a:lnTo>
                <a:lnTo>
                  <a:pt x="4362450" y="336550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894580" y="3495773"/>
            <a:ext cx="2465070" cy="441227"/>
          </a:xfrm>
          <a:custGeom>
            <a:avLst/>
            <a:gdLst>
              <a:gd name="connsiteX0" fmla="*/ 0 w 1371600"/>
              <a:gd name="connsiteY0" fmla="*/ 0 h 73025"/>
              <a:gd name="connsiteX1" fmla="*/ 365125 w 1371600"/>
              <a:gd name="connsiteY1" fmla="*/ 0 h 73025"/>
              <a:gd name="connsiteX2" fmla="*/ 365125 w 1371600"/>
              <a:gd name="connsiteY2" fmla="*/ 31750 h 73025"/>
              <a:gd name="connsiteX3" fmla="*/ 1371600 w 1371600"/>
              <a:gd name="connsiteY3" fmla="*/ 31750 h 73025"/>
              <a:gd name="connsiteX4" fmla="*/ 1371600 w 1371600"/>
              <a:gd name="connsiteY4" fmla="*/ 73025 h 7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73025">
                <a:moveTo>
                  <a:pt x="0" y="0"/>
                </a:moveTo>
                <a:lnTo>
                  <a:pt x="365125" y="0"/>
                </a:lnTo>
                <a:lnTo>
                  <a:pt x="365125" y="31750"/>
                </a:lnTo>
                <a:lnTo>
                  <a:pt x="1371600" y="31750"/>
                </a:lnTo>
                <a:lnTo>
                  <a:pt x="1371600" y="73025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894580" y="3354436"/>
            <a:ext cx="1847345" cy="582564"/>
          </a:xfrm>
          <a:custGeom>
            <a:avLst/>
            <a:gdLst>
              <a:gd name="connsiteX0" fmla="*/ 0 w 1371600"/>
              <a:gd name="connsiteY0" fmla="*/ 0 h 73025"/>
              <a:gd name="connsiteX1" fmla="*/ 365125 w 1371600"/>
              <a:gd name="connsiteY1" fmla="*/ 0 h 73025"/>
              <a:gd name="connsiteX2" fmla="*/ 365125 w 1371600"/>
              <a:gd name="connsiteY2" fmla="*/ 31750 h 73025"/>
              <a:gd name="connsiteX3" fmla="*/ 1371600 w 1371600"/>
              <a:gd name="connsiteY3" fmla="*/ 31750 h 73025"/>
              <a:gd name="connsiteX4" fmla="*/ 1371600 w 1371600"/>
              <a:gd name="connsiteY4" fmla="*/ 73025 h 73025"/>
              <a:gd name="connsiteX0" fmla="*/ 0 w 1371600"/>
              <a:gd name="connsiteY0" fmla="*/ 0 h 73025"/>
              <a:gd name="connsiteX1" fmla="*/ 365125 w 1371600"/>
              <a:gd name="connsiteY1" fmla="*/ 0 h 73025"/>
              <a:gd name="connsiteX2" fmla="*/ 867929 w 1371600"/>
              <a:gd name="connsiteY2" fmla="*/ 32347 h 73025"/>
              <a:gd name="connsiteX3" fmla="*/ 1371600 w 1371600"/>
              <a:gd name="connsiteY3" fmla="*/ 31750 h 73025"/>
              <a:gd name="connsiteX4" fmla="*/ 1371600 w 1371600"/>
              <a:gd name="connsiteY4" fmla="*/ 73025 h 73025"/>
              <a:gd name="connsiteX0" fmla="*/ 0 w 1371600"/>
              <a:gd name="connsiteY0" fmla="*/ 0 h 73025"/>
              <a:gd name="connsiteX1" fmla="*/ 556936 w 1371600"/>
              <a:gd name="connsiteY1" fmla="*/ 597 h 73025"/>
              <a:gd name="connsiteX2" fmla="*/ 867929 w 1371600"/>
              <a:gd name="connsiteY2" fmla="*/ 32347 h 73025"/>
              <a:gd name="connsiteX3" fmla="*/ 1371600 w 1371600"/>
              <a:gd name="connsiteY3" fmla="*/ 31750 h 73025"/>
              <a:gd name="connsiteX4" fmla="*/ 1371600 w 1371600"/>
              <a:gd name="connsiteY4" fmla="*/ 73025 h 73025"/>
              <a:gd name="connsiteX0" fmla="*/ 0 w 1371600"/>
              <a:gd name="connsiteY0" fmla="*/ 0 h 73025"/>
              <a:gd name="connsiteX1" fmla="*/ 556936 w 1371600"/>
              <a:gd name="connsiteY1" fmla="*/ 597 h 73025"/>
              <a:gd name="connsiteX2" fmla="*/ 867929 w 1371600"/>
              <a:gd name="connsiteY2" fmla="*/ 32347 h 73025"/>
              <a:gd name="connsiteX3" fmla="*/ 1369737 w 1371600"/>
              <a:gd name="connsiteY3" fmla="*/ 35033 h 73025"/>
              <a:gd name="connsiteX4" fmla="*/ 1371600 w 1371600"/>
              <a:gd name="connsiteY4" fmla="*/ 73025 h 73025"/>
              <a:gd name="connsiteX0" fmla="*/ 0 w 1444701"/>
              <a:gd name="connsiteY0" fmla="*/ 0 h 73025"/>
              <a:gd name="connsiteX1" fmla="*/ 556936 w 1444701"/>
              <a:gd name="connsiteY1" fmla="*/ 597 h 73025"/>
              <a:gd name="connsiteX2" fmla="*/ 867929 w 1444701"/>
              <a:gd name="connsiteY2" fmla="*/ 32347 h 73025"/>
              <a:gd name="connsiteX3" fmla="*/ 1369737 w 1444701"/>
              <a:gd name="connsiteY3" fmla="*/ 35033 h 73025"/>
              <a:gd name="connsiteX4" fmla="*/ 1371600 w 1444701"/>
              <a:gd name="connsiteY4" fmla="*/ 73025 h 7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701" h="73025">
                <a:moveTo>
                  <a:pt x="0" y="0"/>
                </a:moveTo>
                <a:lnTo>
                  <a:pt x="556936" y="597"/>
                </a:lnTo>
                <a:cubicBezTo>
                  <a:pt x="660600" y="11180"/>
                  <a:pt x="732462" y="26608"/>
                  <a:pt x="867929" y="32347"/>
                </a:cubicBezTo>
                <a:cubicBezTo>
                  <a:pt x="1003396" y="38086"/>
                  <a:pt x="1201847" y="31352"/>
                  <a:pt x="1369737" y="35033"/>
                </a:cubicBezTo>
                <a:cubicBezTo>
                  <a:pt x="1537627" y="38714"/>
                  <a:pt x="1370979" y="60361"/>
                  <a:pt x="1371600" y="73025"/>
                </a:cubicBezTo>
              </a:path>
            </a:pathLst>
          </a:cu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769" y="1719087"/>
            <a:ext cx="8102067" cy="22242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 부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405" y="1417314"/>
            <a:ext cx="3314754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Pre.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입력부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 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정보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import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단면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재료 속성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베이스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Setter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서브 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Checker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함수 호출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4504" y="4093535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4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204130"/>
            <a:ext cx="10058400" cy="54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5773" y="2472490"/>
            <a:ext cx="9374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(g </a:t>
            </a:r>
            <a:r>
              <a:rPr lang="en-US" altLang="ko-KR" sz="9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∘ </a:t>
            </a:r>
            <a:r>
              <a:rPr lang="en-US" altLang="ko-KR" sz="9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f)(x) = g(f(x))</a:t>
            </a:r>
            <a:endParaRPr lang="ko-KR" altLang="en-US" sz="9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467" y="1073325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27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328" y="1625260"/>
            <a:ext cx="235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Definition Code Part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8255" y="2628906"/>
            <a:ext cx="33602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구현 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결과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Checker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8255" y="2328627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9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1321" y="1653047"/>
            <a:ext cx="9238426" cy="395185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Data</a:t>
            </a:r>
            <a:r>
              <a:rPr lang="ko-KR" altLang="en-US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와 모델링을 추상화 하는 것 보다</a:t>
            </a:r>
            <a:r>
              <a:rPr lang="en-US" altLang="ko-KR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연산을 추상화하는 것이</a:t>
            </a:r>
            <a:endParaRPr lang="en-US" altLang="ko-KR" sz="4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복잡성을 다루는 데 더 좋다</a:t>
            </a:r>
            <a:endParaRPr lang="ko-KR" altLang="en-US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236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042761" y="1792042"/>
            <a:ext cx="9695192" cy="4865686"/>
            <a:chOff x="861785" y="1039988"/>
            <a:chExt cx="10022318" cy="5029866"/>
          </a:xfrm>
        </p:grpSpPr>
        <p:sp>
          <p:nvSpPr>
            <p:cNvPr id="6" name="직사각형 5"/>
            <p:cNvSpPr/>
            <p:nvPr/>
          </p:nvSpPr>
          <p:spPr>
            <a:xfrm>
              <a:off x="1390749" y="3684470"/>
              <a:ext cx="1071564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Section</a:t>
              </a:r>
            </a:p>
            <a:p>
              <a:pPr algn="ctr"/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Property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76958" y="3301207"/>
              <a:ext cx="1347865" cy="861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Material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Property</a:t>
              </a:r>
              <a:endParaRPr lang="en-US" altLang="ko-KR" sz="11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90749" y="1990250"/>
              <a:ext cx="1071564" cy="2308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SectionProfile</a:t>
              </a:r>
              <a:endParaRPr lang="ko-KR" altLang="en-US" sz="9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56027" y="3301207"/>
              <a:ext cx="1710766" cy="2308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Flexure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56027" y="3516651"/>
              <a:ext cx="1710766" cy="2308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</a:t>
              </a:r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Compressure</a:t>
              </a:r>
              <a:endPara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56027" y="3732095"/>
              <a:ext cx="1710766" cy="23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Tensile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56026" y="3947539"/>
              <a:ext cx="1710767" cy="2308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Combined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24826" y="3301207"/>
              <a:ext cx="1631198" cy="861776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DesignBase</a:t>
              </a:r>
              <a:endParaRPr lang="ko-KR" altLang="en-US" sz="16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7377" y="1336470"/>
              <a:ext cx="1369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Excel or </a:t>
              </a:r>
              <a:r>
                <a:rPr lang="ko-KR" altLang="en-US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사용자 입력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66795" y="3301207"/>
              <a:ext cx="1929208" cy="2308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Flexure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66794" y="3516651"/>
              <a:ext cx="1929209" cy="2308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</a:t>
              </a:r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Compressure</a:t>
              </a:r>
              <a:endPara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66795" y="3732095"/>
              <a:ext cx="1929208" cy="23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Tensile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866794" y="3947539"/>
              <a:ext cx="1929209" cy="2308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Combined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6049" y="1086445"/>
              <a:ext cx="50847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path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42761" y="2512368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dsgnMode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3617" y="2512368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fy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4781" y="251236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E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1879" y="251236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DL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34470" y="2512368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LL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64649" y="2512368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리디바탕" panose="020B0600000101010101" pitchFamily="34" charset="-127"/>
                  <a:ea typeface="리디바탕" panose="020B0600000101010101" pitchFamily="34" charset="-127"/>
                </a:rPr>
                <a:t>length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5718" y="2512368"/>
              <a:ext cx="6864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cb_mode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17779" y="2512368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table_mode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55533" y="2512368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brace_idx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cxnSp>
          <p:nvCxnSpPr>
            <p:cNvPr id="29" name="직선 연결선 28"/>
            <p:cNvCxnSpPr>
              <a:stCxn id="21" idx="2"/>
            </p:cNvCxnSpPr>
            <p:nvPr/>
          </p:nvCxnSpPr>
          <p:spPr>
            <a:xfrm flipH="1">
              <a:off x="3633812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886049" y="1545985"/>
              <a:ext cx="0" cy="21384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082899" y="1554742"/>
              <a:ext cx="0" cy="3541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4172621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4870126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5298178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5775282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6567052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7086299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7720566" y="2789367"/>
              <a:ext cx="1869" cy="51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10008535" y="2789367"/>
              <a:ext cx="1" cy="13736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자유형 39"/>
            <p:cNvSpPr/>
            <p:nvPr/>
          </p:nvSpPr>
          <p:spPr>
            <a:xfrm>
              <a:off x="861785" y="2086429"/>
              <a:ext cx="9963150" cy="3076575"/>
            </a:xfrm>
            <a:custGeom>
              <a:avLst/>
              <a:gdLst>
                <a:gd name="connsiteX0" fmla="*/ 0 w 9963150"/>
                <a:gd name="connsiteY0" fmla="*/ 3076575 h 3076575"/>
                <a:gd name="connsiteX1" fmla="*/ 0 w 9963150"/>
                <a:gd name="connsiteY1" fmla="*/ 1133475 h 3076575"/>
                <a:gd name="connsiteX2" fmla="*/ 247650 w 9963150"/>
                <a:gd name="connsiteY2" fmla="*/ 1133475 h 3076575"/>
                <a:gd name="connsiteX3" fmla="*/ 1981200 w 9963150"/>
                <a:gd name="connsiteY3" fmla="*/ 1133475 h 3076575"/>
                <a:gd name="connsiteX4" fmla="*/ 1981200 w 9963150"/>
                <a:gd name="connsiteY4" fmla="*/ 0 h 3076575"/>
                <a:gd name="connsiteX5" fmla="*/ 9963150 w 9963150"/>
                <a:gd name="connsiteY5" fmla="*/ 0 h 3076575"/>
                <a:gd name="connsiteX6" fmla="*/ 9963150 w 9963150"/>
                <a:gd name="connsiteY6" fmla="*/ 3067050 h 3076575"/>
                <a:gd name="connsiteX7" fmla="*/ 0 w 9963150"/>
                <a:gd name="connsiteY7" fmla="*/ 3076575 h 307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63150" h="3076575">
                  <a:moveTo>
                    <a:pt x="0" y="3076575"/>
                  </a:moveTo>
                  <a:lnTo>
                    <a:pt x="0" y="1133475"/>
                  </a:lnTo>
                  <a:lnTo>
                    <a:pt x="247650" y="1133475"/>
                  </a:lnTo>
                  <a:lnTo>
                    <a:pt x="1981200" y="1133475"/>
                  </a:lnTo>
                  <a:lnTo>
                    <a:pt x="1981200" y="0"/>
                  </a:lnTo>
                  <a:lnTo>
                    <a:pt x="9963150" y="0"/>
                  </a:lnTo>
                  <a:lnTo>
                    <a:pt x="9963150" y="3067050"/>
                  </a:lnTo>
                  <a:lnTo>
                    <a:pt x="0" y="3076575"/>
                  </a:lnTo>
                  <a:close/>
                </a:path>
              </a:pathLst>
            </a:custGeom>
            <a:noFill/>
            <a:ln w="349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02753" y="1039988"/>
              <a:ext cx="57670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Composed Function</a:t>
              </a:r>
              <a:endParaRPr lang="ko-KR" altLang="en-US" sz="48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97376" y="4162983"/>
              <a:ext cx="9241784" cy="51184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DesignResultChecker</a:t>
              </a:r>
              <a:endParaRPr lang="ko-KR" altLang="en-US" sz="2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81879" y="5177705"/>
              <a:ext cx="6191220" cy="477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하나의 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연산으로 합성된 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12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가지의 연산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(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함수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)</a:t>
              </a:r>
              <a:endPara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67052" y="5688060"/>
              <a:ext cx="4317051" cy="381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※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합성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범위는 얼마든지 변경이 가능하다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09922" y="2522223"/>
              <a:ext cx="6607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. . . . . . . .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47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1142999" y="1792042"/>
            <a:ext cx="9674077" cy="4865686"/>
            <a:chOff x="1142999" y="1792042"/>
            <a:chExt cx="9674077" cy="4865686"/>
          </a:xfrm>
        </p:grpSpPr>
        <p:sp>
          <p:nvSpPr>
            <p:cNvPr id="6" name="직사각형 5"/>
            <p:cNvSpPr/>
            <p:nvPr/>
          </p:nvSpPr>
          <p:spPr>
            <a:xfrm>
              <a:off x="1554459" y="4350206"/>
              <a:ext cx="1036588" cy="4465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Section</a:t>
              </a:r>
            </a:p>
            <a:p>
              <a:pPr algn="ctr"/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Property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82367" y="3979453"/>
              <a:ext cx="1303871" cy="8336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Material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Property</a:t>
              </a:r>
              <a:endParaRPr lang="en-US" altLang="ko-KR" sz="11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54459" y="2711287"/>
              <a:ext cx="1036588" cy="2232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SectionProfile</a:t>
              </a:r>
              <a:endParaRPr lang="ko-KR" altLang="en-US" sz="9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64200" y="3979453"/>
              <a:ext cx="1654927" cy="2232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Flexure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64200" y="4187864"/>
              <a:ext cx="1654927" cy="2232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</a:t>
              </a:r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Compressure</a:t>
              </a:r>
              <a:endPara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4200" y="4396276"/>
              <a:ext cx="1654927" cy="2232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Tensile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64199" y="4604688"/>
              <a:ext cx="1654928" cy="2232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SubDesignBase</a:t>
              </a:r>
              <a:r>
                <a:rPr lang="en-US" altLang="ko-KR" sz="9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: Combined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86241" y="3979453"/>
              <a:ext cx="1577956" cy="833647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DesignBase</a:t>
              </a:r>
              <a:endParaRPr lang="ko-KR" altLang="en-US" sz="16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70663" y="2078847"/>
              <a:ext cx="1324593" cy="23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Excel or </a:t>
              </a:r>
              <a:r>
                <a:rPr lang="ko-KR" altLang="en-US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사용자 입력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19129" y="3979453"/>
              <a:ext cx="1866239" cy="2232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Flexure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19128" y="4187864"/>
              <a:ext cx="1866240" cy="2232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</a:t>
              </a:r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Compressure</a:t>
              </a:r>
              <a:endPara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19129" y="4396276"/>
              <a:ext cx="1866239" cy="2232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Tensile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819128" y="4604688"/>
              <a:ext cx="1866240" cy="2232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SubDesignChecker</a:t>
              </a:r>
              <a:r>
                <a:rPr lang="en-US" altLang="ko-KR" sz="900" dirty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: Combined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33593" y="1836983"/>
              <a:ext cx="491877" cy="267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path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43656" y="3216362"/>
              <a:ext cx="867141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dsgnMode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9343" y="3216362"/>
              <a:ext cx="313549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fy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2191" y="3216362"/>
              <a:ext cx="263927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E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8168" y="3216362"/>
              <a:ext cx="367821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DL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75986" y="3216362"/>
              <a:ext cx="349213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LL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95388" y="3216362"/>
              <a:ext cx="609728" cy="2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리디바탕" panose="020B0600000101010101" pitchFamily="34" charset="-127"/>
                  <a:ea typeface="리디바탕" panose="020B0600000101010101" pitchFamily="34" charset="-127"/>
                </a:rPr>
                <a:t>length</a:t>
              </a:r>
              <a:endPara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1616" y="3216362"/>
              <a:ext cx="664002" cy="23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cb_mode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04353" y="3216362"/>
              <a:ext cx="814418" cy="23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table_mode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8027" y="3216362"/>
              <a:ext cx="705870" cy="23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리디바탕" panose="020B0600000101010101" pitchFamily="34" charset="-127"/>
                  <a:ea typeface="리디바탕" panose="020B0600000101010101" pitchFamily="34" charset="-127"/>
                </a:rPr>
                <a:t>brace_idx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cxnSp>
          <p:nvCxnSpPr>
            <p:cNvPr id="29" name="직선 연결선 28"/>
            <p:cNvCxnSpPr>
              <a:stCxn id="21" idx="2"/>
            </p:cNvCxnSpPr>
            <p:nvPr/>
          </p:nvCxnSpPr>
          <p:spPr>
            <a:xfrm flipH="1">
              <a:off x="3724309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033593" y="2281523"/>
              <a:ext cx="0" cy="20686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224018" y="2289994"/>
              <a:ext cx="0" cy="3426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4245532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4920271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5334351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5795883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6561809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7064108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7677673" y="3484320"/>
              <a:ext cx="1808" cy="4951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9890963" y="3484320"/>
              <a:ext cx="1" cy="13287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274680" y="1792042"/>
              <a:ext cx="5578856" cy="803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Composed Function</a:t>
              </a:r>
              <a:endParaRPr lang="ko-KR" altLang="en-US" sz="48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270662" y="4813099"/>
              <a:ext cx="8940135" cy="4951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DesignResultChecker</a:t>
              </a:r>
              <a:endParaRPr lang="ko-KR" altLang="en-US" sz="2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38168" y="5794700"/>
              <a:ext cx="6078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두 개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의 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연산으로 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합성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된 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12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가지의 연산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(</a:t>
              </a:r>
              <a:r>
                <a:rPr lang="ko-KR" altLang="en-US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함수</a:t>
              </a:r>
              <a:r>
                <a:rPr lang="en-US" altLang="ko-KR" sz="24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)</a:t>
              </a:r>
              <a:endPara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61809" y="6288396"/>
              <a:ext cx="417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※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합성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범위는 얼마든지 변경이 가능하다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44529" y="3225895"/>
              <a:ext cx="639191" cy="23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리디바탕" panose="020B0600000101010101" pitchFamily="34" charset="-127"/>
                  <a:ea typeface="리디바탕" panose="020B0600000101010101" pitchFamily="34" charset="-127"/>
                </a:rPr>
                <a:t>. . . . . . . .</a:t>
              </a:r>
              <a:endPara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142999" y="3584081"/>
              <a:ext cx="5021197" cy="1212721"/>
            </a:xfrm>
            <a:prstGeom prst="rect">
              <a:avLst/>
            </a:prstGeom>
            <a:noFill/>
            <a:ln w="349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1143000" y="3593514"/>
              <a:ext cx="9324975" cy="1869083"/>
            </a:xfrm>
            <a:custGeom>
              <a:avLst/>
              <a:gdLst>
                <a:gd name="connsiteX0" fmla="*/ 5257800 w 9765792"/>
                <a:gd name="connsiteY0" fmla="*/ 0 h 1984248"/>
                <a:gd name="connsiteX1" fmla="*/ 5257800 w 9765792"/>
                <a:gd name="connsiteY1" fmla="*/ 1271016 h 1984248"/>
                <a:gd name="connsiteX2" fmla="*/ 0 w 9765792"/>
                <a:gd name="connsiteY2" fmla="*/ 1271016 h 1984248"/>
                <a:gd name="connsiteX3" fmla="*/ 0 w 9765792"/>
                <a:gd name="connsiteY3" fmla="*/ 1984248 h 1984248"/>
                <a:gd name="connsiteX4" fmla="*/ 9765792 w 9765792"/>
                <a:gd name="connsiteY4" fmla="*/ 1984248 h 1984248"/>
                <a:gd name="connsiteX5" fmla="*/ 9765792 w 9765792"/>
                <a:gd name="connsiteY5" fmla="*/ 0 h 1984248"/>
                <a:gd name="connsiteX6" fmla="*/ 5257800 w 9765792"/>
                <a:gd name="connsiteY6" fmla="*/ 0 h 198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792" h="1984248">
                  <a:moveTo>
                    <a:pt x="5257800" y="0"/>
                  </a:moveTo>
                  <a:lnTo>
                    <a:pt x="5257800" y="1271016"/>
                  </a:lnTo>
                  <a:lnTo>
                    <a:pt x="0" y="1271016"/>
                  </a:lnTo>
                  <a:lnTo>
                    <a:pt x="0" y="1984248"/>
                  </a:lnTo>
                  <a:lnTo>
                    <a:pt x="9765792" y="1984248"/>
                  </a:lnTo>
                  <a:lnTo>
                    <a:pt x="9765792" y="0"/>
                  </a:lnTo>
                  <a:lnTo>
                    <a:pt x="5257800" y="0"/>
                  </a:lnTo>
                  <a:close/>
                </a:path>
              </a:pathLst>
            </a:custGeom>
            <a:noFill/>
            <a:ln w="349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7834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4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사용법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부재 검토</a:t>
            </a:r>
          </a:p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다중 검토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0" y="262236"/>
            <a:ext cx="7265600" cy="616959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874467" y="1276332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3" y="1945969"/>
            <a:ext cx="4274946" cy="4371975"/>
          </a:xfrm>
          <a:prstGeom prst="rect">
            <a:avLst/>
          </a:prstGeom>
        </p:spPr>
      </p:pic>
      <p:cxnSp>
        <p:nvCxnSpPr>
          <p:cNvPr id="13" name="구부러진 연결선 12"/>
          <p:cNvCxnSpPr/>
          <p:nvPr/>
        </p:nvCxnSpPr>
        <p:spPr>
          <a:xfrm flipV="1">
            <a:off x="2202180" y="3627120"/>
            <a:ext cx="4693920" cy="716280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자유형 14"/>
          <p:cNvSpPr/>
          <p:nvPr/>
        </p:nvSpPr>
        <p:spPr>
          <a:xfrm>
            <a:off x="2049788" y="3898901"/>
            <a:ext cx="64761" cy="592138"/>
          </a:xfrm>
          <a:custGeom>
            <a:avLst/>
            <a:gdLst>
              <a:gd name="connsiteX0" fmla="*/ 4762 w 100012"/>
              <a:gd name="connsiteY0" fmla="*/ 0 h 347663"/>
              <a:gd name="connsiteX1" fmla="*/ 100012 w 100012"/>
              <a:gd name="connsiteY1" fmla="*/ 0 h 347663"/>
              <a:gd name="connsiteX2" fmla="*/ 100012 w 100012"/>
              <a:gd name="connsiteY2" fmla="*/ 347663 h 347663"/>
              <a:gd name="connsiteX3" fmla="*/ 0 w 100012"/>
              <a:gd name="connsiteY3" fmla="*/ 347663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347663">
                <a:moveTo>
                  <a:pt x="4762" y="0"/>
                </a:moveTo>
                <a:lnTo>
                  <a:pt x="100012" y="0"/>
                </a:lnTo>
                <a:lnTo>
                  <a:pt x="100012" y="347663"/>
                </a:lnTo>
                <a:lnTo>
                  <a:pt x="0" y="347663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none" w="sm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96100" y="3474721"/>
            <a:ext cx="2651759" cy="1524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049788" y="3169919"/>
            <a:ext cx="64761" cy="304801"/>
          </a:xfrm>
          <a:custGeom>
            <a:avLst/>
            <a:gdLst>
              <a:gd name="connsiteX0" fmla="*/ 4762 w 100012"/>
              <a:gd name="connsiteY0" fmla="*/ 0 h 347663"/>
              <a:gd name="connsiteX1" fmla="*/ 100012 w 100012"/>
              <a:gd name="connsiteY1" fmla="*/ 0 h 347663"/>
              <a:gd name="connsiteX2" fmla="*/ 100012 w 100012"/>
              <a:gd name="connsiteY2" fmla="*/ 347663 h 347663"/>
              <a:gd name="connsiteX3" fmla="*/ 0 w 100012"/>
              <a:gd name="connsiteY3" fmla="*/ 347663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347663">
                <a:moveTo>
                  <a:pt x="4762" y="0"/>
                </a:moveTo>
                <a:lnTo>
                  <a:pt x="100012" y="0"/>
                </a:lnTo>
                <a:lnTo>
                  <a:pt x="100012" y="347663"/>
                </a:lnTo>
                <a:lnTo>
                  <a:pt x="0" y="347663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none" w="sm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구부러진 연결선 19"/>
          <p:cNvCxnSpPr/>
          <p:nvPr/>
        </p:nvCxnSpPr>
        <p:spPr>
          <a:xfrm flipV="1">
            <a:off x="2202180" y="3128936"/>
            <a:ext cx="4511040" cy="218095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직사각형 21"/>
          <p:cNvSpPr/>
          <p:nvPr/>
        </p:nvSpPr>
        <p:spPr>
          <a:xfrm>
            <a:off x="6705600" y="3128936"/>
            <a:ext cx="1516581" cy="14766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/>
          <p:nvPr/>
        </p:nvCxnSpPr>
        <p:spPr>
          <a:xfrm flipV="1">
            <a:off x="2202180" y="4302054"/>
            <a:ext cx="4453890" cy="546183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직사각형 24"/>
          <p:cNvSpPr/>
          <p:nvPr/>
        </p:nvSpPr>
        <p:spPr>
          <a:xfrm>
            <a:off x="6656070" y="4241914"/>
            <a:ext cx="2491740" cy="13239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049788" y="4636727"/>
            <a:ext cx="64761" cy="278493"/>
          </a:xfrm>
          <a:custGeom>
            <a:avLst/>
            <a:gdLst>
              <a:gd name="connsiteX0" fmla="*/ 4762 w 100012"/>
              <a:gd name="connsiteY0" fmla="*/ 0 h 347663"/>
              <a:gd name="connsiteX1" fmla="*/ 100012 w 100012"/>
              <a:gd name="connsiteY1" fmla="*/ 0 h 347663"/>
              <a:gd name="connsiteX2" fmla="*/ 100012 w 100012"/>
              <a:gd name="connsiteY2" fmla="*/ 347663 h 347663"/>
              <a:gd name="connsiteX3" fmla="*/ 0 w 100012"/>
              <a:gd name="connsiteY3" fmla="*/ 347663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347663">
                <a:moveTo>
                  <a:pt x="4762" y="0"/>
                </a:moveTo>
                <a:lnTo>
                  <a:pt x="100012" y="0"/>
                </a:lnTo>
                <a:lnTo>
                  <a:pt x="100012" y="347663"/>
                </a:lnTo>
                <a:lnTo>
                  <a:pt x="0" y="347663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none" w="sm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56360" y="4373042"/>
            <a:ext cx="2491740" cy="13239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2049788" y="5097204"/>
            <a:ext cx="64761" cy="278493"/>
          </a:xfrm>
          <a:custGeom>
            <a:avLst/>
            <a:gdLst>
              <a:gd name="connsiteX0" fmla="*/ 4762 w 100012"/>
              <a:gd name="connsiteY0" fmla="*/ 0 h 347663"/>
              <a:gd name="connsiteX1" fmla="*/ 100012 w 100012"/>
              <a:gd name="connsiteY1" fmla="*/ 0 h 347663"/>
              <a:gd name="connsiteX2" fmla="*/ 100012 w 100012"/>
              <a:gd name="connsiteY2" fmla="*/ 347663 h 347663"/>
              <a:gd name="connsiteX3" fmla="*/ 0 w 100012"/>
              <a:gd name="connsiteY3" fmla="*/ 347663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" h="347663">
                <a:moveTo>
                  <a:pt x="4762" y="0"/>
                </a:moveTo>
                <a:lnTo>
                  <a:pt x="100012" y="0"/>
                </a:lnTo>
                <a:lnTo>
                  <a:pt x="100012" y="347663"/>
                </a:lnTo>
                <a:lnTo>
                  <a:pt x="0" y="347663"/>
                </a:lnTo>
              </a:path>
            </a:pathLst>
          </a:custGeom>
          <a:noFill/>
          <a:ln>
            <a:solidFill>
              <a:srgbClr val="FF00FF"/>
            </a:solidFill>
            <a:prstDash val="sysDash"/>
            <a:headEnd type="none" w="sm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구부러진 연결선 30"/>
          <p:cNvCxnSpPr>
            <a:endCxn id="29" idx="1"/>
          </p:cNvCxnSpPr>
          <p:nvPr/>
        </p:nvCxnSpPr>
        <p:spPr>
          <a:xfrm flipV="1">
            <a:off x="2202180" y="4439241"/>
            <a:ext cx="4654180" cy="836060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구부러진 연결선 33"/>
          <p:cNvCxnSpPr/>
          <p:nvPr/>
        </p:nvCxnSpPr>
        <p:spPr>
          <a:xfrm flipV="1">
            <a:off x="3754755" y="4602685"/>
            <a:ext cx="2901315" cy="1426567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직사각형 36"/>
          <p:cNvSpPr/>
          <p:nvPr/>
        </p:nvSpPr>
        <p:spPr>
          <a:xfrm>
            <a:off x="6656070" y="4506208"/>
            <a:ext cx="3288030" cy="11728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구부러진 연결선 37"/>
          <p:cNvCxnSpPr/>
          <p:nvPr/>
        </p:nvCxnSpPr>
        <p:spPr>
          <a:xfrm>
            <a:off x="1722777" y="3040562"/>
            <a:ext cx="4933293" cy="775684"/>
          </a:xfrm>
          <a:prstGeom prst="curvedConnector3">
            <a:avLst/>
          </a:prstGeom>
          <a:noFill/>
          <a:ln>
            <a:solidFill>
              <a:srgbClr val="FF00FF"/>
            </a:solidFill>
            <a:prstDash val="sysDash"/>
            <a:headEnd type="oval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6656071" y="3696310"/>
            <a:ext cx="717802" cy="15808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사용법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부재 검토</a:t>
            </a:r>
          </a:p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다중 검토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74467" y="1276332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98" y="990946"/>
            <a:ext cx="8906356" cy="51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사용법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레빗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연동 시연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42380" y="1776692"/>
            <a:ext cx="11272316" cy="3886200"/>
            <a:chOff x="1285875" y="1798592"/>
            <a:chExt cx="9458325" cy="326081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266"/>
            <a:stretch/>
          </p:blipFill>
          <p:spPr>
            <a:xfrm>
              <a:off x="1285875" y="1798592"/>
              <a:ext cx="3381375" cy="326081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56"/>
            <a:stretch/>
          </p:blipFill>
          <p:spPr>
            <a:xfrm>
              <a:off x="4667250" y="1798592"/>
              <a:ext cx="6076950" cy="3260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88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4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0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09" y="379294"/>
            <a:ext cx="6517236" cy="61136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602" y="1854549"/>
            <a:ext cx="2420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602" y="155427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4504" y="1617044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602" y="1854549"/>
            <a:ext cx="2420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02" y="155427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44504" y="1617044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882" y="668218"/>
            <a:ext cx="8319836" cy="54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602" y="1854549"/>
            <a:ext cx="2420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02" y="155427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66" y="1554270"/>
            <a:ext cx="8580193" cy="324850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44504" y="2002056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7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602" y="1854549"/>
            <a:ext cx="2420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02" y="155427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6" y="631568"/>
            <a:ext cx="7139950" cy="578277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44504" y="2348564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602" y="1854549"/>
            <a:ext cx="2420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자료형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단면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 재료 속성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02" y="155427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0.    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단면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정보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import</a:t>
            </a:r>
            <a:endParaRPr lang="en-US" altLang="ko-KR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66" y="1399428"/>
            <a:ext cx="8829374" cy="211057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44504" y="2714323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2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83293"/>
            <a:ext cx="7745362" cy="21957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405" y="1581156"/>
            <a:ext cx="336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4-1. 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 해석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// 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추후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구현 예정</a:t>
            </a:r>
            <a:endParaRPr lang="en-US" altLang="ko-KR" sz="16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4-2.  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  서브 디자인 베이스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Setter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602" y="262236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4" y="71394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구성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467" y="107332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 부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61" y="2923370"/>
            <a:ext cx="3374427" cy="36735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96175" y="462349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※</a:t>
            </a:r>
            <a:r>
              <a:rPr lang="ko-KR" altLang="en-US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현재는 수동 입력하도록 구현</a:t>
            </a:r>
            <a:endParaRPr lang="ko-KR" altLang="en-US" sz="16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504" y="1722919"/>
            <a:ext cx="0" cy="22788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1351</Words>
  <Application>Microsoft Office PowerPoint</Application>
  <PresentationFormat>와이드스크린</PresentationFormat>
  <Paragraphs>293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134</cp:revision>
  <dcterms:created xsi:type="dcterms:W3CDTF">2022-10-21T07:36:15Z</dcterms:created>
  <dcterms:modified xsi:type="dcterms:W3CDTF">2022-10-24T08:40:10Z</dcterms:modified>
</cp:coreProperties>
</file>