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1" r:id="rId20"/>
    <p:sldId id="282" r:id="rId21"/>
    <p:sldId id="261" r:id="rId22"/>
    <p:sldId id="283" r:id="rId23"/>
    <p:sldId id="284" r:id="rId24"/>
    <p:sldId id="285" r:id="rId25"/>
    <p:sldId id="286" r:id="rId26"/>
    <p:sldId id="263" r:id="rId27"/>
    <p:sldId id="291" r:id="rId28"/>
    <p:sldId id="290" r:id="rId29"/>
    <p:sldId id="292" r:id="rId30"/>
    <p:sldId id="293" r:id="rId31"/>
    <p:sldId id="296" r:id="rId32"/>
    <p:sldId id="294" r:id="rId33"/>
    <p:sldId id="264" r:id="rId34"/>
    <p:sldId id="287" r:id="rId35"/>
    <p:sldId id="289" r:id="rId36"/>
    <p:sldId id="297" r:id="rId37"/>
    <p:sldId id="288" r:id="rId38"/>
    <p:sldId id="265" r:id="rId39"/>
    <p:sldId id="267" r:id="rId40"/>
    <p:sldId id="26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1176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BB33-D3E0-4AD1-8D8E-791C91E1E29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662" y="1655805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063" y="97206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5914" y="5395783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황재승</a:t>
            </a:r>
          </a:p>
        </p:txBody>
      </p:sp>
    </p:spTree>
    <p:extLst>
      <p:ext uri="{BB962C8B-B14F-4D97-AF65-F5344CB8AC3E}">
        <p14:creationId xmlns:p14="http://schemas.microsoft.com/office/powerpoint/2010/main" val="33422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추후 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098303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707"/>
          <a:stretch/>
        </p:blipFill>
        <p:spPr>
          <a:xfrm>
            <a:off x="4274439" y="631568"/>
            <a:ext cx="7304753" cy="5037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4439" y="5905820"/>
            <a:ext cx="3634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하중 조합 생성 기능도 추후 구현 예정</a:t>
            </a:r>
            <a:endParaRPr lang="ko-KR" altLang="en-US" sz="1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Flexure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84" y="713947"/>
            <a:ext cx="7810851" cy="53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419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10" y="631568"/>
            <a:ext cx="7878246" cy="56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구현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5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25" y="1044806"/>
            <a:ext cx="7797107" cy="15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76" y="1073325"/>
            <a:ext cx="7723065" cy="1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72" y="380198"/>
            <a:ext cx="6823830" cy="61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17" y="432099"/>
            <a:ext cx="7206114" cy="5993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85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85" y="554567"/>
            <a:ext cx="7224536" cy="59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16" y="1099813"/>
            <a:ext cx="8374772" cy="42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908634"/>
            <a:ext cx="254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7.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305120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25" y="370573"/>
            <a:ext cx="6890496" cy="6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70" y="840600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070" y="3947524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방식과의 비교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774" y="1343108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774" y="4448661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 돌이켜 보기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774" y="554841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기존에 비해 나아진 점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774" y="2558015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12" y="169412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2812" y="195757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2" y="2237772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812" y="293587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2812" y="323346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812" y="35310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레빗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연동 시연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9970" y="3199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 차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05375" y="4116801"/>
            <a:ext cx="6096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ko-KR" altLang="en-US" sz="1400" dirty="0"/>
              <a:t>1. </a:t>
            </a:r>
            <a:r>
              <a:rPr lang="ko-KR" altLang="en-US" sz="1400" dirty="0" err="1"/>
              <a:t>수계산</a:t>
            </a:r>
            <a:r>
              <a:rPr lang="ko-KR" altLang="en-US" sz="1400" dirty="0"/>
              <a:t>, 2. </a:t>
            </a:r>
            <a:r>
              <a:rPr lang="ko-KR" altLang="en-US" sz="1400" dirty="0" err="1"/>
              <a:t>엑셀시트</a:t>
            </a:r>
            <a:r>
              <a:rPr lang="ko-KR" altLang="en-US" sz="1400" dirty="0"/>
              <a:t>, 3. 구조프로그램 순으로 현업에서 사용 되고 있는데</a:t>
            </a:r>
          </a:p>
          <a:p>
            <a:endParaRPr lang="ko-KR" altLang="en-US" sz="1400" dirty="0"/>
          </a:p>
          <a:p>
            <a:r>
              <a:rPr lang="ko-KR" altLang="en-US" sz="1400" dirty="0"/>
              <a:t>1. </a:t>
            </a:r>
            <a:r>
              <a:rPr lang="ko-KR" altLang="en-US" sz="1400" dirty="0" err="1"/>
              <a:t>수계산의</a:t>
            </a:r>
            <a:r>
              <a:rPr lang="ko-KR" altLang="en-US" sz="1400" dirty="0"/>
              <a:t> 경우 시간적인 한계가 있다는 것</a:t>
            </a:r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엑셀시트의</a:t>
            </a:r>
            <a:r>
              <a:rPr lang="ko-KR" altLang="en-US" sz="1400" dirty="0"/>
              <a:t> 경우 </a:t>
            </a:r>
            <a:r>
              <a:rPr lang="ko-KR" altLang="en-US" sz="1400" dirty="0" err="1" smtClean="0"/>
              <a:t>여러부재를</a:t>
            </a:r>
            <a:r>
              <a:rPr lang="ko-KR" altLang="en-US" sz="1400" dirty="0" smtClean="0"/>
              <a:t> 동시 </a:t>
            </a:r>
            <a:r>
              <a:rPr lang="ko-KR" altLang="en-US" sz="1400" dirty="0"/>
              <a:t>검토하기엔 무리가 있다는 것</a:t>
            </a:r>
          </a:p>
          <a:p>
            <a:r>
              <a:rPr lang="ko-KR" altLang="en-US" sz="1400" dirty="0"/>
              <a:t>3. 그래서 구조 프로그램을 사용한다 -&gt; 하지만 라이센스가 필요하다는 단점이 있다. 그리고 전문회사에서 각각 개발한 프로그램 호환성의 문제등이 </a:t>
            </a:r>
            <a:r>
              <a:rPr lang="ko-KR" altLang="en-US" sz="1400" dirty="0" smtClean="0"/>
              <a:t>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908634"/>
            <a:ext cx="254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7.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305120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43" y="1073325"/>
            <a:ext cx="8445302" cy="3085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3075" y="4933950"/>
            <a:ext cx="4164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리디바탕" panose="020B0600000101010101" pitchFamily="34" charset="-127"/>
                <a:ea typeface="리디바탕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rgbClr val="FF00FF"/>
                </a:solidFill>
              </a:rPr>
              <a:t>이 부분의 인자를 바꾸어서 결과 검토 모드를 바꿀 수 </a:t>
            </a:r>
            <a:r>
              <a:rPr lang="ko-KR" altLang="en-US" dirty="0" smtClean="0">
                <a:solidFill>
                  <a:srgbClr val="FF00FF"/>
                </a:solidFill>
              </a:rPr>
              <a:t>있음</a:t>
            </a:r>
            <a:endParaRPr lang="en-US" altLang="ko-KR" dirty="0" smtClean="0">
              <a:solidFill>
                <a:srgbClr val="FF00FF"/>
              </a:solidFill>
            </a:endParaRPr>
          </a:p>
          <a:p>
            <a:endParaRPr lang="en-US" altLang="ko-KR" dirty="0">
              <a:solidFill>
                <a:srgbClr val="FF00FF"/>
              </a:solidFill>
            </a:endParaRPr>
          </a:p>
          <a:p>
            <a:r>
              <a:rPr lang="en-US" altLang="ko-KR" dirty="0">
                <a:solidFill>
                  <a:srgbClr val="FF00FF"/>
                </a:solidFill>
              </a:rPr>
              <a:t>Ex) </a:t>
            </a:r>
            <a:r>
              <a:rPr lang="en-US" altLang="ko-KR" dirty="0" smtClean="0">
                <a:solidFill>
                  <a:srgbClr val="FF00FF"/>
                </a:solidFill>
              </a:rPr>
              <a:t>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checkFlexure</a:t>
            </a:r>
            <a:r>
              <a:rPr lang="en-US" altLang="ko-KR" dirty="0">
                <a:solidFill>
                  <a:srgbClr val="FF00FF"/>
                </a:solidFill>
              </a:rPr>
              <a:t>”, 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checkCompressure</a:t>
            </a:r>
            <a:r>
              <a:rPr lang="en-US" altLang="ko-KR" dirty="0">
                <a:solidFill>
                  <a:srgbClr val="FF00FF"/>
                </a:solidFill>
              </a:rPr>
              <a:t>”, </a:t>
            </a:r>
            <a:r>
              <a:rPr lang="en-US" altLang="ko-KR" dirty="0" smtClean="0">
                <a:solidFill>
                  <a:srgbClr val="FF00FF"/>
                </a:solidFill>
              </a:rPr>
              <a:t>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checkTensile</a:t>
            </a:r>
            <a:r>
              <a:rPr lang="en-US" altLang="ko-KR" dirty="0" smtClean="0">
                <a:solidFill>
                  <a:srgbClr val="FF00FF"/>
                </a:solidFill>
              </a:rPr>
              <a:t>”, “all”</a:t>
            </a:r>
            <a:endParaRPr lang="ko-KR" altLang="en-US" dirty="0">
              <a:solidFill>
                <a:srgbClr val="FF00FF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38825" y="3844446"/>
            <a:ext cx="0" cy="1103793"/>
          </a:xfrm>
          <a:prstGeom prst="line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2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0328" y="1625260"/>
            <a:ext cx="177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User Code Part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8255" y="2620393"/>
            <a:ext cx="3713132" cy="300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8255" y="2219535"/>
            <a:ext cx="180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155988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02" y="505326"/>
            <a:ext cx="7575510" cy="58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1896768"/>
            <a:ext cx="0" cy="817556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06" y="852446"/>
            <a:ext cx="8049334" cy="440355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13736" y="3474720"/>
            <a:ext cx="6035040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349240" y="1539240"/>
            <a:ext cx="3977640" cy="1089660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8966200" y="2787650"/>
            <a:ext cx="1008380" cy="0"/>
          </a:xfrm>
          <a:prstGeom prst="line">
            <a:avLst/>
          </a:prstGeom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505325" y="2657474"/>
            <a:ext cx="882650" cy="12382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5391150" y="2749550"/>
            <a:ext cx="1371600" cy="73025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73025">
                <a:moveTo>
                  <a:pt x="0" y="0"/>
                </a:moveTo>
                <a:lnTo>
                  <a:pt x="365125" y="0"/>
                </a:lnTo>
                <a:lnTo>
                  <a:pt x="365125" y="31750"/>
                </a:lnTo>
                <a:lnTo>
                  <a:pt x="1371600" y="31750"/>
                </a:lnTo>
                <a:lnTo>
                  <a:pt x="1371600" y="73025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05325" y="2917700"/>
            <a:ext cx="882650" cy="12382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853940" y="3040254"/>
            <a:ext cx="1572260" cy="1277746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896610" y="4445000"/>
            <a:ext cx="770890" cy="0"/>
          </a:xfrm>
          <a:prstGeom prst="line">
            <a:avLst/>
          </a:prstGeom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05324" y="1406015"/>
            <a:ext cx="993775" cy="13208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2800350"/>
            <a:ext cx="0" cy="1228725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89" y="471001"/>
            <a:ext cx="7589386" cy="5812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81525" y="1777364"/>
            <a:ext cx="363855" cy="13144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701540" y="1904045"/>
            <a:ext cx="2171700" cy="167640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394200" y="3727450"/>
            <a:ext cx="4559300" cy="514350"/>
          </a:xfrm>
          <a:custGeom>
            <a:avLst/>
            <a:gdLst>
              <a:gd name="connsiteX0" fmla="*/ 184150 w 4362450"/>
              <a:gd name="connsiteY0" fmla="*/ 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0" h="514350">
                <a:moveTo>
                  <a:pt x="184150" y="0"/>
                </a:moveTo>
                <a:lnTo>
                  <a:pt x="0" y="0"/>
                </a:lnTo>
                <a:lnTo>
                  <a:pt x="0" y="514350"/>
                </a:lnTo>
                <a:lnTo>
                  <a:pt x="4184650" y="514350"/>
                </a:lnTo>
                <a:lnTo>
                  <a:pt x="4362450" y="33655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4248150" y="3606800"/>
            <a:ext cx="3818890" cy="561877"/>
          </a:xfrm>
          <a:custGeom>
            <a:avLst/>
            <a:gdLst>
              <a:gd name="connsiteX0" fmla="*/ 184150 w 4362450"/>
              <a:gd name="connsiteY0" fmla="*/ 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  <a:gd name="connsiteX0" fmla="*/ 347361 w 4362450"/>
              <a:gd name="connsiteY0" fmla="*/ 406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0" h="514350">
                <a:moveTo>
                  <a:pt x="347361" y="4060"/>
                </a:moveTo>
                <a:lnTo>
                  <a:pt x="0" y="0"/>
                </a:lnTo>
                <a:lnTo>
                  <a:pt x="0" y="514350"/>
                </a:lnTo>
                <a:lnTo>
                  <a:pt x="4184650" y="514350"/>
                </a:lnTo>
                <a:lnTo>
                  <a:pt x="4362450" y="33655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894580" y="3495773"/>
            <a:ext cx="2465070" cy="441227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73025">
                <a:moveTo>
                  <a:pt x="0" y="0"/>
                </a:moveTo>
                <a:lnTo>
                  <a:pt x="365125" y="0"/>
                </a:lnTo>
                <a:lnTo>
                  <a:pt x="365125" y="31750"/>
                </a:lnTo>
                <a:lnTo>
                  <a:pt x="1371600" y="31750"/>
                </a:lnTo>
                <a:lnTo>
                  <a:pt x="1371600" y="73025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894580" y="3354436"/>
            <a:ext cx="1847345" cy="582564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867929 w 1371600"/>
              <a:gd name="connsiteY2" fmla="*/ 32347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556936 w 1371600"/>
              <a:gd name="connsiteY1" fmla="*/ 597 h 73025"/>
              <a:gd name="connsiteX2" fmla="*/ 867929 w 1371600"/>
              <a:gd name="connsiteY2" fmla="*/ 32347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556936 w 1371600"/>
              <a:gd name="connsiteY1" fmla="*/ 597 h 73025"/>
              <a:gd name="connsiteX2" fmla="*/ 867929 w 1371600"/>
              <a:gd name="connsiteY2" fmla="*/ 32347 h 73025"/>
              <a:gd name="connsiteX3" fmla="*/ 1369737 w 1371600"/>
              <a:gd name="connsiteY3" fmla="*/ 35033 h 73025"/>
              <a:gd name="connsiteX4" fmla="*/ 1371600 w 1371600"/>
              <a:gd name="connsiteY4" fmla="*/ 73025 h 73025"/>
              <a:gd name="connsiteX0" fmla="*/ 0 w 1444701"/>
              <a:gd name="connsiteY0" fmla="*/ 0 h 73025"/>
              <a:gd name="connsiteX1" fmla="*/ 556936 w 1444701"/>
              <a:gd name="connsiteY1" fmla="*/ 597 h 73025"/>
              <a:gd name="connsiteX2" fmla="*/ 867929 w 1444701"/>
              <a:gd name="connsiteY2" fmla="*/ 32347 h 73025"/>
              <a:gd name="connsiteX3" fmla="*/ 1369737 w 1444701"/>
              <a:gd name="connsiteY3" fmla="*/ 35033 h 73025"/>
              <a:gd name="connsiteX4" fmla="*/ 1371600 w 1444701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01" h="73025">
                <a:moveTo>
                  <a:pt x="0" y="0"/>
                </a:moveTo>
                <a:lnTo>
                  <a:pt x="556936" y="597"/>
                </a:lnTo>
                <a:cubicBezTo>
                  <a:pt x="660600" y="11180"/>
                  <a:pt x="732462" y="26608"/>
                  <a:pt x="867929" y="32347"/>
                </a:cubicBezTo>
                <a:cubicBezTo>
                  <a:pt x="1003396" y="38086"/>
                  <a:pt x="1201847" y="31352"/>
                  <a:pt x="1369737" y="35033"/>
                </a:cubicBezTo>
                <a:cubicBezTo>
                  <a:pt x="1537627" y="38714"/>
                  <a:pt x="1370979" y="60361"/>
                  <a:pt x="1371600" y="73025"/>
                </a:cubicBez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69" y="1719087"/>
            <a:ext cx="8102067" cy="22242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4504" y="409353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4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204130"/>
            <a:ext cx="10058400" cy="5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773" y="2472490"/>
            <a:ext cx="9374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(g </a:t>
            </a:r>
            <a:r>
              <a:rPr lang="en-US" altLang="ko-KR" sz="9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∘ </a:t>
            </a:r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f)(x) = g(f(x))</a:t>
            </a:r>
            <a:endParaRPr lang="ko-KR" altLang="en-US" sz="9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</a:p>
        </p:txBody>
      </p:sp>
    </p:spTree>
    <p:extLst>
      <p:ext uri="{BB962C8B-B14F-4D97-AF65-F5344CB8AC3E}">
        <p14:creationId xmlns:p14="http://schemas.microsoft.com/office/powerpoint/2010/main" val="6472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328" y="1625260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Definition Code Part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8255" y="2628906"/>
            <a:ext cx="3360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8255" y="2328627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9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321" y="1653047"/>
            <a:ext cx="9238426" cy="39518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와 모델링을 추상화 하는 것 보다</a:t>
            </a: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연산을 추상화하는 것이</a:t>
            </a:r>
            <a:endParaRPr lang="en-US" altLang="ko-KR" sz="4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복잡성을 다루는 데 더 좋다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</a:p>
        </p:txBody>
      </p:sp>
    </p:spTree>
    <p:extLst>
      <p:ext uri="{BB962C8B-B14F-4D97-AF65-F5344CB8AC3E}">
        <p14:creationId xmlns:p14="http://schemas.microsoft.com/office/powerpoint/2010/main" val="270423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042761" y="1792042"/>
            <a:ext cx="9695192" cy="4865686"/>
            <a:chOff x="861785" y="1039988"/>
            <a:chExt cx="10022318" cy="5029866"/>
          </a:xfrm>
        </p:grpSpPr>
        <p:sp>
          <p:nvSpPr>
            <p:cNvPr id="6" name="직사각형 5"/>
            <p:cNvSpPr/>
            <p:nvPr/>
          </p:nvSpPr>
          <p:spPr>
            <a:xfrm>
              <a:off x="1390749" y="3684470"/>
              <a:ext cx="1071564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</a:t>
              </a:r>
            </a:p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76958" y="3301207"/>
              <a:ext cx="1347865" cy="861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Material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  <a:endParaRPr lang="en-US" altLang="ko-KR" sz="11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90749" y="1990250"/>
              <a:ext cx="1071564" cy="2308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SectionProfile</a:t>
              </a:r>
              <a:endParaRPr lang="ko-KR" altLang="en-US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56027" y="3301207"/>
              <a:ext cx="1710766" cy="230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6027" y="3516651"/>
              <a:ext cx="1710766" cy="2308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56027" y="3732095"/>
              <a:ext cx="1710766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026" y="3947539"/>
              <a:ext cx="1710767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24826" y="3301207"/>
              <a:ext cx="1631198" cy="86177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DesignBase</a:t>
              </a:r>
              <a:endPara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7377" y="1336470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Excel or </a:t>
              </a:r>
              <a:r>
                <a:rPr lang="ko-KR" altLang="en-US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사용자 입력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66795" y="3301207"/>
              <a:ext cx="1929208" cy="230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66794" y="3516651"/>
              <a:ext cx="1929209" cy="2308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66795" y="3732095"/>
              <a:ext cx="1929208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66794" y="3947539"/>
              <a:ext cx="1929209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6049" y="1086445"/>
              <a:ext cx="50847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path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42761" y="251236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dsgnMode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3617" y="2512368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fy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4781" y="251236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1879" y="251236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34470" y="2512368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LL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4649" y="2512368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리디바탕" panose="020B0600000101010101" pitchFamily="34" charset="-127"/>
                  <a:ea typeface="리디바탕" panose="020B0600000101010101" pitchFamily="34" charset="-127"/>
                </a:rPr>
                <a:t>length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5718" y="2512368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cb_mode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7779" y="2512368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table_mode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5533" y="2512368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brace_idx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cxnSp>
          <p:nvCxnSpPr>
            <p:cNvPr id="29" name="직선 연결선 28"/>
            <p:cNvCxnSpPr>
              <a:stCxn id="21" idx="2"/>
            </p:cNvCxnSpPr>
            <p:nvPr/>
          </p:nvCxnSpPr>
          <p:spPr>
            <a:xfrm flipH="1">
              <a:off x="363381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886049" y="1545985"/>
              <a:ext cx="0" cy="21384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82899" y="1554742"/>
              <a:ext cx="0" cy="354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4172621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4870126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5298178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577528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56705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7086299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7720566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0008535" y="2789367"/>
              <a:ext cx="1" cy="13736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자유형 39"/>
            <p:cNvSpPr/>
            <p:nvPr/>
          </p:nvSpPr>
          <p:spPr>
            <a:xfrm>
              <a:off x="861785" y="2086429"/>
              <a:ext cx="9963150" cy="3076575"/>
            </a:xfrm>
            <a:custGeom>
              <a:avLst/>
              <a:gdLst>
                <a:gd name="connsiteX0" fmla="*/ 0 w 9963150"/>
                <a:gd name="connsiteY0" fmla="*/ 3076575 h 3076575"/>
                <a:gd name="connsiteX1" fmla="*/ 0 w 9963150"/>
                <a:gd name="connsiteY1" fmla="*/ 1133475 h 3076575"/>
                <a:gd name="connsiteX2" fmla="*/ 247650 w 9963150"/>
                <a:gd name="connsiteY2" fmla="*/ 1133475 h 3076575"/>
                <a:gd name="connsiteX3" fmla="*/ 1981200 w 9963150"/>
                <a:gd name="connsiteY3" fmla="*/ 1133475 h 3076575"/>
                <a:gd name="connsiteX4" fmla="*/ 1981200 w 9963150"/>
                <a:gd name="connsiteY4" fmla="*/ 0 h 3076575"/>
                <a:gd name="connsiteX5" fmla="*/ 9963150 w 9963150"/>
                <a:gd name="connsiteY5" fmla="*/ 0 h 3076575"/>
                <a:gd name="connsiteX6" fmla="*/ 9963150 w 9963150"/>
                <a:gd name="connsiteY6" fmla="*/ 3067050 h 3076575"/>
                <a:gd name="connsiteX7" fmla="*/ 0 w 9963150"/>
                <a:gd name="connsiteY7" fmla="*/ 3076575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63150" h="3076575">
                  <a:moveTo>
                    <a:pt x="0" y="3076575"/>
                  </a:moveTo>
                  <a:lnTo>
                    <a:pt x="0" y="1133475"/>
                  </a:lnTo>
                  <a:lnTo>
                    <a:pt x="247650" y="1133475"/>
                  </a:lnTo>
                  <a:lnTo>
                    <a:pt x="1981200" y="1133475"/>
                  </a:lnTo>
                  <a:lnTo>
                    <a:pt x="1981200" y="0"/>
                  </a:lnTo>
                  <a:lnTo>
                    <a:pt x="9963150" y="0"/>
                  </a:lnTo>
                  <a:lnTo>
                    <a:pt x="9963150" y="3067050"/>
                  </a:lnTo>
                  <a:lnTo>
                    <a:pt x="0" y="3076575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2753" y="1039988"/>
              <a:ext cx="57670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Composed Function</a:t>
              </a:r>
              <a:endParaRPr lang="ko-KR" altLang="en-US" sz="48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97376" y="4162983"/>
              <a:ext cx="9241784" cy="51184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DesignResultChecker</a:t>
              </a:r>
              <a:endParaRPr lang="ko-KR" altLang="en-US" sz="2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81879" y="5177705"/>
              <a:ext cx="6191220" cy="47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하나의 연산으로 합성된 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12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가지의 연산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(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함수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)</a:t>
              </a:r>
              <a:endPara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67052" y="5688060"/>
              <a:ext cx="4317051" cy="381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※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합성 범위는 얼마든지 변경이 가능하다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09922" y="2522223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. . . . . . . .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7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1142999" y="1792042"/>
            <a:ext cx="9674077" cy="4865686"/>
            <a:chOff x="1142999" y="1792042"/>
            <a:chExt cx="9674077" cy="4865686"/>
          </a:xfrm>
        </p:grpSpPr>
        <p:sp>
          <p:nvSpPr>
            <p:cNvPr id="6" name="직사각형 5"/>
            <p:cNvSpPr/>
            <p:nvPr/>
          </p:nvSpPr>
          <p:spPr>
            <a:xfrm>
              <a:off x="1554459" y="4350206"/>
              <a:ext cx="1036588" cy="446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</a:t>
              </a:r>
            </a:p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82367" y="3979453"/>
              <a:ext cx="1303871" cy="8336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Material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  <a:endParaRPr lang="en-US" altLang="ko-KR" sz="11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54459" y="2711287"/>
              <a:ext cx="1036588" cy="2232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SectionProfile</a:t>
              </a:r>
              <a:endParaRPr lang="ko-KR" altLang="en-US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64200" y="3979453"/>
              <a:ext cx="1654927" cy="223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64200" y="4187864"/>
              <a:ext cx="1654927" cy="2232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4200" y="4396276"/>
              <a:ext cx="1654927" cy="223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64199" y="4604688"/>
              <a:ext cx="1654928" cy="2232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86241" y="3979453"/>
              <a:ext cx="1577956" cy="833647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DesignBase</a:t>
              </a:r>
              <a:endPara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0663" y="2078847"/>
              <a:ext cx="1324593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Excel or </a:t>
              </a:r>
              <a:r>
                <a:rPr lang="ko-KR" altLang="en-US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사용자 입력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19129" y="3979453"/>
              <a:ext cx="1866239" cy="223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19128" y="4187864"/>
              <a:ext cx="1866240" cy="2232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19129" y="4396276"/>
              <a:ext cx="1866239" cy="223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9128" y="4604688"/>
              <a:ext cx="1866240" cy="2232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3593" y="1836983"/>
              <a:ext cx="491877" cy="267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path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3656" y="3216362"/>
              <a:ext cx="867141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dsgnMode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9343" y="3216362"/>
              <a:ext cx="313549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fy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2191" y="3216362"/>
              <a:ext cx="263927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8168" y="3216362"/>
              <a:ext cx="367821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75986" y="3216362"/>
              <a:ext cx="349213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LL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95388" y="3216362"/>
              <a:ext cx="609728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리디바탕" panose="020B0600000101010101" pitchFamily="34" charset="-127"/>
                  <a:ea typeface="리디바탕" panose="020B0600000101010101" pitchFamily="34" charset="-127"/>
                </a:rPr>
                <a:t>length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1616" y="3216362"/>
              <a:ext cx="664002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cb_mode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4353" y="3216362"/>
              <a:ext cx="814418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table_mode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8027" y="3216362"/>
              <a:ext cx="705870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brace_idx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cxnSp>
          <p:nvCxnSpPr>
            <p:cNvPr id="29" name="직선 연결선 28"/>
            <p:cNvCxnSpPr>
              <a:stCxn id="21" idx="2"/>
            </p:cNvCxnSpPr>
            <p:nvPr/>
          </p:nvCxnSpPr>
          <p:spPr>
            <a:xfrm flipH="1">
              <a:off x="3724309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033593" y="2281523"/>
              <a:ext cx="0" cy="20686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224018" y="2289994"/>
              <a:ext cx="0" cy="3426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4245532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4920271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5334351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5795883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561809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7064108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7677673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9890963" y="3484320"/>
              <a:ext cx="1" cy="13287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74680" y="1792042"/>
              <a:ext cx="5578856" cy="803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Composed Function</a:t>
              </a:r>
              <a:endParaRPr lang="ko-KR" altLang="en-US" sz="48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70662" y="4813099"/>
              <a:ext cx="8940135" cy="4951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DesignResultChecker</a:t>
              </a:r>
              <a:endParaRPr lang="ko-KR" altLang="en-US" sz="2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38168" y="5794700"/>
              <a:ext cx="6078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두 개의 연산으로 합성된 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12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가지의 연산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(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함수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)</a:t>
              </a:r>
              <a:endPara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61809" y="6288396"/>
              <a:ext cx="417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※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합성 범위는 얼마든지 변경이 가능하다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44529" y="3225895"/>
              <a:ext cx="639191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. . . . . . . .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42999" y="3584081"/>
              <a:ext cx="5021197" cy="1212721"/>
            </a:xfrm>
            <a:prstGeom prst="rect">
              <a:avLst/>
            </a:pr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1143000" y="3593514"/>
              <a:ext cx="9324975" cy="1869083"/>
            </a:xfrm>
            <a:custGeom>
              <a:avLst/>
              <a:gdLst>
                <a:gd name="connsiteX0" fmla="*/ 5257800 w 9765792"/>
                <a:gd name="connsiteY0" fmla="*/ 0 h 1984248"/>
                <a:gd name="connsiteX1" fmla="*/ 5257800 w 9765792"/>
                <a:gd name="connsiteY1" fmla="*/ 1271016 h 1984248"/>
                <a:gd name="connsiteX2" fmla="*/ 0 w 9765792"/>
                <a:gd name="connsiteY2" fmla="*/ 1271016 h 1984248"/>
                <a:gd name="connsiteX3" fmla="*/ 0 w 9765792"/>
                <a:gd name="connsiteY3" fmla="*/ 1984248 h 1984248"/>
                <a:gd name="connsiteX4" fmla="*/ 9765792 w 9765792"/>
                <a:gd name="connsiteY4" fmla="*/ 1984248 h 1984248"/>
                <a:gd name="connsiteX5" fmla="*/ 9765792 w 9765792"/>
                <a:gd name="connsiteY5" fmla="*/ 0 h 1984248"/>
                <a:gd name="connsiteX6" fmla="*/ 5257800 w 9765792"/>
                <a:gd name="connsiteY6" fmla="*/ 0 h 198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792" h="1984248">
                  <a:moveTo>
                    <a:pt x="5257800" y="0"/>
                  </a:moveTo>
                  <a:lnTo>
                    <a:pt x="5257800" y="1271016"/>
                  </a:lnTo>
                  <a:lnTo>
                    <a:pt x="0" y="1271016"/>
                  </a:lnTo>
                  <a:lnTo>
                    <a:pt x="0" y="1984248"/>
                  </a:lnTo>
                  <a:lnTo>
                    <a:pt x="9765792" y="1984248"/>
                  </a:lnTo>
                  <a:lnTo>
                    <a:pt x="9765792" y="0"/>
                  </a:lnTo>
                  <a:lnTo>
                    <a:pt x="5257800" y="0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83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4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</a:p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262236"/>
            <a:ext cx="7265600" cy="61695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74467" y="1276332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3" y="1945969"/>
            <a:ext cx="4274946" cy="4371975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flipV="1">
            <a:off x="2202180" y="3627120"/>
            <a:ext cx="4693920" cy="716280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자유형 14"/>
          <p:cNvSpPr/>
          <p:nvPr/>
        </p:nvSpPr>
        <p:spPr>
          <a:xfrm>
            <a:off x="2049788" y="3898901"/>
            <a:ext cx="64761" cy="592138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96100" y="3474721"/>
            <a:ext cx="2651759" cy="152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049788" y="3169919"/>
            <a:ext cx="64761" cy="304801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flipV="1">
            <a:off x="2202180" y="3128936"/>
            <a:ext cx="4511040" cy="218095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/>
          <p:cNvSpPr/>
          <p:nvPr/>
        </p:nvSpPr>
        <p:spPr>
          <a:xfrm>
            <a:off x="6705600" y="3128936"/>
            <a:ext cx="1516581" cy="14766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flipV="1">
            <a:off x="2202180" y="4302054"/>
            <a:ext cx="4453890" cy="546183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/>
          <p:cNvSpPr/>
          <p:nvPr/>
        </p:nvSpPr>
        <p:spPr>
          <a:xfrm>
            <a:off x="6656070" y="4241914"/>
            <a:ext cx="2491740" cy="13239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049788" y="4636727"/>
            <a:ext cx="64761" cy="278493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56360" y="4373042"/>
            <a:ext cx="2491740" cy="13239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049788" y="5097204"/>
            <a:ext cx="64761" cy="278493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endCxn id="29" idx="1"/>
          </p:cNvCxnSpPr>
          <p:nvPr/>
        </p:nvCxnSpPr>
        <p:spPr>
          <a:xfrm flipV="1">
            <a:off x="2202180" y="4439241"/>
            <a:ext cx="4654180" cy="836060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구부러진 연결선 33"/>
          <p:cNvCxnSpPr/>
          <p:nvPr/>
        </p:nvCxnSpPr>
        <p:spPr>
          <a:xfrm flipV="1">
            <a:off x="3754755" y="4602685"/>
            <a:ext cx="2901315" cy="1426567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6656070" y="4506208"/>
            <a:ext cx="3288030" cy="11728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구부러진 연결선 37"/>
          <p:cNvCxnSpPr/>
          <p:nvPr/>
        </p:nvCxnSpPr>
        <p:spPr>
          <a:xfrm>
            <a:off x="1722777" y="3040562"/>
            <a:ext cx="4933293" cy="775684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6656071" y="3696310"/>
            <a:ext cx="717802" cy="15808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</a:p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4467" y="1276332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98" y="990946"/>
            <a:ext cx="8906356" cy="5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</a:p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4467" y="1276332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" y="2880360"/>
            <a:ext cx="5945807" cy="2834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22" y="852446"/>
            <a:ext cx="5130750" cy="48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레빗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연동 시연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2380" y="1776692"/>
            <a:ext cx="11272316" cy="3886200"/>
            <a:chOff x="1285875" y="1798592"/>
            <a:chExt cx="9458325" cy="32608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66"/>
            <a:stretch/>
          </p:blipFill>
          <p:spPr>
            <a:xfrm>
              <a:off x="1285875" y="1798592"/>
              <a:ext cx="3381375" cy="32608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6"/>
            <a:stretch/>
          </p:blipFill>
          <p:spPr>
            <a:xfrm>
              <a:off x="4667250" y="1798592"/>
              <a:ext cx="6076950" cy="326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8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4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09" y="379294"/>
            <a:ext cx="6517236" cy="61136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4504" y="161704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4504" y="161704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82" y="668218"/>
            <a:ext cx="8319836" cy="54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66" y="1554270"/>
            <a:ext cx="8580193" cy="324850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002056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6" y="631568"/>
            <a:ext cx="7139950" cy="578277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34856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66" y="1399428"/>
            <a:ext cx="8829374" cy="211057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714323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3293"/>
            <a:ext cx="7745362" cy="21957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61" y="2923370"/>
            <a:ext cx="3374427" cy="3673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6175" y="462349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현재는 수동 입력하도록 구현</a:t>
            </a:r>
            <a:endParaRPr lang="ko-KR" altLang="en-US" sz="1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172291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1368</Words>
  <Application>Microsoft Office PowerPoint</Application>
  <PresentationFormat>와이드스크린</PresentationFormat>
  <Paragraphs>297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136</cp:revision>
  <dcterms:created xsi:type="dcterms:W3CDTF">2022-10-21T07:36:15Z</dcterms:created>
  <dcterms:modified xsi:type="dcterms:W3CDTF">2022-10-24T23:55:15Z</dcterms:modified>
</cp:coreProperties>
</file>