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2" r:id="rId7"/>
    <p:sldId id="264" r:id="rId8"/>
    <p:sldId id="261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9999"/>
    <a:srgbClr val="B4B57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6" autoAdjust="0"/>
    <p:restoredTop sz="94660"/>
  </p:normalViewPr>
  <p:slideViewPr>
    <p:cSldViewPr snapToGrid="0">
      <p:cViewPr>
        <p:scale>
          <a:sx n="100" d="100"/>
          <a:sy n="100" d="100"/>
        </p:scale>
        <p:origin x="122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6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9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3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8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1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2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2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2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7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FADC-ABE8-4F6B-8FF3-600ECBADAF4F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8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FADC-ABE8-4F6B-8FF3-600ECBADAF4F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CFB28-9F7D-48C0-B40A-679D731C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47706" y="3256507"/>
            <a:ext cx="362004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/>
              <a:t>DesignBaseHandler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</a:rPr>
              <a:t>상황 조건 입력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5047706" y="3265165"/>
            <a:ext cx="3467644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047708" y="2715069"/>
            <a:ext cx="346764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Section Handler</a:t>
            </a: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</a:rPr>
              <a:t>단면 속성 계산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047706" y="3160390"/>
            <a:ext cx="3467644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047706" y="3730154"/>
            <a:ext cx="3788177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047711" y="1346711"/>
            <a:ext cx="1211752" cy="10056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 정보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(import </a:t>
            </a:r>
            <a:r>
              <a:rPr lang="ko-KR" altLang="en-US" sz="1200" dirty="0" smtClean="0"/>
              <a:t>혹은 직접입력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5047709" y="2352346"/>
            <a:ext cx="1211753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 smtClean="0"/>
              <a:t>SectionForm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256675" y="1623709"/>
            <a:ext cx="210888" cy="1005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650991" y="2352345"/>
            <a:ext cx="150240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Material Handler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8235763" y="1709434"/>
            <a:ext cx="279587" cy="1005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8597720" y="2351713"/>
            <a:ext cx="238163" cy="1366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444714" y="1991294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err="1" smtClean="0"/>
              <a:t>registLoad</a:t>
            </a:r>
            <a:r>
              <a:rPr lang="en-US" altLang="ko-KR" sz="1050" dirty="0" smtClean="0"/>
              <a:t>(DL, LL)</a:t>
            </a:r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9444714" y="2253976"/>
            <a:ext cx="14718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 smtClean="0"/>
              <a:t>registLength</a:t>
            </a:r>
            <a:r>
              <a:rPr lang="en-US" altLang="ko-KR" sz="1050" dirty="0" smtClean="0"/>
              <a:t>(length)</a:t>
            </a:r>
            <a:endParaRPr lang="ko-KR" altLang="en-US" sz="1050" dirty="0"/>
          </a:p>
        </p:txBody>
      </p:sp>
      <p:sp>
        <p:nvSpPr>
          <p:cNvPr id="22" name="직사각형 21"/>
          <p:cNvSpPr/>
          <p:nvPr/>
        </p:nvSpPr>
        <p:spPr>
          <a:xfrm>
            <a:off x="9444714" y="2526959"/>
            <a:ext cx="18838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 smtClean="0"/>
              <a:t>registLb</a:t>
            </a:r>
            <a:r>
              <a:rPr lang="en-US" altLang="ko-KR" sz="1050" dirty="0" smtClean="0"/>
              <a:t>(Unbraced Length)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2172709" y="3809531"/>
            <a:ext cx="268001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lateral-torsional </a:t>
            </a:r>
            <a:r>
              <a:rPr lang="en-US" altLang="ko-KR" sz="1200" dirty="0" err="1" smtClean="0"/>
              <a:t>bucklingHandler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(for flexure)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1444207" y="3074233"/>
            <a:ext cx="17459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 smtClean="0"/>
              <a:t>setCb_mode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고려</a:t>
            </a:r>
            <a:r>
              <a:rPr lang="en-US" altLang="ko-KR" sz="1050" dirty="0" smtClean="0"/>
              <a:t>/</a:t>
            </a:r>
            <a:r>
              <a:rPr lang="ko-KR" altLang="en-US" sz="1050" dirty="0" err="1" smtClean="0"/>
              <a:t>미고려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31" name="직사각형 30"/>
          <p:cNvSpPr/>
          <p:nvPr/>
        </p:nvSpPr>
        <p:spPr>
          <a:xfrm>
            <a:off x="603473" y="4419062"/>
            <a:ext cx="8302080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[Flexure]Checker – Child Class (own part)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8905553" y="3506619"/>
            <a:ext cx="238163" cy="11894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8956040" y="2805728"/>
            <a:ext cx="2525835" cy="0"/>
          </a:xfrm>
          <a:prstGeom prst="straightConnector1">
            <a:avLst/>
          </a:prstGeom>
          <a:ln w="1587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444207" y="2788080"/>
            <a:ext cx="19880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__</a:t>
            </a:r>
            <a:r>
              <a:rPr lang="en-US" altLang="ko-KR" sz="1050" dirty="0" err="1" smtClean="0"/>
              <a:t>init</a:t>
            </a:r>
            <a:r>
              <a:rPr lang="en-US" altLang="ko-KR" sz="1050" dirty="0" smtClean="0"/>
              <a:t>__(1p/2p/3p/continuous)</a:t>
            </a:r>
            <a:endParaRPr lang="ko-KR" altLang="en-US" sz="1050" dirty="0"/>
          </a:p>
        </p:txBody>
      </p:sp>
      <p:sp>
        <p:nvSpPr>
          <p:cNvPr id="40" name="자유형 39"/>
          <p:cNvSpPr/>
          <p:nvPr/>
        </p:nvSpPr>
        <p:spPr>
          <a:xfrm>
            <a:off x="7207417" y="561688"/>
            <a:ext cx="820245" cy="1790025"/>
          </a:xfrm>
          <a:custGeom>
            <a:avLst/>
            <a:gdLst>
              <a:gd name="connsiteX0" fmla="*/ 0 w 1595438"/>
              <a:gd name="connsiteY0" fmla="*/ 2271712 h 2271712"/>
              <a:gd name="connsiteX1" fmla="*/ 0 w 1595438"/>
              <a:gd name="connsiteY1" fmla="*/ 1228725 h 2271712"/>
              <a:gd name="connsiteX2" fmla="*/ 1000125 w 1595438"/>
              <a:gd name="connsiteY2" fmla="*/ 1228725 h 2271712"/>
              <a:gd name="connsiteX3" fmla="*/ 1000125 w 1595438"/>
              <a:gd name="connsiteY3" fmla="*/ 0 h 2271712"/>
              <a:gd name="connsiteX4" fmla="*/ 1595438 w 1595438"/>
              <a:gd name="connsiteY4" fmla="*/ 0 h 227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38" h="2271712">
                <a:moveTo>
                  <a:pt x="0" y="2271712"/>
                </a:moveTo>
                <a:lnTo>
                  <a:pt x="0" y="1228725"/>
                </a:lnTo>
                <a:lnTo>
                  <a:pt x="1000125" y="1228725"/>
                </a:lnTo>
                <a:lnTo>
                  <a:pt x="1000125" y="0"/>
                </a:lnTo>
                <a:lnTo>
                  <a:pt x="1595438" y="0"/>
                </a:lnTo>
              </a:path>
            </a:pathLst>
          </a:custGeom>
          <a:noFill/>
          <a:ln w="158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999226" y="384457"/>
            <a:ext cx="12025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 smtClean="0"/>
              <a:t>registValue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fy</a:t>
            </a:r>
            <a:r>
              <a:rPr lang="en-US" altLang="ko-KR" sz="1050" dirty="0" smtClean="0"/>
              <a:t>, E)</a:t>
            </a:r>
            <a:endParaRPr lang="ko-KR" altLang="en-US" sz="1050" dirty="0"/>
          </a:p>
        </p:txBody>
      </p:sp>
      <p:sp>
        <p:nvSpPr>
          <p:cNvPr id="44" name="자유형 43"/>
          <p:cNvSpPr/>
          <p:nvPr/>
        </p:nvSpPr>
        <p:spPr>
          <a:xfrm rot="10800000" flipH="1">
            <a:off x="7848600" y="4844024"/>
            <a:ext cx="369460" cy="376051"/>
          </a:xfrm>
          <a:custGeom>
            <a:avLst/>
            <a:gdLst>
              <a:gd name="connsiteX0" fmla="*/ 0 w 1595438"/>
              <a:gd name="connsiteY0" fmla="*/ 2271712 h 2271712"/>
              <a:gd name="connsiteX1" fmla="*/ 0 w 1595438"/>
              <a:gd name="connsiteY1" fmla="*/ 1228725 h 2271712"/>
              <a:gd name="connsiteX2" fmla="*/ 1000125 w 1595438"/>
              <a:gd name="connsiteY2" fmla="*/ 1228725 h 2271712"/>
              <a:gd name="connsiteX3" fmla="*/ 1000125 w 1595438"/>
              <a:gd name="connsiteY3" fmla="*/ 0 h 2271712"/>
              <a:gd name="connsiteX4" fmla="*/ 1595438 w 1595438"/>
              <a:gd name="connsiteY4" fmla="*/ 0 h 2271712"/>
              <a:gd name="connsiteX0" fmla="*/ 0 w 1000126"/>
              <a:gd name="connsiteY0" fmla="*/ 2271712 h 2271712"/>
              <a:gd name="connsiteX1" fmla="*/ 0 w 1000126"/>
              <a:gd name="connsiteY1" fmla="*/ 1228725 h 2271712"/>
              <a:gd name="connsiteX2" fmla="*/ 1000125 w 1000126"/>
              <a:gd name="connsiteY2" fmla="*/ 1228725 h 2271712"/>
              <a:gd name="connsiteX3" fmla="*/ 1000125 w 1000126"/>
              <a:gd name="connsiteY3" fmla="*/ 0 h 2271712"/>
              <a:gd name="connsiteX0" fmla="*/ 0 w 1000124"/>
              <a:gd name="connsiteY0" fmla="*/ 1042987 h 1042987"/>
              <a:gd name="connsiteX1" fmla="*/ 0 w 1000124"/>
              <a:gd name="connsiteY1" fmla="*/ 0 h 1042987"/>
              <a:gd name="connsiteX2" fmla="*/ 1000125 w 1000124"/>
              <a:gd name="connsiteY2" fmla="*/ 0 h 104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124" h="1042987">
                <a:moveTo>
                  <a:pt x="0" y="1042987"/>
                </a:moveTo>
                <a:lnTo>
                  <a:pt x="0" y="0"/>
                </a:lnTo>
                <a:lnTo>
                  <a:pt x="1000125" y="0"/>
                </a:lnTo>
              </a:path>
            </a:pathLst>
          </a:custGeom>
          <a:noFill/>
          <a:ln w="158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304266" y="5074759"/>
            <a:ext cx="18662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 smtClean="0"/>
              <a:t>setDesignMode</a:t>
            </a:r>
            <a:r>
              <a:rPr lang="en-US" altLang="ko-KR" sz="1050" dirty="0" smtClean="0"/>
              <a:t>(LRFD, ASD)</a:t>
            </a:r>
            <a:endParaRPr lang="ko-KR" altLang="en-US" sz="1050" dirty="0"/>
          </a:p>
        </p:txBody>
      </p:sp>
      <p:sp>
        <p:nvSpPr>
          <p:cNvPr id="46" name="직사각형 45"/>
          <p:cNvSpPr/>
          <p:nvPr/>
        </p:nvSpPr>
        <p:spPr>
          <a:xfrm>
            <a:off x="8304266" y="5361461"/>
            <a:ext cx="13163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 smtClean="0"/>
              <a:t>chkDesignResult</a:t>
            </a:r>
            <a:r>
              <a:rPr lang="en-US" altLang="ko-KR" sz="1050" dirty="0" smtClean="0"/>
              <a:t>( )</a:t>
            </a:r>
            <a:endParaRPr lang="ko-KR" altLang="en-US" sz="1050" dirty="0"/>
          </a:p>
        </p:txBody>
      </p:sp>
      <p:sp>
        <p:nvSpPr>
          <p:cNvPr id="47" name="직사각형 46"/>
          <p:cNvSpPr/>
          <p:nvPr/>
        </p:nvSpPr>
        <p:spPr>
          <a:xfrm>
            <a:off x="603473" y="5838599"/>
            <a:ext cx="34422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/>
              <a:t>DesignChecker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Parent Class (common part)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1125287" y="4584700"/>
            <a:ext cx="0" cy="1253899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 rot="5400000" flipH="1" flipV="1">
            <a:off x="7669322" y="4937662"/>
            <a:ext cx="604632" cy="492844"/>
          </a:xfrm>
          <a:custGeom>
            <a:avLst/>
            <a:gdLst>
              <a:gd name="connsiteX0" fmla="*/ 0 w 1595438"/>
              <a:gd name="connsiteY0" fmla="*/ 2271712 h 2271712"/>
              <a:gd name="connsiteX1" fmla="*/ 0 w 1595438"/>
              <a:gd name="connsiteY1" fmla="*/ 1228725 h 2271712"/>
              <a:gd name="connsiteX2" fmla="*/ 1000125 w 1595438"/>
              <a:gd name="connsiteY2" fmla="*/ 1228725 h 2271712"/>
              <a:gd name="connsiteX3" fmla="*/ 1000125 w 1595438"/>
              <a:gd name="connsiteY3" fmla="*/ 0 h 2271712"/>
              <a:gd name="connsiteX4" fmla="*/ 1595438 w 1595438"/>
              <a:gd name="connsiteY4" fmla="*/ 0 h 2271712"/>
              <a:gd name="connsiteX0" fmla="*/ 0 w 1000126"/>
              <a:gd name="connsiteY0" fmla="*/ 2271712 h 2271712"/>
              <a:gd name="connsiteX1" fmla="*/ 0 w 1000126"/>
              <a:gd name="connsiteY1" fmla="*/ 1228725 h 2271712"/>
              <a:gd name="connsiteX2" fmla="*/ 1000125 w 1000126"/>
              <a:gd name="connsiteY2" fmla="*/ 1228725 h 2271712"/>
              <a:gd name="connsiteX3" fmla="*/ 1000125 w 1000126"/>
              <a:gd name="connsiteY3" fmla="*/ 0 h 2271712"/>
              <a:gd name="connsiteX0" fmla="*/ 0 w 1000124"/>
              <a:gd name="connsiteY0" fmla="*/ 1042987 h 1042987"/>
              <a:gd name="connsiteX1" fmla="*/ 0 w 1000124"/>
              <a:gd name="connsiteY1" fmla="*/ 0 h 1042987"/>
              <a:gd name="connsiteX2" fmla="*/ 1000125 w 1000124"/>
              <a:gd name="connsiteY2" fmla="*/ 0 h 104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124" h="1042987">
                <a:moveTo>
                  <a:pt x="0" y="1042987"/>
                </a:moveTo>
                <a:lnTo>
                  <a:pt x="0" y="0"/>
                </a:lnTo>
                <a:lnTo>
                  <a:pt x="1000125" y="0"/>
                </a:lnTo>
              </a:path>
            </a:pathLst>
          </a:custGeom>
          <a:noFill/>
          <a:ln w="158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172708" y="3618143"/>
            <a:ext cx="1205492" cy="1917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Support module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자유형 57"/>
          <p:cNvSpPr/>
          <p:nvPr/>
        </p:nvSpPr>
        <p:spPr>
          <a:xfrm rot="5400000" flipH="1" flipV="1">
            <a:off x="1647318" y="3451361"/>
            <a:ext cx="604632" cy="492844"/>
          </a:xfrm>
          <a:custGeom>
            <a:avLst/>
            <a:gdLst>
              <a:gd name="connsiteX0" fmla="*/ 0 w 1595438"/>
              <a:gd name="connsiteY0" fmla="*/ 2271712 h 2271712"/>
              <a:gd name="connsiteX1" fmla="*/ 0 w 1595438"/>
              <a:gd name="connsiteY1" fmla="*/ 1228725 h 2271712"/>
              <a:gd name="connsiteX2" fmla="*/ 1000125 w 1595438"/>
              <a:gd name="connsiteY2" fmla="*/ 1228725 h 2271712"/>
              <a:gd name="connsiteX3" fmla="*/ 1000125 w 1595438"/>
              <a:gd name="connsiteY3" fmla="*/ 0 h 2271712"/>
              <a:gd name="connsiteX4" fmla="*/ 1595438 w 1595438"/>
              <a:gd name="connsiteY4" fmla="*/ 0 h 2271712"/>
              <a:gd name="connsiteX0" fmla="*/ 0 w 1000126"/>
              <a:gd name="connsiteY0" fmla="*/ 2271712 h 2271712"/>
              <a:gd name="connsiteX1" fmla="*/ 0 w 1000126"/>
              <a:gd name="connsiteY1" fmla="*/ 1228725 h 2271712"/>
              <a:gd name="connsiteX2" fmla="*/ 1000125 w 1000126"/>
              <a:gd name="connsiteY2" fmla="*/ 1228725 h 2271712"/>
              <a:gd name="connsiteX3" fmla="*/ 1000125 w 1000126"/>
              <a:gd name="connsiteY3" fmla="*/ 0 h 2271712"/>
              <a:gd name="connsiteX0" fmla="*/ 0 w 1000124"/>
              <a:gd name="connsiteY0" fmla="*/ 1042987 h 1042987"/>
              <a:gd name="connsiteX1" fmla="*/ 0 w 1000124"/>
              <a:gd name="connsiteY1" fmla="*/ 0 h 1042987"/>
              <a:gd name="connsiteX2" fmla="*/ 1000125 w 1000124"/>
              <a:gd name="connsiteY2" fmla="*/ 0 h 104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124" h="1042987">
                <a:moveTo>
                  <a:pt x="0" y="1042987"/>
                </a:moveTo>
                <a:lnTo>
                  <a:pt x="0" y="0"/>
                </a:lnTo>
                <a:lnTo>
                  <a:pt x="1000125" y="0"/>
                </a:lnTo>
              </a:path>
            </a:pathLst>
          </a:custGeom>
          <a:noFill/>
          <a:ln w="158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61085" y="555572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rgbClr val="FF0000"/>
                </a:solidFill>
              </a:rPr>
              <a:t>상속</a:t>
            </a:r>
            <a:endParaRPr lang="ko-KR" altLang="en-US" sz="700">
              <a:solidFill>
                <a:srgbClr val="FF0000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5047706" y="4419062"/>
            <a:ext cx="3788177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172708" y="4419062"/>
            <a:ext cx="2680016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2172708" y="4271196"/>
            <a:ext cx="2680016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5047706" y="2632639"/>
            <a:ext cx="1419857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6650991" y="2632639"/>
            <a:ext cx="1502402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047706" y="2713158"/>
            <a:ext cx="3170354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/>
          <p:nvPr/>
        </p:nvCxnSpPr>
        <p:spPr>
          <a:xfrm rot="5400000">
            <a:off x="7063534" y="3841930"/>
            <a:ext cx="619951" cy="5016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1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0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4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079474" y="143380"/>
            <a:ext cx="1211752" cy="10056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 정보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(import </a:t>
            </a:r>
            <a:r>
              <a:rPr lang="ko-KR" altLang="en-US" sz="1200" dirty="0" smtClean="0"/>
              <a:t>혹은 직접입력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079472" y="1149015"/>
            <a:ext cx="1211753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 smtClean="0"/>
              <a:t>SectionForm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288438" y="420378"/>
            <a:ext cx="210888" cy="1005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682754" y="1149014"/>
            <a:ext cx="150240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Material Handler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4079471" y="1511738"/>
            <a:ext cx="346764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Section Handler</a:t>
            </a: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</a:rPr>
              <a:t>단면 속성 계산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67526" y="506103"/>
            <a:ext cx="279587" cy="1005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4079469" y="2053176"/>
            <a:ext cx="362004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/>
              <a:t>DesignBaseHandler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</a:rPr>
              <a:t>상황 조건 입력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629483" y="1148382"/>
            <a:ext cx="238163" cy="1366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48331" y="3926017"/>
            <a:ext cx="1533017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lateral-torsional </a:t>
            </a:r>
            <a:r>
              <a:rPr lang="en-US" altLang="ko-KR" sz="1200" dirty="0" err="1" smtClean="0"/>
              <a:t>bucklingHandler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(for flexure)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2048331" y="4658975"/>
            <a:ext cx="1941473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[   Flexure    ]Checker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3989805" y="3424440"/>
            <a:ext cx="238163" cy="1511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48331" y="5937502"/>
            <a:ext cx="34422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/>
              <a:t>DesignChecker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Parent Class (common part)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3898230" y="4935974"/>
            <a:ext cx="329738" cy="909599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34028" y="567882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상속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74451" y="4658975"/>
            <a:ext cx="194147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[  Compression ]Checker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815925" y="3424440"/>
            <a:ext cx="238163" cy="1511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700571" y="4658975"/>
            <a:ext cx="194147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[   Tension    ]Checker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9642045" y="3424440"/>
            <a:ext cx="238163" cy="151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endCxn id="34" idx="2"/>
          </p:cNvCxnSpPr>
          <p:nvPr/>
        </p:nvCxnSpPr>
        <p:spPr>
          <a:xfrm flipV="1">
            <a:off x="3898231" y="4935974"/>
            <a:ext cx="3036776" cy="909599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6" idx="2"/>
          </p:cNvCxnSpPr>
          <p:nvPr/>
        </p:nvCxnSpPr>
        <p:spPr>
          <a:xfrm flipV="1">
            <a:off x="3898231" y="4935974"/>
            <a:ext cx="5862896" cy="909599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874103" y="3926017"/>
            <a:ext cx="1533017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/>
              <a:t>Etc</a:t>
            </a:r>
            <a:r>
              <a:rPr lang="en-US" altLang="ko-KR" sz="1200" dirty="0" smtClean="0"/>
              <a:t> Handler</a:t>
            </a:r>
          </a:p>
          <a:p>
            <a:pPr algn="ctr"/>
            <a:r>
              <a:rPr lang="en-US" altLang="ko-KR" sz="1200" dirty="0" smtClean="0"/>
              <a:t>(for </a:t>
            </a:r>
            <a:r>
              <a:rPr lang="en-US" altLang="ko-KR" sz="1200" dirty="0"/>
              <a:t>c</a:t>
            </a:r>
            <a:r>
              <a:rPr lang="en-US" altLang="ko-KR" sz="1200" dirty="0" smtClean="0"/>
              <a:t>ompression)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7700571" y="3926017"/>
            <a:ext cx="153301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/>
              <a:t>Etc</a:t>
            </a:r>
            <a:r>
              <a:rPr lang="en-US" altLang="ko-KR" sz="1200" dirty="0" smtClean="0"/>
              <a:t> Handler</a:t>
            </a:r>
          </a:p>
          <a:p>
            <a:pPr algn="ctr"/>
            <a:r>
              <a:rPr lang="en-US" altLang="ko-KR" sz="1200" dirty="0" smtClean="0"/>
              <a:t>(for tension)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2054914" y="3724388"/>
            <a:ext cx="1205492" cy="1917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Support module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874103" y="3724388"/>
            <a:ext cx="1205492" cy="1917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Support module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00571" y="3724388"/>
            <a:ext cx="1205492" cy="1917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Support module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3260406" y="4658975"/>
            <a:ext cx="637825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47810" y="4656200"/>
            <a:ext cx="637825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914675" y="4656200"/>
            <a:ext cx="637825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079469" y="2514840"/>
            <a:ext cx="3788177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048331" y="4658975"/>
            <a:ext cx="637825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874103" y="4658975"/>
            <a:ext cx="637825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704270" y="4658975"/>
            <a:ext cx="637825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048331" y="4572348"/>
            <a:ext cx="637825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874103" y="4387682"/>
            <a:ext cx="637825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7699512" y="4387682"/>
            <a:ext cx="637825" cy="0"/>
          </a:xfrm>
          <a:prstGeom prst="line">
            <a:avLst/>
          </a:prstGeom>
          <a:ln w="25400">
            <a:solidFill>
              <a:srgbClr val="B4B57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/>
          <p:nvPr/>
        </p:nvCxnSpPr>
        <p:spPr>
          <a:xfrm rot="5400000">
            <a:off x="3097927" y="3237496"/>
            <a:ext cx="2012297" cy="8432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/>
          <p:nvPr/>
        </p:nvCxnSpPr>
        <p:spPr>
          <a:xfrm rot="16200000" flipH="1">
            <a:off x="5330350" y="3299682"/>
            <a:ext cx="2004706" cy="726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/>
          <p:nvPr/>
        </p:nvCxnSpPr>
        <p:spPr>
          <a:xfrm rot="16200000" flipH="1">
            <a:off x="7538032" y="2685059"/>
            <a:ext cx="1965120" cy="1916105"/>
          </a:xfrm>
          <a:prstGeom prst="curvedConnector3">
            <a:avLst>
              <a:gd name="adj1" fmla="val 43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09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2372" y="1653360"/>
            <a:ext cx="787803" cy="1199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algn="ctr"/>
            <a:r>
              <a:rPr lang="en-US" altLang="ko-KR" sz="1050" dirty="0" smtClean="0"/>
              <a:t>(import </a:t>
            </a:r>
            <a:r>
              <a:rPr lang="ko-KR" altLang="en-US" sz="1050" dirty="0" smtClean="0"/>
              <a:t>혹은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직접입력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973817" y="4955013"/>
            <a:ext cx="3677269" cy="1811042"/>
            <a:chOff x="3973817" y="3186538"/>
            <a:chExt cx="3677269" cy="1811042"/>
          </a:xfrm>
        </p:grpSpPr>
        <p:sp>
          <p:nvSpPr>
            <p:cNvPr id="5" name="직사각형 4"/>
            <p:cNvSpPr/>
            <p:nvPr/>
          </p:nvSpPr>
          <p:spPr>
            <a:xfrm>
              <a:off x="3976814" y="3916075"/>
              <a:ext cx="1211753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85780" y="3187438"/>
              <a:ext cx="210888" cy="10056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96668" y="3915625"/>
              <a:ext cx="1502402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73817" y="4192173"/>
              <a:ext cx="3197945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92176" y="3186538"/>
              <a:ext cx="279587" cy="10056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73817" y="4450218"/>
              <a:ext cx="3270971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174759" y="3364050"/>
              <a:ext cx="238163" cy="13664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73817" y="4720581"/>
              <a:ext cx="3439106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/>
                <a:t>[ ]Checker</a:t>
              </a:r>
              <a:endParaRPr lang="ko-KR" altLang="en-US" sz="12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12922" y="3631183"/>
              <a:ext cx="238164" cy="136639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517247" y="1653360"/>
            <a:ext cx="787803" cy="1199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algn="ctr"/>
            <a:r>
              <a:rPr lang="en-US" altLang="ko-KR" sz="1050" dirty="0" smtClean="0"/>
              <a:t>(import </a:t>
            </a:r>
            <a:r>
              <a:rPr lang="ko-KR" altLang="en-US" sz="1050" dirty="0" smtClean="0"/>
              <a:t>혹은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직접입력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2422122" y="1653360"/>
            <a:ext cx="787803" cy="1199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algn="ctr"/>
            <a:r>
              <a:rPr lang="en-US" altLang="ko-KR" sz="1050" dirty="0" smtClean="0"/>
              <a:t>(import </a:t>
            </a:r>
            <a:r>
              <a:rPr lang="ko-KR" altLang="en-US" sz="1050" dirty="0" smtClean="0"/>
              <a:t>혹은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직접입력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8" name="직사각형 17"/>
          <p:cNvSpPr/>
          <p:nvPr/>
        </p:nvSpPr>
        <p:spPr>
          <a:xfrm>
            <a:off x="3326997" y="1653360"/>
            <a:ext cx="787803" cy="1199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algn="ctr"/>
            <a:r>
              <a:rPr lang="en-US" altLang="ko-KR" sz="1050" dirty="0" smtClean="0"/>
              <a:t>(import </a:t>
            </a:r>
            <a:r>
              <a:rPr lang="ko-KR" altLang="en-US" sz="1050" dirty="0" smtClean="0"/>
              <a:t>혹은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직접입력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9" name="직사각형 18"/>
          <p:cNvSpPr/>
          <p:nvPr/>
        </p:nvSpPr>
        <p:spPr>
          <a:xfrm>
            <a:off x="4231872" y="1653360"/>
            <a:ext cx="787803" cy="1199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algn="ctr"/>
            <a:r>
              <a:rPr lang="en-US" altLang="ko-KR" sz="1050" dirty="0" smtClean="0"/>
              <a:t>(import </a:t>
            </a:r>
            <a:r>
              <a:rPr lang="ko-KR" altLang="en-US" sz="1050" dirty="0" smtClean="0"/>
              <a:t>혹은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직접입력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5136747" y="1653360"/>
            <a:ext cx="787803" cy="1199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algn="ctr"/>
            <a:r>
              <a:rPr lang="en-US" altLang="ko-KR" sz="1050" dirty="0" smtClean="0"/>
              <a:t>(import </a:t>
            </a:r>
            <a:r>
              <a:rPr lang="ko-KR" altLang="en-US" sz="1050" dirty="0" smtClean="0"/>
              <a:t>혹은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직접입력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6057295" y="1653360"/>
            <a:ext cx="787803" cy="1199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algn="ctr"/>
            <a:r>
              <a:rPr lang="en-US" altLang="ko-KR" sz="1050" dirty="0" smtClean="0"/>
              <a:t>(import </a:t>
            </a:r>
            <a:r>
              <a:rPr lang="ko-KR" altLang="en-US" sz="1050" dirty="0" smtClean="0"/>
              <a:t>혹은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직접입력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22" name="직사각형 21"/>
          <p:cNvSpPr/>
          <p:nvPr/>
        </p:nvSpPr>
        <p:spPr>
          <a:xfrm>
            <a:off x="6977843" y="1653360"/>
            <a:ext cx="787803" cy="1199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algn="ctr"/>
            <a:r>
              <a:rPr lang="en-US" altLang="ko-KR" sz="1050" dirty="0" smtClean="0"/>
              <a:t>(import </a:t>
            </a:r>
            <a:r>
              <a:rPr lang="ko-KR" altLang="en-US" sz="1050" dirty="0" smtClean="0"/>
              <a:t>혹은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직접입력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23" name="직사각형 22"/>
          <p:cNvSpPr/>
          <p:nvPr/>
        </p:nvSpPr>
        <p:spPr>
          <a:xfrm>
            <a:off x="7898391" y="1653360"/>
            <a:ext cx="787803" cy="1199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algn="ctr"/>
            <a:r>
              <a:rPr lang="en-US" altLang="ko-KR" sz="1050" dirty="0" smtClean="0"/>
              <a:t>(import </a:t>
            </a:r>
            <a:r>
              <a:rPr lang="ko-KR" altLang="en-US" sz="1050" dirty="0" smtClean="0"/>
              <a:t>혹은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직접입력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24" name="직사각형 23"/>
          <p:cNvSpPr/>
          <p:nvPr/>
        </p:nvSpPr>
        <p:spPr>
          <a:xfrm>
            <a:off x="8818939" y="1653360"/>
            <a:ext cx="787803" cy="1199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algn="ctr"/>
            <a:r>
              <a:rPr lang="en-US" altLang="ko-KR" sz="1050" dirty="0" smtClean="0"/>
              <a:t>(import </a:t>
            </a:r>
            <a:r>
              <a:rPr lang="ko-KR" altLang="en-US" sz="1050" dirty="0" smtClean="0"/>
              <a:t>혹은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직접입력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26" name="원호 25"/>
          <p:cNvSpPr/>
          <p:nvPr/>
        </p:nvSpPr>
        <p:spPr>
          <a:xfrm>
            <a:off x="-2543174" y="2951781"/>
            <a:ext cx="6775046" cy="5695950"/>
          </a:xfrm>
          <a:prstGeom prst="arc">
            <a:avLst>
              <a:gd name="adj1" fmla="val 16379280"/>
              <a:gd name="adj2" fmla="val 21408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/>
          <p:cNvSpPr/>
          <p:nvPr/>
        </p:nvSpPr>
        <p:spPr>
          <a:xfrm flipH="1">
            <a:off x="4838996" y="2951781"/>
            <a:ext cx="9210378" cy="6305550"/>
          </a:xfrm>
          <a:prstGeom prst="arc">
            <a:avLst>
              <a:gd name="adj1" fmla="val 16379280"/>
              <a:gd name="adj2" fmla="val 212083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18147" y="664295"/>
            <a:ext cx="1053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동시 여러 단면 검토를 위한 </a:t>
            </a:r>
            <a:r>
              <a:rPr lang="en-US" altLang="ko-KR" dirty="0" smtClean="0"/>
              <a:t>Union Handler </a:t>
            </a:r>
            <a:r>
              <a:rPr lang="ko-KR" altLang="en-US" dirty="0" smtClean="0"/>
              <a:t>조립 가능하도록 계산된 값들을 속성으로 할당하지 않고</a:t>
            </a:r>
            <a:endParaRPr lang="en-US" altLang="ko-KR" dirty="0"/>
          </a:p>
          <a:p>
            <a:r>
              <a:rPr lang="ko-KR" altLang="en-US" dirty="0" smtClean="0"/>
              <a:t>내부에서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체인으로 </a:t>
            </a:r>
            <a:r>
              <a:rPr lang="ko-KR" altLang="en-US" dirty="0" err="1" smtClean="0"/>
              <a:t>함수값으로</a:t>
            </a:r>
            <a:r>
              <a:rPr lang="ko-KR" altLang="en-US" dirty="0" smtClean="0"/>
              <a:t> 연결되도록 수정 예정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18147" y="116153"/>
            <a:ext cx="8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 be.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205220" y="5332982"/>
            <a:ext cx="194147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[  Compression ]Checker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11146694" y="5165335"/>
            <a:ext cx="238163" cy="4446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205220" y="5941694"/>
            <a:ext cx="194147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[   Tension    ]Checker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11146694" y="5842535"/>
            <a:ext cx="238163" cy="37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7710572" y="5684101"/>
            <a:ext cx="1524261" cy="943454"/>
          </a:xfrm>
          <a:prstGeom prst="straightConnector1">
            <a:avLst/>
          </a:prstGeom>
          <a:ln>
            <a:solidFill>
              <a:srgbClr val="00B0F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26531" y="6052981"/>
            <a:ext cx="1709122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Union Handler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19668909">
            <a:off x="7809083" y="586629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교체 적용 가능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65249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78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68664" y="1966376"/>
            <a:ext cx="107156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Section</a:t>
            </a:r>
          </a:p>
          <a:p>
            <a:pPr algn="ctr"/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Property</a:t>
            </a:r>
            <a:endParaRPr lang="en-US" altLang="ko-KR" sz="9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86321" y="1966375"/>
            <a:ext cx="134786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Material</a:t>
            </a:r>
          </a:p>
          <a:p>
            <a:pPr algn="ctr"/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Property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8664" y="1396762"/>
            <a:ext cx="1071564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SectionProfile</a:t>
            </a:r>
            <a:endParaRPr lang="ko-KR" altLang="en-US" sz="9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45310" y="2882032"/>
            <a:ext cx="1710766" cy="2308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Flexure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45309" y="3112515"/>
            <a:ext cx="1710766" cy="2308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9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Compressure</a:t>
            </a:r>
            <a:endParaRPr lang="en-US" altLang="ko-KR" sz="9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45310" y="3342743"/>
            <a:ext cx="1710766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Tensile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645309" y="3575312"/>
            <a:ext cx="1710767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Combined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91336" y="2881683"/>
            <a:ext cx="1631198" cy="919194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DesignBase</a:t>
            </a:r>
            <a:endParaRPr lang="ko-KR" altLang="en-US" sz="1600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5292" y="900524"/>
            <a:ext cx="1369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 or </a:t>
            </a:r>
            <a:r>
              <a:rPr lang="ko-KR" altLang="en-US" sz="1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 입력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5291" y="5124554"/>
            <a:ext cx="11486509" cy="51184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DesignResultChecker</a:t>
            </a:r>
            <a:endParaRPr lang="ko-KR" altLang="en-US" sz="20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24004" y="2881683"/>
            <a:ext cx="1929208" cy="2308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 smtClean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 smtClean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Flexure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824003" y="3113442"/>
            <a:ext cx="1929209" cy="2308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900" dirty="0" err="1" smtClean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Compressure</a:t>
            </a:r>
            <a:endParaRPr lang="en-US" altLang="ko-KR" sz="900" dirty="0" smtClean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24004" y="3344244"/>
            <a:ext cx="1929208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900" dirty="0" smtClean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Tensile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824004" y="3575076"/>
            <a:ext cx="1929209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900" dirty="0" smtClean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Combined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63964" y="65050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path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44245" y="650507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dsgnMode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5749" y="650507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fy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6913" y="650507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89789" y="65050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DL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4894" y="650507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LL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94882" y="650507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리디바탕" panose="020B0600000101010101" pitchFamily="34" charset="-127"/>
                <a:ea typeface="리디바탕" panose="020B0600000101010101" pitchFamily="34" charset="-127"/>
              </a:rPr>
              <a:t>length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09396" y="650507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cb_mode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01457" y="65050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table_mode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39211" y="650507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brace_idx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445944" y="954386"/>
            <a:ext cx="0" cy="10119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998394" y="954386"/>
            <a:ext cx="0" cy="10119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586880" y="954386"/>
            <a:ext cx="0" cy="19272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967363" y="954386"/>
            <a:ext cx="0" cy="41701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163964" y="1612206"/>
            <a:ext cx="0" cy="3541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177430" y="954386"/>
            <a:ext cx="0" cy="19272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777505" y="954386"/>
            <a:ext cx="0" cy="19272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177430" y="3800877"/>
            <a:ext cx="0" cy="13236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360814" y="980951"/>
            <a:ext cx="0" cy="3541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375291" y="504825"/>
            <a:ext cx="11040271" cy="714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0497757" y="208335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사용자 </a:t>
            </a:r>
            <a:r>
              <a:rPr lang="ko-KR" altLang="en-US" sz="1000" dirty="0" err="1" smtClean="0">
                <a:solidFill>
                  <a:srgbClr val="C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입력</a:t>
            </a:r>
            <a:r>
              <a:rPr lang="ko-KR" altLang="en-US" sz="1000" dirty="0" err="1">
                <a:solidFill>
                  <a:srgbClr val="C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부</a:t>
            </a:r>
            <a:endParaRPr lang="ko-KR" altLang="en-US" sz="1000" dirty="0">
              <a:solidFill>
                <a:srgbClr val="C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6" name="자유형 115"/>
          <p:cNvSpPr/>
          <p:nvPr/>
        </p:nvSpPr>
        <p:spPr>
          <a:xfrm>
            <a:off x="5391150" y="904875"/>
            <a:ext cx="228600" cy="2140744"/>
          </a:xfrm>
          <a:custGeom>
            <a:avLst/>
            <a:gdLst>
              <a:gd name="connsiteX0" fmla="*/ 0 w 228600"/>
              <a:gd name="connsiteY0" fmla="*/ 0 h 2609850"/>
              <a:gd name="connsiteX1" fmla="*/ 0 w 228600"/>
              <a:gd name="connsiteY1" fmla="*/ 2609850 h 2609850"/>
              <a:gd name="connsiteX2" fmla="*/ 228600 w 228600"/>
              <a:gd name="connsiteY2" fmla="*/ 2609850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609850">
                <a:moveTo>
                  <a:pt x="0" y="0"/>
                </a:moveTo>
                <a:lnTo>
                  <a:pt x="0" y="2609850"/>
                </a:lnTo>
                <a:lnTo>
                  <a:pt x="228600" y="260985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자유형 117"/>
          <p:cNvSpPr/>
          <p:nvPr/>
        </p:nvSpPr>
        <p:spPr>
          <a:xfrm>
            <a:off x="5394960" y="883920"/>
            <a:ext cx="708660" cy="1173480"/>
          </a:xfrm>
          <a:custGeom>
            <a:avLst/>
            <a:gdLst>
              <a:gd name="connsiteX0" fmla="*/ 708660 w 708660"/>
              <a:gd name="connsiteY0" fmla="*/ 0 h 1173480"/>
              <a:gd name="connsiteX1" fmla="*/ 708660 w 708660"/>
              <a:gd name="connsiteY1" fmla="*/ 1173480 h 1173480"/>
              <a:gd name="connsiteX2" fmla="*/ 0 w 708660"/>
              <a:gd name="connsiteY2" fmla="*/ 117348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660" h="1173480">
                <a:moveTo>
                  <a:pt x="708660" y="0"/>
                </a:moveTo>
                <a:lnTo>
                  <a:pt x="708660" y="1173480"/>
                </a:lnTo>
                <a:lnTo>
                  <a:pt x="0" y="117348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자유형 118"/>
          <p:cNvSpPr/>
          <p:nvPr/>
        </p:nvSpPr>
        <p:spPr>
          <a:xfrm>
            <a:off x="6121176" y="883920"/>
            <a:ext cx="799885" cy="1173480"/>
          </a:xfrm>
          <a:custGeom>
            <a:avLst/>
            <a:gdLst>
              <a:gd name="connsiteX0" fmla="*/ 708660 w 708660"/>
              <a:gd name="connsiteY0" fmla="*/ 0 h 1173480"/>
              <a:gd name="connsiteX1" fmla="*/ 708660 w 708660"/>
              <a:gd name="connsiteY1" fmla="*/ 1173480 h 1173480"/>
              <a:gd name="connsiteX2" fmla="*/ 0 w 708660"/>
              <a:gd name="connsiteY2" fmla="*/ 117348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660" h="1173480">
                <a:moveTo>
                  <a:pt x="708660" y="0"/>
                </a:moveTo>
                <a:lnTo>
                  <a:pt x="708660" y="1173480"/>
                </a:lnTo>
                <a:lnTo>
                  <a:pt x="0" y="117348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자유형 122"/>
          <p:cNvSpPr/>
          <p:nvPr/>
        </p:nvSpPr>
        <p:spPr>
          <a:xfrm rot="5400000" flipV="1">
            <a:off x="9119533" y="3645933"/>
            <a:ext cx="2150789" cy="806453"/>
          </a:xfrm>
          <a:custGeom>
            <a:avLst/>
            <a:gdLst>
              <a:gd name="connsiteX0" fmla="*/ 0 w 228600"/>
              <a:gd name="connsiteY0" fmla="*/ 0 h 2609850"/>
              <a:gd name="connsiteX1" fmla="*/ 0 w 228600"/>
              <a:gd name="connsiteY1" fmla="*/ 2609850 h 2609850"/>
              <a:gd name="connsiteX2" fmla="*/ 228600 w 228600"/>
              <a:gd name="connsiteY2" fmla="*/ 2609850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609850">
                <a:moveTo>
                  <a:pt x="0" y="0"/>
                </a:moveTo>
                <a:lnTo>
                  <a:pt x="0" y="2609850"/>
                </a:lnTo>
                <a:lnTo>
                  <a:pt x="228600" y="2609850"/>
                </a:lnTo>
              </a:path>
            </a:pathLst>
          </a:custGeom>
          <a:ln>
            <a:solidFill>
              <a:srgbClr val="0000F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/>
          <p:cNvCxnSpPr/>
          <p:nvPr/>
        </p:nvCxnSpPr>
        <p:spPr>
          <a:xfrm>
            <a:off x="7386166" y="2997448"/>
            <a:ext cx="417127" cy="1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7386166" y="3222938"/>
            <a:ext cx="417127" cy="1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7386166" y="3459266"/>
            <a:ext cx="417127" cy="1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7386166" y="3691076"/>
            <a:ext cx="417127" cy="17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자유형 133"/>
          <p:cNvSpPr/>
          <p:nvPr/>
        </p:nvSpPr>
        <p:spPr>
          <a:xfrm rot="5400000" flipV="1">
            <a:off x="9132993" y="3881647"/>
            <a:ext cx="1901616" cy="584199"/>
          </a:xfrm>
          <a:custGeom>
            <a:avLst/>
            <a:gdLst>
              <a:gd name="connsiteX0" fmla="*/ 0 w 228600"/>
              <a:gd name="connsiteY0" fmla="*/ 0 h 2609850"/>
              <a:gd name="connsiteX1" fmla="*/ 0 w 228600"/>
              <a:gd name="connsiteY1" fmla="*/ 2609850 h 2609850"/>
              <a:gd name="connsiteX2" fmla="*/ 228600 w 228600"/>
              <a:gd name="connsiteY2" fmla="*/ 2609850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609850">
                <a:moveTo>
                  <a:pt x="0" y="0"/>
                </a:moveTo>
                <a:lnTo>
                  <a:pt x="0" y="2609850"/>
                </a:lnTo>
                <a:lnTo>
                  <a:pt x="228600" y="2609850"/>
                </a:lnTo>
              </a:path>
            </a:pathLst>
          </a:custGeom>
          <a:ln>
            <a:solidFill>
              <a:srgbClr val="0000F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자유형 134"/>
          <p:cNvSpPr/>
          <p:nvPr/>
        </p:nvSpPr>
        <p:spPr>
          <a:xfrm rot="5400000" flipV="1">
            <a:off x="9149003" y="4100857"/>
            <a:ext cx="1666395" cy="380999"/>
          </a:xfrm>
          <a:custGeom>
            <a:avLst/>
            <a:gdLst>
              <a:gd name="connsiteX0" fmla="*/ 0 w 228600"/>
              <a:gd name="connsiteY0" fmla="*/ 0 h 2609850"/>
              <a:gd name="connsiteX1" fmla="*/ 0 w 228600"/>
              <a:gd name="connsiteY1" fmla="*/ 2609850 h 2609850"/>
              <a:gd name="connsiteX2" fmla="*/ 228600 w 228600"/>
              <a:gd name="connsiteY2" fmla="*/ 2609850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609850">
                <a:moveTo>
                  <a:pt x="0" y="0"/>
                </a:moveTo>
                <a:lnTo>
                  <a:pt x="0" y="2609850"/>
                </a:lnTo>
                <a:lnTo>
                  <a:pt x="228600" y="2609850"/>
                </a:lnTo>
              </a:path>
            </a:pathLst>
          </a:custGeom>
          <a:ln>
            <a:solidFill>
              <a:srgbClr val="0000F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 135"/>
          <p:cNvSpPr/>
          <p:nvPr/>
        </p:nvSpPr>
        <p:spPr>
          <a:xfrm rot="5400000" flipV="1">
            <a:off x="9154045" y="4328149"/>
            <a:ext cx="1434062" cy="158749"/>
          </a:xfrm>
          <a:custGeom>
            <a:avLst/>
            <a:gdLst>
              <a:gd name="connsiteX0" fmla="*/ 0 w 228600"/>
              <a:gd name="connsiteY0" fmla="*/ 0 h 2609850"/>
              <a:gd name="connsiteX1" fmla="*/ 0 w 228600"/>
              <a:gd name="connsiteY1" fmla="*/ 2609850 h 2609850"/>
              <a:gd name="connsiteX2" fmla="*/ 228600 w 228600"/>
              <a:gd name="connsiteY2" fmla="*/ 2609850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609850">
                <a:moveTo>
                  <a:pt x="0" y="0"/>
                </a:moveTo>
                <a:lnTo>
                  <a:pt x="0" y="2609850"/>
                </a:lnTo>
                <a:lnTo>
                  <a:pt x="228600" y="2609850"/>
                </a:lnTo>
              </a:path>
            </a:pathLst>
          </a:custGeom>
          <a:ln>
            <a:solidFill>
              <a:srgbClr val="0000F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10459657" y="5813685"/>
            <a:ext cx="21470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Flexure</a:t>
            </a:r>
            <a:r>
              <a:rPr lang="en-US" altLang="ko-KR" sz="12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Design Check Result</a:t>
            </a:r>
            <a:endParaRPr lang="ko-KR" altLang="en-US" sz="12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0220110" y="6089995"/>
            <a:ext cx="2546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Compress</a:t>
            </a:r>
            <a:r>
              <a:rPr lang="ko-KR" altLang="en-US" sz="1200" dirty="0" err="1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ure</a:t>
            </a:r>
            <a:r>
              <a:rPr lang="en-US" altLang="ko-KR" sz="12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Design Check Result</a:t>
            </a:r>
            <a:endParaRPr lang="ko-KR" altLang="en-US" sz="12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0020720" y="6330876"/>
            <a:ext cx="21226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TensileDesign</a:t>
            </a:r>
            <a:r>
              <a:rPr lang="en-US" altLang="ko-KR" sz="12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Check Result</a:t>
            </a:r>
            <a:endParaRPr lang="ko-KR" altLang="en-US" sz="12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9595489" y="6576820"/>
            <a:ext cx="23258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CombinedDesign</a:t>
            </a:r>
            <a:r>
              <a:rPr lang="en-US" altLang="ko-KR" sz="12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Check Result</a:t>
            </a:r>
            <a:endParaRPr lang="ko-KR" altLang="en-US" sz="12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539211" y="3800877"/>
            <a:ext cx="0" cy="13236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8756631" y="3800877"/>
            <a:ext cx="0" cy="13236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10598154" y="5636394"/>
            <a:ext cx="0" cy="24529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10377492" y="5636394"/>
            <a:ext cx="0" cy="5072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10172700" y="5636394"/>
            <a:ext cx="0" cy="7571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/>
          <p:nvPr/>
        </p:nvCxnSpPr>
        <p:spPr>
          <a:xfrm>
            <a:off x="9950451" y="5636394"/>
            <a:ext cx="0" cy="103586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609877" y="2428040"/>
            <a:ext cx="0" cy="2696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202091" y="2428040"/>
            <a:ext cx="0" cy="2696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1183" y="650507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. . . . . . .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378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5773" y="2472490"/>
            <a:ext cx="9374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(g </a:t>
            </a:r>
            <a:r>
              <a:rPr lang="en-US" altLang="ko-KR" sz="9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∘ </a:t>
            </a:r>
            <a:r>
              <a:rPr lang="en-US" altLang="ko-KR" sz="9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f)(x) = g(f(x))</a:t>
            </a:r>
            <a:endParaRPr lang="ko-KR" altLang="en-US" sz="9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38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673" y="775884"/>
            <a:ext cx="11290270" cy="482901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5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Data</a:t>
            </a:r>
            <a:r>
              <a:rPr lang="ko-KR" altLang="en-US" sz="5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와 모델링을 추상화 하는 것 보다</a:t>
            </a:r>
            <a:r>
              <a:rPr lang="en-US" altLang="ko-KR" sz="5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5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연산을 추상화하는 것이</a:t>
            </a:r>
            <a:endParaRPr lang="en-US" altLang="ko-KR" sz="5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5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복잡성을 다루는 데 더 좋다</a:t>
            </a:r>
            <a:endParaRPr lang="ko-KR" altLang="en-US" sz="5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3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90749" y="3684470"/>
            <a:ext cx="107156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Section</a:t>
            </a:r>
          </a:p>
          <a:p>
            <a:pPr algn="ctr"/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Property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76958" y="3301207"/>
            <a:ext cx="1347865" cy="861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Material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Property</a:t>
            </a:r>
            <a:endParaRPr lang="en-US" altLang="ko-KR" sz="1100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90749" y="1330541"/>
            <a:ext cx="1071564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SectionProfile</a:t>
            </a:r>
            <a:endParaRPr lang="ko-KR" altLang="en-US" sz="9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56027" y="3301207"/>
            <a:ext cx="1710766" cy="2308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Flexure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56027" y="3516651"/>
            <a:ext cx="1710766" cy="2308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Compressure</a:t>
            </a:r>
            <a:endParaRPr lang="en-US" altLang="ko-KR" sz="9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56027" y="3732095"/>
            <a:ext cx="1710766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Tensile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56026" y="3947539"/>
            <a:ext cx="1710767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Combined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24826" y="3301207"/>
            <a:ext cx="1631198" cy="861776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DesignBase</a:t>
            </a:r>
            <a:endParaRPr lang="ko-KR" altLang="en-US" sz="1600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377" y="834303"/>
            <a:ext cx="1369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 or </a:t>
            </a:r>
            <a:r>
              <a:rPr lang="ko-KR" altLang="en-US" sz="1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 입력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66795" y="3301207"/>
            <a:ext cx="1929208" cy="2308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Flexure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866794" y="3516651"/>
            <a:ext cx="1929209" cy="2308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Compressure</a:t>
            </a:r>
            <a:endParaRPr lang="en-US" altLang="ko-KR" sz="9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66795" y="3732095"/>
            <a:ext cx="1929208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Tensile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866794" y="3947539"/>
            <a:ext cx="1929209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Combined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86049" y="584286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path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42761" y="2512368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dsgnMode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73617" y="2512368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fy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34781" y="251236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81879" y="251236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DL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34470" y="2512368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LL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4649" y="2512368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리디바탕" panose="020B0600000101010101" pitchFamily="34" charset="-127"/>
                <a:ea typeface="리디바탕" panose="020B0600000101010101" pitchFamily="34" charset="-127"/>
              </a:rPr>
              <a:t>length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5718" y="2512368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cb_mode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17779" y="251236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table_mode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55533" y="2512368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brace_idx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5" name="직선 연결선 34"/>
          <p:cNvCxnSpPr>
            <a:stCxn id="26" idx="2"/>
          </p:cNvCxnSpPr>
          <p:nvPr/>
        </p:nvCxnSpPr>
        <p:spPr>
          <a:xfrm flipH="1">
            <a:off x="3633812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86049" y="1545985"/>
            <a:ext cx="0" cy="21384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082899" y="914730"/>
            <a:ext cx="0" cy="3541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4172621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4870126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5298178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5775282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6567052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7086299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7720566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10008535" y="2789367"/>
            <a:ext cx="1" cy="13736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자유형 46"/>
          <p:cNvSpPr/>
          <p:nvPr/>
        </p:nvSpPr>
        <p:spPr>
          <a:xfrm>
            <a:off x="861785" y="2086429"/>
            <a:ext cx="9963150" cy="3076575"/>
          </a:xfrm>
          <a:custGeom>
            <a:avLst/>
            <a:gdLst>
              <a:gd name="connsiteX0" fmla="*/ 0 w 9963150"/>
              <a:gd name="connsiteY0" fmla="*/ 3076575 h 3076575"/>
              <a:gd name="connsiteX1" fmla="*/ 0 w 9963150"/>
              <a:gd name="connsiteY1" fmla="*/ 1133475 h 3076575"/>
              <a:gd name="connsiteX2" fmla="*/ 247650 w 9963150"/>
              <a:gd name="connsiteY2" fmla="*/ 1133475 h 3076575"/>
              <a:gd name="connsiteX3" fmla="*/ 1981200 w 9963150"/>
              <a:gd name="connsiteY3" fmla="*/ 1133475 h 3076575"/>
              <a:gd name="connsiteX4" fmla="*/ 1981200 w 9963150"/>
              <a:gd name="connsiteY4" fmla="*/ 0 h 3076575"/>
              <a:gd name="connsiteX5" fmla="*/ 9963150 w 9963150"/>
              <a:gd name="connsiteY5" fmla="*/ 0 h 3076575"/>
              <a:gd name="connsiteX6" fmla="*/ 9963150 w 9963150"/>
              <a:gd name="connsiteY6" fmla="*/ 3067050 h 3076575"/>
              <a:gd name="connsiteX7" fmla="*/ 0 w 9963150"/>
              <a:gd name="connsiteY7" fmla="*/ 3076575 h 307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63150" h="3076575">
                <a:moveTo>
                  <a:pt x="0" y="3076575"/>
                </a:moveTo>
                <a:lnTo>
                  <a:pt x="0" y="1133475"/>
                </a:lnTo>
                <a:lnTo>
                  <a:pt x="247650" y="1133475"/>
                </a:lnTo>
                <a:lnTo>
                  <a:pt x="1981200" y="1133475"/>
                </a:lnTo>
                <a:lnTo>
                  <a:pt x="1981200" y="0"/>
                </a:lnTo>
                <a:lnTo>
                  <a:pt x="9963150" y="0"/>
                </a:lnTo>
                <a:lnTo>
                  <a:pt x="9963150" y="3067050"/>
                </a:lnTo>
                <a:lnTo>
                  <a:pt x="0" y="3076575"/>
                </a:lnTo>
                <a:close/>
              </a:path>
            </a:pathLst>
          </a:custGeom>
          <a:noFill/>
          <a:ln w="349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202753" y="1039988"/>
            <a:ext cx="5767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Composed Function</a:t>
            </a:r>
            <a:endParaRPr lang="ko-KR" altLang="en-US" sz="48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97376" y="4162983"/>
            <a:ext cx="9241784" cy="51184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DesignResultChecker</a:t>
            </a:r>
            <a:endParaRPr lang="ko-KR" altLang="en-US" sz="20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81879" y="5177705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하나의 연산으로 추상화된 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12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가지의 연산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함수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67052" y="5688060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※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추상화 범위는 얼마든지 변경이 가능하다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09922" y="2522223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. . . . . . .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60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90749" y="3684470"/>
            <a:ext cx="107156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Section</a:t>
            </a:r>
          </a:p>
          <a:p>
            <a:pPr algn="ctr"/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Property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76958" y="3301207"/>
            <a:ext cx="1347865" cy="861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Material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Property</a:t>
            </a:r>
            <a:endParaRPr lang="en-US" altLang="ko-KR" sz="1100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90749" y="1330541"/>
            <a:ext cx="1071564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SectionProfile</a:t>
            </a:r>
            <a:endParaRPr lang="ko-KR" altLang="en-US" sz="9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56027" y="3301207"/>
            <a:ext cx="1710766" cy="2308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Flexure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56027" y="3516651"/>
            <a:ext cx="1710766" cy="2308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Compressure</a:t>
            </a:r>
            <a:endParaRPr lang="en-US" altLang="ko-KR" sz="9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56027" y="3732095"/>
            <a:ext cx="1710766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Tensile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56026" y="3947539"/>
            <a:ext cx="1710767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SubDesignBase</a:t>
            </a:r>
            <a:r>
              <a:rPr lang="en-US" altLang="ko-KR" sz="9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Combined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24826" y="3301207"/>
            <a:ext cx="1631198" cy="861776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DesignBase</a:t>
            </a:r>
            <a:endParaRPr lang="ko-KR" altLang="en-US" sz="1600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377" y="834303"/>
            <a:ext cx="1369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 or </a:t>
            </a:r>
            <a:r>
              <a:rPr lang="ko-KR" altLang="en-US" sz="1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 입력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66795" y="3301207"/>
            <a:ext cx="1929208" cy="2308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Flexure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866794" y="3516651"/>
            <a:ext cx="1929209" cy="2308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Compressure</a:t>
            </a:r>
            <a:endParaRPr lang="en-US" altLang="ko-KR" sz="9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66795" y="3732095"/>
            <a:ext cx="1929208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Tensile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866794" y="3947539"/>
            <a:ext cx="1929209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SubDesignChecker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Combined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86049" y="584286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path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42761" y="2512368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dsgnMode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73617" y="2512368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fy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34781" y="251236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81879" y="251236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DL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34470" y="2512368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LL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4649" y="2512368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length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5718" y="2512368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cb_mode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17779" y="251236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table_mode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55533" y="2512368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brace_idx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5" name="직선 연결선 34"/>
          <p:cNvCxnSpPr>
            <a:stCxn id="26" idx="2"/>
          </p:cNvCxnSpPr>
          <p:nvPr/>
        </p:nvCxnSpPr>
        <p:spPr>
          <a:xfrm flipH="1">
            <a:off x="3633812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86049" y="1545985"/>
            <a:ext cx="0" cy="21384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082899" y="914730"/>
            <a:ext cx="0" cy="3541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4172621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4870126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5298178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5775282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6567052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7086299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7720566" y="2789367"/>
            <a:ext cx="1869" cy="5118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10008535" y="2789367"/>
            <a:ext cx="1" cy="13736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02753" y="1039988"/>
            <a:ext cx="5767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Composed Function</a:t>
            </a:r>
            <a:endParaRPr lang="ko-KR" altLang="en-US" sz="48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97376" y="4162983"/>
            <a:ext cx="9241784" cy="51184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DesignResultChecker</a:t>
            </a:r>
            <a:endParaRPr lang="ko-KR" altLang="en-US" sz="20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67052" y="5688060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※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추상화 범위는 얼마든지 변경이 가능하다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941832" y="2907792"/>
            <a:ext cx="9765792" cy="1984248"/>
          </a:xfrm>
          <a:custGeom>
            <a:avLst/>
            <a:gdLst>
              <a:gd name="connsiteX0" fmla="*/ 5257800 w 9765792"/>
              <a:gd name="connsiteY0" fmla="*/ 0 h 1984248"/>
              <a:gd name="connsiteX1" fmla="*/ 5257800 w 9765792"/>
              <a:gd name="connsiteY1" fmla="*/ 1271016 h 1984248"/>
              <a:gd name="connsiteX2" fmla="*/ 0 w 9765792"/>
              <a:gd name="connsiteY2" fmla="*/ 1271016 h 1984248"/>
              <a:gd name="connsiteX3" fmla="*/ 0 w 9765792"/>
              <a:gd name="connsiteY3" fmla="*/ 1984248 h 1984248"/>
              <a:gd name="connsiteX4" fmla="*/ 9765792 w 9765792"/>
              <a:gd name="connsiteY4" fmla="*/ 1984248 h 1984248"/>
              <a:gd name="connsiteX5" fmla="*/ 9765792 w 9765792"/>
              <a:gd name="connsiteY5" fmla="*/ 0 h 1984248"/>
              <a:gd name="connsiteX6" fmla="*/ 5257800 w 9765792"/>
              <a:gd name="connsiteY6" fmla="*/ 0 h 198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792" h="1984248">
                <a:moveTo>
                  <a:pt x="5257800" y="0"/>
                </a:moveTo>
                <a:lnTo>
                  <a:pt x="5257800" y="1271016"/>
                </a:lnTo>
                <a:lnTo>
                  <a:pt x="0" y="1271016"/>
                </a:lnTo>
                <a:lnTo>
                  <a:pt x="0" y="1984248"/>
                </a:lnTo>
                <a:lnTo>
                  <a:pt x="9765792" y="1984248"/>
                </a:lnTo>
                <a:lnTo>
                  <a:pt x="9765792" y="0"/>
                </a:lnTo>
                <a:lnTo>
                  <a:pt x="5257800" y="0"/>
                </a:lnTo>
                <a:close/>
              </a:path>
            </a:pathLst>
          </a:custGeom>
          <a:noFill/>
          <a:ln w="349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41832" y="2920282"/>
            <a:ext cx="5189694" cy="1207565"/>
          </a:xfrm>
          <a:prstGeom prst="rect">
            <a:avLst/>
          </a:prstGeom>
          <a:noFill/>
          <a:ln w="349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409922" y="2522223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. . . . . . .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30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485</Words>
  <Application>Microsoft Office PowerPoint</Application>
  <PresentationFormat>와이드스크린</PresentationFormat>
  <Paragraphs>187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131</cp:revision>
  <dcterms:created xsi:type="dcterms:W3CDTF">2022-09-06T23:18:49Z</dcterms:created>
  <dcterms:modified xsi:type="dcterms:W3CDTF">2022-10-24T08:20:14Z</dcterms:modified>
</cp:coreProperties>
</file>