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309" r:id="rId3"/>
    <p:sldId id="314" r:id="rId4"/>
    <p:sldId id="315" r:id="rId5"/>
    <p:sldId id="316" r:id="rId6"/>
    <p:sldId id="317" r:id="rId7"/>
    <p:sldId id="310" r:id="rId8"/>
    <p:sldId id="318" r:id="rId9"/>
    <p:sldId id="319" r:id="rId10"/>
    <p:sldId id="320" r:id="rId11"/>
    <p:sldId id="321" r:id="rId12"/>
    <p:sldId id="325" r:id="rId13"/>
    <p:sldId id="326" r:id="rId14"/>
    <p:sldId id="327" r:id="rId15"/>
    <p:sldId id="322" r:id="rId16"/>
    <p:sldId id="323" r:id="rId17"/>
    <p:sldId id="311" r:id="rId18"/>
    <p:sldId id="312" r:id="rId19"/>
    <p:sldId id="313" r:id="rId20"/>
    <p:sldId id="257" r:id="rId21"/>
    <p:sldId id="301" r:id="rId22"/>
    <p:sldId id="304" r:id="rId23"/>
    <p:sldId id="305" r:id="rId24"/>
    <p:sldId id="306" r:id="rId25"/>
    <p:sldId id="307" r:id="rId26"/>
    <p:sldId id="308" r:id="rId27"/>
    <p:sldId id="258" r:id="rId28"/>
    <p:sldId id="259" r:id="rId29"/>
    <p:sldId id="260" r:id="rId30"/>
    <p:sldId id="261" r:id="rId31"/>
    <p:sldId id="256" r:id="rId32"/>
    <p:sldId id="288" r:id="rId33"/>
    <p:sldId id="289" r:id="rId34"/>
    <p:sldId id="279" r:id="rId35"/>
    <p:sldId id="290" r:id="rId36"/>
    <p:sldId id="262" r:id="rId37"/>
    <p:sldId id="276" r:id="rId38"/>
    <p:sldId id="302" r:id="rId39"/>
    <p:sldId id="285" r:id="rId40"/>
    <p:sldId id="286" r:id="rId41"/>
    <p:sldId id="287" r:id="rId42"/>
    <p:sldId id="277" r:id="rId43"/>
    <p:sldId id="291" r:id="rId44"/>
    <p:sldId id="266" r:id="rId45"/>
    <p:sldId id="293" r:id="rId46"/>
    <p:sldId id="265" r:id="rId47"/>
    <p:sldId id="294" r:id="rId48"/>
    <p:sldId id="292" r:id="rId49"/>
    <p:sldId id="300" r:id="rId50"/>
    <p:sldId id="280" r:id="rId51"/>
    <p:sldId id="281" r:id="rId52"/>
    <p:sldId id="282" r:id="rId53"/>
    <p:sldId id="278" r:id="rId54"/>
    <p:sldId id="264" r:id="rId55"/>
    <p:sldId id="283" r:id="rId56"/>
    <p:sldId id="284" r:id="rId57"/>
    <p:sldId id="303" r:id="rId58"/>
    <p:sldId id="267" r:id="rId59"/>
    <p:sldId id="268" r:id="rId60"/>
    <p:sldId id="270" r:id="rId61"/>
    <p:sldId id="271" r:id="rId62"/>
    <p:sldId id="272" r:id="rId63"/>
    <p:sldId id="273" r:id="rId64"/>
    <p:sldId id="274" r:id="rId65"/>
    <p:sldId id="275" r:id="rId6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CC66"/>
    <a:srgbClr val="0000FF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>
        <p:scale>
          <a:sx n="75" d="100"/>
          <a:sy n="75" d="100"/>
        </p:scale>
        <p:origin x="1194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264-05CA-4F59-9689-594456C8544E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4C84-92EA-4B2B-897E-81CEC763D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88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264-05CA-4F59-9689-594456C8544E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4C84-92EA-4B2B-897E-81CEC763D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4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264-05CA-4F59-9689-594456C8544E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4C84-92EA-4B2B-897E-81CEC763D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46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264-05CA-4F59-9689-594456C8544E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4C84-92EA-4B2B-897E-81CEC763D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22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264-05CA-4F59-9689-594456C8544E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4C84-92EA-4B2B-897E-81CEC763D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58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264-05CA-4F59-9689-594456C8544E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4C84-92EA-4B2B-897E-81CEC763D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37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264-05CA-4F59-9689-594456C8544E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4C84-92EA-4B2B-897E-81CEC763D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37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264-05CA-4F59-9689-594456C8544E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4C84-92EA-4B2B-897E-81CEC763D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51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264-05CA-4F59-9689-594456C8544E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4C84-92EA-4B2B-897E-81CEC763D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53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264-05CA-4F59-9689-594456C8544E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4C84-92EA-4B2B-897E-81CEC763D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9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264-05CA-4F59-9689-594456C8544E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4C84-92EA-4B2B-897E-81CEC763D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02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0A264-05CA-4F59-9689-594456C8544E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C4C84-92EA-4B2B-897E-81CEC763D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5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0972" y="542925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건축 심화 세미나</a:t>
            </a:r>
            <a:endParaRPr lang="ko-KR" altLang="en-US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2096" y="1571625"/>
            <a:ext cx="8831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동적 문서</a:t>
            </a:r>
            <a:r>
              <a:rPr lang="en-US" altLang="ko-KR" sz="28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(</a:t>
            </a:r>
            <a:r>
              <a:rPr lang="en-US" altLang="ko-KR" sz="28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Jupyter</a:t>
            </a:r>
            <a:r>
              <a:rPr lang="en-US" altLang="ko-KR" sz="28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Notebook)</a:t>
            </a:r>
            <a:r>
              <a:rPr lang="ko-KR" altLang="en-US" sz="28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을 활용한 구조프로그램 작성</a:t>
            </a:r>
            <a:endParaRPr lang="ko-KR" altLang="en-US" sz="28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44286" y="5258254"/>
            <a:ext cx="3179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참여자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		 </a:t>
            </a:r>
            <a:r>
              <a:rPr lang="ko-KR" altLang="en-US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선성민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책임</a:t>
            </a:r>
            <a:endParaRPr lang="en-US" altLang="ko-KR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r"/>
            <a:r>
              <a:rPr lang="ko-KR" altLang="en-US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장만규 매니저</a:t>
            </a:r>
            <a:endParaRPr lang="en-US" altLang="ko-KR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r"/>
            <a:r>
              <a:rPr lang="ko-KR" altLang="en-US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황재승 매니저</a:t>
            </a:r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065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2973" y="82952"/>
            <a:ext cx="4071989" cy="4517786"/>
            <a:chOff x="102973" y="82952"/>
            <a:chExt cx="4071989" cy="451778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973" y="2257261"/>
              <a:ext cx="3162741" cy="2343477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r="1338" b="6117"/>
            <a:stretch/>
          </p:blipFill>
          <p:spPr>
            <a:xfrm>
              <a:off x="193867" y="82952"/>
              <a:ext cx="3981095" cy="850827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403417" y="448056"/>
              <a:ext cx="151591" cy="15159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" name="직선 연결선 5"/>
          <p:cNvCxnSpPr/>
          <p:nvPr/>
        </p:nvCxnSpPr>
        <p:spPr>
          <a:xfrm>
            <a:off x="403417" y="3695700"/>
            <a:ext cx="2339783" cy="0"/>
          </a:xfrm>
          <a:prstGeom prst="line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635" y="248868"/>
            <a:ext cx="2390938" cy="35087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4146" y="230333"/>
            <a:ext cx="2973825" cy="34747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1508" y="3810106"/>
            <a:ext cx="4713192" cy="152446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7789" y="5368558"/>
            <a:ext cx="7186717" cy="138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34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2973" y="82952"/>
            <a:ext cx="4071989" cy="4517786"/>
            <a:chOff x="102973" y="82952"/>
            <a:chExt cx="4071989" cy="451778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973" y="2257261"/>
              <a:ext cx="3162741" cy="2343477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r="1338" b="6117"/>
            <a:stretch/>
          </p:blipFill>
          <p:spPr>
            <a:xfrm>
              <a:off x="193867" y="82952"/>
              <a:ext cx="3981095" cy="850827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403417" y="448056"/>
              <a:ext cx="151591" cy="15159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03417" y="3695700"/>
            <a:ext cx="2733483" cy="190500"/>
          </a:xfrm>
          <a:prstGeom prst="rect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176" y="254000"/>
            <a:ext cx="6973454" cy="635000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320867" y="3708400"/>
            <a:ext cx="0" cy="685800"/>
          </a:xfrm>
          <a:prstGeom prst="line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06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2973" y="82952"/>
            <a:ext cx="4071989" cy="4517786"/>
            <a:chOff x="102973" y="82952"/>
            <a:chExt cx="4071989" cy="451778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973" y="2257261"/>
              <a:ext cx="3162741" cy="2343477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r="1338" b="6117"/>
            <a:stretch/>
          </p:blipFill>
          <p:spPr>
            <a:xfrm>
              <a:off x="193867" y="82952"/>
              <a:ext cx="3981095" cy="850827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403417" y="448056"/>
              <a:ext cx="151591" cy="15159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03417" y="3873500"/>
            <a:ext cx="2733483" cy="177800"/>
          </a:xfrm>
          <a:prstGeom prst="rect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862" y="378206"/>
            <a:ext cx="5660572" cy="54957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0229" y="165100"/>
            <a:ext cx="3955340" cy="6527800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320867" y="3708400"/>
            <a:ext cx="0" cy="685800"/>
          </a:xfrm>
          <a:prstGeom prst="line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016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2973" y="82952"/>
            <a:ext cx="4071989" cy="4517786"/>
            <a:chOff x="102973" y="82952"/>
            <a:chExt cx="4071989" cy="451778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973" y="2257261"/>
              <a:ext cx="3162741" cy="2343477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r="1338" b="6117"/>
            <a:stretch/>
          </p:blipFill>
          <p:spPr>
            <a:xfrm>
              <a:off x="193867" y="82952"/>
              <a:ext cx="3981095" cy="850827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403417" y="448056"/>
              <a:ext cx="151591" cy="15159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03417" y="4013200"/>
            <a:ext cx="2733483" cy="228600"/>
          </a:xfrm>
          <a:prstGeom prst="rect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601" y="239320"/>
            <a:ext cx="5892798" cy="637936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320867" y="3708400"/>
            <a:ext cx="0" cy="685800"/>
          </a:xfrm>
          <a:prstGeom prst="line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358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2973" y="82952"/>
            <a:ext cx="4071989" cy="4517786"/>
            <a:chOff x="102973" y="82952"/>
            <a:chExt cx="4071989" cy="451778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973" y="2257261"/>
              <a:ext cx="3162741" cy="2343477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r="1338" b="6117"/>
            <a:stretch/>
          </p:blipFill>
          <p:spPr>
            <a:xfrm>
              <a:off x="193867" y="82952"/>
              <a:ext cx="3981095" cy="850827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403417" y="448056"/>
              <a:ext cx="151591" cy="15159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03417" y="4203700"/>
            <a:ext cx="2733483" cy="190500"/>
          </a:xfrm>
          <a:prstGeom prst="rect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832" y="1352260"/>
            <a:ext cx="6706536" cy="415348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320867" y="3708400"/>
            <a:ext cx="0" cy="685800"/>
          </a:xfrm>
          <a:prstGeom prst="line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830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2973" y="82952"/>
            <a:ext cx="4071989" cy="4517786"/>
            <a:chOff x="102973" y="82952"/>
            <a:chExt cx="4071989" cy="451778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973" y="2257261"/>
              <a:ext cx="3162741" cy="2343477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r="1338" b="6117"/>
            <a:stretch/>
          </p:blipFill>
          <p:spPr>
            <a:xfrm>
              <a:off x="193867" y="82952"/>
              <a:ext cx="3981095" cy="850827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403417" y="448056"/>
              <a:ext cx="151591" cy="15159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" name="직선 연결선 5"/>
          <p:cNvCxnSpPr/>
          <p:nvPr/>
        </p:nvCxnSpPr>
        <p:spPr>
          <a:xfrm>
            <a:off x="403417" y="4600738"/>
            <a:ext cx="2339783" cy="0"/>
          </a:xfrm>
          <a:prstGeom prst="line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512" y="166438"/>
            <a:ext cx="4530730" cy="60198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9989" y="3176339"/>
            <a:ext cx="7602011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30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1338" b="6117"/>
          <a:stretch/>
        </p:blipFill>
        <p:spPr>
          <a:xfrm>
            <a:off x="193867" y="82952"/>
            <a:ext cx="3981095" cy="850827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403417" y="676656"/>
            <a:ext cx="151591" cy="1515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67" y="3176552"/>
            <a:ext cx="2438740" cy="5048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54262" y="3009385"/>
            <a:ext cx="2274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실제 문서 시연</a:t>
            </a:r>
            <a:endParaRPr lang="ko-KR" altLang="en-US" sz="28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47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2676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3530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54262" y="3009385"/>
            <a:ext cx="1962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정규 발표 끝</a:t>
            </a:r>
            <a:endParaRPr lang="ko-KR" altLang="en-US" sz="28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31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14" y="851240"/>
            <a:ext cx="5988519" cy="48731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8383" y="851239"/>
            <a:ext cx="4737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주피터 노트북 소개</a:t>
            </a:r>
            <a:endParaRPr lang="ko-KR" altLang="en-US" sz="28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317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9493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FF33CC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애자일 프로세스</a:t>
            </a:r>
            <a:r>
              <a:rPr lang="en-US" altLang="ko-KR" sz="4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4000" dirty="0" smtClean="0">
                <a:solidFill>
                  <a:srgbClr val="00CC66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REPL</a:t>
            </a:r>
            <a:r>
              <a:rPr lang="en-US" altLang="ko-KR" sz="4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4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그리고 </a:t>
            </a:r>
            <a:r>
              <a:rPr lang="ko-KR" altLang="en-US" sz="40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함수형 프로그래밍</a:t>
            </a:r>
            <a:endParaRPr lang="ko-KR" altLang="en-US" sz="4000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4083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부록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967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36803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왜 귀찮게 주피터노트북 같은 걸 쓰자고 하나요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729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6825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컴퓨터의 능력을 조금 더 우리의 업무에 보탬이 되도록 변환해 보기 위해서</a:t>
            </a:r>
            <a:endParaRPr lang="ko-KR" altLang="en-US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759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6825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내 업무의 효율은 내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우리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가 높인다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677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6825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 말은 </a:t>
            </a:r>
            <a:r>
              <a:rPr lang="ko-KR" altLang="en-US" sz="24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근성론이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아닙니다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algn="ctr"/>
            <a:endParaRPr lang="en-US" altLang="ko-KR" sz="2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문제에 직면하지 않은 타인이 제공해주는 솔루션으로는</a:t>
            </a:r>
            <a:endParaRPr lang="en-US" altLang="ko-KR" sz="2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도달할 수 있는 효율의 한계가 명확하기 때문입니다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89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682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도대체 </a:t>
            </a:r>
            <a:r>
              <a:rPr lang="ko-KR" altLang="en-US" sz="24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어디까지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가 솔루션이 커버하는 영역 이야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어디부터 내가 노가다 해야 하는 거야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48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67926"/>
            <a:ext cx="33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u="sng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어디까지</a:t>
            </a:r>
            <a:endParaRPr lang="ko-KR" altLang="en-US" sz="2400" u="sng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77726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솔루션이 제공하는 자동화의 범위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어디까지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의 범위는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 algn="ctr"/>
            <a:endParaRPr lang="en-US" altLang="ko-KR" sz="2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솔루션 </a:t>
            </a:r>
            <a:r>
              <a:rPr lang="ko-KR" altLang="en-US" sz="24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제공사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들이 경제적이득을 취할 수 있는 스케일에 속한 사람들의 요구사항 중</a:t>
            </a:r>
            <a:endParaRPr lang="en-US" altLang="ko-KR" sz="2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공통적인 부분들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그리고 이 부분을 개발하는 데 드는 비용의 곡선이 만나는 점</a:t>
            </a:r>
            <a:endParaRPr lang="en-US" altLang="ko-KR" sz="2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에 한하게 됩니다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41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2" y="532996"/>
            <a:ext cx="10888595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5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7" y="785443"/>
            <a:ext cx="10936226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0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66205"/>
            <a:ext cx="10907647" cy="67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383" y="851239"/>
            <a:ext cx="4737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최종 결과물 구성</a:t>
            </a:r>
            <a:endParaRPr lang="ko-KR" altLang="en-US" sz="28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1338" b="6117"/>
          <a:stretch/>
        </p:blipFill>
        <p:spPr>
          <a:xfrm>
            <a:off x="518334" y="2176288"/>
            <a:ext cx="11006009" cy="235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98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0" y="604443"/>
            <a:ext cx="10926700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9" y="261495"/>
            <a:ext cx="10869542" cy="6335009"/>
          </a:xfrm>
          <a:prstGeom prst="rect">
            <a:avLst/>
          </a:prstGeom>
          <a:ln w="38100">
            <a:solidFill>
              <a:srgbClr val="FF33CC"/>
            </a:solidFill>
          </a:ln>
        </p:spPr>
      </p:pic>
    </p:spTree>
    <p:extLst>
      <p:ext uri="{BB962C8B-B14F-4D97-AF65-F5344CB8AC3E}">
        <p14:creationId xmlns:p14="http://schemas.microsoft.com/office/powerpoint/2010/main" val="121165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1650" y="1022350"/>
            <a:ext cx="88392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애자일 개발 방법론은 기존 방법론들이 너무 절차를 중시한 나머지 변화에 대응하기 어려웠던 단점을 개선하기 위해 나왔다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애자일 방법론은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절차보다는 사람을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문서보다는 작동하는 소프트웨어를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미리 철저하게 계획하기 보다는 </a:t>
            </a:r>
            <a:r>
              <a:rPr lang="ko-KR" altLang="en-US" b="1" dirty="0" smtClean="0">
                <a:solidFill>
                  <a:srgbClr val="FF33CC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변화에 대한 민첩한 대응</a:t>
            </a:r>
            <a:r>
              <a:rPr lang="ko-KR" altLang="en-US" b="1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을</a:t>
            </a:r>
            <a:r>
              <a:rPr lang="en-US" altLang="ko-KR" b="1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계약과 협상에 얽매이기 보다는 고객과의 협력을 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중요하게 생각한다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83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1650" y="1009650"/>
            <a:ext cx="8839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애자일 방법론에서는 먼저 개발 범위 안에 있는 요구사항을 분석해 </a:t>
            </a:r>
            <a:r>
              <a:rPr lang="ko-KR" altLang="en-US" dirty="0" smtClean="0">
                <a:solidFill>
                  <a:srgbClr val="FF33CC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우선순위가 높은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요구사항을 </a:t>
            </a:r>
            <a:r>
              <a:rPr lang="ko-KR" altLang="en-US" dirty="0" smtClean="0">
                <a:solidFill>
                  <a:srgbClr val="FF33CC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먼저 개발한다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개발된 부분에 대해 실행하는 모습을 보여줘서 고객의 평가를 받고 고객의 요구사항과 개선사항을 반영해 다음 요구사항 개발에 참고한다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이런 방식을 계속 반복하면서 소프트웨어 개발 범위를 점진적으로 늘려가게 된다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여기에서 가장 핵심이 되는 사항은 </a:t>
            </a:r>
            <a:r>
              <a:rPr lang="ko-KR" altLang="en-US" dirty="0" smtClean="0">
                <a:solidFill>
                  <a:srgbClr val="FF33CC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단계 별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로 고객에게 </a:t>
            </a:r>
            <a:r>
              <a:rPr lang="ko-KR" altLang="en-US" dirty="0" smtClean="0">
                <a:solidFill>
                  <a:srgbClr val="FF33CC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동작하는 소프트웨어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를 계속 보여주고 요구사항에 대한 변경을 적극적으로 수용한다는 것이다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773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8800" y="1866900"/>
            <a:ext cx="61943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프로젝트 수행에서 피드백 사이클은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작으면 작을수록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잦으면 잦을 수록 좋다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98800" y="4051300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라는 말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57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0652" y="1009650"/>
            <a:ext cx="97253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물론 애자일 프로세스에 대한 비판도 많지만</a:t>
            </a:r>
            <a:r>
              <a:rPr lang="en-US" altLang="ko-KR" sz="4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endParaRPr lang="en-US" altLang="ko-KR" sz="4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4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비판의 대상은 주로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‘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애자일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’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이라는 키워드를 오용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남용 하거나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지나치게 얽매이게 되는 상황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즉 적용하는 사람에 대한 비판이지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방법론에 대한 비판이 아님을 생각해야 한다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489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7227" t="11563" r="27076"/>
          <a:stretch/>
        </p:blipFill>
        <p:spPr>
          <a:xfrm>
            <a:off x="386674" y="483679"/>
            <a:ext cx="2544645" cy="2619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783" t="20825" r="6160" b="1115"/>
          <a:stretch/>
        </p:blipFill>
        <p:spPr>
          <a:xfrm>
            <a:off x="3088932" y="483679"/>
            <a:ext cx="5054944" cy="21664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14808" t="12612" r="14547" b="715"/>
          <a:stretch/>
        </p:blipFill>
        <p:spPr>
          <a:xfrm>
            <a:off x="8301489" y="483679"/>
            <a:ext cx="3538086" cy="2676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l="14521" t="14928" r="14608" b="429"/>
          <a:stretch/>
        </p:blipFill>
        <p:spPr>
          <a:xfrm>
            <a:off x="1339174" y="3588418"/>
            <a:ext cx="3937676" cy="24313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l="14334" t="13764" r="14336" b="11509"/>
          <a:stretch/>
        </p:blipFill>
        <p:spPr>
          <a:xfrm>
            <a:off x="7110413" y="3594681"/>
            <a:ext cx="3971925" cy="242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3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grayscl/>
          </a:blip>
          <a:srcRect l="27227" t="11563" r="27076"/>
          <a:stretch/>
        </p:blipFill>
        <p:spPr>
          <a:xfrm>
            <a:off x="386674" y="483679"/>
            <a:ext cx="2544645" cy="2619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grayscl/>
          </a:blip>
          <a:srcRect l="5783" t="20825" r="6160" b="1115"/>
          <a:stretch/>
        </p:blipFill>
        <p:spPr>
          <a:xfrm>
            <a:off x="3088932" y="483679"/>
            <a:ext cx="5054944" cy="21664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grayscl/>
          </a:blip>
          <a:srcRect l="14808" t="12612" r="14547" b="715"/>
          <a:stretch/>
        </p:blipFill>
        <p:spPr>
          <a:xfrm>
            <a:off x="8301489" y="483679"/>
            <a:ext cx="3538086" cy="2676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grayscl/>
          </a:blip>
          <a:srcRect l="14521" t="14928" r="14608" b="429"/>
          <a:stretch/>
        </p:blipFill>
        <p:spPr>
          <a:xfrm>
            <a:off x="1339174" y="3588418"/>
            <a:ext cx="3937676" cy="24313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grayscl/>
          </a:blip>
          <a:srcRect l="14334" t="13764" r="14336" b="11509"/>
          <a:stretch/>
        </p:blipFill>
        <p:spPr>
          <a:xfrm>
            <a:off x="7110413" y="3594681"/>
            <a:ext cx="3971925" cy="2425119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357191" y="409575"/>
            <a:ext cx="10827365" cy="4152800"/>
            <a:chOff x="357191" y="409575"/>
            <a:chExt cx="10827365" cy="4152800"/>
          </a:xfrm>
        </p:grpSpPr>
        <p:sp>
          <p:nvSpPr>
            <p:cNvPr id="2" name="직사각형 1"/>
            <p:cNvSpPr/>
            <p:nvPr/>
          </p:nvSpPr>
          <p:spPr>
            <a:xfrm>
              <a:off x="357191" y="409575"/>
              <a:ext cx="2602706" cy="714375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157791" y="483679"/>
              <a:ext cx="3115120" cy="468821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524778" y="483680"/>
              <a:ext cx="1659778" cy="33446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17072" y="3823189"/>
              <a:ext cx="1659778" cy="33446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0413" y="4285202"/>
              <a:ext cx="630504" cy="277173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758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grayscl/>
          </a:blip>
          <a:srcRect l="27227" t="11563" r="27076"/>
          <a:stretch/>
        </p:blipFill>
        <p:spPr>
          <a:xfrm>
            <a:off x="386674" y="483679"/>
            <a:ext cx="2544645" cy="2619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grayscl/>
          </a:blip>
          <a:srcRect l="5783" t="20825" r="6160" b="1115"/>
          <a:stretch/>
        </p:blipFill>
        <p:spPr>
          <a:xfrm>
            <a:off x="3088932" y="483679"/>
            <a:ext cx="5054944" cy="21664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grayscl/>
          </a:blip>
          <a:srcRect l="14808" t="12612" r="14547" b="715"/>
          <a:stretch/>
        </p:blipFill>
        <p:spPr>
          <a:xfrm>
            <a:off x="8301489" y="483679"/>
            <a:ext cx="3538086" cy="2676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grayscl/>
          </a:blip>
          <a:srcRect l="14521" t="14928" r="14608" b="429"/>
          <a:stretch/>
        </p:blipFill>
        <p:spPr>
          <a:xfrm>
            <a:off x="1339174" y="3588418"/>
            <a:ext cx="3937676" cy="24313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grayscl/>
          </a:blip>
          <a:srcRect l="14334" t="13764" r="14336" b="11509"/>
          <a:stretch/>
        </p:blipFill>
        <p:spPr>
          <a:xfrm>
            <a:off x="7110413" y="3594681"/>
            <a:ext cx="3971925" cy="2425119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357191" y="409575"/>
            <a:ext cx="10827365" cy="4152800"/>
            <a:chOff x="357191" y="409575"/>
            <a:chExt cx="10827365" cy="4152800"/>
          </a:xfrm>
        </p:grpSpPr>
        <p:sp>
          <p:nvSpPr>
            <p:cNvPr id="2" name="직사각형 1"/>
            <p:cNvSpPr/>
            <p:nvPr/>
          </p:nvSpPr>
          <p:spPr>
            <a:xfrm>
              <a:off x="357191" y="409575"/>
              <a:ext cx="2602706" cy="714375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157791" y="483679"/>
              <a:ext cx="3115120" cy="468821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524778" y="483680"/>
              <a:ext cx="1659778" cy="33446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17072" y="3823189"/>
              <a:ext cx="1659778" cy="33446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0413" y="4285202"/>
              <a:ext cx="630504" cy="277173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81631" y="6102181"/>
            <a:ext cx="10806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그놈의</a:t>
            </a:r>
            <a:r>
              <a:rPr lang="ko-KR" altLang="en-US" sz="3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프로젝트 요구사항</a:t>
            </a:r>
            <a:r>
              <a:rPr lang="en-US" altLang="ko-KR" sz="3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.. </a:t>
            </a:r>
            <a:r>
              <a:rPr lang="ko-KR" altLang="en-US" sz="3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저것은 결코 정적이지 않다</a:t>
            </a:r>
            <a:r>
              <a:rPr lang="en-US" altLang="ko-KR" sz="3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3600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464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14500" y="1625600"/>
            <a:ext cx="6495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어떤 개발 프로젝트에서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솔루션의 생애주기 마지막 단계까지 고려하여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필요한 모든 요구사항을 완벽히 알고 있는 담당자가 과연 있을까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79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1338" b="6117"/>
          <a:stretch/>
        </p:blipFill>
        <p:spPr>
          <a:xfrm>
            <a:off x="193867" y="82952"/>
            <a:ext cx="3981095" cy="850827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403417" y="223559"/>
            <a:ext cx="151591" cy="1515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4713" t="5588" r="949" b="7169"/>
          <a:stretch/>
        </p:blipFill>
        <p:spPr>
          <a:xfrm>
            <a:off x="1291771" y="1550132"/>
            <a:ext cx="9463315" cy="20029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50702" y="3962400"/>
            <a:ext cx="6615914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ko-KR" altLang="en-US" dirty="0"/>
              <a:t>효율적인 코드 구성을 위한 패키지들 </a:t>
            </a:r>
            <a:r>
              <a:rPr lang="ko-KR" altLang="en-US" dirty="0" err="1"/>
              <a:t>로드하는</a:t>
            </a:r>
            <a:r>
              <a:rPr lang="ko-KR" altLang="en-US" dirty="0"/>
              <a:t> 구간</a:t>
            </a:r>
            <a:r>
              <a:rPr lang="en-US" altLang="ko-KR" dirty="0"/>
              <a:t> – </a:t>
            </a:r>
            <a:r>
              <a:rPr lang="ko-KR" altLang="en-US" dirty="0"/>
              <a:t>몰라도 됨</a:t>
            </a:r>
          </a:p>
        </p:txBody>
      </p:sp>
    </p:spTree>
    <p:extLst>
      <p:ext uri="{BB962C8B-B14F-4D97-AF65-F5344CB8AC3E}">
        <p14:creationId xmlns:p14="http://schemas.microsoft.com/office/powerpoint/2010/main" val="95036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67100" y="4000500"/>
            <a:ext cx="8008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기존과 다른 효율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성과를 원할 뿐이지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그것을 달성하기 위한 솔루션의 세부 스펙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즉 요구사항을 처음부터 모두 알고 있는 사용자는 없다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드문 것이 아니라 없다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4500" y="1625600"/>
            <a:ext cx="6495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어떤 개발 프로젝트에서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솔루션의 생애주기 마지막 단계까지 고려하여</a:t>
            </a:r>
          </a:p>
          <a:p>
            <a:endParaRPr lang="ko-KR" altLang="en-US" dirty="0" smtClean="0">
              <a:solidFill>
                <a:schemeClr val="bg1">
                  <a:lumMod val="6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필요한 모든 요구사항을 완벽히 알고 있는 담당자가 과연 있을까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6510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8800" y="1866900"/>
            <a:ext cx="4520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그럼 애자일 방식은 뭐 달라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94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559293" y="695458"/>
            <a:ext cx="9051407" cy="5526474"/>
            <a:chOff x="7110413" y="3594681"/>
            <a:chExt cx="3971925" cy="2425119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grayscl/>
            </a:blip>
            <a:srcRect l="14334" t="13764" r="14336" b="11509"/>
            <a:stretch/>
          </p:blipFill>
          <p:spPr>
            <a:xfrm>
              <a:off x="7110413" y="3594681"/>
              <a:ext cx="3971925" cy="2425119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7779284" y="4285202"/>
              <a:ext cx="666216" cy="49634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806663" y="4285202"/>
              <a:ext cx="666216" cy="49634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834042" y="4285202"/>
              <a:ext cx="666216" cy="49634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110413" y="4285202"/>
              <a:ext cx="591708" cy="49634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047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14500" y="1625600"/>
            <a:ext cx="7931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요구사항 자체가 단계가 진행됨에 따라 계속 변화해 나갈 수 밖에 없다는 사실을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인정하고 들어간다는 것이 큰 차이라고 볼 수 있다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124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9193" y="780047"/>
            <a:ext cx="5838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탑</a:t>
            </a:r>
            <a:r>
              <a:rPr lang="en-US" altLang="ko-KR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다운 설계와 </a:t>
            </a:r>
            <a:r>
              <a:rPr lang="ko-KR" altLang="en-US" sz="36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바텀</a:t>
            </a:r>
            <a:r>
              <a:rPr lang="en-US" altLang="ko-KR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업 설계</a:t>
            </a:r>
            <a:endParaRPr lang="ko-KR" altLang="en-US" sz="3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9193" y="106947"/>
            <a:ext cx="2848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조금 다른 이야기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247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9193" y="780047"/>
            <a:ext cx="5838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탑</a:t>
            </a:r>
            <a:r>
              <a:rPr lang="en-US" altLang="ko-KR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다운 설계와 </a:t>
            </a:r>
            <a:r>
              <a:rPr lang="ko-KR" altLang="en-US" sz="36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바텀</a:t>
            </a:r>
            <a:r>
              <a:rPr lang="en-US" altLang="ko-KR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업 설계</a:t>
            </a:r>
            <a:endParaRPr lang="ko-KR" altLang="en-US" sz="3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1821" y="2012434"/>
            <a:ext cx="1515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탑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다운 설계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988433" y="2012434"/>
            <a:ext cx="1449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바텀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업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설계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2179" y="2766536"/>
            <a:ext cx="45002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톱 다운 설계에서는 계획과 시스템에 대한 이해의 완전성이 중요해진다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시스템이 있는 정도의 부분의 설계가 충분한 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상세함의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레벨이 될 때까지 코딩을 개시할 수 없다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 때문에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설계의 대부분이 완료할 때까지 주요한 기능의 테스트는 할 수 없다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38422" y="2766536"/>
            <a:ext cx="53312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바텀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업 설계에서는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모듈 단위의 설계가 완료한 시점에서 코딩과 그 테스트를 개시할 수 있다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그러나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바텀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업으로는 모듈간의 관련이 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명확화되어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있지 않으면 나중에 설계 변경이 발생해 버리는 위험성이 있어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실제 문제로서 모듈간의 관련을 최초부터 모두 완벽하게 간파하는 것은 곤란하다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243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3893" y="856247"/>
            <a:ext cx="2736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ERP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의 개발 역사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0540" y="1571536"/>
            <a:ext cx="5323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1964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년 경제적주문량 개념과 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메인프레임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컴퓨터를 결합한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MRP(Material Requirements Planning)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솔루션을 등장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2393" y="856247"/>
            <a:ext cx="342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웹서비스의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개발 역사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59040" y="1571536"/>
            <a:ext cx="5323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1990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년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12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월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25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일 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웹서버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완성후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첫번째 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웹페이지가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만들어짐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http://info.cern.ch/</a:t>
            </a:r>
          </a:p>
        </p:txBody>
      </p:sp>
    </p:spTree>
    <p:extLst>
      <p:ext uri="{BB962C8B-B14F-4D97-AF65-F5344CB8AC3E}">
        <p14:creationId xmlns:p14="http://schemas.microsoft.com/office/powerpoint/2010/main" val="426408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1893" y="856247"/>
            <a:ext cx="647004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과연 탑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다운 방식의 개발이 현재의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BIM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유치 노력 단계에서 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건축 </a:t>
            </a:r>
            <a:r>
              <a:rPr lang="ko-KR" altLang="en-US" sz="28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설계업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사무자동화 추진 단계에서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가능한 것인가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18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90693" y="4488447"/>
            <a:ext cx="83013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팀 내에서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동시 다발적으로 일어나는 </a:t>
            </a:r>
            <a:r>
              <a:rPr lang="ko-KR" altLang="en-US" sz="28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바텀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업 설계들을 모아서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상향식 애자일 프로세스로 통합하는 것이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바람직한 방향일 수도 있다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1893" y="856247"/>
            <a:ext cx="647004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과연 탑</a:t>
            </a:r>
            <a:r>
              <a:rPr lang="en-US" altLang="ko-KR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다운 방식의 개발이 현재의</a:t>
            </a:r>
            <a:endParaRPr lang="en-US" altLang="ko-KR" sz="2800" dirty="0" smtClean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BIM </a:t>
            </a:r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유치 노력 단계에서 </a:t>
            </a:r>
            <a:endParaRPr lang="en-US" altLang="ko-KR" sz="2800" dirty="0" smtClean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건축 </a:t>
            </a:r>
            <a:r>
              <a:rPr lang="ko-KR" altLang="en-US" sz="2800" dirty="0" err="1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설계업</a:t>
            </a:r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사무자동화 추진 단계에서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 smtClean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가능한 것인가</a:t>
            </a:r>
            <a:r>
              <a:rPr lang="en-US" altLang="ko-KR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6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1893" y="856247"/>
            <a:ext cx="5731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이제 코딩 이야기 잠깐 해보겠습니다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849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3" y="2257261"/>
            <a:ext cx="3162741" cy="23434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1338" b="6117"/>
          <a:stretch/>
        </p:blipFill>
        <p:spPr>
          <a:xfrm>
            <a:off x="193867" y="82952"/>
            <a:ext cx="3981095" cy="850827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403417" y="448056"/>
            <a:ext cx="151591" cy="1515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266" y="1676399"/>
            <a:ext cx="8958622" cy="3505202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403417" y="2641600"/>
            <a:ext cx="1823968" cy="0"/>
          </a:xfrm>
          <a:prstGeom prst="line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95502" y="5500853"/>
            <a:ext cx="7218643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ko-KR" altLang="en-US" dirty="0"/>
              <a:t>단면 정보를 저장해 둔 엑셀 파일 로드를 위한 구간</a:t>
            </a:r>
            <a:r>
              <a:rPr lang="en-US" altLang="ko-KR" dirty="0"/>
              <a:t>– </a:t>
            </a:r>
            <a:r>
              <a:rPr lang="ko-KR" altLang="en-US" dirty="0"/>
              <a:t>여기도 몰라도 됨</a:t>
            </a:r>
          </a:p>
        </p:txBody>
      </p:sp>
    </p:spTree>
    <p:extLst>
      <p:ext uri="{BB962C8B-B14F-4D97-AF65-F5344CB8AC3E}">
        <p14:creationId xmlns:p14="http://schemas.microsoft.com/office/powerpoint/2010/main" val="298724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7300" y="1866900"/>
            <a:ext cx="1222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REPL?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49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8800" y="2828925"/>
            <a:ext cx="7131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Read-</a:t>
            </a:r>
            <a:r>
              <a:rPr lang="en-US" altLang="ko-KR" sz="20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Eval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-Print-Loop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의 약자</a:t>
            </a:r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사용자가 입력한 명령어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소스코드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를 읽고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&lt;Read&gt;,</a:t>
            </a: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명령어를 평가하고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&lt;</a:t>
            </a:r>
            <a:r>
              <a:rPr lang="en-US" altLang="ko-KR" sz="2000" dirty="0" err="1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Eval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&gt;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결과를 출력한 다음</a:t>
            </a:r>
            <a:r>
              <a:rPr lang="en-US" altLang="ko-KR" sz="20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&lt;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Print&gt;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다시 입력을 기다리는 상태로 돌아가는 과정을 반복한다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&lt;Loop&gt;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7300" y="1866900"/>
            <a:ext cx="1222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REPL?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19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8800" y="2828925"/>
            <a:ext cx="61690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컴파일 과정 없이 즉석에서 코드를 입력해 결과를 바로 알 수 있는 방식을 말한다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개발 시에 코드를 </a:t>
            </a:r>
            <a:r>
              <a:rPr lang="ko-KR" altLang="en-US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즉시 테스트 함으로써 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편리한 소스 코드를 디버깅 할 수 있다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7300" y="1866900"/>
            <a:ext cx="1222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REPL?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835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8800" y="1866900"/>
            <a:ext cx="54681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우리는 이미 개발자였다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그것도 굉장히 애자일 한 방법론의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..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30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01" y="1037771"/>
            <a:ext cx="8589198" cy="478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6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76" y="2091871"/>
            <a:ext cx="4248981" cy="23658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43500" y="2091871"/>
            <a:ext cx="655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소스코드 작성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(read)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과 </a:t>
            </a:r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그로 인한 데이터 처리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en-US" altLang="ko-KR" sz="2000" dirty="0" err="1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eval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그리고 처리한 결과가 다시 숫자로 셀에 표시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(print)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되는 방식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..</a:t>
            </a:r>
          </a:p>
          <a:p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은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계속 되풀이 되면서 업무의 흐름을 만든다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(loop)</a:t>
            </a:r>
            <a:endParaRPr lang="ko-KR" altLang="en-US" sz="2000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367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43500" y="2305289"/>
            <a:ext cx="655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명령을 내리는 곳과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데이터를 조회하는 곳이 동일하게 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‘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셀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’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이라는 인터페이스를 활용한다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직관적이고 좋지만</a:t>
            </a:r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복잡한 명령체계를 관리하기가 불편하다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6" y="2209800"/>
            <a:ext cx="382564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6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6141" y="2305289"/>
            <a:ext cx="70505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다만 이 모든 것을 상쇄하는 장점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코딩이 끝나면 곧 바로 보고서가 된다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다만 엑셀로 하는 코딩은 한계가 명확하다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최신 엑셀에서는 가능하지만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사용자 </a:t>
            </a:r>
            <a:r>
              <a:rPr lang="ko-KR" altLang="en-US" sz="20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정의함수를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못 </a:t>
            </a:r>
            <a:r>
              <a:rPr lang="ko-KR" altLang="en-US" sz="20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만든다던지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6" y="2209800"/>
            <a:ext cx="382564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406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40421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452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02973" y="82952"/>
            <a:ext cx="4071989" cy="4517786"/>
            <a:chOff x="102973" y="82952"/>
            <a:chExt cx="4071989" cy="451778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973" y="2257261"/>
              <a:ext cx="3162741" cy="2343477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r="1338" b="6117"/>
            <a:stretch/>
          </p:blipFill>
          <p:spPr>
            <a:xfrm>
              <a:off x="193867" y="82952"/>
              <a:ext cx="3981095" cy="850827"/>
            </a:xfrm>
            <a:prstGeom prst="rect">
              <a:avLst/>
            </a:prstGeom>
          </p:spPr>
        </p:pic>
        <p:sp>
          <p:nvSpPr>
            <p:cNvPr id="4" name="타원 3"/>
            <p:cNvSpPr/>
            <p:nvPr/>
          </p:nvSpPr>
          <p:spPr>
            <a:xfrm>
              <a:off x="403417" y="448056"/>
              <a:ext cx="151591" cy="15159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" name="직선 연결선 5"/>
          <p:cNvCxnSpPr/>
          <p:nvPr/>
        </p:nvCxnSpPr>
        <p:spPr>
          <a:xfrm>
            <a:off x="403417" y="2997200"/>
            <a:ext cx="1823968" cy="0"/>
          </a:xfrm>
          <a:prstGeom prst="line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762" y="508365"/>
            <a:ext cx="6674592" cy="49939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454" y="3184420"/>
            <a:ext cx="6315654" cy="336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2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92392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6949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69589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2683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클릭하시면 원본 이미지를 보실 수 있습니다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06400"/>
            <a:ext cx="6381750" cy="57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882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05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2973" y="82952"/>
            <a:ext cx="4071989" cy="4517786"/>
            <a:chOff x="102973" y="82952"/>
            <a:chExt cx="4071989" cy="451778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973" y="2257261"/>
              <a:ext cx="3162741" cy="2343477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r="1338" b="6117"/>
            <a:stretch/>
          </p:blipFill>
          <p:spPr>
            <a:xfrm>
              <a:off x="193867" y="82952"/>
              <a:ext cx="3981095" cy="850827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403417" y="448056"/>
              <a:ext cx="151591" cy="15159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" name="직선 연결선 5"/>
          <p:cNvCxnSpPr/>
          <p:nvPr/>
        </p:nvCxnSpPr>
        <p:spPr>
          <a:xfrm>
            <a:off x="403417" y="3162300"/>
            <a:ext cx="1823968" cy="0"/>
          </a:xfrm>
          <a:prstGeom prst="line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978" y="1180852"/>
            <a:ext cx="9106759" cy="215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4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2973" y="82952"/>
            <a:ext cx="4071989" cy="4517786"/>
            <a:chOff x="102973" y="82952"/>
            <a:chExt cx="4071989" cy="451778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973" y="2257261"/>
              <a:ext cx="3162741" cy="2343477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r="1338" b="6117"/>
            <a:stretch/>
          </p:blipFill>
          <p:spPr>
            <a:xfrm>
              <a:off x="193867" y="82952"/>
              <a:ext cx="3981095" cy="850827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403417" y="448056"/>
              <a:ext cx="151591" cy="15159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" name="직선 연결선 5"/>
          <p:cNvCxnSpPr/>
          <p:nvPr/>
        </p:nvCxnSpPr>
        <p:spPr>
          <a:xfrm>
            <a:off x="403417" y="3340100"/>
            <a:ext cx="2339783" cy="0"/>
          </a:xfrm>
          <a:prstGeom prst="line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644" y="1176130"/>
            <a:ext cx="8883984" cy="24938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22800" y="4600738"/>
            <a:ext cx="6619076" cy="7078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ko-KR" altLang="en-US" dirty="0"/>
              <a:t>하중 조합 생성 기능을 포함하여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프레임 해석 관련 자동화 구현은 </a:t>
            </a:r>
            <a:r>
              <a:rPr lang="en-US" altLang="ko-KR" dirty="0"/>
              <a:t>2023</a:t>
            </a:r>
            <a:r>
              <a:rPr lang="ko-KR" altLang="en-US" dirty="0"/>
              <a:t>년 예정</a:t>
            </a:r>
          </a:p>
        </p:txBody>
      </p:sp>
    </p:spTree>
    <p:extLst>
      <p:ext uri="{BB962C8B-B14F-4D97-AF65-F5344CB8AC3E}">
        <p14:creationId xmlns:p14="http://schemas.microsoft.com/office/powerpoint/2010/main" val="30362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2973" y="82952"/>
            <a:ext cx="4071989" cy="4517786"/>
            <a:chOff x="102973" y="82952"/>
            <a:chExt cx="4071989" cy="451778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973" y="2257261"/>
              <a:ext cx="3162741" cy="2343477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r="1338" b="6117"/>
            <a:stretch/>
          </p:blipFill>
          <p:spPr>
            <a:xfrm>
              <a:off x="193867" y="82952"/>
              <a:ext cx="3981095" cy="850827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403417" y="448056"/>
              <a:ext cx="151591" cy="15159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" name="직선 연결선 5"/>
          <p:cNvCxnSpPr/>
          <p:nvPr/>
        </p:nvCxnSpPr>
        <p:spPr>
          <a:xfrm>
            <a:off x="403417" y="3517900"/>
            <a:ext cx="2339783" cy="0"/>
          </a:xfrm>
          <a:prstGeom prst="line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500" y="933779"/>
            <a:ext cx="8599639" cy="5765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65319" y="2020343"/>
            <a:ext cx="3964776" cy="16312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해석에 필요한 기본 정보들을 </a:t>
            </a:r>
            <a:r>
              <a:rPr lang="ko-KR" altLang="en-US" sz="20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입력받는</a:t>
            </a:r>
            <a:r>
              <a:rPr lang="ko-KR" altLang="en-US" sz="20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함수</a:t>
            </a:r>
            <a:r>
              <a:rPr lang="en-US" altLang="ko-KR" sz="20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20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20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Required Pu, Required Mu, </a:t>
            </a:r>
            <a:r>
              <a:rPr lang="ko-KR" altLang="en-US" sz="20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길이 등</a:t>
            </a:r>
            <a:endParaRPr lang="ko-KR" altLang="en-US" sz="2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232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835</Words>
  <Application>Microsoft Office PowerPoint</Application>
  <PresentationFormat>와이드스크린</PresentationFormat>
  <Paragraphs>157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1" baseType="lpstr">
      <vt:lpstr>리디바탕</vt:lpstr>
      <vt:lpstr>맑은 고딕</vt:lpstr>
      <vt:lpstr>현대하모니 B</vt:lpstr>
      <vt:lpstr>현대하모니 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</dc:creator>
  <cp:lastModifiedBy>장만규</cp:lastModifiedBy>
  <cp:revision>143</cp:revision>
  <dcterms:created xsi:type="dcterms:W3CDTF">2022-10-12T00:21:34Z</dcterms:created>
  <dcterms:modified xsi:type="dcterms:W3CDTF">2022-10-14T06:49:24Z</dcterms:modified>
</cp:coreProperties>
</file>