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1" r:id="rId7"/>
    <p:sldId id="294" r:id="rId8"/>
    <p:sldId id="289" r:id="rId9"/>
    <p:sldId id="300" r:id="rId10"/>
    <p:sldId id="298" r:id="rId11"/>
    <p:sldId id="299" r:id="rId12"/>
    <p:sldId id="296" r:id="rId13"/>
    <p:sldId id="297" r:id="rId14"/>
    <p:sldId id="301" r:id="rId15"/>
    <p:sldId id="302" r:id="rId16"/>
    <p:sldId id="258" r:id="rId17"/>
    <p:sldId id="303" r:id="rId18"/>
    <p:sldId id="310" r:id="rId19"/>
    <p:sldId id="307" r:id="rId20"/>
    <p:sldId id="306" r:id="rId21"/>
    <p:sldId id="308" r:id="rId22"/>
    <p:sldId id="305" r:id="rId23"/>
    <p:sldId id="26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الكاتب" initials="ا"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16B"/>
    <a:srgbClr val="CD9BE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14" d="100"/>
          <a:sy n="114" d="100"/>
        </p:scale>
        <p:origin x="300"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transition spd="slow">
    <p:push dir="u"/>
  </p:transition>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transition spd="slow">
    <p:push dir="u"/>
  </p:transition>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transition spd="slow">
    <p:push dir="u"/>
  </p:transition>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Bounded-buffer problem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Presented to: Dr. Ahmed Hesham</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deadlocks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467541"/>
            <a:ext cx="5433204" cy="365125"/>
          </a:xfrm>
        </p:spPr>
        <p:txBody>
          <a:bodyPr vert="horz" lIns="91440" tIns="45720" rIns="91440" bIns="45720" rtlCol="0" anchor="t">
            <a:normAutofit lnSpcReduction="10000"/>
          </a:bodyPr>
          <a:lstStyle/>
          <a:p>
            <a:r>
              <a:rPr lang="en-US" dirty="0"/>
              <a:t>DEFINITION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9254" y="1796966"/>
            <a:ext cx="5431971" cy="557950"/>
          </a:xfrm>
        </p:spPr>
        <p:txBody>
          <a:bodyPr>
            <a:normAutofit/>
          </a:bodyPr>
          <a:lstStyle/>
          <a:p>
            <a:r>
              <a:rPr lang="en-ZA" dirty="0"/>
              <a:t>Occurs when 2 threads or more is preventing each other to enter their critical section.</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2567337"/>
            <a:ext cx="5433204" cy="365125"/>
          </a:xfrm>
        </p:spPr>
        <p:txBody>
          <a:bodyPr>
            <a:normAutofit lnSpcReduction="10000"/>
          </a:bodyPr>
          <a:lstStyle/>
          <a:p>
            <a:r>
              <a:rPr lang="en-US" dirty="0"/>
              <a:t>EXAMPLES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254" y="2896762"/>
            <a:ext cx="5431971" cy="1299103"/>
          </a:xfrm>
        </p:spPr>
        <p:txBody>
          <a:bodyPr>
            <a:normAutofit/>
          </a:bodyPr>
          <a:lstStyle/>
          <a:p>
            <a:pPr algn="just"/>
            <a:r>
              <a:rPr lang="en-US" b="0" i="0" dirty="0">
                <a:solidFill>
                  <a:srgbClr val="282829"/>
                </a:solidFill>
                <a:effectLst/>
                <a:latin typeface="-apple-system"/>
              </a:rPr>
              <a:t>The deadlock might happened if there is no consistency between the producer and consumer leading them to access the critical section simultaneously. This will lead to a scenario where both the consumer and the producer goes to wait and hence leading to deadlock, so we need to care about when and where we call </a:t>
            </a:r>
            <a:r>
              <a:rPr lang="en-US" b="1" i="0" dirty="0">
                <a:solidFill>
                  <a:srgbClr val="282829"/>
                </a:solidFill>
                <a:effectLst/>
                <a:latin typeface="-apple-system"/>
              </a:rPr>
              <a:t>wait</a:t>
            </a:r>
            <a:r>
              <a:rPr lang="en-US" b="0" i="0" dirty="0">
                <a:solidFill>
                  <a:srgbClr val="282829"/>
                </a:solidFill>
                <a:effectLst/>
                <a:latin typeface="-apple-system"/>
              </a:rPr>
              <a:t> &amp; </a:t>
            </a:r>
            <a:r>
              <a:rPr lang="en-US" b="1" i="0" dirty="0">
                <a:solidFill>
                  <a:srgbClr val="282829"/>
                </a:solidFill>
                <a:effectLst/>
                <a:latin typeface="-apple-system"/>
              </a:rPr>
              <a:t>notify</a:t>
            </a:r>
            <a:r>
              <a:rPr lang="en-US" b="0" i="0" dirty="0">
                <a:solidFill>
                  <a:srgbClr val="282829"/>
                </a:solidFill>
                <a:effectLst/>
                <a:latin typeface="-apple-system"/>
              </a:rPr>
              <a:t> methods.</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4372586"/>
            <a:ext cx="5433204" cy="365125"/>
          </a:xfrm>
        </p:spPr>
        <p:txBody>
          <a:bodyPr>
            <a:normAutofit lnSpcReduction="10000"/>
          </a:bodyPr>
          <a:lstStyle/>
          <a:p>
            <a:r>
              <a:rPr lang="en-US" dirty="0"/>
              <a:t>SOLUTION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9254" y="4702010"/>
            <a:ext cx="5431971" cy="1409013"/>
          </a:xfrm>
        </p:spPr>
        <p:txBody>
          <a:bodyPr>
            <a:normAutofit/>
          </a:bodyPr>
          <a:lstStyle/>
          <a:p>
            <a:pPr algn="just"/>
            <a:r>
              <a:rPr lang="en-ZA" dirty="0"/>
              <a:t>Make sure that we write wait &amp; notify on correct places so producer and consumer threads can be run in any orders with any number of threads without causing a deadlock.</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8362811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starvations</a:t>
            </a:r>
          </a:p>
        </p:txBody>
      </p:sp>
    </p:spTree>
    <p:extLst>
      <p:ext uri="{BB962C8B-B14F-4D97-AF65-F5344CB8AC3E}">
        <p14:creationId xmlns:p14="http://schemas.microsoft.com/office/powerpoint/2010/main" val="26975258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starvation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0595" y="1013583"/>
            <a:ext cx="5433204" cy="365125"/>
          </a:xfrm>
        </p:spPr>
        <p:txBody>
          <a:bodyPr vert="horz" lIns="91440" tIns="45720" rIns="91440" bIns="45720" rtlCol="0" anchor="t">
            <a:normAutofit lnSpcReduction="10000"/>
          </a:bodyPr>
          <a:lstStyle/>
          <a:p>
            <a:r>
              <a:rPr lang="en-US" dirty="0"/>
              <a:t>DEFINITION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0169" y="1343008"/>
            <a:ext cx="5431971" cy="557950"/>
          </a:xfrm>
        </p:spPr>
        <p:txBody>
          <a:bodyPr>
            <a:normAutofit/>
          </a:bodyPr>
          <a:lstStyle/>
          <a:p>
            <a:r>
              <a:rPr lang="en-ZA" dirty="0"/>
              <a:t>Occurs when a thread or more doesn’t enter critical section so we call it “</a:t>
            </a:r>
            <a:r>
              <a:rPr lang="en-ZA" b="1" dirty="0"/>
              <a:t>starves</a:t>
            </a:r>
            <a:r>
              <a:rPr lang="en-ZA" dirty="0"/>
              <a:t>” forever.</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0595" y="2113379"/>
            <a:ext cx="5433204" cy="365125"/>
          </a:xfrm>
        </p:spPr>
        <p:txBody>
          <a:bodyPr>
            <a:normAutofit lnSpcReduction="10000"/>
          </a:bodyPr>
          <a:lstStyle/>
          <a:p>
            <a:r>
              <a:rPr lang="en-US" dirty="0"/>
              <a:t>EXAMPLES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169" y="2442804"/>
            <a:ext cx="5431971" cy="1299103"/>
          </a:xfrm>
        </p:spPr>
        <p:txBody>
          <a:bodyPr>
            <a:normAutofit/>
          </a:bodyPr>
          <a:lstStyle/>
          <a:p>
            <a:pPr algn="just"/>
            <a:r>
              <a:rPr lang="en-US" b="0" i="0" dirty="0">
                <a:solidFill>
                  <a:srgbClr val="282829"/>
                </a:solidFill>
                <a:effectLst/>
                <a:latin typeface="-apple-system"/>
              </a:rPr>
              <a:t>Consumer on certain condition is not returning the previously consumed buffer to empty buffer queue and continuing to wait for next ready buffer ready to be consumed. Or Producer on certain condition is not returning produced buffer to ready buffer queue and continuing to wait for empty buffer to produce.</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0595" y="3918628"/>
            <a:ext cx="5433204" cy="365125"/>
          </a:xfrm>
        </p:spPr>
        <p:txBody>
          <a:bodyPr>
            <a:normAutofit lnSpcReduction="10000"/>
          </a:bodyPr>
          <a:lstStyle/>
          <a:p>
            <a:r>
              <a:rPr lang="en-US" dirty="0"/>
              <a:t>SOLUTION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0169" y="4248052"/>
            <a:ext cx="5431971" cy="1409013"/>
          </a:xfrm>
        </p:spPr>
        <p:txBody>
          <a:bodyPr>
            <a:normAutofit/>
          </a:bodyPr>
          <a:lstStyle/>
          <a:p>
            <a:pPr algn="just"/>
            <a:r>
              <a:rPr lang="en-US" dirty="0"/>
              <a:t>Consumer blocking till there is ready buffer to consume. Producer blocking till there is empty buffer to produce. Producer after producing immediately moving buffer to ready buffer queue. Consumer after consuming immediately moving buffer to empty buffer queue.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5385096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Real world problem</a:t>
            </a:r>
          </a:p>
        </p:txBody>
      </p:sp>
    </p:spTree>
    <p:extLst>
      <p:ext uri="{BB962C8B-B14F-4D97-AF65-F5344CB8AC3E}">
        <p14:creationId xmlns:p14="http://schemas.microsoft.com/office/powerpoint/2010/main" val="7077891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007496"/>
            <a:ext cx="5111750" cy="1204912"/>
          </a:xfrm>
        </p:spPr>
        <p:txBody>
          <a:bodyPr/>
          <a:lstStyle/>
          <a:p>
            <a:r>
              <a:rPr lang="en-US" dirty="0"/>
              <a:t>Metro tickets problem </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425566"/>
            <a:ext cx="5351546" cy="2512194"/>
          </a:xfrm>
        </p:spPr>
        <p:txBody>
          <a:bodyPr vert="horz" lIns="91440" tIns="45720" rIns="91440" bIns="45720" rtlCol="0" anchor="b">
            <a:normAutofit lnSpcReduction="10000"/>
          </a:bodyPr>
          <a:lstStyle/>
          <a:p>
            <a:pPr algn="just"/>
            <a:r>
              <a:rPr lang="en-US" sz="1600" dirty="0"/>
              <a:t>Let’s imagine that there is a metro station and there are multiple tickets’ suppliers for producing and selling tickets, and multiple customers to buy these tickets. Each supplier will produce a ticket and put it at the tickets’ window until number of tickets at the window becomes </a:t>
            </a:r>
            <a:r>
              <a:rPr lang="en-US" sz="1600" b="1" dirty="0"/>
              <a:t>5</a:t>
            </a:r>
            <a:r>
              <a:rPr lang="en-US" sz="1600" dirty="0"/>
              <a:t>, then each supplier will wait until any customer come and buy any ticket so they’ll be able to produce another ticket. And vice versa according to customers, if they come and did not found any tickets they must wait in order until any supplier produce a ticket.</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Bounded-Buffer Problem</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7809186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3"/>
            <a:ext cx="9144000" cy="52598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Ticket class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192176"/>
          </a:xfrm>
        </p:spPr>
        <p:txBody>
          <a:bodyPr>
            <a:noAutofit/>
          </a:bodyPr>
          <a:lstStyle/>
          <a:p>
            <a:r>
              <a:rPr lang="en-US" sz="1050" dirty="0">
                <a:solidFill>
                  <a:srgbClr val="CD9BE9"/>
                </a:solidFill>
              </a:rPr>
              <a:t>public</a:t>
            </a:r>
            <a:r>
              <a:rPr lang="en-US" sz="1050" dirty="0">
                <a:solidFill>
                  <a:schemeClr val="bg1"/>
                </a:solidFill>
              </a:rPr>
              <a:t> </a:t>
            </a:r>
            <a:r>
              <a:rPr lang="en-US" sz="1050" dirty="0">
                <a:solidFill>
                  <a:srgbClr val="CD9BE9"/>
                </a:solidFill>
              </a:rPr>
              <a:t>class</a:t>
            </a:r>
            <a:r>
              <a:rPr lang="en-US" sz="1050" dirty="0">
                <a:solidFill>
                  <a:schemeClr val="bg1"/>
                </a:solidFill>
              </a:rPr>
              <a:t> </a:t>
            </a:r>
            <a:r>
              <a:rPr lang="en-US" sz="1050" dirty="0">
                <a:solidFill>
                  <a:schemeClr val="accent5">
                    <a:lumMod val="75000"/>
                  </a:schemeClr>
                </a:solidFill>
              </a:rPr>
              <a:t>Ticket</a:t>
            </a:r>
            <a:r>
              <a:rPr lang="en-US" sz="1050" dirty="0">
                <a:solidFill>
                  <a:schemeClr val="bg1"/>
                </a:solidFill>
              </a:rPr>
              <a:t> {</a:t>
            </a:r>
          </a:p>
          <a:p>
            <a:r>
              <a:rPr lang="en-US" sz="1050" dirty="0">
                <a:solidFill>
                  <a:schemeClr val="bg1"/>
                </a:solidFill>
              </a:rPr>
              <a:t>    </a:t>
            </a:r>
            <a:r>
              <a:rPr lang="en-US" sz="1050" dirty="0">
                <a:solidFill>
                  <a:srgbClr val="CD9BE9"/>
                </a:solidFill>
              </a:rPr>
              <a:t>int</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a:solidFill>
                  <a:srgbClr val="CD9BE9"/>
                </a:solidFill>
              </a:rPr>
              <a:t>double</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setTicketID</a:t>
            </a:r>
            <a:r>
              <a:rPr lang="en-US" sz="1050" dirty="0">
                <a:solidFill>
                  <a:schemeClr val="bg1"/>
                </a:solidFill>
              </a:rPr>
              <a:t>(</a:t>
            </a:r>
            <a:r>
              <a:rPr lang="en-US" sz="1050" dirty="0">
                <a:solidFill>
                  <a:srgbClr val="CD9BE9"/>
                </a:solidFill>
              </a:rPr>
              <a:t>int</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err="1">
                <a:solidFill>
                  <a:srgbClr val="CD9BE9"/>
                </a:solidFill>
              </a:rPr>
              <a:t>this</a:t>
            </a:r>
            <a:r>
              <a:rPr lang="en-US" sz="1050" dirty="0" err="1">
                <a:solidFill>
                  <a:schemeClr val="bg1"/>
                </a:solidFill>
              </a:rPr>
              <a:t>.</a:t>
            </a:r>
            <a:r>
              <a:rPr lang="en-US" sz="1050" dirty="0" err="1">
                <a:solidFill>
                  <a:schemeClr val="accent5">
                    <a:lumMod val="75000"/>
                  </a:schemeClr>
                </a:solidFill>
              </a:rPr>
              <a:t>ticketID</a:t>
            </a:r>
            <a:r>
              <a:rPr lang="en-US" sz="1050" dirty="0">
                <a:solidFill>
                  <a:schemeClr val="bg1"/>
                </a:solidFill>
              </a:rPr>
              <a:t> =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setPrice</a:t>
            </a:r>
            <a:r>
              <a:rPr lang="en-US" sz="1050" dirty="0">
                <a:solidFill>
                  <a:schemeClr val="bg1"/>
                </a:solidFill>
              </a:rPr>
              <a:t>(</a:t>
            </a:r>
            <a:r>
              <a:rPr lang="en-US" sz="1050" dirty="0">
                <a:solidFill>
                  <a:srgbClr val="CD9BE9"/>
                </a:solidFill>
              </a:rPr>
              <a:t>double</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r>
              <a:rPr lang="en-US" sz="1050" dirty="0" err="1">
                <a:solidFill>
                  <a:srgbClr val="CD9BE9"/>
                </a:solidFill>
              </a:rPr>
              <a:t>this</a:t>
            </a:r>
            <a:r>
              <a:rPr lang="en-US" sz="1050" dirty="0" err="1">
                <a:solidFill>
                  <a:schemeClr val="bg1"/>
                </a:solidFill>
              </a:rPr>
              <a:t>.</a:t>
            </a:r>
            <a:r>
              <a:rPr lang="en-US" sz="1050" dirty="0" err="1">
                <a:solidFill>
                  <a:schemeClr val="accent5">
                    <a:lumMod val="75000"/>
                  </a:schemeClr>
                </a:solidFill>
              </a:rPr>
              <a:t>price</a:t>
            </a:r>
            <a:r>
              <a:rPr lang="en-US" sz="1050" dirty="0">
                <a:solidFill>
                  <a:schemeClr val="bg1"/>
                </a:solidFill>
              </a:rPr>
              <a:t> =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int</a:t>
            </a:r>
            <a:r>
              <a:rPr lang="en-US" sz="1050" dirty="0">
                <a:solidFill>
                  <a:schemeClr val="bg1"/>
                </a:solidFill>
              </a:rPr>
              <a:t> </a:t>
            </a:r>
            <a:r>
              <a:rPr lang="en-US" sz="1050" dirty="0" err="1">
                <a:solidFill>
                  <a:srgbClr val="9EF16B"/>
                </a:solidFill>
              </a:rPr>
              <a:t>getTicketID</a:t>
            </a:r>
            <a:r>
              <a:rPr lang="en-US" sz="1050" dirty="0">
                <a:solidFill>
                  <a:schemeClr val="bg1"/>
                </a:solidFill>
              </a:rPr>
              <a:t>(){</a:t>
            </a:r>
          </a:p>
          <a:p>
            <a:r>
              <a:rPr lang="en-US" sz="1050" dirty="0">
                <a:solidFill>
                  <a:schemeClr val="bg1"/>
                </a:solidFill>
              </a:rPr>
              <a:t>        </a:t>
            </a:r>
            <a:r>
              <a:rPr lang="en-US" sz="1050" dirty="0">
                <a:solidFill>
                  <a:srgbClr val="CD9BE9"/>
                </a:solidFill>
              </a:rPr>
              <a:t>return</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double</a:t>
            </a:r>
            <a:r>
              <a:rPr lang="en-US" sz="1050" dirty="0">
                <a:solidFill>
                  <a:schemeClr val="bg1"/>
                </a:solidFill>
              </a:rPr>
              <a:t> </a:t>
            </a:r>
            <a:r>
              <a:rPr lang="en-US" sz="1050" dirty="0" err="1">
                <a:solidFill>
                  <a:srgbClr val="9EF16B"/>
                </a:solidFill>
              </a:rPr>
              <a:t>getTicketPrice</a:t>
            </a:r>
            <a:r>
              <a:rPr lang="en-US" sz="1050" dirty="0">
                <a:solidFill>
                  <a:schemeClr val="bg1"/>
                </a:solidFill>
              </a:rPr>
              <a:t>(){</a:t>
            </a:r>
          </a:p>
          <a:p>
            <a:r>
              <a:rPr lang="en-US" sz="1050" dirty="0">
                <a:solidFill>
                  <a:schemeClr val="bg1"/>
                </a:solidFill>
              </a:rPr>
              <a:t>        </a:t>
            </a:r>
            <a:r>
              <a:rPr lang="en-US" sz="1050" dirty="0">
                <a:solidFill>
                  <a:srgbClr val="CD9BE9"/>
                </a:solidFill>
              </a:rPr>
              <a:t>return</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printTicketInfo</a:t>
            </a:r>
            <a:r>
              <a:rPr lang="en-US" sz="1050" dirty="0">
                <a:solidFill>
                  <a:schemeClr val="bg1"/>
                </a:solidFill>
              </a:rPr>
              <a:t>(){</a:t>
            </a:r>
          </a:p>
          <a:p>
            <a:r>
              <a:rPr lang="en-US" sz="1050" dirty="0">
                <a:solidFill>
                  <a:schemeClr val="bg1"/>
                </a:solidFill>
              </a:rPr>
              <a:t>        </a:t>
            </a:r>
            <a:r>
              <a:rPr lang="en-US" sz="1050" dirty="0" err="1">
                <a:solidFill>
                  <a:srgbClr val="CD9BE9"/>
                </a:solidFill>
              </a:rPr>
              <a:t>System</a:t>
            </a:r>
            <a:r>
              <a:rPr lang="en-US" sz="1050" dirty="0" err="1">
                <a:solidFill>
                  <a:schemeClr val="bg1"/>
                </a:solidFill>
              </a:rPr>
              <a:t>.</a:t>
            </a:r>
            <a:r>
              <a:rPr lang="en-US" sz="1050" dirty="0" err="1">
                <a:solidFill>
                  <a:schemeClr val="accent4">
                    <a:lumMod val="20000"/>
                    <a:lumOff val="80000"/>
                  </a:schemeClr>
                </a:solidFill>
              </a:rPr>
              <a:t>out</a:t>
            </a:r>
            <a:r>
              <a:rPr lang="en-US" sz="1050" dirty="0" err="1">
                <a:solidFill>
                  <a:schemeClr val="bg1"/>
                </a:solidFill>
              </a:rPr>
              <a:t>.</a:t>
            </a:r>
            <a:r>
              <a:rPr lang="en-US" sz="1050" dirty="0" err="1">
                <a:solidFill>
                  <a:srgbClr val="9EF16B"/>
                </a:solidFill>
              </a:rPr>
              <a:t>println</a:t>
            </a:r>
            <a:r>
              <a:rPr lang="en-US" sz="1050" dirty="0">
                <a:solidFill>
                  <a:schemeClr val="bg1"/>
                </a:solidFill>
              </a:rPr>
              <a:t>("Ticket's ID: " +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err="1">
                <a:solidFill>
                  <a:srgbClr val="CD9BE9"/>
                </a:solidFill>
              </a:rPr>
              <a:t>System</a:t>
            </a:r>
            <a:r>
              <a:rPr lang="en-US" sz="1050" dirty="0" err="1">
                <a:solidFill>
                  <a:schemeClr val="bg1"/>
                </a:solidFill>
              </a:rPr>
              <a:t>.</a:t>
            </a:r>
            <a:r>
              <a:rPr lang="en-US" sz="1050" dirty="0" err="1">
                <a:solidFill>
                  <a:schemeClr val="accent4">
                    <a:lumMod val="20000"/>
                    <a:lumOff val="80000"/>
                  </a:schemeClr>
                </a:solidFill>
              </a:rPr>
              <a:t>out</a:t>
            </a:r>
            <a:r>
              <a:rPr lang="en-US" sz="1050" dirty="0" err="1">
                <a:solidFill>
                  <a:schemeClr val="bg1"/>
                </a:solidFill>
              </a:rPr>
              <a:t>.</a:t>
            </a:r>
            <a:r>
              <a:rPr lang="en-US" sz="1050" dirty="0" err="1">
                <a:solidFill>
                  <a:srgbClr val="9EF16B"/>
                </a:solidFill>
              </a:rPr>
              <a:t>println</a:t>
            </a:r>
            <a:r>
              <a:rPr lang="en-US" sz="1050" dirty="0">
                <a:solidFill>
                  <a:schemeClr val="bg1"/>
                </a:solidFill>
              </a:rPr>
              <a:t>("Ticket's Price: " + </a:t>
            </a:r>
            <a:r>
              <a:rPr lang="en-US" sz="1050" dirty="0">
                <a:solidFill>
                  <a:schemeClr val="accent5">
                    <a:lumMod val="75000"/>
                  </a:schemeClr>
                </a:solidFill>
              </a:rPr>
              <a:t>price</a:t>
            </a:r>
            <a:r>
              <a:rPr lang="en-US" sz="1050" dirty="0">
                <a:solidFill>
                  <a:schemeClr val="bg1"/>
                </a:solidFill>
              </a:rPr>
              <a:t>); }}</a:t>
            </a:r>
          </a:p>
        </p:txBody>
      </p:sp>
    </p:spTree>
    <p:extLst>
      <p:ext uri="{BB962C8B-B14F-4D97-AF65-F5344CB8AC3E}">
        <p14:creationId xmlns:p14="http://schemas.microsoft.com/office/powerpoint/2010/main" val="7985314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Supplier class attributes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61934"/>
            <a:ext cx="5433204" cy="365125"/>
          </a:xfrm>
        </p:spPr>
        <p:txBody>
          <a:bodyPr vert="horz" lIns="91440" tIns="45720" rIns="91440" bIns="45720" rtlCol="0" anchor="t">
            <a:normAutofit lnSpcReduction="10000"/>
          </a:bodyPr>
          <a:lstStyle/>
          <a:p>
            <a:r>
              <a:rPr lang="en-US" dirty="0"/>
              <a:t>MAX_SIZE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91359"/>
            <a:ext cx="5431971" cy="557950"/>
          </a:xfrm>
        </p:spPr>
        <p:txBody>
          <a:bodyPr>
            <a:normAutofit/>
          </a:bodyPr>
          <a:lstStyle/>
          <a:p>
            <a:r>
              <a:rPr lang="en-ZA" dirty="0"/>
              <a:t>Integer variable indicates tickets window (shared buffer) size.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1148" y="2413609"/>
            <a:ext cx="5433204" cy="365125"/>
          </a:xfrm>
        </p:spPr>
        <p:txBody>
          <a:bodyPr>
            <a:normAutofit lnSpcReduction="10000"/>
          </a:bodyPr>
          <a:lstStyle/>
          <a:p>
            <a:r>
              <a:rPr lang="en-US" dirty="0" err="1"/>
              <a:t>ticketsWindow</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722" y="2743035"/>
            <a:ext cx="5431971" cy="365124"/>
          </a:xfrm>
        </p:spPr>
        <p:txBody>
          <a:bodyPr>
            <a:normAutofit/>
          </a:bodyPr>
          <a:lstStyle/>
          <a:p>
            <a:r>
              <a:rPr lang="en-US" b="0" i="0" dirty="0">
                <a:solidFill>
                  <a:srgbClr val="282829"/>
                </a:solidFill>
                <a:effectLst/>
                <a:latin typeface="-apple-system"/>
              </a:rPr>
              <a:t>List containing tickets objects and this </a:t>
            </a:r>
            <a:r>
              <a:rPr lang="en-US" dirty="0">
                <a:solidFill>
                  <a:srgbClr val="282829"/>
                </a:solidFill>
                <a:latin typeface="-apple-system"/>
              </a:rPr>
              <a:t>plays role of the shared buffer.</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1148" y="3323535"/>
            <a:ext cx="5433204" cy="365125"/>
          </a:xfrm>
        </p:spPr>
        <p:txBody>
          <a:bodyPr>
            <a:normAutofit lnSpcReduction="10000"/>
          </a:bodyPr>
          <a:lstStyle/>
          <a:p>
            <a:r>
              <a:rPr lang="en-US" dirty="0" err="1"/>
              <a:t>ticketID</a:t>
            </a:r>
            <a:r>
              <a:rPr lang="en-US" dirty="0"/>
              <a:t>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0722" y="3652960"/>
            <a:ext cx="5431971" cy="452466"/>
          </a:xfrm>
        </p:spPr>
        <p:txBody>
          <a:bodyPr>
            <a:normAutofit/>
          </a:bodyPr>
          <a:lstStyle/>
          <a:p>
            <a:r>
              <a:rPr lang="en-ZA" dirty="0"/>
              <a:t>Integer variable initially equals 0 and it indicates current ticket ID.</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dirty="0"/>
          </a:p>
        </p:txBody>
      </p:sp>
      <p:sp>
        <p:nvSpPr>
          <p:cNvPr id="9" name="Text Placeholder 6">
            <a:extLst>
              <a:ext uri="{FF2B5EF4-FFF2-40B4-BE49-F238E27FC236}">
                <a16:creationId xmlns:a16="http://schemas.microsoft.com/office/drawing/2014/main" id="{221B6978-49F2-0C4D-78DD-3B3BBBAC33F6}"/>
              </a:ext>
            </a:extLst>
          </p:cNvPr>
          <p:cNvSpPr txBox="1">
            <a:spLocks/>
          </p:cNvSpPr>
          <p:nvPr/>
        </p:nvSpPr>
        <p:spPr>
          <a:xfrm>
            <a:off x="5919680" y="4341309"/>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ticketPrices</a:t>
            </a:r>
            <a:r>
              <a:rPr lang="en-US" dirty="0"/>
              <a:t> </a:t>
            </a:r>
          </a:p>
        </p:txBody>
      </p:sp>
      <p:sp>
        <p:nvSpPr>
          <p:cNvPr id="10" name="Text Placeholder 7">
            <a:extLst>
              <a:ext uri="{FF2B5EF4-FFF2-40B4-BE49-F238E27FC236}">
                <a16:creationId xmlns:a16="http://schemas.microsoft.com/office/drawing/2014/main" id="{A57D0921-8B18-26E5-39CD-E9688C7A2FF6}"/>
              </a:ext>
            </a:extLst>
          </p:cNvPr>
          <p:cNvSpPr txBox="1">
            <a:spLocks/>
          </p:cNvSpPr>
          <p:nvPr/>
        </p:nvSpPr>
        <p:spPr>
          <a:xfrm>
            <a:off x="5919254" y="4670734"/>
            <a:ext cx="5431971" cy="45246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Array of doubles indicates prices of tickets which are 5, 7, and 10. </a:t>
            </a:r>
            <a:endParaRPr lang="en-US" dirty="0"/>
          </a:p>
        </p:txBody>
      </p:sp>
    </p:spTree>
    <p:extLst>
      <p:ext uri="{BB962C8B-B14F-4D97-AF65-F5344CB8AC3E}">
        <p14:creationId xmlns:p14="http://schemas.microsoft.com/office/powerpoint/2010/main" val="18619566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3"/>
            <a:ext cx="9144000" cy="52598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Produce ticket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2"/>
            <a:ext cx="9286934" cy="5523437"/>
          </a:xfrm>
        </p:spPr>
        <p:txBody>
          <a:bodyPr>
            <a:noAutofit/>
          </a:bodyPr>
          <a:lstStyle/>
          <a:p>
            <a:r>
              <a:rPr lang="en-US" sz="700" dirty="0">
                <a:solidFill>
                  <a:srgbClr val="CD9BE9"/>
                </a:solidFill>
              </a:rPr>
              <a:t>public</a:t>
            </a:r>
            <a:r>
              <a:rPr lang="en-US" sz="700" dirty="0">
                <a:solidFill>
                  <a:schemeClr val="bg1"/>
                </a:solidFill>
              </a:rPr>
              <a:t> </a:t>
            </a:r>
            <a:r>
              <a:rPr lang="en-US" sz="700" dirty="0">
                <a:solidFill>
                  <a:srgbClr val="CD9BE9"/>
                </a:solidFill>
              </a:rPr>
              <a:t>void</a:t>
            </a:r>
            <a:r>
              <a:rPr lang="en-US" sz="700" dirty="0">
                <a:solidFill>
                  <a:schemeClr val="bg1"/>
                </a:solidFill>
              </a:rPr>
              <a:t> </a:t>
            </a:r>
            <a:r>
              <a:rPr lang="en-US" sz="700" dirty="0" err="1">
                <a:solidFill>
                  <a:srgbClr val="9EF16B"/>
                </a:solidFill>
              </a:rPr>
              <a:t>produceTicket</a:t>
            </a:r>
            <a:r>
              <a:rPr lang="en-US" sz="700" dirty="0">
                <a:solidFill>
                  <a:schemeClr val="bg1"/>
                </a:solidFill>
              </a:rPr>
              <a:t>(</a:t>
            </a:r>
            <a:r>
              <a:rPr lang="en-US" sz="700" dirty="0">
                <a:solidFill>
                  <a:srgbClr val="CD9BE9"/>
                </a:solidFill>
              </a:rPr>
              <a:t>int</a:t>
            </a:r>
            <a:r>
              <a:rPr lang="en-US" sz="700" dirty="0">
                <a:solidFill>
                  <a:schemeClr val="bg1"/>
                </a:solidFill>
              </a:rPr>
              <a:t> </a:t>
            </a:r>
            <a:r>
              <a:rPr lang="en-US" sz="700" dirty="0" err="1">
                <a:solidFill>
                  <a:schemeClr val="bg1"/>
                </a:solidFill>
              </a:rPr>
              <a:t>i</a:t>
            </a:r>
            <a:r>
              <a:rPr lang="en-US" sz="700" dirty="0">
                <a:solidFill>
                  <a:schemeClr val="bg1"/>
                </a:solidFill>
              </a:rPr>
              <a:t>) </a:t>
            </a:r>
            <a:r>
              <a:rPr lang="en-US" sz="700" dirty="0">
                <a:solidFill>
                  <a:srgbClr val="CD9BE9"/>
                </a:solidFill>
              </a:rPr>
              <a:t>throws</a:t>
            </a:r>
            <a:r>
              <a:rPr lang="en-US" sz="700" dirty="0">
                <a:solidFill>
                  <a:schemeClr val="bg1"/>
                </a:solidFill>
              </a:rPr>
              <a:t> </a:t>
            </a:r>
            <a:r>
              <a:rPr lang="en-US" sz="700" dirty="0" err="1">
                <a:solidFill>
                  <a:schemeClr val="accent4"/>
                </a:solidFill>
              </a:rPr>
              <a:t>InterruptedException</a:t>
            </a:r>
            <a:r>
              <a:rPr lang="en-US" sz="700" dirty="0">
                <a:solidFill>
                  <a:schemeClr val="bg1"/>
                </a:solidFill>
              </a:rPr>
              <a:t>{</a:t>
            </a:r>
          </a:p>
          <a:p>
            <a:r>
              <a:rPr lang="en-US" sz="700" dirty="0">
                <a:solidFill>
                  <a:schemeClr val="bg1"/>
                </a:solidFill>
              </a:rPr>
              <a:t>        </a:t>
            </a:r>
            <a:r>
              <a:rPr lang="en-US" sz="700" dirty="0">
                <a:solidFill>
                  <a:schemeClr val="accent4"/>
                </a:solidFill>
              </a:rPr>
              <a:t>synchronized</a:t>
            </a:r>
            <a:r>
              <a:rPr lang="en-US" sz="700" dirty="0">
                <a:solidFill>
                  <a:schemeClr val="bg1"/>
                </a:solidFill>
              </a:rPr>
              <a:t>(</a:t>
            </a:r>
            <a:r>
              <a:rPr lang="en-US" sz="700" dirty="0" err="1">
                <a:solidFill>
                  <a:schemeClr val="accent5"/>
                </a:solidFill>
              </a:rPr>
              <a:t>ticketsWindow</a:t>
            </a:r>
            <a:r>
              <a:rPr lang="en-US" sz="700" dirty="0">
                <a:solidFill>
                  <a:schemeClr val="bg1"/>
                </a:solidFill>
              </a:rPr>
              <a:t>){</a:t>
            </a:r>
          </a:p>
          <a:p>
            <a:r>
              <a:rPr lang="en-US" sz="700" dirty="0">
                <a:solidFill>
                  <a:schemeClr val="bg1"/>
                </a:solidFill>
              </a:rPr>
              <a:t>            </a:t>
            </a:r>
            <a:r>
              <a:rPr lang="en-US" sz="700" dirty="0">
                <a:solidFill>
                  <a:srgbClr val="CD9BE9"/>
                </a:solidFill>
              </a:rPr>
              <a:t>while</a:t>
            </a:r>
            <a:r>
              <a:rPr lang="en-US" sz="700" dirty="0">
                <a:solidFill>
                  <a:schemeClr val="bg1"/>
                </a:solidFill>
              </a:rPr>
              <a:t>(</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a:solidFill>
                  <a:schemeClr val="accent2">
                    <a:lumMod val="60000"/>
                    <a:lumOff val="40000"/>
                  </a:schemeClr>
                </a:solidFill>
              </a:rPr>
              <a:t>MAX_SIZE</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chemeClr val="accent5"/>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Tickets Window now is Full!");</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p>
          <a:p>
            <a:r>
              <a:rPr lang="en-US" sz="700" dirty="0">
                <a:solidFill>
                  <a:schemeClr val="bg1"/>
                </a:solidFill>
              </a:rPr>
              <a:t>                </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wait</a:t>
            </a:r>
            <a:r>
              <a:rPr lang="en-US" sz="700" dirty="0">
                <a:solidFill>
                  <a:schemeClr val="bg1"/>
                </a:solidFill>
              </a:rPr>
              <a:t>();</a:t>
            </a:r>
          </a:p>
          <a:p>
            <a:r>
              <a:rPr lang="en-US" sz="700" dirty="0">
                <a:solidFill>
                  <a:schemeClr val="bg1"/>
                </a:solidFill>
              </a:rPr>
              <a:t>            }</a:t>
            </a:r>
          </a:p>
          <a:p>
            <a:r>
              <a:rPr lang="en-US" sz="700" dirty="0">
                <a:solidFill>
                  <a:schemeClr val="bg1"/>
                </a:solidFill>
              </a:rPr>
              <a:t>            </a:t>
            </a:r>
            <a:r>
              <a:rPr lang="en-US" sz="700" dirty="0">
                <a:solidFill>
                  <a:srgbClr val="CD9BE9"/>
                </a:solidFill>
              </a:rPr>
              <a:t>Ticket</a:t>
            </a:r>
            <a:r>
              <a:rPr lang="en-US" sz="700" dirty="0">
                <a:solidFill>
                  <a:schemeClr val="bg1"/>
                </a:solidFill>
              </a:rPr>
              <a:t> </a:t>
            </a:r>
            <a:r>
              <a:rPr lang="en-US" sz="700" dirty="0" err="1">
                <a:solidFill>
                  <a:schemeClr val="accent5">
                    <a:lumMod val="75000"/>
                  </a:schemeClr>
                </a:solidFill>
              </a:rPr>
              <a:t>ticket</a:t>
            </a:r>
            <a:r>
              <a:rPr lang="en-US" sz="700" dirty="0">
                <a:solidFill>
                  <a:schemeClr val="bg1"/>
                </a:solidFill>
              </a:rPr>
              <a:t> = </a:t>
            </a:r>
            <a:r>
              <a:rPr lang="en-US" sz="700" dirty="0">
                <a:solidFill>
                  <a:schemeClr val="accent4">
                    <a:lumMod val="20000"/>
                    <a:lumOff val="80000"/>
                  </a:schemeClr>
                </a:solidFill>
              </a:rPr>
              <a:t>new</a:t>
            </a:r>
            <a:r>
              <a:rPr lang="en-US" sz="700" dirty="0">
                <a:solidFill>
                  <a:schemeClr val="bg1"/>
                </a:solidFill>
              </a:rPr>
              <a:t> </a:t>
            </a:r>
            <a:r>
              <a:rPr lang="en-US" sz="700" dirty="0">
                <a:solidFill>
                  <a:srgbClr val="CD9BE9"/>
                </a:solidFill>
              </a:rPr>
              <a:t>Ticket</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setTicketID</a:t>
            </a:r>
            <a:r>
              <a:rPr lang="en-US" sz="700" dirty="0">
                <a:solidFill>
                  <a:schemeClr val="bg1"/>
                </a:solidFill>
              </a:rPr>
              <a:t>(</a:t>
            </a:r>
            <a:r>
              <a:rPr lang="en-US" sz="700" dirty="0" err="1">
                <a:solidFill>
                  <a:schemeClr val="bg1"/>
                </a:solidFill>
              </a:rPr>
              <a:t>i</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setPrice</a:t>
            </a:r>
            <a:r>
              <a:rPr lang="en-US" sz="700" dirty="0">
                <a:solidFill>
                  <a:schemeClr val="bg1"/>
                </a:solidFill>
              </a:rPr>
              <a:t>(</a:t>
            </a:r>
            <a:r>
              <a:rPr lang="en-US" sz="700" dirty="0" err="1">
                <a:solidFill>
                  <a:schemeClr val="accent5">
                    <a:lumMod val="75000"/>
                  </a:schemeClr>
                </a:solidFill>
              </a:rPr>
              <a:t>ticketPrices</a:t>
            </a:r>
            <a:r>
              <a:rPr lang="en-US" sz="700" dirty="0">
                <a:solidFill>
                  <a:schemeClr val="bg1"/>
                </a:solidFill>
              </a:rPr>
              <a:t>[ </a:t>
            </a:r>
            <a:r>
              <a:rPr lang="en-US" sz="700" dirty="0" err="1">
                <a:solidFill>
                  <a:schemeClr val="bg1"/>
                </a:solidFill>
              </a:rPr>
              <a:t>r.</a:t>
            </a:r>
            <a:r>
              <a:rPr lang="en-US" sz="700" dirty="0" err="1">
                <a:solidFill>
                  <a:srgbClr val="9EF16B"/>
                </a:solidFill>
              </a:rPr>
              <a:t>nextInt</a:t>
            </a:r>
            <a:r>
              <a:rPr lang="en-US" sz="700" dirty="0">
                <a:solidFill>
                  <a:schemeClr val="bg1"/>
                </a:solidFill>
              </a:rPr>
              <a:t>(0,2)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rgbClr val="CD9BE9"/>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is Producing a ticket");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printTicketInfo</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add</a:t>
            </a:r>
            <a:r>
              <a:rPr lang="en-US" sz="700" dirty="0">
                <a:solidFill>
                  <a:schemeClr val="bg1"/>
                </a:solidFill>
              </a:rPr>
              <a:t>(ticket);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("Tickets Window: ");</a:t>
            </a:r>
          </a:p>
          <a:p>
            <a:r>
              <a:rPr lang="en-US" sz="700" dirty="0">
                <a:solidFill>
                  <a:schemeClr val="bg1"/>
                </a:solidFill>
              </a:rPr>
              <a:t>            </a:t>
            </a:r>
            <a:r>
              <a:rPr lang="en-US" sz="700" dirty="0">
                <a:solidFill>
                  <a:srgbClr val="CD9BE9"/>
                </a:solidFill>
              </a:rPr>
              <a:t>for</a:t>
            </a:r>
            <a:r>
              <a:rPr lang="en-US" sz="700" dirty="0">
                <a:solidFill>
                  <a:schemeClr val="bg1"/>
                </a:solidFill>
              </a:rPr>
              <a:t>(</a:t>
            </a:r>
            <a:r>
              <a:rPr lang="en-US" sz="700" dirty="0">
                <a:solidFill>
                  <a:srgbClr val="CD9BE9"/>
                </a:solidFill>
              </a:rPr>
              <a:t>int</a:t>
            </a:r>
            <a:r>
              <a:rPr lang="en-US" sz="700" dirty="0">
                <a:solidFill>
                  <a:schemeClr val="bg1"/>
                </a:solidFill>
              </a:rPr>
              <a:t> j = 0 ; j &lt;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err="1">
                <a:solidFill>
                  <a:schemeClr val="bg1"/>
                </a:solidFill>
              </a:rPr>
              <a:t>j++</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get</a:t>
            </a:r>
            <a:r>
              <a:rPr lang="en-US" sz="700" dirty="0">
                <a:solidFill>
                  <a:schemeClr val="bg1"/>
                </a:solidFill>
              </a:rPr>
              <a:t>(j).</a:t>
            </a:r>
            <a:r>
              <a:rPr lang="en-US" sz="700" dirty="0" err="1">
                <a:solidFill>
                  <a:schemeClr val="accent5">
                    <a:lumMod val="75000"/>
                  </a:schemeClr>
                </a:solidFill>
              </a:rPr>
              <a:t>ticketID</a:t>
            </a:r>
            <a:r>
              <a:rPr lang="en-US" sz="700" dirty="0">
                <a:solidFill>
                  <a:schemeClr val="bg1"/>
                </a:solidFill>
              </a:rPr>
              <a:t> + "]");</a:t>
            </a:r>
          </a:p>
          <a:p>
            <a:r>
              <a:rPr lang="en-US" sz="700" dirty="0">
                <a:solidFill>
                  <a:schemeClr val="bg1"/>
                </a:solidFill>
              </a:rPr>
              <a:t>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("\n=============");</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notifyAll</a:t>
            </a:r>
            <a:r>
              <a:rPr lang="en-US" sz="700" dirty="0">
                <a:solidFill>
                  <a:schemeClr val="bg1"/>
                </a:solidFill>
              </a:rPr>
              <a:t>();</a:t>
            </a:r>
          </a:p>
          <a:p>
            <a:r>
              <a:rPr lang="en-US" sz="700" dirty="0">
                <a:solidFill>
                  <a:schemeClr val="bg1"/>
                </a:solidFill>
              </a:rPr>
              <a:t>            </a:t>
            </a:r>
            <a:r>
              <a:rPr lang="en-US" sz="700" dirty="0" err="1">
                <a:solidFill>
                  <a:srgbClr val="CD9BE9"/>
                </a:solidFill>
              </a:rPr>
              <a:t>Thread</a:t>
            </a:r>
            <a:r>
              <a:rPr lang="en-US" sz="700" dirty="0" err="1">
                <a:solidFill>
                  <a:schemeClr val="bg1"/>
                </a:solidFill>
              </a:rPr>
              <a:t>.</a:t>
            </a:r>
            <a:r>
              <a:rPr lang="en-US" sz="700" dirty="0" err="1">
                <a:solidFill>
                  <a:srgbClr val="9EF16B"/>
                </a:solidFill>
              </a:rPr>
              <a:t>sleep</a:t>
            </a:r>
            <a:r>
              <a:rPr lang="en-US" sz="700" dirty="0">
                <a:solidFill>
                  <a:schemeClr val="bg1"/>
                </a:solidFill>
              </a:rPr>
              <a:t>(1000);       </a:t>
            </a:r>
          </a:p>
          <a:p>
            <a:r>
              <a:rPr lang="en-US" sz="700" dirty="0">
                <a:solidFill>
                  <a:schemeClr val="bg1"/>
                </a:solidFill>
              </a:rPr>
              <a:t>        }</a:t>
            </a:r>
          </a:p>
          <a:p>
            <a:r>
              <a:rPr lang="en-US" sz="700" dirty="0">
                <a:solidFill>
                  <a:schemeClr val="bg1"/>
                </a:solidFill>
              </a:rPr>
              <a:t>    }</a:t>
            </a:r>
          </a:p>
        </p:txBody>
      </p:sp>
    </p:spTree>
    <p:extLst>
      <p:ext uri="{BB962C8B-B14F-4D97-AF65-F5344CB8AC3E}">
        <p14:creationId xmlns:p14="http://schemas.microsoft.com/office/powerpoint/2010/main" val="9306136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Customer class attributes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1148" y="2734450"/>
            <a:ext cx="5433204" cy="365125"/>
          </a:xfrm>
        </p:spPr>
        <p:txBody>
          <a:bodyPr>
            <a:normAutofit lnSpcReduction="10000"/>
          </a:bodyPr>
          <a:lstStyle/>
          <a:p>
            <a:r>
              <a:rPr lang="en-US" dirty="0" err="1"/>
              <a:t>ticketsWindow</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722" y="3063876"/>
            <a:ext cx="5431971" cy="365124"/>
          </a:xfrm>
        </p:spPr>
        <p:txBody>
          <a:bodyPr>
            <a:normAutofit/>
          </a:bodyPr>
          <a:lstStyle/>
          <a:p>
            <a:r>
              <a:rPr lang="en-US" b="0" i="0" dirty="0">
                <a:solidFill>
                  <a:srgbClr val="282829"/>
                </a:solidFill>
                <a:effectLst/>
                <a:latin typeface="-apple-system"/>
              </a:rPr>
              <a:t>List containing tickets objects and this </a:t>
            </a:r>
            <a:r>
              <a:rPr lang="en-US" dirty="0">
                <a:solidFill>
                  <a:srgbClr val="282829"/>
                </a:solidFill>
                <a:latin typeface="-apple-system"/>
              </a:rPr>
              <a:t>plays role of the shared buffer.</a:t>
            </a:r>
            <a:endParaRPr lang="en-ZA"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18448108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995039"/>
            <a:ext cx="9144000" cy="464495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07559"/>
            <a:ext cx="8421688" cy="1325563"/>
          </a:xfrm>
        </p:spPr>
        <p:txBody>
          <a:bodyPr/>
          <a:lstStyle/>
          <a:p>
            <a:r>
              <a:rPr lang="en-US" dirty="0"/>
              <a:t>buy ticket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1062708"/>
            <a:ext cx="9286934" cy="5523437"/>
          </a:xfrm>
        </p:spPr>
        <p:txBody>
          <a:bodyPr>
            <a:noAutofit/>
          </a:bodyPr>
          <a:lstStyle/>
          <a:p>
            <a:r>
              <a:rPr lang="en-US" sz="700" dirty="0">
                <a:solidFill>
                  <a:srgbClr val="CD9BE9"/>
                </a:solidFill>
              </a:rPr>
              <a:t>public</a:t>
            </a:r>
            <a:r>
              <a:rPr lang="en-US" sz="700" dirty="0">
                <a:solidFill>
                  <a:schemeClr val="bg1"/>
                </a:solidFill>
              </a:rPr>
              <a:t> </a:t>
            </a:r>
            <a:r>
              <a:rPr lang="en-US" sz="700" dirty="0">
                <a:solidFill>
                  <a:srgbClr val="CD9BE9"/>
                </a:solidFill>
              </a:rPr>
              <a:t>void</a:t>
            </a:r>
            <a:r>
              <a:rPr lang="en-US" sz="700" dirty="0">
                <a:solidFill>
                  <a:schemeClr val="bg1"/>
                </a:solidFill>
              </a:rPr>
              <a:t> </a:t>
            </a:r>
            <a:r>
              <a:rPr lang="en-US" sz="700" dirty="0" err="1">
                <a:solidFill>
                  <a:srgbClr val="9EF16B"/>
                </a:solidFill>
              </a:rPr>
              <a:t>buyTicket</a:t>
            </a:r>
            <a:r>
              <a:rPr lang="en-US" sz="700" dirty="0">
                <a:solidFill>
                  <a:schemeClr val="bg1"/>
                </a:solidFill>
              </a:rPr>
              <a:t>() </a:t>
            </a:r>
            <a:r>
              <a:rPr lang="en-US" sz="700" dirty="0">
                <a:solidFill>
                  <a:srgbClr val="CD9BE9"/>
                </a:solidFill>
              </a:rPr>
              <a:t>throws</a:t>
            </a:r>
            <a:r>
              <a:rPr lang="en-US" sz="700" dirty="0">
                <a:solidFill>
                  <a:schemeClr val="bg1"/>
                </a:solidFill>
              </a:rPr>
              <a:t> </a:t>
            </a:r>
            <a:r>
              <a:rPr lang="en-US" sz="700" dirty="0" err="1">
                <a:solidFill>
                  <a:schemeClr val="accent4"/>
                </a:solidFill>
              </a:rPr>
              <a:t>InterruptedException</a:t>
            </a:r>
            <a:r>
              <a:rPr lang="en-US" sz="700" dirty="0">
                <a:solidFill>
                  <a:schemeClr val="bg1"/>
                </a:solidFill>
              </a:rPr>
              <a:t>{</a:t>
            </a:r>
          </a:p>
          <a:p>
            <a:r>
              <a:rPr lang="en-US" sz="700" dirty="0">
                <a:solidFill>
                  <a:schemeClr val="bg1"/>
                </a:solidFill>
              </a:rPr>
              <a:t>        </a:t>
            </a:r>
            <a:r>
              <a:rPr lang="en-US" sz="700" dirty="0">
                <a:solidFill>
                  <a:schemeClr val="accent4"/>
                </a:solidFill>
              </a:rPr>
              <a:t>synchronized</a:t>
            </a:r>
            <a:r>
              <a:rPr lang="en-US" sz="700" dirty="0">
                <a:solidFill>
                  <a:schemeClr val="bg1"/>
                </a:solidFill>
              </a:rPr>
              <a:t>(</a:t>
            </a:r>
            <a:r>
              <a:rPr lang="en-US" sz="700" dirty="0" err="1">
                <a:solidFill>
                  <a:schemeClr val="accent5"/>
                </a:solidFill>
              </a:rPr>
              <a:t>ticketsWindow</a:t>
            </a:r>
            <a:r>
              <a:rPr lang="en-US" sz="700" dirty="0">
                <a:solidFill>
                  <a:schemeClr val="bg1"/>
                </a:solidFill>
              </a:rPr>
              <a:t>){</a:t>
            </a:r>
          </a:p>
          <a:p>
            <a:r>
              <a:rPr lang="en-US" sz="700" dirty="0">
                <a:solidFill>
                  <a:schemeClr val="bg1"/>
                </a:solidFill>
              </a:rPr>
              <a:t>            </a:t>
            </a:r>
            <a:r>
              <a:rPr lang="en-US" sz="700" dirty="0">
                <a:solidFill>
                  <a:srgbClr val="CD9BE9"/>
                </a:solidFill>
              </a:rPr>
              <a:t>while</a:t>
            </a:r>
            <a:r>
              <a:rPr lang="en-US" sz="700" dirty="0">
                <a:solidFill>
                  <a:schemeClr val="bg1"/>
                </a:solidFill>
              </a:rPr>
              <a:t>(</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isEmpty</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chemeClr val="accent5"/>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Tickets Window now is Empty!");</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p>
          <a:p>
            <a:r>
              <a:rPr lang="en-US" sz="700" dirty="0">
                <a:solidFill>
                  <a:schemeClr val="bg1"/>
                </a:solidFill>
              </a:rPr>
              <a:t>                </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wait</a:t>
            </a:r>
            <a:r>
              <a:rPr lang="en-US" sz="700" dirty="0">
                <a:solidFill>
                  <a:schemeClr val="bg1"/>
                </a:solidFill>
              </a:rPr>
              <a:t>();</a:t>
            </a:r>
          </a:p>
          <a:p>
            <a:r>
              <a:rPr lang="en-US" sz="700" dirty="0">
                <a:solidFill>
                  <a:schemeClr val="bg1"/>
                </a:solidFill>
              </a:rPr>
              <a:t>            }</a:t>
            </a:r>
          </a:p>
          <a:p>
            <a:r>
              <a:rPr lang="en-US" sz="700" dirty="0">
                <a:solidFill>
                  <a:schemeClr val="bg1"/>
                </a:solidFill>
              </a:rPr>
              <a:t>            </a:t>
            </a:r>
            <a:r>
              <a:rPr lang="en-US" sz="700" dirty="0">
                <a:solidFill>
                  <a:srgbClr val="CD9BE9"/>
                </a:solidFill>
              </a:rPr>
              <a:t>Ticket</a:t>
            </a:r>
            <a:r>
              <a:rPr lang="en-US" sz="700" dirty="0">
                <a:solidFill>
                  <a:schemeClr val="bg1"/>
                </a:solidFill>
              </a:rPr>
              <a:t> </a:t>
            </a:r>
            <a:r>
              <a:rPr lang="en-US" sz="700" dirty="0" err="1">
                <a:solidFill>
                  <a:schemeClr val="accent5">
                    <a:lumMod val="75000"/>
                  </a:schemeClr>
                </a:solidFill>
              </a:rPr>
              <a:t>ticket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accent4">
                    <a:lumMod val="20000"/>
                    <a:lumOff val="80000"/>
                  </a:schemeClr>
                </a:solidFill>
              </a:rPr>
              <a:t>.</a:t>
            </a:r>
            <a:r>
              <a:rPr lang="en-US" sz="700" dirty="0" err="1">
                <a:solidFill>
                  <a:srgbClr val="9EF16B"/>
                </a:solidFill>
              </a:rPr>
              <a:t>remove</a:t>
            </a:r>
            <a:r>
              <a:rPr lang="en-US" sz="700" dirty="0">
                <a:solidFill>
                  <a:schemeClr val="bg1"/>
                </a:solidFill>
              </a:rPr>
              <a:t>(0);</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rgbClr val="CD9BE9"/>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is Buying a ticket");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printTicketInfo</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("Tickets Window: ");</a:t>
            </a:r>
          </a:p>
          <a:p>
            <a:r>
              <a:rPr lang="en-US" sz="700" dirty="0">
                <a:solidFill>
                  <a:schemeClr val="bg1"/>
                </a:solidFill>
              </a:rPr>
              <a:t>            </a:t>
            </a:r>
            <a:r>
              <a:rPr lang="en-US" sz="700" dirty="0">
                <a:solidFill>
                  <a:srgbClr val="CD9BE9"/>
                </a:solidFill>
              </a:rPr>
              <a:t>for</a:t>
            </a:r>
            <a:r>
              <a:rPr lang="en-US" sz="700" dirty="0">
                <a:solidFill>
                  <a:schemeClr val="bg1"/>
                </a:solidFill>
              </a:rPr>
              <a:t>(</a:t>
            </a:r>
            <a:r>
              <a:rPr lang="en-US" sz="700" dirty="0">
                <a:solidFill>
                  <a:srgbClr val="CD9BE9"/>
                </a:solidFill>
              </a:rPr>
              <a:t>int</a:t>
            </a:r>
            <a:r>
              <a:rPr lang="en-US" sz="700" dirty="0">
                <a:solidFill>
                  <a:schemeClr val="bg1"/>
                </a:solidFill>
              </a:rPr>
              <a:t> j = 0 ; j &lt;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err="1">
                <a:solidFill>
                  <a:schemeClr val="bg1"/>
                </a:solidFill>
              </a:rPr>
              <a:t>j++</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get</a:t>
            </a:r>
            <a:r>
              <a:rPr lang="en-US" sz="700" dirty="0">
                <a:solidFill>
                  <a:schemeClr val="bg1"/>
                </a:solidFill>
              </a:rPr>
              <a:t>(j).</a:t>
            </a:r>
            <a:r>
              <a:rPr lang="en-US" sz="700" dirty="0" err="1">
                <a:solidFill>
                  <a:schemeClr val="accent5">
                    <a:lumMod val="75000"/>
                  </a:schemeClr>
                </a:solidFill>
              </a:rPr>
              <a:t>ticketID</a:t>
            </a:r>
            <a:r>
              <a:rPr lang="en-US" sz="700" dirty="0">
                <a:solidFill>
                  <a:schemeClr val="bg1"/>
                </a:solidFill>
              </a:rPr>
              <a:t> + "]");</a:t>
            </a:r>
          </a:p>
          <a:p>
            <a:r>
              <a:rPr lang="en-US" sz="700" dirty="0">
                <a:solidFill>
                  <a:schemeClr val="bg1"/>
                </a:solidFill>
              </a:rPr>
              <a:t>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("\n=============");</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notifyAll</a:t>
            </a:r>
            <a:r>
              <a:rPr lang="en-US" sz="700" dirty="0">
                <a:solidFill>
                  <a:schemeClr val="bg1"/>
                </a:solidFill>
              </a:rPr>
              <a:t>();</a:t>
            </a:r>
          </a:p>
          <a:p>
            <a:r>
              <a:rPr lang="en-US" sz="700" dirty="0">
                <a:solidFill>
                  <a:srgbClr val="CD9BE9"/>
                </a:solidFill>
              </a:rPr>
              <a:t>            </a:t>
            </a:r>
            <a:r>
              <a:rPr lang="en-US" sz="700" dirty="0" err="1">
                <a:solidFill>
                  <a:srgbClr val="CD9BE9"/>
                </a:solidFill>
              </a:rPr>
              <a:t>Thread</a:t>
            </a:r>
            <a:r>
              <a:rPr lang="en-US" sz="700" dirty="0" err="1">
                <a:solidFill>
                  <a:schemeClr val="bg1"/>
                </a:solidFill>
              </a:rPr>
              <a:t>.</a:t>
            </a:r>
            <a:r>
              <a:rPr lang="en-US" sz="700" dirty="0" err="1">
                <a:solidFill>
                  <a:srgbClr val="9EF16B"/>
                </a:solidFill>
              </a:rPr>
              <a:t>sleep</a:t>
            </a:r>
            <a:r>
              <a:rPr lang="en-US" sz="700" dirty="0">
                <a:solidFill>
                  <a:schemeClr val="bg1"/>
                </a:solidFill>
              </a:rPr>
              <a:t>(1000);</a:t>
            </a:r>
          </a:p>
          <a:p>
            <a:r>
              <a:rPr lang="en-US" sz="700" dirty="0">
                <a:solidFill>
                  <a:schemeClr val="bg1"/>
                </a:solidFill>
              </a:rPr>
              <a:t>       }</a:t>
            </a:r>
          </a:p>
          <a:p>
            <a:r>
              <a:rPr lang="en-US" sz="700" dirty="0">
                <a:solidFill>
                  <a:schemeClr val="bg1"/>
                </a:solidFill>
              </a:rPr>
              <a:t>    }</a:t>
            </a:r>
          </a:p>
        </p:txBody>
      </p:sp>
    </p:spTree>
    <p:extLst>
      <p:ext uri="{BB962C8B-B14F-4D97-AF65-F5344CB8AC3E}">
        <p14:creationId xmlns:p14="http://schemas.microsoft.com/office/powerpoint/2010/main" val="2212197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Problem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algn="just"/>
            <a:r>
              <a:rPr lang="en-US" dirty="0"/>
              <a:t>Producer-Consumer problem also known as Bounded-Buffer problem occurs when multiple threads or processes trying to access the same data object without handling this concurrent access and this can be a huge problem as it could cause data inconsistency.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Bounded-Buffer Problem</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Team members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10300069"/>
              </p:ext>
            </p:extLst>
          </p:nvPr>
        </p:nvGraphicFramePr>
        <p:xfrm>
          <a:off x="3148592" y="2087563"/>
          <a:ext cx="5894816" cy="2277648"/>
        </p:xfrm>
        <a:graphic>
          <a:graphicData uri="http://schemas.openxmlformats.org/drawingml/2006/table">
            <a:tbl>
              <a:tblPr firstRow="1" bandRow="1">
                <a:tableStyleId>{5C22544A-7EE6-4342-B048-85BDC9FD1C3A}</a:tableStyleId>
              </a:tblPr>
              <a:tblGrid>
                <a:gridCol w="2570000">
                  <a:extLst>
                    <a:ext uri="{9D8B030D-6E8A-4147-A177-3AD203B41FA5}">
                      <a16:colId xmlns:a16="http://schemas.microsoft.com/office/drawing/2014/main" val="4052646397"/>
                    </a:ext>
                  </a:extLst>
                </a:gridCol>
                <a:gridCol w="1165816">
                  <a:extLst>
                    <a:ext uri="{9D8B030D-6E8A-4147-A177-3AD203B41FA5}">
                      <a16:colId xmlns:a16="http://schemas.microsoft.com/office/drawing/2014/main" val="1935352797"/>
                    </a:ext>
                  </a:extLst>
                </a:gridCol>
                <a:gridCol w="1257300">
                  <a:extLst>
                    <a:ext uri="{9D8B030D-6E8A-4147-A177-3AD203B41FA5}">
                      <a16:colId xmlns:a16="http://schemas.microsoft.com/office/drawing/2014/main" val="1218263486"/>
                    </a:ext>
                  </a:extLst>
                </a:gridCol>
                <a:gridCol w="901700">
                  <a:extLst>
                    <a:ext uri="{9D8B030D-6E8A-4147-A177-3AD203B41FA5}">
                      <a16:colId xmlns:a16="http://schemas.microsoft.com/office/drawing/2014/main" val="3235153012"/>
                    </a:ext>
                  </a:extLst>
                </a:gridCol>
              </a:tblGrid>
              <a:tr h="284706">
                <a:tc>
                  <a:txBody>
                    <a:bodyPr/>
                    <a:lstStyle/>
                    <a:p>
                      <a:pPr algn="ctr" fontAlgn="b"/>
                      <a:r>
                        <a:rPr lang="en-US" sz="1200" b="1" u="none" strike="noStrike" dirty="0">
                          <a:solidFill>
                            <a:schemeClr val="bg1"/>
                          </a:solidFill>
                          <a:effectLst/>
                        </a:rPr>
                        <a:t>NAME</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ID</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DEPARTMENT</a:t>
                      </a:r>
                      <a:endParaRPr lang="en-US" sz="1200" b="1" i="0" u="none" strike="noStrike" dirty="0">
                        <a:solidFill>
                          <a:schemeClr val="bg1"/>
                        </a:solidFill>
                        <a:effectLst/>
                        <a:latin typeface="+mn-lt"/>
                      </a:endParaRPr>
                    </a:p>
                  </a:txBody>
                  <a:tcPr marL="76261" marR="76261" marT="38130" marB="3813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0" i="0" u="none" strike="noStrike" dirty="0">
                          <a:solidFill>
                            <a:schemeClr val="bg1"/>
                          </a:solidFill>
                          <a:effectLst/>
                          <a:latin typeface="+mn-lt"/>
                        </a:rPr>
                        <a:t>LEVEL</a:t>
                      </a:r>
                    </a:p>
                  </a:txBody>
                  <a:tcPr marL="76261" marR="76261" marT="38130" marB="381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r" fontAlgn="b"/>
                      <a:r>
                        <a:rPr lang="ar-EG" sz="1200" b="0" i="0" u="none" strike="noStrike" dirty="0">
                          <a:solidFill>
                            <a:schemeClr val="tx1"/>
                          </a:solidFill>
                          <a:effectLst/>
                          <a:latin typeface="Segoe UI" panose="020B0502040204020203" pitchFamily="34" charset="0"/>
                          <a:cs typeface="Segoe UI" panose="020B0502040204020203" pitchFamily="34" charset="0"/>
                        </a:rPr>
                        <a:t>محمد علي ابراهيم حنفي</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201900710</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ابراهيم السيد محمد حنور</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201900005</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CS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أسماء محمد عابدين توفيق</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201900149</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algn="r" fontAlgn="b"/>
                      <a:r>
                        <a:rPr lang="ar-EG" sz="1200" b="0" i="0" u="none" strike="noStrike" dirty="0">
                          <a:solidFill>
                            <a:schemeClr val="tx1"/>
                          </a:solidFill>
                          <a:effectLst/>
                          <a:latin typeface="Segoe UI" panose="020B0502040204020203" pitchFamily="34" charset="0"/>
                          <a:cs typeface="Segoe UI" panose="020B0502040204020203" pitchFamily="34" charset="0"/>
                        </a:rPr>
                        <a:t>محمد السيد احمد عبداللطيف</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201900637</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1001285"/>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حنان مصطفى محمد سيد</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201900276</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IS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محمد عطا زكي عواد</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201900707</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IS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دعاء عبدالعال </a:t>
                      </a:r>
                      <a:r>
                        <a:rPr lang="ar-EG" sz="1200" b="0" u="none" strike="noStrike">
                          <a:solidFill>
                            <a:schemeClr val="tx1"/>
                          </a:solidFill>
                          <a:effectLst/>
                          <a:latin typeface="Segoe UI" panose="020B0502040204020203" pitchFamily="34" charset="0"/>
                          <a:cs typeface="Segoe UI" panose="020B0502040204020203" pitchFamily="34" charset="0"/>
                        </a:rPr>
                        <a:t>عبدالعزيز عبدالعال</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201900289</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IS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4</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Bounded-Buffer problem</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56699756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GitHub link: </a:t>
            </a:r>
          </a:p>
          <a:p>
            <a:r>
              <a:rPr lang="en-US" u="sng" dirty="0">
                <a:solidFill>
                  <a:schemeClr val="accent5"/>
                </a:solidFill>
              </a:rPr>
              <a:t>https://github.com/MohammedAly22/Producer-Consumer</a:t>
            </a:r>
          </a:p>
        </p:txBody>
      </p:sp>
    </p:spTree>
    <p:extLst>
      <p:ext uri="{BB962C8B-B14F-4D97-AF65-F5344CB8AC3E}">
        <p14:creationId xmlns:p14="http://schemas.microsoft.com/office/powerpoint/2010/main" val="24364939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content</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Solution pseudocode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deadlocks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starvations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Real world application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An abstract explanation of our solution</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What are the cases that include deadlocks and how we handled it</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What are the cases that include starvation and how we handled it</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Apply solution to a real world application (cinema tickets app)</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ZA" dirty="0"/>
              <a:t>Bounded-Buffer Problem</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Solution pseudocode</a:t>
            </a:r>
          </a:p>
        </p:txBody>
      </p:sp>
    </p:spTree>
    <p:extLst>
      <p:ext uri="{BB962C8B-B14F-4D97-AF65-F5344CB8AC3E}">
        <p14:creationId xmlns:p14="http://schemas.microsoft.com/office/powerpoint/2010/main" val="32637757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095A25-5BAA-423C-BB49-14E66D71F1F1}"/>
              </a:ext>
            </a:extLst>
          </p:cNvPr>
          <p:cNvSpPr/>
          <p:nvPr/>
        </p:nvSpPr>
        <p:spPr>
          <a:xfrm>
            <a:off x="2433594" y="2271832"/>
            <a:ext cx="3690026" cy="265036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FBD3D58-FDA7-4F65-B477-EB0057CB7D87}"/>
              </a:ext>
            </a:extLst>
          </p:cNvPr>
          <p:cNvSpPr/>
          <p:nvPr/>
        </p:nvSpPr>
        <p:spPr>
          <a:xfrm>
            <a:off x="6715871" y="2271831"/>
            <a:ext cx="3690026" cy="2650363"/>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342803" y="1906707"/>
            <a:ext cx="2314400" cy="365125"/>
          </a:xfrm>
        </p:spPr>
        <p:txBody>
          <a:bodyPr vert="horz" lIns="91440" tIns="45720" rIns="91440" bIns="45720" rtlCol="0" anchor="t">
            <a:normAutofit lnSpcReduction="10000"/>
          </a:bodyPr>
          <a:lstStyle/>
          <a:p>
            <a:r>
              <a:rPr lang="en-US" dirty="0"/>
              <a:t>PRODUCER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566717" y="2398655"/>
            <a:ext cx="3423779" cy="2614663"/>
          </a:xfrm>
        </p:spPr>
        <p:txBody>
          <a:bodyPr>
            <a:normAutofit/>
          </a:bodyPr>
          <a:lstStyle/>
          <a:p>
            <a:r>
              <a:rPr lang="en-US" dirty="0">
                <a:solidFill>
                  <a:srgbClr val="CD9BE9"/>
                </a:solidFill>
              </a:rPr>
              <a:t>while</a:t>
            </a:r>
            <a:r>
              <a:rPr lang="en-US" dirty="0">
                <a:solidFill>
                  <a:schemeClr val="bg1"/>
                </a:solidFill>
              </a:rPr>
              <a:t>(</a:t>
            </a:r>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size</a:t>
            </a:r>
            <a:r>
              <a:rPr lang="en-US" dirty="0"/>
              <a:t> </a:t>
            </a:r>
            <a:r>
              <a:rPr lang="en-US" dirty="0">
                <a:solidFill>
                  <a:schemeClr val="bg1"/>
                </a:solidFill>
              </a:rPr>
              <a:t>==</a:t>
            </a:r>
            <a:r>
              <a:rPr lang="en-US" dirty="0"/>
              <a:t> </a:t>
            </a:r>
            <a:r>
              <a:rPr lang="en-US" dirty="0">
                <a:solidFill>
                  <a:schemeClr val="accent2"/>
                </a:solidFill>
              </a:rPr>
              <a:t>MAX_SIZE</a:t>
            </a:r>
            <a:r>
              <a:rPr lang="en-US" dirty="0">
                <a:solidFill>
                  <a:schemeClr val="bg1"/>
                </a:solidFill>
              </a:rPr>
              <a:t>){</a:t>
            </a:r>
          </a:p>
          <a:p>
            <a:r>
              <a:rPr lang="en-US" dirty="0">
                <a:solidFill>
                  <a:srgbClr val="CD9BE9"/>
                </a:solidFill>
              </a:rPr>
              <a:t>        wait</a:t>
            </a:r>
            <a:r>
              <a:rPr lang="en-US" dirty="0">
                <a:solidFill>
                  <a:schemeClr val="bg1"/>
                </a:solidFill>
              </a:rPr>
              <a:t>();</a:t>
            </a:r>
          </a:p>
          <a:p>
            <a:r>
              <a:rPr lang="en-US" dirty="0">
                <a:solidFill>
                  <a:schemeClr val="bg1"/>
                </a:solidFill>
              </a:rPr>
              <a:t>}</a:t>
            </a:r>
          </a:p>
          <a:p>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add</a:t>
            </a:r>
            <a:r>
              <a:rPr lang="en-US" dirty="0">
                <a:solidFill>
                  <a:schemeClr val="bg1"/>
                </a:solidFill>
              </a:rPr>
              <a:t>(</a:t>
            </a:r>
            <a:r>
              <a:rPr lang="en-US" dirty="0">
                <a:solidFill>
                  <a:schemeClr val="accent4">
                    <a:lumMod val="40000"/>
                    <a:lumOff val="60000"/>
                  </a:schemeClr>
                </a:solidFill>
              </a:rPr>
              <a:t>producedItem</a:t>
            </a:r>
            <a:r>
              <a:rPr lang="en-US" dirty="0">
                <a:solidFill>
                  <a:schemeClr val="bg1"/>
                </a:solidFill>
              </a:rPr>
              <a:t>);</a:t>
            </a:r>
          </a:p>
          <a:p>
            <a:r>
              <a:rPr lang="en-US" dirty="0" err="1">
                <a:solidFill>
                  <a:srgbClr val="CD9BE9"/>
                </a:solidFill>
              </a:rPr>
              <a:t>notifyAll</a:t>
            </a:r>
            <a:r>
              <a:rPr lang="en-US" dirty="0">
                <a:solidFill>
                  <a:schemeClr val="bg1"/>
                </a:solidFill>
              </a:rPr>
              <a:t>();</a:t>
            </a:r>
          </a:p>
          <a:p>
            <a:endParaRPr lang="en-US" dirty="0">
              <a:solidFill>
                <a:schemeClr val="bg1"/>
              </a:solidFill>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838201"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4474029"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28" name="Content Placeholder 2">
            <a:extLst>
              <a:ext uri="{FF2B5EF4-FFF2-40B4-BE49-F238E27FC236}">
                <a16:creationId xmlns:a16="http://schemas.microsoft.com/office/drawing/2014/main" id="{B580DEB3-D988-409C-8016-126FB510C5D6}"/>
              </a:ext>
            </a:extLst>
          </p:cNvPr>
          <p:cNvSpPr txBox="1">
            <a:spLocks/>
          </p:cNvSpPr>
          <p:nvPr/>
        </p:nvSpPr>
        <p:spPr>
          <a:xfrm>
            <a:off x="6602561" y="1871007"/>
            <a:ext cx="2314400"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CONSUMER</a:t>
            </a:r>
          </a:p>
        </p:txBody>
      </p:sp>
      <p:sp>
        <p:nvSpPr>
          <p:cNvPr id="29" name="Text Placeholder 3">
            <a:extLst>
              <a:ext uri="{FF2B5EF4-FFF2-40B4-BE49-F238E27FC236}">
                <a16:creationId xmlns:a16="http://schemas.microsoft.com/office/drawing/2014/main" id="{C436A777-B536-4B2D-94BD-E69FF1E5EC4B}"/>
              </a:ext>
            </a:extLst>
          </p:cNvPr>
          <p:cNvSpPr txBox="1">
            <a:spLocks/>
          </p:cNvSpPr>
          <p:nvPr/>
        </p:nvSpPr>
        <p:spPr>
          <a:xfrm>
            <a:off x="6848994" y="2368273"/>
            <a:ext cx="3423779" cy="26146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D9BE9"/>
                </a:solidFill>
              </a:rPr>
              <a:t>while</a:t>
            </a:r>
            <a:r>
              <a:rPr lang="en-US" dirty="0">
                <a:solidFill>
                  <a:schemeClr val="bg1"/>
                </a:solidFill>
              </a:rPr>
              <a:t>(</a:t>
            </a:r>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empty</a:t>
            </a:r>
            <a:r>
              <a:rPr lang="en-US" dirty="0">
                <a:solidFill>
                  <a:schemeClr val="bg1"/>
                </a:solidFill>
              </a:rPr>
              <a:t>){</a:t>
            </a:r>
          </a:p>
          <a:p>
            <a:r>
              <a:rPr lang="en-US" dirty="0"/>
              <a:t>        </a:t>
            </a:r>
            <a:r>
              <a:rPr lang="en-US" dirty="0">
                <a:solidFill>
                  <a:srgbClr val="CD9BE9"/>
                </a:solidFill>
              </a:rPr>
              <a:t>wait</a:t>
            </a:r>
            <a:r>
              <a:rPr lang="en-US" dirty="0">
                <a:solidFill>
                  <a:schemeClr val="bg1"/>
                </a:solidFill>
              </a:rPr>
              <a:t>();</a:t>
            </a:r>
          </a:p>
          <a:p>
            <a:r>
              <a:rPr lang="en-US" dirty="0">
                <a:solidFill>
                  <a:schemeClr val="bg1"/>
                </a:solidFill>
              </a:rPr>
              <a:t>}</a:t>
            </a:r>
          </a:p>
          <a:p>
            <a:r>
              <a:rPr lang="en-US" dirty="0">
                <a:solidFill>
                  <a:schemeClr val="bg1">
                    <a:lumMod val="50000"/>
                  </a:schemeClr>
                </a:solidFill>
              </a:rPr>
              <a:t>// removing first item</a:t>
            </a:r>
          </a:p>
          <a:p>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remove</a:t>
            </a:r>
            <a:r>
              <a:rPr lang="en-US" dirty="0">
                <a:solidFill>
                  <a:schemeClr val="bg1"/>
                </a:solidFill>
              </a:rPr>
              <a:t>(</a:t>
            </a:r>
            <a:r>
              <a:rPr lang="en-US" dirty="0">
                <a:solidFill>
                  <a:schemeClr val="accent5">
                    <a:lumMod val="60000"/>
                    <a:lumOff val="40000"/>
                  </a:schemeClr>
                </a:solidFill>
              </a:rPr>
              <a:t>0</a:t>
            </a:r>
            <a:r>
              <a:rPr lang="en-US" dirty="0">
                <a:solidFill>
                  <a:schemeClr val="bg1"/>
                </a:solidFill>
              </a:rPr>
              <a:t>);</a:t>
            </a:r>
          </a:p>
          <a:p>
            <a:r>
              <a:rPr lang="en-US" dirty="0" err="1">
                <a:solidFill>
                  <a:srgbClr val="CD9BE9"/>
                </a:solidFill>
              </a:rPr>
              <a:t>notifyAll</a:t>
            </a:r>
            <a:r>
              <a:rPr lang="en-US" dirty="0">
                <a:solidFill>
                  <a:schemeClr val="bg1"/>
                </a:solidFill>
              </a:rPr>
              <a:t>();</a:t>
            </a:r>
          </a:p>
        </p:txBody>
      </p:sp>
    </p:spTree>
    <p:extLst>
      <p:ext uri="{BB962C8B-B14F-4D97-AF65-F5344CB8AC3E}">
        <p14:creationId xmlns:p14="http://schemas.microsoft.com/office/powerpoint/2010/main" val="18449418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Solution implementation</a:t>
            </a:r>
          </a:p>
        </p:txBody>
      </p:sp>
    </p:spTree>
    <p:extLst>
      <p:ext uri="{BB962C8B-B14F-4D97-AF65-F5344CB8AC3E}">
        <p14:creationId xmlns:p14="http://schemas.microsoft.com/office/powerpoint/2010/main" val="25214034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4"/>
            <a:ext cx="9144000" cy="511674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Produce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049080"/>
          </a:xfrm>
        </p:spPr>
        <p:txBody>
          <a:bodyPr>
            <a:noAutofit/>
          </a:bodyPr>
          <a:lstStyle/>
          <a:p>
            <a:r>
              <a:rPr lang="en-US" sz="1200" dirty="0">
                <a:solidFill>
                  <a:srgbClr val="CD9BE9"/>
                </a:solidFill>
              </a:rPr>
              <a:t>public</a:t>
            </a:r>
            <a:r>
              <a:rPr lang="en-US" sz="1200" dirty="0">
                <a:solidFill>
                  <a:schemeClr val="bg1"/>
                </a:solidFill>
              </a:rPr>
              <a:t> </a:t>
            </a:r>
            <a:r>
              <a:rPr lang="en-US" sz="1200" dirty="0">
                <a:solidFill>
                  <a:srgbClr val="CD9BE9"/>
                </a:solidFill>
              </a:rPr>
              <a:t>void</a:t>
            </a:r>
            <a:r>
              <a:rPr lang="en-US" sz="1200" dirty="0">
                <a:solidFill>
                  <a:schemeClr val="bg1"/>
                </a:solidFill>
              </a:rPr>
              <a:t> </a:t>
            </a:r>
            <a:r>
              <a:rPr lang="en-US" sz="1200" dirty="0">
                <a:solidFill>
                  <a:srgbClr val="9EF16B"/>
                </a:solidFill>
              </a:rPr>
              <a:t>produce</a:t>
            </a:r>
            <a:r>
              <a:rPr lang="en-US" sz="1200" dirty="0">
                <a:solidFill>
                  <a:schemeClr val="bg1"/>
                </a:solidFill>
              </a:rPr>
              <a:t>(</a:t>
            </a:r>
            <a:r>
              <a:rPr lang="en-US" sz="1200" dirty="0">
                <a:solidFill>
                  <a:srgbClr val="CD9BE9"/>
                </a:solidFill>
              </a:rPr>
              <a:t>int</a:t>
            </a:r>
            <a:r>
              <a:rPr lang="en-US" sz="1200" dirty="0">
                <a:solidFill>
                  <a:schemeClr val="bg1"/>
                </a:solidFill>
              </a:rPr>
              <a:t> </a:t>
            </a:r>
            <a:r>
              <a:rPr lang="en-US" sz="1200" dirty="0" err="1">
                <a:solidFill>
                  <a:schemeClr val="bg1"/>
                </a:solidFill>
              </a:rPr>
              <a:t>i</a:t>
            </a:r>
            <a:r>
              <a:rPr lang="en-US" sz="1200" dirty="0">
                <a:solidFill>
                  <a:schemeClr val="bg1"/>
                </a:solidFill>
              </a:rPr>
              <a:t>) </a:t>
            </a:r>
            <a:r>
              <a:rPr lang="en-US" sz="1200" dirty="0">
                <a:solidFill>
                  <a:srgbClr val="CD9BE9"/>
                </a:solidFill>
              </a:rPr>
              <a:t>throws</a:t>
            </a:r>
            <a:r>
              <a:rPr lang="en-US" sz="1200" dirty="0">
                <a:solidFill>
                  <a:schemeClr val="bg1"/>
                </a:solidFill>
              </a:rPr>
              <a:t> </a:t>
            </a:r>
            <a:r>
              <a:rPr lang="en-US" sz="1200" dirty="0" err="1">
                <a:solidFill>
                  <a:schemeClr val="accent4"/>
                </a:solidFill>
              </a:rPr>
              <a:t>InterruptedException</a:t>
            </a:r>
            <a:r>
              <a:rPr lang="en-US" sz="1200" dirty="0">
                <a:solidFill>
                  <a:schemeClr val="bg1"/>
                </a:solidFill>
              </a:rPr>
              <a:t>{</a:t>
            </a:r>
          </a:p>
          <a:p>
            <a:r>
              <a:rPr lang="en-US" sz="1200" dirty="0">
                <a:solidFill>
                  <a:schemeClr val="bg1"/>
                </a:solidFill>
              </a:rPr>
              <a:t>        </a:t>
            </a:r>
            <a:r>
              <a:rPr lang="en-US" sz="1200" dirty="0">
                <a:solidFill>
                  <a:schemeClr val="accent4"/>
                </a:solidFill>
              </a:rPr>
              <a:t>synchronized</a:t>
            </a:r>
            <a:r>
              <a:rPr lang="en-US" sz="1200" dirty="0">
                <a:solidFill>
                  <a:schemeClr val="bg1"/>
                </a:solidFill>
              </a:rPr>
              <a:t>(</a:t>
            </a:r>
            <a:r>
              <a:rPr lang="en-US" sz="1200" dirty="0" err="1">
                <a:solidFill>
                  <a:schemeClr val="accent5"/>
                </a:solidFill>
              </a:rPr>
              <a:t>sharedList</a:t>
            </a:r>
            <a:r>
              <a:rPr lang="en-US" sz="1200" dirty="0">
                <a:solidFill>
                  <a:schemeClr val="bg1"/>
                </a:solidFill>
              </a:rPr>
              <a:t>){</a:t>
            </a:r>
          </a:p>
          <a:p>
            <a:r>
              <a:rPr lang="en-US" sz="1200" dirty="0">
                <a:solidFill>
                  <a:schemeClr val="bg1"/>
                </a:solidFill>
              </a:rPr>
              <a:t>            </a:t>
            </a:r>
            <a:r>
              <a:rPr lang="en-US" sz="1200" dirty="0">
                <a:solidFill>
                  <a:srgbClr val="CD9BE9"/>
                </a:solidFill>
              </a:rPr>
              <a:t>while</a:t>
            </a:r>
            <a:r>
              <a:rPr lang="en-US" sz="1200" dirty="0">
                <a:solidFill>
                  <a:schemeClr val="bg1"/>
                </a:solidFill>
              </a:rPr>
              <a:t>(</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size</a:t>
            </a:r>
            <a:r>
              <a:rPr lang="en-US" sz="1200" dirty="0">
                <a:solidFill>
                  <a:schemeClr val="bg1"/>
                </a:solidFill>
              </a:rPr>
              <a:t>() == </a:t>
            </a:r>
            <a:r>
              <a:rPr lang="en-US" sz="1200" dirty="0">
                <a:solidFill>
                  <a:schemeClr val="accent2">
                    <a:lumMod val="60000"/>
                    <a:lumOff val="40000"/>
                  </a:schemeClr>
                </a:solidFill>
              </a:rPr>
              <a:t>MAX_SIZE</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a:solidFill>
                  <a:schemeClr val="accent2">
                    <a:lumMod val="60000"/>
                    <a:lumOff val="40000"/>
                  </a:schemeClr>
                </a:solidFill>
              </a:rPr>
              <a:t>ANSI_YELLOW </a:t>
            </a:r>
            <a:r>
              <a:rPr lang="en-US" sz="1200" dirty="0">
                <a:solidFill>
                  <a:schemeClr val="bg1"/>
                </a:solidFill>
              </a:rPr>
              <a:t>+ </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Shared List is Full!" + </a:t>
            </a:r>
            <a:r>
              <a:rPr lang="en-US" sz="1200" dirty="0">
                <a:solidFill>
                  <a:schemeClr val="accent2">
                    <a:lumMod val="60000"/>
                    <a:lumOff val="40000"/>
                  </a:schemeClr>
                </a:solidFill>
              </a:rPr>
              <a:t>ANSI_RESET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wait</a:t>
            </a:r>
            <a:r>
              <a:rPr lang="en-US" sz="1200" dirty="0">
                <a:solidFill>
                  <a:schemeClr val="bg1"/>
                </a:solidFill>
              </a:rPr>
              <a:t>();</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Is Producing an item: " + </a:t>
            </a:r>
            <a:r>
              <a:rPr lang="en-US" sz="1200" dirty="0" err="1">
                <a:solidFill>
                  <a:schemeClr val="bg1"/>
                </a:solidFill>
              </a:rPr>
              <a:t>i</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add</a:t>
            </a:r>
            <a:r>
              <a:rPr lang="en-US" sz="1200" dirty="0">
                <a:solidFill>
                  <a:schemeClr val="bg1"/>
                </a:solidFill>
              </a:rPr>
              <a:t>(</a:t>
            </a:r>
            <a:r>
              <a:rPr lang="en-US" sz="1200" dirty="0" err="1">
                <a:solidFill>
                  <a:schemeClr val="bg1"/>
                </a:solidFill>
              </a:rPr>
              <a:t>i</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("Shared List: " + </a:t>
            </a:r>
            <a:r>
              <a:rPr lang="en-US" sz="1200" dirty="0" err="1">
                <a:solidFill>
                  <a:schemeClr val="bg1"/>
                </a:solidFill>
              </a:rPr>
              <a:t>sharedList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accent5"/>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notifyAll</a:t>
            </a:r>
            <a:r>
              <a:rPr lang="en-US" sz="1200" dirty="0">
                <a:solidFill>
                  <a:schemeClr val="bg1"/>
                </a:solidFill>
              </a:rPr>
              <a:t>();</a:t>
            </a:r>
          </a:p>
          <a:p>
            <a:r>
              <a:rPr lang="en-US" sz="1200" dirty="0">
                <a:solidFill>
                  <a:schemeClr val="bg1"/>
                </a:solidFill>
              </a:rPr>
              <a:t>            </a:t>
            </a:r>
            <a:r>
              <a:rPr lang="en-US" sz="1200" dirty="0" err="1">
                <a:solidFill>
                  <a:srgbClr val="CD9BE9"/>
                </a:solidFill>
              </a:rPr>
              <a:t>Thread</a:t>
            </a:r>
            <a:r>
              <a:rPr lang="en-US" sz="1200" dirty="0" err="1">
                <a:solidFill>
                  <a:schemeClr val="bg1"/>
                </a:solidFill>
              </a:rPr>
              <a:t>.</a:t>
            </a:r>
            <a:r>
              <a:rPr lang="en-US" sz="1200" dirty="0" err="1">
                <a:solidFill>
                  <a:srgbClr val="9EF16B"/>
                </a:solidFill>
              </a:rPr>
              <a:t>sleep</a:t>
            </a:r>
            <a:r>
              <a:rPr lang="en-US" sz="1200" dirty="0">
                <a:solidFill>
                  <a:schemeClr val="bg1"/>
                </a:solidFill>
              </a:rPr>
              <a:t>(1000);        </a:t>
            </a:r>
          </a:p>
          <a:p>
            <a:r>
              <a:rPr lang="en-US" sz="1200" dirty="0">
                <a:solidFill>
                  <a:schemeClr val="bg1"/>
                </a:solidFill>
              </a:rPr>
              <a:t>       }</a:t>
            </a:r>
          </a:p>
          <a:p>
            <a:r>
              <a:rPr lang="en-US" sz="1200" dirty="0">
                <a:solidFill>
                  <a:schemeClr val="bg1"/>
                </a:solidFill>
              </a:rPr>
              <a:t>}</a:t>
            </a:r>
          </a:p>
        </p:txBody>
      </p:sp>
    </p:spTree>
    <p:extLst>
      <p:ext uri="{BB962C8B-B14F-4D97-AF65-F5344CB8AC3E}">
        <p14:creationId xmlns:p14="http://schemas.microsoft.com/office/powerpoint/2010/main" val="39018056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4"/>
            <a:ext cx="9241276" cy="511674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consume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049080"/>
          </a:xfrm>
        </p:spPr>
        <p:txBody>
          <a:bodyPr>
            <a:noAutofit/>
          </a:bodyPr>
          <a:lstStyle/>
          <a:p>
            <a:r>
              <a:rPr lang="en-US" sz="1200" dirty="0">
                <a:solidFill>
                  <a:srgbClr val="CD9BE9"/>
                </a:solidFill>
              </a:rPr>
              <a:t>public</a:t>
            </a:r>
            <a:r>
              <a:rPr lang="en-US" sz="1200" dirty="0">
                <a:solidFill>
                  <a:schemeClr val="bg1"/>
                </a:solidFill>
              </a:rPr>
              <a:t> </a:t>
            </a:r>
            <a:r>
              <a:rPr lang="en-US" sz="1200" dirty="0">
                <a:solidFill>
                  <a:srgbClr val="CD9BE9"/>
                </a:solidFill>
              </a:rPr>
              <a:t>void</a:t>
            </a:r>
            <a:r>
              <a:rPr lang="en-US" sz="1200" dirty="0">
                <a:solidFill>
                  <a:schemeClr val="bg1"/>
                </a:solidFill>
              </a:rPr>
              <a:t> </a:t>
            </a:r>
            <a:r>
              <a:rPr lang="en-US" sz="1200" dirty="0">
                <a:solidFill>
                  <a:srgbClr val="9EF16B"/>
                </a:solidFill>
              </a:rPr>
              <a:t>consume</a:t>
            </a:r>
            <a:r>
              <a:rPr lang="en-US" sz="1200" dirty="0">
                <a:solidFill>
                  <a:schemeClr val="bg1"/>
                </a:solidFill>
              </a:rPr>
              <a:t>() </a:t>
            </a:r>
            <a:r>
              <a:rPr lang="en-US" sz="1200" dirty="0">
                <a:solidFill>
                  <a:srgbClr val="CD9BE9"/>
                </a:solidFill>
              </a:rPr>
              <a:t>throws</a:t>
            </a:r>
            <a:r>
              <a:rPr lang="en-US" sz="1200" dirty="0">
                <a:solidFill>
                  <a:schemeClr val="bg1"/>
                </a:solidFill>
              </a:rPr>
              <a:t> </a:t>
            </a:r>
            <a:r>
              <a:rPr lang="en-US" sz="1200" dirty="0" err="1">
                <a:solidFill>
                  <a:schemeClr val="accent4"/>
                </a:solidFill>
              </a:rPr>
              <a:t>InterruptedException</a:t>
            </a:r>
            <a:r>
              <a:rPr lang="en-US" sz="1200" dirty="0">
                <a:solidFill>
                  <a:schemeClr val="bg1"/>
                </a:solidFill>
              </a:rPr>
              <a:t>{</a:t>
            </a:r>
          </a:p>
          <a:p>
            <a:r>
              <a:rPr lang="en-US" sz="1200" dirty="0">
                <a:solidFill>
                  <a:schemeClr val="bg1"/>
                </a:solidFill>
              </a:rPr>
              <a:t>        </a:t>
            </a:r>
            <a:r>
              <a:rPr lang="en-US" sz="1200" dirty="0">
                <a:solidFill>
                  <a:schemeClr val="accent4"/>
                </a:solidFill>
              </a:rPr>
              <a:t>synchronized</a:t>
            </a:r>
            <a:r>
              <a:rPr lang="en-US" sz="1200" dirty="0">
                <a:solidFill>
                  <a:schemeClr val="bg1"/>
                </a:solidFill>
              </a:rPr>
              <a:t>(</a:t>
            </a:r>
            <a:r>
              <a:rPr lang="en-US" sz="1200" dirty="0" err="1">
                <a:solidFill>
                  <a:schemeClr val="accent5"/>
                </a:solidFill>
              </a:rPr>
              <a:t>sharedList</a:t>
            </a:r>
            <a:r>
              <a:rPr lang="en-US" sz="1200" dirty="0">
                <a:solidFill>
                  <a:schemeClr val="bg1"/>
                </a:solidFill>
              </a:rPr>
              <a:t>){</a:t>
            </a:r>
          </a:p>
          <a:p>
            <a:r>
              <a:rPr lang="en-US" sz="1200" dirty="0">
                <a:solidFill>
                  <a:schemeClr val="bg1"/>
                </a:solidFill>
              </a:rPr>
              <a:t>            </a:t>
            </a:r>
            <a:r>
              <a:rPr lang="en-US" sz="1200" dirty="0">
                <a:solidFill>
                  <a:srgbClr val="CD9BE9"/>
                </a:solidFill>
              </a:rPr>
              <a:t>while</a:t>
            </a:r>
            <a:r>
              <a:rPr lang="en-US" sz="1200" dirty="0">
                <a:solidFill>
                  <a:schemeClr val="bg1"/>
                </a:solidFill>
              </a:rPr>
              <a:t>(</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isEmpty</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a:solidFill>
                  <a:schemeClr val="accent2">
                    <a:lumMod val="60000"/>
                    <a:lumOff val="40000"/>
                  </a:schemeClr>
                </a:solidFill>
              </a:rPr>
              <a:t>ANSI_YELLOW </a:t>
            </a:r>
            <a:r>
              <a:rPr lang="en-US" sz="1200" dirty="0">
                <a:solidFill>
                  <a:schemeClr val="bg1"/>
                </a:solidFill>
              </a:rPr>
              <a:t>+ </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Shared List is Empty!" + </a:t>
            </a:r>
            <a:r>
              <a:rPr lang="en-US" sz="1200" dirty="0">
                <a:solidFill>
                  <a:schemeClr val="accent2">
                    <a:lumMod val="60000"/>
                    <a:lumOff val="40000"/>
                  </a:schemeClr>
                </a:solidFill>
              </a:rPr>
              <a:t>ANSI_RESET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wait</a:t>
            </a:r>
            <a:r>
              <a:rPr lang="en-US" sz="1200" dirty="0">
                <a:solidFill>
                  <a:schemeClr val="bg1"/>
                </a:solidFill>
              </a:rPr>
              <a:t>();</a:t>
            </a:r>
          </a:p>
          <a:p>
            <a:r>
              <a:rPr lang="en-US" sz="1200" dirty="0">
                <a:solidFill>
                  <a:schemeClr val="bg1"/>
                </a:solidFill>
              </a:rPr>
              <a:t>            }</a:t>
            </a:r>
          </a:p>
          <a:p>
            <a:endParaRPr lang="en-US" sz="1200" dirty="0">
              <a:solidFill>
                <a:schemeClr val="bg1"/>
              </a:solidFill>
            </a:endParaRPr>
          </a:p>
          <a:p>
            <a:r>
              <a:rPr lang="en-US" sz="1200" dirty="0">
                <a:solidFill>
                  <a:schemeClr val="bg1"/>
                </a:solidFill>
              </a:rPr>
              <a:t>            </a:t>
            </a:r>
            <a:r>
              <a:rPr lang="en-US" sz="1200" dirty="0">
                <a:solidFill>
                  <a:srgbClr val="CD9BE9"/>
                </a:solidFill>
              </a:rPr>
              <a:t>int</a:t>
            </a:r>
            <a:r>
              <a:rPr lang="en-US" sz="1200" dirty="0">
                <a:solidFill>
                  <a:schemeClr val="accent5"/>
                </a:solidFill>
              </a:rPr>
              <a:t> </a:t>
            </a:r>
            <a:r>
              <a:rPr lang="en-US" sz="1200" dirty="0">
                <a:solidFill>
                  <a:srgbClr val="9EF16B"/>
                </a:solidFill>
              </a:rPr>
              <a:t>number</a:t>
            </a:r>
            <a:r>
              <a:rPr lang="en-US" sz="1200" dirty="0">
                <a:solidFill>
                  <a:schemeClr val="accent5"/>
                </a:solidFill>
              </a:rPr>
              <a:t> = </a:t>
            </a:r>
            <a:r>
              <a:rPr lang="en-US" sz="1200" dirty="0" err="1">
                <a:solidFill>
                  <a:schemeClr val="accent5"/>
                </a:solidFill>
              </a:rPr>
              <a:t>sharedList.</a:t>
            </a:r>
            <a:r>
              <a:rPr lang="en-US" sz="1200" dirty="0" err="1">
                <a:solidFill>
                  <a:srgbClr val="9EF16B"/>
                </a:solidFill>
              </a:rPr>
              <a:t>remove</a:t>
            </a:r>
            <a:r>
              <a:rPr lang="en-US" sz="1200" dirty="0">
                <a:solidFill>
                  <a:schemeClr val="bg1"/>
                </a:solidFill>
              </a:rPr>
              <a:t>(0)</a:t>
            </a:r>
            <a:r>
              <a:rPr lang="en-US" sz="1200" dirty="0">
                <a:solidFill>
                  <a:schemeClr val="accent5"/>
                </a:solidFill>
              </a:rPr>
              <a:t>;</a:t>
            </a:r>
            <a:endParaRPr lang="en-US" sz="1200" dirty="0">
              <a:solidFill>
                <a:schemeClr val="bg1"/>
              </a:solidFill>
            </a:endParaRP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Is Consuming an item: " + </a:t>
            </a:r>
            <a:r>
              <a:rPr lang="en-US" sz="1200" dirty="0">
                <a:solidFill>
                  <a:srgbClr val="9EF16B"/>
                </a:solidFill>
              </a:rPr>
              <a:t>number</a:t>
            </a:r>
            <a:r>
              <a:rPr lang="en-US" sz="1200" dirty="0">
                <a:solidFill>
                  <a:schemeClr val="bg1"/>
                </a:solidFill>
              </a:rPr>
              <a:t>);</a:t>
            </a:r>
          </a:p>
          <a:p>
            <a:r>
              <a:rPr lang="en-US" sz="1200" dirty="0">
                <a:solidFill>
                  <a:srgbClr val="CD9BE9"/>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("Shared List: " + </a:t>
            </a:r>
            <a:r>
              <a:rPr lang="en-US" sz="1200" dirty="0" err="1">
                <a:solidFill>
                  <a:schemeClr val="bg1"/>
                </a:solidFill>
              </a:rPr>
              <a:t>sharedList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accent5"/>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notifyAll</a:t>
            </a:r>
            <a:r>
              <a:rPr lang="en-US" sz="1200" dirty="0">
                <a:solidFill>
                  <a:schemeClr val="bg1"/>
                </a:solidFill>
              </a:rPr>
              <a:t>();            </a:t>
            </a:r>
          </a:p>
          <a:p>
            <a:r>
              <a:rPr lang="en-US" sz="1200" dirty="0">
                <a:solidFill>
                  <a:srgbClr val="CD9BE9"/>
                </a:solidFill>
              </a:rPr>
              <a:t>            </a:t>
            </a:r>
            <a:r>
              <a:rPr lang="en-US" sz="1200" dirty="0" err="1">
                <a:solidFill>
                  <a:srgbClr val="CD9BE9"/>
                </a:solidFill>
              </a:rPr>
              <a:t>Thread</a:t>
            </a:r>
            <a:r>
              <a:rPr lang="en-US" sz="1200" dirty="0" err="1">
                <a:solidFill>
                  <a:schemeClr val="bg1"/>
                </a:solidFill>
              </a:rPr>
              <a:t>.</a:t>
            </a:r>
            <a:r>
              <a:rPr lang="en-US" sz="1200" dirty="0" err="1">
                <a:solidFill>
                  <a:srgbClr val="9EF16B"/>
                </a:solidFill>
              </a:rPr>
              <a:t>sleep</a:t>
            </a:r>
            <a:r>
              <a:rPr lang="en-US" sz="1200" dirty="0">
                <a:solidFill>
                  <a:schemeClr val="bg1"/>
                </a:solidFill>
              </a:rPr>
              <a:t>(1000);</a:t>
            </a:r>
          </a:p>
          <a:p>
            <a:r>
              <a:rPr lang="en-US" sz="1200" dirty="0">
                <a:solidFill>
                  <a:schemeClr val="bg1"/>
                </a:solidFill>
              </a:rPr>
              <a:t>         }</a:t>
            </a:r>
          </a:p>
          <a:p>
            <a:r>
              <a:rPr lang="en-US" sz="1200" dirty="0">
                <a:solidFill>
                  <a:schemeClr val="bg1"/>
                </a:solidFill>
              </a:rPr>
              <a:t>}</a:t>
            </a:r>
          </a:p>
        </p:txBody>
      </p:sp>
    </p:spTree>
    <p:extLst>
      <p:ext uri="{BB962C8B-B14F-4D97-AF65-F5344CB8AC3E}">
        <p14:creationId xmlns:p14="http://schemas.microsoft.com/office/powerpoint/2010/main" val="34285257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deadlocks</a:t>
            </a:r>
          </a:p>
        </p:txBody>
      </p:sp>
    </p:spTree>
    <p:extLst>
      <p:ext uri="{BB962C8B-B14F-4D97-AF65-F5344CB8AC3E}">
        <p14:creationId xmlns:p14="http://schemas.microsoft.com/office/powerpoint/2010/main" val="32945766"/>
      </p:ext>
    </p:extLst>
  </p:cSld>
  <p:clrMapOvr>
    <a:masterClrMapping/>
  </p:clrMapOvr>
  <p:transition spd="slow">
    <p:push dir="u"/>
  </p:transition>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microsoft.com/sharepoint/v3"/>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0</TotalTime>
  <Words>1441</Words>
  <Application>Microsoft Office PowerPoint</Application>
  <PresentationFormat>شاشة عريضة</PresentationFormat>
  <Paragraphs>233</Paragraphs>
  <Slides>21</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21</vt:i4>
      </vt:variant>
    </vt:vector>
  </HeadingPairs>
  <TitlesOfParts>
    <vt:vector size="27" baseType="lpstr">
      <vt:lpstr>-apple-system</vt:lpstr>
      <vt:lpstr>Arial</vt:lpstr>
      <vt:lpstr>Calibri</vt:lpstr>
      <vt:lpstr>Segoe UI</vt:lpstr>
      <vt:lpstr>Tenorite</vt:lpstr>
      <vt:lpstr>Monoline</vt:lpstr>
      <vt:lpstr>Bounded-buffer problem</vt:lpstr>
      <vt:lpstr>ABOUT Problem</vt:lpstr>
      <vt:lpstr>content</vt:lpstr>
      <vt:lpstr>Solution pseudocode</vt:lpstr>
      <vt:lpstr>عرض تقديمي في PowerPoint</vt:lpstr>
      <vt:lpstr>Solution implementation</vt:lpstr>
      <vt:lpstr>Produce function</vt:lpstr>
      <vt:lpstr>consume function</vt:lpstr>
      <vt:lpstr>deadlocks</vt:lpstr>
      <vt:lpstr>deadlocks</vt:lpstr>
      <vt:lpstr>starvations</vt:lpstr>
      <vt:lpstr>starvation</vt:lpstr>
      <vt:lpstr>Real world problem</vt:lpstr>
      <vt:lpstr>Metro tickets problem </vt:lpstr>
      <vt:lpstr>Ticket class</vt:lpstr>
      <vt:lpstr>Supplier class attributes</vt:lpstr>
      <vt:lpstr>Produce ticket function</vt:lpstr>
      <vt:lpstr>Customer class attributes</vt:lpstr>
      <vt:lpstr>buy ticket function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2022-11-29T20:13:34Z</dcterms:created>
  <dcterms:modified xsi:type="dcterms:W3CDTF">2022-12-17T13:57:09Z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