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4" r:id="rId1"/>
  </p:sldMasterIdLst>
  <p:notesMasterIdLst>
    <p:notesMasterId r:id="rId31"/>
  </p:notesMasterIdLst>
  <p:handoutMasterIdLst>
    <p:handoutMasterId r:id="rId32"/>
  </p:handoutMasterIdLst>
  <p:sldIdLst>
    <p:sldId id="256" r:id="rId2"/>
    <p:sldId id="258" r:id="rId3"/>
    <p:sldId id="271" r:id="rId4"/>
    <p:sldId id="272" r:id="rId5"/>
    <p:sldId id="259" r:id="rId6"/>
    <p:sldId id="260" r:id="rId7"/>
    <p:sldId id="261" r:id="rId8"/>
    <p:sldId id="273" r:id="rId9"/>
    <p:sldId id="262" r:id="rId10"/>
    <p:sldId id="263" r:id="rId11"/>
    <p:sldId id="274" r:id="rId12"/>
    <p:sldId id="264" r:id="rId13"/>
    <p:sldId id="265" r:id="rId14"/>
    <p:sldId id="275" r:id="rId15"/>
    <p:sldId id="280" r:id="rId16"/>
    <p:sldId id="281" r:id="rId17"/>
    <p:sldId id="282" r:id="rId18"/>
    <p:sldId id="257" r:id="rId19"/>
    <p:sldId id="276" r:id="rId20"/>
    <p:sldId id="283" r:id="rId21"/>
    <p:sldId id="284" r:id="rId22"/>
    <p:sldId id="267" r:id="rId23"/>
    <p:sldId id="277" r:id="rId24"/>
    <p:sldId id="268" r:id="rId25"/>
    <p:sldId id="278" r:id="rId26"/>
    <p:sldId id="279" r:id="rId27"/>
    <p:sldId id="266" r:id="rId28"/>
    <p:sldId id="270" r:id="rId29"/>
    <p:sldId id="269" r:id="rId30"/>
  </p:sldIdLst>
  <p:sldSz cx="9144000" cy="6858000" type="screen4x3"/>
  <p:notesSz cx="6858000" cy="9144000"/>
  <p:custDataLst>
    <p:tags r:id="rId33"/>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7" d="100"/>
          <a:sy n="87" d="100"/>
        </p:scale>
        <p:origin x="1358"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EF0E20-2C8F-4BBF-8232-3733A16EC055}" type="datetimeFigureOut">
              <a:rPr lang="en-US" smtClean="0"/>
              <a:t>2/13/2017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E4378E-DAA1-4620-B66A-DCC47D95A3F9}" type="slidenum">
              <a:rPr lang="en-US" smtClean="0"/>
              <a:t>‹#›</a:t>
            </a:fld>
            <a:endParaRPr lang="en-US"/>
          </a:p>
        </p:txBody>
      </p:sp>
    </p:spTree>
    <p:extLst>
      <p:ext uri="{BB962C8B-B14F-4D97-AF65-F5344CB8AC3E}">
        <p14:creationId xmlns:p14="http://schemas.microsoft.com/office/powerpoint/2010/main" val="3511638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9B3DA-21A5-4F5A-B067-A80055656DD7}" type="datetimeFigureOut">
              <a:rPr lang="en-US" smtClean="0"/>
              <a:t>2/13/2017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C376C-221C-4667-B915-C6A24F55CFFF}" type="slidenum">
              <a:rPr lang="en-US" smtClean="0"/>
              <a:t>‹#›</a:t>
            </a:fld>
            <a:endParaRPr lang="en-US"/>
          </a:p>
        </p:txBody>
      </p:sp>
    </p:spTree>
    <p:extLst>
      <p:ext uri="{BB962C8B-B14F-4D97-AF65-F5344CB8AC3E}">
        <p14:creationId xmlns:p14="http://schemas.microsoft.com/office/powerpoint/2010/main" val="2541875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2209799"/>
          </a:xfrm>
        </p:spPr>
        <p:txBody>
          <a:bodyPr/>
          <a:lstStyle>
            <a:lvl1pPr algn="ctr">
              <a:defRPr baseline="0">
                <a:solidFill>
                  <a:schemeClr val="accent2">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038600"/>
            <a:ext cx="77724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30C6051F-8EBB-4D00-B505-88AD9CD02777}" type="datetimeFigureOut">
              <a:rPr lang="en-US" smtClean="0"/>
              <a:t>2/13/2017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CBF375-65B9-4392-B330-0EAAD7F61137}" type="slidenum">
              <a:rPr lang="en-US" smtClean="0"/>
              <a:t>‹#›</a:t>
            </a:fld>
            <a:endParaRPr lang="en-US"/>
          </a:p>
        </p:txBody>
      </p:sp>
    </p:spTree>
    <p:extLst>
      <p:ext uri="{BB962C8B-B14F-4D97-AF65-F5344CB8AC3E}">
        <p14:creationId xmlns:p14="http://schemas.microsoft.com/office/powerpoint/2010/main" val="2457056938"/>
      </p:ext>
    </p:extLst>
  </p:cSld>
  <p:clrMapOvr>
    <a:masterClrMapping/>
  </p:clrMapOvr>
  <p:transition spd="slow">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1640" y="274320"/>
            <a:ext cx="7315200" cy="1143000"/>
          </a:xfrm>
        </p:spPr>
        <p:txBody>
          <a:bodyPr/>
          <a:lstStyle>
            <a:lvl1pPr>
              <a:defRPr>
                <a:solidFill>
                  <a:schemeClr val="accent2">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1"/>
              </a:buClr>
              <a:defRPr/>
            </a:lvl1pPr>
            <a:lvl2pPr>
              <a:buClr>
                <a:schemeClr val="tx1"/>
              </a:buClr>
              <a:defRPr sz="2600"/>
            </a:lvl2pPr>
            <a:lvl3pPr>
              <a:buClr>
                <a:schemeClr val="tx1"/>
              </a:buClr>
              <a:defRPr sz="2400"/>
            </a:lvl3pPr>
            <a:lvl4pPr>
              <a:buClr>
                <a:schemeClr val="tx1"/>
              </a:buClr>
              <a:defRPr sz="2200"/>
            </a:lvl4pPr>
            <a:lvl5pPr>
              <a:buClr>
                <a:schemeClr val="tx1"/>
              </a:buCl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30C6051F-8EBB-4D00-B505-88AD9CD02777}" type="datetimeFigureOut">
              <a:rPr lang="en-US" smtClean="0"/>
              <a:t>2/13/2017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CBF375-65B9-4392-B330-0EAAD7F61137}" type="slidenum">
              <a:rPr lang="en-US" smtClean="0"/>
              <a:t>‹#›</a:t>
            </a:fld>
            <a:endParaRPr lang="en-US"/>
          </a:p>
        </p:txBody>
      </p:sp>
    </p:spTree>
    <p:extLst>
      <p:ext uri="{BB962C8B-B14F-4D97-AF65-F5344CB8AC3E}">
        <p14:creationId xmlns:p14="http://schemas.microsoft.com/office/powerpoint/2010/main" val="3360058204"/>
      </p:ext>
    </p:extLst>
  </p:cSld>
  <p:clrMapOvr>
    <a:masterClrMapping/>
  </p:clrMapOvr>
  <p:transition spd="slow">
    <p:strips dir="rd"/>
  </p:transition>
  <p:extLst>
    <p:ext uri="{DCECCB84-F9BA-43D5-87BE-67443E8EF086}">
      <p15:sldGuideLst xmlns:p15="http://schemas.microsoft.com/office/powerpoint/2012/main">
        <p15:guide id="1" pos="288" userDrawn="1">
          <p15:clr>
            <a:srgbClr val="5ACBF0"/>
          </p15:clr>
        </p15:guide>
        <p15:guide id="2" pos="5472" userDrawn="1">
          <p15:clr>
            <a:srgbClr val="5ACBF0"/>
          </p15:clr>
        </p15:guide>
        <p15:guide id="3" orient="horz" pos="888" userDrawn="1">
          <p15:clr>
            <a:srgbClr val="5ACBF0"/>
          </p15:clr>
        </p15:guide>
        <p15:guide id="4" orient="horz" pos="3943"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90688" y="274638"/>
            <a:ext cx="73152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30C6051F-8EBB-4D00-B505-88AD9CD02777}" type="datetimeFigureOut">
              <a:rPr lang="en-US" smtClean="0"/>
              <a:t>2/13/2017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6CBF375-65B9-4392-B330-0EAAD7F61137}" type="slidenum">
              <a:rPr lang="en-US" smtClean="0"/>
              <a:t>‹#›</a:t>
            </a:fld>
            <a:endParaRPr lang="en-US"/>
          </a:p>
        </p:txBody>
      </p:sp>
    </p:spTree>
    <p:extLst>
      <p:ext uri="{BB962C8B-B14F-4D97-AF65-F5344CB8AC3E}">
        <p14:creationId xmlns:p14="http://schemas.microsoft.com/office/powerpoint/2010/main" val="925963718"/>
      </p:ext>
    </p:extLst>
  </p:cSld>
  <p:clrMapOvr>
    <a:masterClrMapping/>
  </p:clrMapOvr>
  <p:transition spd="slow">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52400" y="1535113"/>
            <a:ext cx="4344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400" y="2174874"/>
            <a:ext cx="4344988" cy="43021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346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4"/>
            <a:ext cx="4346575" cy="43021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30C6051F-8EBB-4D00-B505-88AD9CD02777}" type="datetimeFigureOut">
              <a:rPr lang="en-US" smtClean="0"/>
              <a:t>2/13/2017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76CBF375-65B9-4392-B330-0EAAD7F61137}" type="slidenum">
              <a:rPr lang="en-US" smtClean="0"/>
              <a:t>‹#›</a:t>
            </a:fld>
            <a:endParaRPr lang="en-US"/>
          </a:p>
        </p:txBody>
      </p:sp>
    </p:spTree>
    <p:extLst>
      <p:ext uri="{BB962C8B-B14F-4D97-AF65-F5344CB8AC3E}">
        <p14:creationId xmlns:p14="http://schemas.microsoft.com/office/powerpoint/2010/main" val="523360529"/>
      </p:ext>
    </p:extLst>
  </p:cSld>
  <p:clrMapOvr>
    <a:masterClrMapping/>
  </p:clrMapOvr>
  <p:transition spd="slow">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lumMod val="50000"/>
                  </a:schemeClr>
                </a:solidFill>
              </a:defRPr>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30C6051F-8EBB-4D00-B505-88AD9CD02777}" type="datetimeFigureOut">
              <a:rPr lang="en-US" smtClean="0"/>
              <a:t>2/13/2017</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76CBF375-65B9-4392-B330-0EAAD7F61137}" type="slidenum">
              <a:rPr lang="en-US" smtClean="0"/>
              <a:t>‹#›</a:t>
            </a:fld>
            <a:endParaRPr lang="en-US"/>
          </a:p>
        </p:txBody>
      </p:sp>
    </p:spTree>
    <p:extLst>
      <p:ext uri="{BB962C8B-B14F-4D97-AF65-F5344CB8AC3E}">
        <p14:creationId xmlns:p14="http://schemas.microsoft.com/office/powerpoint/2010/main" val="3346091242"/>
      </p:ext>
    </p:extLst>
  </p:cSld>
  <p:clrMapOvr>
    <a:masterClrMapping/>
  </p:clrMapOvr>
  <p:transition spd="slow">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0C6051F-8EBB-4D00-B505-88AD9CD02777}" type="datetimeFigureOut">
              <a:rPr lang="en-US" smtClean="0"/>
              <a:t>2/13/2017</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76CBF375-65B9-4392-B330-0EAAD7F61137}" type="slidenum">
              <a:rPr lang="en-US" smtClean="0"/>
              <a:t>‹#›</a:t>
            </a:fld>
            <a:endParaRPr lang="en-US"/>
          </a:p>
        </p:txBody>
      </p:sp>
    </p:spTree>
    <p:extLst>
      <p:ext uri="{BB962C8B-B14F-4D97-AF65-F5344CB8AC3E}">
        <p14:creationId xmlns:p14="http://schemas.microsoft.com/office/powerpoint/2010/main" val="2092280523"/>
      </p:ext>
    </p:extLst>
  </p:cSld>
  <p:clrMapOvr>
    <a:masterClrMapping/>
  </p:clrMapOvr>
  <p:transition spd="slow">
    <p:strips dir="rd"/>
  </p:transition>
  <p:extLst>
    <p:ext uri="{DCECCB84-F9BA-43D5-87BE-67443E8EF086}">
      <p15:sldGuideLst xmlns:p15="http://schemas.microsoft.com/office/powerpoint/2012/main">
        <p15:guide id="1" pos="288" userDrawn="1">
          <p15:clr>
            <a:srgbClr val="5ACBF0"/>
          </p15:clr>
        </p15:guide>
        <p15:guide id="2" pos="5472" userDrawn="1">
          <p15:clr>
            <a:srgbClr val="5ACBF0"/>
          </p15:clr>
        </p15:guide>
        <p15:guide id="3" orient="horz" pos="3945" userDrawn="1">
          <p15:clr>
            <a:srgbClr val="5ACBF0"/>
          </p15:clr>
        </p15:guide>
        <p15:guide id="4" orient="horz" pos="3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5833038"/>
      </p:ext>
    </p:extLst>
  </p:cSld>
  <p:clrMapOvr>
    <a:masterClrMapping/>
  </p:clrMapOvr>
  <p:transition spd="slow">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0357371"/>
      </p:ext>
    </p:extLst>
  </p:cSld>
  <p:clrMapOvr>
    <a:masterClrMapping/>
  </p:clrMapOvr>
  <p:transition spd="slow">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0"/>
            <a:ext cx="9144000" cy="285750"/>
            <a:chOff x="0" y="0"/>
            <a:chExt cx="9144000" cy="285176"/>
          </a:xfrm>
        </p:grpSpPr>
        <p:sp>
          <p:nvSpPr>
            <p:cNvPr id="8" name="Rectangle 7"/>
            <p:cNvSpPr/>
            <p:nvPr/>
          </p:nvSpPr>
          <p:spPr>
            <a:xfrm>
              <a:off x="0" y="0"/>
              <a:ext cx="9144000" cy="169522"/>
            </a:xfrm>
            <a:prstGeom prst="rect">
              <a:avLst/>
            </a:prstGeom>
            <a:solidFill>
              <a:srgbClr val="FFD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anose="020B0604020202020204" pitchFamily="34" charset="0"/>
              </a:endParaRPr>
            </a:p>
          </p:txBody>
        </p:sp>
        <p:sp>
          <p:nvSpPr>
            <p:cNvPr id="9" name="Rectangle 8"/>
            <p:cNvSpPr/>
            <p:nvPr/>
          </p:nvSpPr>
          <p:spPr>
            <a:xfrm>
              <a:off x="0" y="169522"/>
              <a:ext cx="9144000" cy="115654"/>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anose="020B0604020202020204" pitchFamily="34" charset="0"/>
              </a:endParaRPr>
            </a:p>
          </p:txBody>
        </p:sp>
      </p:grpSp>
      <p:grpSp>
        <p:nvGrpSpPr>
          <p:cNvPr id="1027" name="Group 12"/>
          <p:cNvGrpSpPr>
            <a:grpSpLocks/>
          </p:cNvGrpSpPr>
          <p:nvPr/>
        </p:nvGrpSpPr>
        <p:grpSpPr bwMode="auto">
          <a:xfrm flipV="1">
            <a:off x="0" y="6572250"/>
            <a:ext cx="9144000" cy="285750"/>
            <a:chOff x="0" y="0"/>
            <a:chExt cx="9144000" cy="285176"/>
          </a:xfrm>
        </p:grpSpPr>
        <p:sp>
          <p:nvSpPr>
            <p:cNvPr id="14" name="Rectangle 13"/>
            <p:cNvSpPr/>
            <p:nvPr/>
          </p:nvSpPr>
          <p:spPr>
            <a:xfrm>
              <a:off x="0" y="0"/>
              <a:ext cx="9144000" cy="169521"/>
            </a:xfrm>
            <a:prstGeom prst="rect">
              <a:avLst/>
            </a:prstGeom>
            <a:solidFill>
              <a:srgbClr val="FFD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anose="020B0604020202020204" pitchFamily="34" charset="0"/>
              </a:endParaRPr>
            </a:p>
          </p:txBody>
        </p:sp>
        <p:sp>
          <p:nvSpPr>
            <p:cNvPr id="15" name="Rectangle 14"/>
            <p:cNvSpPr/>
            <p:nvPr/>
          </p:nvSpPr>
          <p:spPr>
            <a:xfrm>
              <a:off x="0" y="169521"/>
              <a:ext cx="9144000" cy="115655"/>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anose="020B0604020202020204" pitchFamily="34" charset="0"/>
              </a:endParaRPr>
            </a:p>
          </p:txBody>
        </p:sp>
      </p:grpSp>
      <p:sp>
        <p:nvSpPr>
          <p:cNvPr id="1028" name="Title Placeholder 1"/>
          <p:cNvSpPr>
            <a:spLocks noGrp="1"/>
          </p:cNvSpPr>
          <p:nvPr>
            <p:ph type="title"/>
          </p:nvPr>
        </p:nvSpPr>
        <p:spPr bwMode="auto">
          <a:xfrm>
            <a:off x="1690688" y="274638"/>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Text Placeholder 2"/>
          <p:cNvSpPr>
            <a:spLocks noGrp="1"/>
          </p:cNvSpPr>
          <p:nvPr>
            <p:ph type="body" idx="1"/>
          </p:nvPr>
        </p:nvSpPr>
        <p:spPr bwMode="auto">
          <a:xfrm>
            <a:off x="152400" y="1600200"/>
            <a:ext cx="8839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763" y="6688138"/>
            <a:ext cx="1062037" cy="158750"/>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solidFill>
                <a:latin typeface="Arial" panose="020B0604020202020204" pitchFamily="34" charset="0"/>
                <a:cs typeface="+mn-cs"/>
              </a:defRPr>
            </a:lvl1pPr>
          </a:lstStyle>
          <a:p>
            <a:fld id="{30C6051F-8EBB-4D00-B505-88AD9CD02777}" type="datetimeFigureOut">
              <a:rPr lang="en-US" smtClean="0"/>
              <a:t>2/13/2017</a:t>
            </a:fld>
            <a:endParaRPr lang="en-US"/>
          </a:p>
        </p:txBody>
      </p:sp>
      <p:sp>
        <p:nvSpPr>
          <p:cNvPr id="5" name="Footer Placeholder 4"/>
          <p:cNvSpPr>
            <a:spLocks noGrp="1"/>
          </p:cNvSpPr>
          <p:nvPr>
            <p:ph type="ftr" sz="quarter" idx="3"/>
          </p:nvPr>
        </p:nvSpPr>
        <p:spPr>
          <a:xfrm>
            <a:off x="1143000" y="6688138"/>
            <a:ext cx="6934200" cy="158750"/>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Arial" panose="020B0604020202020204" pitchFamily="34" charset="0"/>
                <a:cs typeface="+mn-cs"/>
              </a:defRPr>
            </a:lvl1pPr>
          </a:lstStyle>
          <a:p>
            <a:endParaRPr lang="en-US"/>
          </a:p>
        </p:txBody>
      </p:sp>
      <p:sp>
        <p:nvSpPr>
          <p:cNvPr id="6" name="Slide Number Placeholder 5"/>
          <p:cNvSpPr>
            <a:spLocks noGrp="1"/>
          </p:cNvSpPr>
          <p:nvPr>
            <p:ph type="sldNum" sz="quarter" idx="4"/>
          </p:nvPr>
        </p:nvSpPr>
        <p:spPr>
          <a:xfrm>
            <a:off x="8229600" y="6688138"/>
            <a:ext cx="912813" cy="1587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lvl1pPr>
          </a:lstStyle>
          <a:p>
            <a:fld id="{76CBF375-65B9-4392-B330-0EAAD7F61137}" type="slidenum">
              <a:rPr lang="en-US" smtClean="0"/>
              <a:t>‹#›</a:t>
            </a:fld>
            <a:endParaRPr lang="en-US"/>
          </a:p>
        </p:txBody>
      </p:sp>
      <p:pic>
        <p:nvPicPr>
          <p:cNvPr id="1033" name="Picture 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285750"/>
            <a:ext cx="176847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2289777"/>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18" r:id="rId7"/>
    <p:sldLayoutId id="2147483719" r:id="rId8"/>
  </p:sldLayoutIdLst>
  <p:transition spd="slow">
    <p:strips dir="rd"/>
  </p:transition>
  <p:txStyles>
    <p:titleStyle>
      <a:lvl1pPr algn="l" rtl="0" eaLnBrk="1" fontAlgn="base" hangingPunct="1">
        <a:spcBef>
          <a:spcPct val="0"/>
        </a:spcBef>
        <a:spcAft>
          <a:spcPct val="0"/>
        </a:spcAft>
        <a:defRPr lang="en-US" sz="4000" b="1" kern="1200" dirty="0">
          <a:solidFill>
            <a:srgbClr val="00007F"/>
          </a:solidFill>
          <a:latin typeface="Arial" panose="020B0604020202020204" pitchFamily="34" charset="0"/>
          <a:ea typeface="+mj-ea"/>
          <a:cs typeface="+mj-cs"/>
        </a:defRPr>
      </a:lvl1pPr>
      <a:lvl2pPr algn="l" rtl="0" eaLnBrk="1" fontAlgn="base" hangingPunct="1">
        <a:spcBef>
          <a:spcPct val="0"/>
        </a:spcBef>
        <a:spcAft>
          <a:spcPct val="0"/>
        </a:spcAft>
        <a:defRPr sz="4000" b="1">
          <a:solidFill>
            <a:srgbClr val="00007F"/>
          </a:solidFill>
          <a:latin typeface="Arial" charset="0"/>
        </a:defRPr>
      </a:lvl2pPr>
      <a:lvl3pPr algn="l" rtl="0" eaLnBrk="1" fontAlgn="base" hangingPunct="1">
        <a:spcBef>
          <a:spcPct val="0"/>
        </a:spcBef>
        <a:spcAft>
          <a:spcPct val="0"/>
        </a:spcAft>
        <a:defRPr sz="4000" b="1">
          <a:solidFill>
            <a:srgbClr val="00007F"/>
          </a:solidFill>
          <a:latin typeface="Arial" charset="0"/>
        </a:defRPr>
      </a:lvl3pPr>
      <a:lvl4pPr algn="l" rtl="0" eaLnBrk="1" fontAlgn="base" hangingPunct="1">
        <a:spcBef>
          <a:spcPct val="0"/>
        </a:spcBef>
        <a:spcAft>
          <a:spcPct val="0"/>
        </a:spcAft>
        <a:defRPr sz="4000" b="1">
          <a:solidFill>
            <a:srgbClr val="00007F"/>
          </a:solidFill>
          <a:latin typeface="Arial" charset="0"/>
        </a:defRPr>
      </a:lvl4pPr>
      <a:lvl5pPr algn="l" rtl="0" eaLnBrk="1" fontAlgn="base" hangingPunct="1">
        <a:spcBef>
          <a:spcPct val="0"/>
        </a:spcBef>
        <a:spcAft>
          <a:spcPct val="0"/>
        </a:spcAft>
        <a:defRPr sz="4000" b="1">
          <a:solidFill>
            <a:srgbClr val="00007F"/>
          </a:solidFill>
          <a:latin typeface="Arial" charset="0"/>
        </a:defRPr>
      </a:lvl5pPr>
      <a:lvl6pPr marL="457200" algn="l" rtl="0" eaLnBrk="1" fontAlgn="base" hangingPunct="1">
        <a:spcBef>
          <a:spcPct val="0"/>
        </a:spcBef>
        <a:spcAft>
          <a:spcPct val="0"/>
        </a:spcAft>
        <a:defRPr sz="4000" b="1">
          <a:solidFill>
            <a:srgbClr val="00007F"/>
          </a:solidFill>
          <a:latin typeface="Arial" charset="0"/>
        </a:defRPr>
      </a:lvl6pPr>
      <a:lvl7pPr marL="914400" algn="l" rtl="0" eaLnBrk="1" fontAlgn="base" hangingPunct="1">
        <a:spcBef>
          <a:spcPct val="0"/>
        </a:spcBef>
        <a:spcAft>
          <a:spcPct val="0"/>
        </a:spcAft>
        <a:defRPr sz="4000" b="1">
          <a:solidFill>
            <a:srgbClr val="00007F"/>
          </a:solidFill>
          <a:latin typeface="Arial" charset="0"/>
        </a:defRPr>
      </a:lvl7pPr>
      <a:lvl8pPr marL="1371600" algn="l" rtl="0" eaLnBrk="1" fontAlgn="base" hangingPunct="1">
        <a:spcBef>
          <a:spcPct val="0"/>
        </a:spcBef>
        <a:spcAft>
          <a:spcPct val="0"/>
        </a:spcAft>
        <a:defRPr sz="4000" b="1">
          <a:solidFill>
            <a:srgbClr val="00007F"/>
          </a:solidFill>
          <a:latin typeface="Arial" charset="0"/>
        </a:defRPr>
      </a:lvl8pPr>
      <a:lvl9pPr marL="1828800" algn="l" rtl="0" eaLnBrk="1" fontAlgn="base" hangingPunct="1">
        <a:spcBef>
          <a:spcPct val="0"/>
        </a:spcBef>
        <a:spcAft>
          <a:spcPct val="0"/>
        </a:spcAft>
        <a:defRPr sz="4000" b="1">
          <a:solidFill>
            <a:srgbClr val="00007F"/>
          </a:solidFill>
          <a:latin typeface="Arial" charset="0"/>
        </a:defRPr>
      </a:lvl9pPr>
    </p:titleStyle>
    <p:bodyStyle>
      <a:lvl1pPr marL="290513" indent="-290513" algn="l" rtl="0" eaLnBrk="1" fontAlgn="base" hangingPunct="1">
        <a:spcBef>
          <a:spcPct val="20000"/>
        </a:spcBef>
        <a:spcAft>
          <a:spcPct val="0"/>
        </a:spcAft>
        <a:buClr>
          <a:schemeClr val="tx1"/>
        </a:buClr>
        <a:buSzPct val="110000"/>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8975" indent="-290513" algn="l" rtl="0" eaLnBrk="1" fontAlgn="base" hangingPunct="1">
        <a:spcBef>
          <a:spcPct val="20000"/>
        </a:spcBef>
        <a:spcAft>
          <a:spcPct val="0"/>
        </a:spcAft>
        <a:buClr>
          <a:schemeClr val="tx1"/>
        </a:buClr>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914400" indent="-225425" algn="l" rtl="0" eaLnBrk="1" fontAlgn="base" hangingPunct="1">
        <a:spcBef>
          <a:spcPct val="20000"/>
        </a:spcBef>
        <a:spcAft>
          <a:spcPct val="0"/>
        </a:spcAft>
        <a:buClr>
          <a:schemeClr val="tx1"/>
        </a:buClr>
        <a:buSzPct val="110000"/>
        <a:buFont typeface="Arial" panose="020B0604020202020204" pitchFamily="34" charset="0"/>
        <a:buChar char="•"/>
        <a:defRPr sz="2200" kern="1200">
          <a:solidFill>
            <a:schemeClr val="tx1"/>
          </a:solidFill>
          <a:latin typeface="Arial" panose="020B0604020202020204" pitchFamily="34" charset="0"/>
          <a:ea typeface="+mn-ea"/>
          <a:cs typeface="+mn-cs"/>
        </a:defRPr>
      </a:lvl3pPr>
      <a:lvl4pPr marL="1204913" indent="-290513" algn="l" rtl="0" eaLnBrk="1" fontAlgn="base" hangingPunct="1">
        <a:spcBef>
          <a:spcPct val="20000"/>
        </a:spcBef>
        <a:spcAft>
          <a:spcPct val="0"/>
        </a:spcAft>
        <a:buClr>
          <a:schemeClr val="tx1"/>
        </a:buClr>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1484313" indent="-279400" algn="l" rtl="0" eaLnBrk="1" fontAlgn="base" hangingPunct="1">
        <a:spcBef>
          <a:spcPct val="20000"/>
        </a:spcBef>
        <a:spcAft>
          <a:spcPct val="0"/>
        </a:spcAft>
        <a:buClr>
          <a:schemeClr val="tx1"/>
        </a:buClr>
        <a:buFont typeface="Arial" panose="020B0604020202020204" pitchFamily="34" charset="0"/>
        <a:buChar char="»"/>
        <a:defRPr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2880"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dirty="0"/>
              <a:t>Is The Simulator Behavior Wrong </a:t>
            </a:r>
            <a:br>
              <a:rPr lang="en-US" sz="3600" dirty="0"/>
            </a:br>
            <a:r>
              <a:rPr lang="en-US" sz="3600" dirty="0"/>
              <a:t>With My </a:t>
            </a:r>
            <a:r>
              <a:rPr lang="en-US" sz="3600" dirty="0" err="1"/>
              <a:t>SystemVerilog</a:t>
            </a:r>
            <a:r>
              <a:rPr lang="en-US" sz="3600" dirty="0"/>
              <a:t> Code</a:t>
            </a:r>
          </a:p>
        </p:txBody>
      </p:sp>
      <p:sp>
        <p:nvSpPr>
          <p:cNvPr id="5" name="TextBox 4"/>
          <p:cNvSpPr txBox="1"/>
          <p:nvPr/>
        </p:nvSpPr>
        <p:spPr>
          <a:xfrm>
            <a:off x="2358936" y="3494943"/>
            <a:ext cx="3687228" cy="954107"/>
          </a:xfrm>
          <a:prstGeom prst="rect">
            <a:avLst/>
          </a:prstGeom>
          <a:noFill/>
        </p:spPr>
        <p:txBody>
          <a:bodyPr wrap="none" rtlCol="0">
            <a:spAutoFit/>
          </a:bodyPr>
          <a:lstStyle/>
          <a:p>
            <a:pPr algn="ctr"/>
            <a:r>
              <a:rPr lang="en-US" sz="2800" dirty="0" err="1"/>
              <a:t>Weihua</a:t>
            </a:r>
            <a:r>
              <a:rPr lang="en-US" sz="2800" dirty="0"/>
              <a:t> Han</a:t>
            </a:r>
          </a:p>
          <a:p>
            <a:pPr algn="ctr"/>
            <a:r>
              <a:rPr lang="en-US" sz="2800" dirty="0"/>
              <a:t>whan@synopsys.com</a:t>
            </a:r>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484851" y="5883912"/>
            <a:ext cx="1653211" cy="529027"/>
          </a:xfrm>
          <a:prstGeom prst="rect">
            <a:avLst/>
          </a:prstGeom>
        </p:spPr>
      </p:pic>
    </p:spTree>
    <p:extLst>
      <p:ext uri="{BB962C8B-B14F-4D97-AF65-F5344CB8AC3E}">
        <p14:creationId xmlns:p14="http://schemas.microsoft.com/office/powerpoint/2010/main" val="3233447180"/>
      </p:ext>
    </p:extLst>
  </p:cSld>
  <p:clrMapOvr>
    <a:masterClrMapping/>
  </p:clrMapOvr>
  <p:transition spd="slow">
    <p:strips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Random Stability</a:t>
            </a:r>
          </a:p>
        </p:txBody>
      </p:sp>
      <p:sp>
        <p:nvSpPr>
          <p:cNvPr id="4" name="TextBox 3"/>
          <p:cNvSpPr txBox="1"/>
          <p:nvPr/>
        </p:nvSpPr>
        <p:spPr>
          <a:xfrm>
            <a:off x="290945" y="1482950"/>
            <a:ext cx="8715895" cy="424731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LRM 18.14 Random stability</a:t>
            </a:r>
          </a:p>
          <a:p>
            <a:r>
              <a:rPr lang="en-US" dirty="0"/>
              <a:t>The RNG(random  number  generator ) is localized to threads and objects. Because the sequence of random values returned by a thread or object  is  independent  of  the  RNG  in  other  threads  or  objects,  this  property  is  called  </a:t>
            </a:r>
            <a:r>
              <a:rPr lang="en-US" i="1" dirty="0"/>
              <a:t>random  stability</a:t>
            </a:r>
            <a:r>
              <a:rPr lang="en-US" dirty="0"/>
              <a:t>.</a:t>
            </a:r>
          </a:p>
          <a:p>
            <a:r>
              <a:rPr lang="en-US" dirty="0"/>
              <a:t>Random stability applies to the following:</a:t>
            </a:r>
          </a:p>
          <a:p>
            <a:r>
              <a:rPr lang="en-US" dirty="0"/>
              <a:t>	— </a:t>
            </a:r>
            <a:r>
              <a:rPr lang="en-US" b="1" dirty="0"/>
              <a:t>The system randomization calls, $</a:t>
            </a:r>
            <a:r>
              <a:rPr lang="en-US" b="1" dirty="0" err="1"/>
              <a:t>urandom</a:t>
            </a:r>
            <a:r>
              <a:rPr lang="en-US" b="1" dirty="0"/>
              <a:t>() and $</a:t>
            </a:r>
            <a:r>
              <a:rPr lang="en-US" b="1" dirty="0" err="1"/>
              <a:t>urandom_range</a:t>
            </a:r>
            <a:r>
              <a:rPr lang="en-US" b="1" dirty="0"/>
              <a:t>()</a:t>
            </a:r>
          </a:p>
          <a:p>
            <a:r>
              <a:rPr lang="en-US" b="1" dirty="0"/>
              <a:t>                  …</a:t>
            </a:r>
          </a:p>
          <a:p>
            <a:r>
              <a:rPr lang="en-US" dirty="0"/>
              <a:t>18.14.1 Random stability properties</a:t>
            </a:r>
          </a:p>
          <a:p>
            <a:r>
              <a:rPr lang="en-US" dirty="0"/>
              <a:t>“Initialization RNG. Each module instance, interface instance, program instance, and package has an initialization RNG. </a:t>
            </a:r>
            <a:r>
              <a:rPr lang="en-US" b="1" dirty="0"/>
              <a:t>Each initialization RNG is seeded with the default seed. </a:t>
            </a:r>
            <a:r>
              <a:rPr lang="en-US" dirty="0"/>
              <a:t>The default seed is an implementation-dependent value. An initialization RNG shall be used in the creation of static processes and static initializers”</a:t>
            </a:r>
          </a:p>
          <a:p>
            <a:r>
              <a:rPr lang="en-US" dirty="0"/>
              <a:t> “When a static process is created, </a:t>
            </a:r>
            <a:r>
              <a:rPr lang="en-US" b="1" dirty="0"/>
              <a:t>its RNG is seeded with the next value from the initialization RNG of the module instance, </a:t>
            </a:r>
            <a:r>
              <a:rPr lang="en-US" dirty="0"/>
              <a:t>interface instance, program instance, or package containing the thread declaration. “</a:t>
            </a:r>
          </a:p>
        </p:txBody>
      </p:sp>
    </p:spTree>
    <p:extLst>
      <p:ext uri="{BB962C8B-B14F-4D97-AF65-F5344CB8AC3E}">
        <p14:creationId xmlns:p14="http://schemas.microsoft.com/office/powerpoint/2010/main" val="3822353441"/>
      </p:ext>
    </p:extLst>
  </p:cSld>
  <p:clrMapOvr>
    <a:masterClrMapping/>
  </p:clrMapOvr>
  <p:transition spd="slow">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Stability</a:t>
            </a:r>
          </a:p>
        </p:txBody>
      </p:sp>
      <p:sp>
        <p:nvSpPr>
          <p:cNvPr id="3" name="Content Placeholder 2"/>
          <p:cNvSpPr>
            <a:spLocks noGrp="1"/>
          </p:cNvSpPr>
          <p:nvPr>
            <p:ph idx="1"/>
          </p:nvPr>
        </p:nvSpPr>
        <p:spPr>
          <a:xfrm>
            <a:off x="137160" y="1600624"/>
            <a:ext cx="9006840" cy="3636169"/>
          </a:xfrm>
        </p:spPr>
        <p:txBody>
          <a:bodyPr/>
          <a:lstStyle/>
          <a:p>
            <a:r>
              <a:rPr lang="en-US" sz="2400" dirty="0"/>
              <a:t>Seeding the $</a:t>
            </a:r>
            <a:r>
              <a:rPr lang="en-US" sz="2400" dirty="0" err="1"/>
              <a:t>urandom</a:t>
            </a:r>
            <a:r>
              <a:rPr lang="en-US" sz="2400" dirty="0"/>
              <a:t> call manually to generate different random results</a:t>
            </a:r>
          </a:p>
          <a:p>
            <a:pPr lvl="1"/>
            <a:r>
              <a:rPr lang="en-US" sz="2400" dirty="0"/>
              <a:t>Solution 1: using system time as the seeds (getting the system time through </a:t>
            </a:r>
            <a:r>
              <a:rPr lang="en-US" sz="2400" dirty="0" err="1"/>
              <a:t>SystemVerilog</a:t>
            </a:r>
            <a:r>
              <a:rPr lang="en-US" sz="2400" dirty="0"/>
              <a:t> DPI)</a:t>
            </a:r>
          </a:p>
          <a:p>
            <a:pPr lvl="2"/>
            <a:r>
              <a:rPr lang="en-US" dirty="0"/>
              <a:t>User will get different random results with different runs</a:t>
            </a:r>
          </a:p>
        </p:txBody>
      </p:sp>
      <p:sp>
        <p:nvSpPr>
          <p:cNvPr id="4" name="TextBox 3"/>
          <p:cNvSpPr txBox="1"/>
          <p:nvPr/>
        </p:nvSpPr>
        <p:spPr>
          <a:xfrm>
            <a:off x="4379660" y="1335471"/>
            <a:ext cx="4502195" cy="4031873"/>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i="1" dirty="0"/>
              <a:t>//DPI C function</a:t>
            </a:r>
            <a:endParaRPr lang="en-US" sz="1600" dirty="0"/>
          </a:p>
          <a:p>
            <a:r>
              <a:rPr lang="en-US" sz="1600" i="1" dirty="0"/>
              <a:t>#include "</a:t>
            </a:r>
            <a:r>
              <a:rPr lang="en-US" sz="1600" i="1" dirty="0" err="1"/>
              <a:t>time.h</a:t>
            </a:r>
            <a:r>
              <a:rPr lang="en-US" sz="1600" i="1" dirty="0"/>
              <a:t>"</a:t>
            </a:r>
            <a:endParaRPr lang="en-US" sz="1600" dirty="0"/>
          </a:p>
          <a:p>
            <a:r>
              <a:rPr lang="en-US" sz="1600" i="1" dirty="0" err="1"/>
              <a:t>int</a:t>
            </a:r>
            <a:r>
              <a:rPr lang="en-US" sz="1600" i="1" dirty="0"/>
              <a:t> unsigned </a:t>
            </a:r>
            <a:r>
              <a:rPr lang="en-US" sz="1600" i="1" dirty="0" err="1"/>
              <a:t>mytime</a:t>
            </a:r>
            <a:r>
              <a:rPr lang="en-US" sz="1600" i="1" dirty="0"/>
              <a:t>() {</a:t>
            </a:r>
            <a:endParaRPr lang="en-US" sz="1600" dirty="0"/>
          </a:p>
          <a:p>
            <a:r>
              <a:rPr lang="en-US" sz="1600" i="1" dirty="0"/>
              <a:t>   </a:t>
            </a:r>
            <a:r>
              <a:rPr lang="en-US" sz="1600" i="1" dirty="0" err="1"/>
              <a:t>int</a:t>
            </a:r>
            <a:r>
              <a:rPr lang="en-US" sz="1600" i="1" dirty="0"/>
              <a:t> unsigned seed;</a:t>
            </a:r>
            <a:endParaRPr lang="en-US" sz="1600" dirty="0"/>
          </a:p>
          <a:p>
            <a:r>
              <a:rPr lang="en-US" sz="1600" i="1" dirty="0"/>
              <a:t>        struct </a:t>
            </a:r>
            <a:r>
              <a:rPr lang="en-US" sz="1600" i="1" dirty="0" err="1"/>
              <a:t>timespec</a:t>
            </a:r>
            <a:r>
              <a:rPr lang="en-US" sz="1600" i="1" dirty="0"/>
              <a:t> </a:t>
            </a:r>
            <a:r>
              <a:rPr lang="en-US" sz="1600" i="1" dirty="0" err="1"/>
              <a:t>ts</a:t>
            </a:r>
            <a:r>
              <a:rPr lang="en-US" sz="1600" i="1" dirty="0"/>
              <a:t>;</a:t>
            </a:r>
            <a:endParaRPr lang="en-US" sz="1600" dirty="0"/>
          </a:p>
          <a:p>
            <a:r>
              <a:rPr lang="en-US" sz="1600" i="1" dirty="0"/>
              <a:t>   do {</a:t>
            </a:r>
            <a:endParaRPr lang="en-US" sz="1600" dirty="0"/>
          </a:p>
          <a:p>
            <a:r>
              <a:rPr lang="en-US" sz="1600" i="1" dirty="0"/>
              <a:t>      </a:t>
            </a:r>
            <a:r>
              <a:rPr lang="en-US" sz="1600" i="1" dirty="0" err="1"/>
              <a:t>clock_gettime</a:t>
            </a:r>
            <a:r>
              <a:rPr lang="en-US" sz="1600" i="1" dirty="0"/>
              <a:t>(CLOCK_REALTIME,&amp;</a:t>
            </a:r>
            <a:r>
              <a:rPr lang="en-US" sz="1600" i="1" dirty="0" err="1"/>
              <a:t>ts</a:t>
            </a:r>
            <a:r>
              <a:rPr lang="en-US" sz="1600" i="1" dirty="0"/>
              <a:t>);</a:t>
            </a:r>
            <a:endParaRPr lang="en-US" sz="1600" dirty="0"/>
          </a:p>
          <a:p>
            <a:r>
              <a:rPr lang="en-US" sz="1600" i="1" dirty="0"/>
              <a:t>      seed = </a:t>
            </a:r>
            <a:r>
              <a:rPr lang="en-US" sz="1600" i="1" dirty="0" err="1"/>
              <a:t>ts.tv_nsec</a:t>
            </a:r>
            <a:r>
              <a:rPr lang="en-US" sz="1600" i="1" dirty="0"/>
              <a:t>;</a:t>
            </a:r>
            <a:endParaRPr lang="en-US" sz="1600" dirty="0"/>
          </a:p>
          <a:p>
            <a:r>
              <a:rPr lang="en-US" sz="1600" i="1" dirty="0"/>
              <a:t>   } while(seed == 0);  //random seed cannot be zero.</a:t>
            </a:r>
            <a:endParaRPr lang="en-US" sz="1600" dirty="0"/>
          </a:p>
          <a:p>
            <a:r>
              <a:rPr lang="en-US" sz="1600" i="1" dirty="0"/>
              <a:t>   return seed;</a:t>
            </a:r>
            <a:endParaRPr lang="en-US" sz="1600" dirty="0"/>
          </a:p>
          <a:p>
            <a:r>
              <a:rPr lang="en-US" sz="1600" i="1" dirty="0"/>
              <a:t>}</a:t>
            </a:r>
            <a:endParaRPr lang="en-US" sz="1600" dirty="0"/>
          </a:p>
          <a:p>
            <a:r>
              <a:rPr lang="en-US" sz="1600" i="1" dirty="0"/>
              <a:t>//</a:t>
            </a:r>
            <a:r>
              <a:rPr lang="en-US" sz="1600" i="1" dirty="0" err="1"/>
              <a:t>SystemVerilog</a:t>
            </a:r>
            <a:r>
              <a:rPr lang="en-US" sz="1600" i="1" dirty="0"/>
              <a:t> code</a:t>
            </a:r>
            <a:endParaRPr lang="en-US" sz="1600" dirty="0"/>
          </a:p>
          <a:p>
            <a:r>
              <a:rPr lang="en-US" sz="1600" i="1" dirty="0"/>
              <a:t>import "DPI-C" function </a:t>
            </a:r>
            <a:r>
              <a:rPr lang="en-US" sz="1600" i="1" dirty="0" err="1"/>
              <a:t>int</a:t>
            </a:r>
            <a:r>
              <a:rPr lang="en-US" sz="1600" i="1" dirty="0"/>
              <a:t> unsigned </a:t>
            </a:r>
            <a:r>
              <a:rPr lang="en-US" sz="1600" i="1" dirty="0" err="1"/>
              <a:t>mytime</a:t>
            </a:r>
            <a:r>
              <a:rPr lang="en-US" sz="1600" i="1" dirty="0"/>
              <a:t>();</a:t>
            </a:r>
            <a:endParaRPr lang="en-US" sz="1600" dirty="0"/>
          </a:p>
          <a:p>
            <a:r>
              <a:rPr lang="en-US" sz="1600" i="1" dirty="0"/>
              <a:t>module m1;</a:t>
            </a:r>
            <a:endParaRPr lang="en-US" sz="1600" dirty="0"/>
          </a:p>
          <a:p>
            <a:r>
              <a:rPr lang="en-US" sz="1600" i="1" dirty="0"/>
              <a:t>   initial $display("%m",,$</a:t>
            </a:r>
            <a:r>
              <a:rPr lang="en-US" sz="1600" i="1" dirty="0" err="1"/>
              <a:t>urandom</a:t>
            </a:r>
            <a:r>
              <a:rPr lang="en-US" sz="1600" i="1" dirty="0"/>
              <a:t>(</a:t>
            </a:r>
            <a:r>
              <a:rPr lang="en-US" sz="1600" i="1" dirty="0" err="1"/>
              <a:t>mytime</a:t>
            </a:r>
            <a:r>
              <a:rPr lang="en-US" sz="1600" i="1" dirty="0"/>
              <a:t>()));</a:t>
            </a:r>
            <a:endParaRPr lang="en-US" sz="1600" dirty="0"/>
          </a:p>
          <a:p>
            <a:r>
              <a:rPr lang="en-US" sz="1600" i="1" dirty="0" err="1"/>
              <a:t>endmodule</a:t>
            </a:r>
            <a:endParaRPr lang="en-US" sz="1600" dirty="0"/>
          </a:p>
        </p:txBody>
      </p:sp>
    </p:spTree>
    <p:extLst>
      <p:ext uri="{BB962C8B-B14F-4D97-AF65-F5344CB8AC3E}">
        <p14:creationId xmlns:p14="http://schemas.microsoft.com/office/powerpoint/2010/main" val="3215762622"/>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Stability</a:t>
            </a:r>
          </a:p>
        </p:txBody>
      </p:sp>
      <p:sp>
        <p:nvSpPr>
          <p:cNvPr id="3" name="Content Placeholder 2"/>
          <p:cNvSpPr>
            <a:spLocks noGrp="1"/>
          </p:cNvSpPr>
          <p:nvPr>
            <p:ph idx="1"/>
          </p:nvPr>
        </p:nvSpPr>
        <p:spPr>
          <a:xfrm>
            <a:off x="83127" y="1491611"/>
            <a:ext cx="8923713" cy="3636169"/>
          </a:xfrm>
        </p:spPr>
        <p:txBody>
          <a:bodyPr/>
          <a:lstStyle/>
          <a:p>
            <a:r>
              <a:rPr lang="en-US" sz="2400" dirty="0"/>
              <a:t>Seeding the $</a:t>
            </a:r>
            <a:r>
              <a:rPr lang="en-US" sz="2400" dirty="0" err="1"/>
              <a:t>urandom</a:t>
            </a:r>
            <a:r>
              <a:rPr lang="en-US" sz="2400" dirty="0"/>
              <a:t> call manually to generate different random results</a:t>
            </a:r>
          </a:p>
          <a:p>
            <a:pPr lvl="1"/>
            <a:r>
              <a:rPr lang="en-US" sz="2400" dirty="0"/>
              <a:t>Solution 2: using a seeding class</a:t>
            </a:r>
          </a:p>
        </p:txBody>
      </p:sp>
      <p:sp>
        <p:nvSpPr>
          <p:cNvPr id="5" name="TextBox 4"/>
          <p:cNvSpPr txBox="1"/>
          <p:nvPr/>
        </p:nvSpPr>
        <p:spPr>
          <a:xfrm>
            <a:off x="3258401" y="1840748"/>
            <a:ext cx="5594801" cy="452431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i="1" dirty="0"/>
              <a:t>module </a:t>
            </a:r>
            <a:r>
              <a:rPr lang="en-US" i="1" dirty="0" err="1"/>
              <a:t>seeding_m</a:t>
            </a:r>
            <a:r>
              <a:rPr lang="en-US" i="1" dirty="0"/>
              <a:t>;</a:t>
            </a:r>
            <a:endParaRPr lang="en-US" dirty="0"/>
          </a:p>
          <a:p>
            <a:r>
              <a:rPr lang="en-US" i="1" dirty="0"/>
              <a:t>    class c1_c;</a:t>
            </a:r>
            <a:endParaRPr lang="en-US" dirty="0"/>
          </a:p>
          <a:p>
            <a:r>
              <a:rPr lang="en-US" i="1" dirty="0"/>
              <a:t>       </a:t>
            </a:r>
            <a:r>
              <a:rPr lang="en-US" i="1" dirty="0" err="1"/>
              <a:t>randc</a:t>
            </a:r>
            <a:r>
              <a:rPr lang="en-US" i="1" dirty="0"/>
              <a:t> </a:t>
            </a:r>
            <a:r>
              <a:rPr lang="en-US" i="1" dirty="0" err="1"/>
              <a:t>int</a:t>
            </a:r>
            <a:r>
              <a:rPr lang="en-US" i="1" dirty="0"/>
              <a:t> unsigned seed;</a:t>
            </a:r>
            <a:endParaRPr lang="en-US" dirty="0"/>
          </a:p>
          <a:p>
            <a:r>
              <a:rPr lang="en-US" i="1" dirty="0"/>
              <a:t>       constraint </a:t>
            </a:r>
            <a:r>
              <a:rPr lang="en-US" i="1" dirty="0" err="1"/>
              <a:t>no_zero</a:t>
            </a:r>
            <a:r>
              <a:rPr lang="en-US" i="1" dirty="0"/>
              <a:t> {</a:t>
            </a:r>
            <a:endParaRPr lang="en-US" dirty="0"/>
          </a:p>
          <a:p>
            <a:r>
              <a:rPr lang="en-US" i="1" dirty="0"/>
              <a:t>          seed != 0;</a:t>
            </a:r>
            <a:endParaRPr lang="en-US" dirty="0"/>
          </a:p>
          <a:p>
            <a:r>
              <a:rPr lang="en-US" i="1" dirty="0"/>
              <a:t>       } </a:t>
            </a:r>
            <a:endParaRPr lang="en-US" dirty="0"/>
          </a:p>
          <a:p>
            <a:r>
              <a:rPr lang="en-US" i="1" dirty="0"/>
              <a:t>    </a:t>
            </a:r>
            <a:r>
              <a:rPr lang="en-US" i="1" dirty="0" err="1"/>
              <a:t>endclass</a:t>
            </a:r>
            <a:endParaRPr lang="en-US" dirty="0"/>
          </a:p>
          <a:p>
            <a:r>
              <a:rPr lang="en-US" i="1" dirty="0"/>
              <a:t>    c1_c c1=new;</a:t>
            </a:r>
            <a:endParaRPr lang="en-US" dirty="0"/>
          </a:p>
          <a:p>
            <a:r>
              <a:rPr lang="en-US" i="1" dirty="0"/>
              <a:t>    function </a:t>
            </a:r>
            <a:r>
              <a:rPr lang="en-US" i="1" dirty="0" err="1"/>
              <a:t>int</a:t>
            </a:r>
            <a:r>
              <a:rPr lang="en-US" i="1" dirty="0"/>
              <a:t> unsigned seeding();</a:t>
            </a:r>
            <a:endParaRPr lang="en-US" dirty="0"/>
          </a:p>
          <a:p>
            <a:r>
              <a:rPr lang="en-US" i="1" dirty="0"/>
              <a:t>        c1.randomize();</a:t>
            </a:r>
            <a:endParaRPr lang="en-US" dirty="0"/>
          </a:p>
          <a:p>
            <a:r>
              <a:rPr lang="en-US" i="1" dirty="0"/>
              <a:t>        return c1.seed;</a:t>
            </a:r>
            <a:endParaRPr lang="en-US" dirty="0"/>
          </a:p>
          <a:p>
            <a:r>
              <a:rPr lang="en-US" i="1" dirty="0"/>
              <a:t>    </a:t>
            </a:r>
            <a:r>
              <a:rPr lang="en-US" i="1" dirty="0" err="1"/>
              <a:t>endfunction</a:t>
            </a:r>
            <a:endParaRPr lang="en-US" dirty="0"/>
          </a:p>
          <a:p>
            <a:r>
              <a:rPr lang="en-US" i="1" dirty="0" err="1"/>
              <a:t>endmodule</a:t>
            </a:r>
            <a:endParaRPr lang="en-US" dirty="0"/>
          </a:p>
          <a:p>
            <a:r>
              <a:rPr lang="en-US" i="1" dirty="0"/>
              <a:t>module m1;</a:t>
            </a:r>
            <a:endParaRPr lang="en-US" dirty="0"/>
          </a:p>
          <a:p>
            <a:r>
              <a:rPr lang="en-US" i="1" dirty="0"/>
              <a:t>   initial $display("%m",,$</a:t>
            </a:r>
            <a:r>
              <a:rPr lang="en-US" i="1" dirty="0" err="1"/>
              <a:t>urandom</a:t>
            </a:r>
            <a:r>
              <a:rPr lang="en-US" i="1" dirty="0"/>
              <a:t>(</a:t>
            </a:r>
            <a:r>
              <a:rPr lang="en-US" i="1" dirty="0" err="1"/>
              <a:t>seeding_m.seeding</a:t>
            </a:r>
            <a:r>
              <a:rPr lang="en-US" i="1" dirty="0"/>
              <a:t>()));</a:t>
            </a:r>
            <a:endParaRPr lang="en-US" dirty="0"/>
          </a:p>
          <a:p>
            <a:r>
              <a:rPr lang="en-US" i="1" dirty="0" err="1"/>
              <a:t>endmodule</a:t>
            </a:r>
            <a:endParaRPr lang="en-US" dirty="0"/>
          </a:p>
        </p:txBody>
      </p:sp>
    </p:spTree>
    <p:extLst>
      <p:ext uri="{BB962C8B-B14F-4D97-AF65-F5344CB8AC3E}">
        <p14:creationId xmlns:p14="http://schemas.microsoft.com/office/powerpoint/2010/main" val="1995522806"/>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Always_comb</a:t>
            </a:r>
            <a:r>
              <a:rPr lang="en-US" sz="3600" dirty="0"/>
              <a:t> Block Inferred Sensitivity List</a:t>
            </a:r>
          </a:p>
        </p:txBody>
      </p:sp>
      <p:sp>
        <p:nvSpPr>
          <p:cNvPr id="3" name="Content Placeholder 2"/>
          <p:cNvSpPr>
            <a:spLocks noGrp="1"/>
          </p:cNvSpPr>
          <p:nvPr>
            <p:ph idx="1"/>
          </p:nvPr>
        </p:nvSpPr>
        <p:spPr>
          <a:xfrm>
            <a:off x="84086" y="1417320"/>
            <a:ext cx="5087390" cy="3636169"/>
          </a:xfrm>
        </p:spPr>
        <p:txBody>
          <a:bodyPr/>
          <a:lstStyle/>
          <a:p>
            <a:r>
              <a:rPr lang="en-US" sz="2400" dirty="0"/>
              <a:t>What is the reason that at time 11 the </a:t>
            </a:r>
            <a:r>
              <a:rPr lang="en-US" sz="2400" dirty="0" err="1"/>
              <a:t>always_comb</a:t>
            </a:r>
            <a:r>
              <a:rPr lang="en-US" sz="2400" dirty="0"/>
              <a:t> block seems triggered?</a:t>
            </a:r>
          </a:p>
          <a:p>
            <a:pPr lvl="1"/>
            <a:r>
              <a:rPr lang="en-US" sz="2400" dirty="0"/>
              <a:t>Compared with traditional Verilog, </a:t>
            </a:r>
            <a:r>
              <a:rPr lang="en-US" sz="2400" dirty="0" err="1"/>
              <a:t>SystemVerilog</a:t>
            </a:r>
            <a:r>
              <a:rPr lang="en-US" sz="2400" dirty="0"/>
              <a:t> has more kinds of always procedures</a:t>
            </a:r>
          </a:p>
          <a:p>
            <a:pPr lvl="2"/>
            <a:r>
              <a:rPr lang="en-US" dirty="0" err="1"/>
              <a:t>Always_comb</a:t>
            </a:r>
            <a:r>
              <a:rPr lang="en-US" dirty="0"/>
              <a:t>, </a:t>
            </a:r>
            <a:r>
              <a:rPr lang="en-US" dirty="0" err="1"/>
              <a:t>always_ff</a:t>
            </a:r>
            <a:r>
              <a:rPr lang="en-US" dirty="0"/>
              <a:t>, </a:t>
            </a:r>
            <a:r>
              <a:rPr lang="en-US" dirty="0" err="1"/>
              <a:t>always_latch</a:t>
            </a:r>
            <a:endParaRPr lang="en-US" dirty="0"/>
          </a:p>
          <a:p>
            <a:pPr lvl="1"/>
            <a:r>
              <a:rPr lang="en-US" sz="2400" dirty="0" err="1"/>
              <a:t>Always_comb</a:t>
            </a:r>
            <a:r>
              <a:rPr lang="en-US" sz="2400" dirty="0"/>
              <a:t> for modeling combinational logical behavior</a:t>
            </a:r>
          </a:p>
          <a:p>
            <a:pPr lvl="2"/>
            <a:r>
              <a:rPr lang="en-US" dirty="0"/>
              <a:t>No need to provide the sensitive list</a:t>
            </a:r>
          </a:p>
        </p:txBody>
      </p:sp>
      <p:sp>
        <p:nvSpPr>
          <p:cNvPr id="4" name="TextBox 3"/>
          <p:cNvSpPr txBox="1"/>
          <p:nvPr/>
        </p:nvSpPr>
        <p:spPr>
          <a:xfrm>
            <a:off x="5308071" y="858127"/>
            <a:ext cx="3698769" cy="590931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i="1" dirty="0"/>
              <a:t>module m1;</a:t>
            </a:r>
            <a:endParaRPr lang="en-US" dirty="0"/>
          </a:p>
          <a:p>
            <a:r>
              <a:rPr lang="en-US" i="1" dirty="0"/>
              <a:t>    logic </a:t>
            </a:r>
            <a:r>
              <a:rPr lang="en-US" i="1" dirty="0" err="1"/>
              <a:t>a,b</a:t>
            </a:r>
            <a:r>
              <a:rPr lang="en-US" i="1" dirty="0"/>
              <a:t>;</a:t>
            </a:r>
            <a:endParaRPr lang="en-US" dirty="0"/>
          </a:p>
          <a:p>
            <a:r>
              <a:rPr lang="en-US" i="1" dirty="0"/>
              <a:t>    function void f1();</a:t>
            </a:r>
            <a:endParaRPr lang="en-US" dirty="0"/>
          </a:p>
          <a:p>
            <a:r>
              <a:rPr lang="en-US" i="1" dirty="0"/>
              <a:t>        $display($stime,,"f1 </a:t>
            </a:r>
            <a:r>
              <a:rPr lang="en-US" i="1" dirty="0" err="1"/>
              <a:t>call",,b</a:t>
            </a:r>
            <a:r>
              <a:rPr lang="en-US" i="1" dirty="0"/>
              <a:t>);</a:t>
            </a:r>
            <a:endParaRPr lang="en-US" dirty="0"/>
          </a:p>
          <a:p>
            <a:r>
              <a:rPr lang="en-US" i="1" dirty="0"/>
              <a:t>    </a:t>
            </a:r>
            <a:r>
              <a:rPr lang="en-US" i="1" dirty="0" err="1"/>
              <a:t>endfunction</a:t>
            </a:r>
            <a:endParaRPr lang="en-US" dirty="0"/>
          </a:p>
          <a:p>
            <a:r>
              <a:rPr lang="en-US" i="1" dirty="0"/>
              <a:t>    </a:t>
            </a:r>
            <a:r>
              <a:rPr lang="en-US" i="1" dirty="0" err="1"/>
              <a:t>always_comb</a:t>
            </a:r>
            <a:r>
              <a:rPr lang="en-US" i="1" dirty="0"/>
              <a:t> begin</a:t>
            </a:r>
            <a:endParaRPr lang="en-US" dirty="0"/>
          </a:p>
          <a:p>
            <a:r>
              <a:rPr lang="en-US" i="1" dirty="0"/>
              <a:t>       $display($</a:t>
            </a:r>
            <a:r>
              <a:rPr lang="en-US" i="1" dirty="0" err="1"/>
              <a:t>stime</a:t>
            </a:r>
            <a:r>
              <a:rPr lang="en-US" i="1" dirty="0"/>
              <a:t>,,"comb: a </a:t>
            </a:r>
            <a:r>
              <a:rPr lang="en-US" i="1" dirty="0" err="1"/>
              <a:t>is:",,a</a:t>
            </a:r>
            <a:r>
              <a:rPr lang="en-US" i="1" dirty="0"/>
              <a:t>);</a:t>
            </a:r>
            <a:endParaRPr lang="en-US" dirty="0"/>
          </a:p>
          <a:p>
            <a:r>
              <a:rPr lang="en-US" i="1" dirty="0"/>
              <a:t>       f1();</a:t>
            </a:r>
            <a:endParaRPr lang="en-US" dirty="0"/>
          </a:p>
          <a:p>
            <a:r>
              <a:rPr lang="en-US" i="1" dirty="0"/>
              <a:t>    end</a:t>
            </a:r>
            <a:endParaRPr lang="en-US" dirty="0"/>
          </a:p>
          <a:p>
            <a:r>
              <a:rPr lang="en-US" i="1" dirty="0"/>
              <a:t>    initial begin</a:t>
            </a:r>
            <a:endParaRPr lang="en-US" dirty="0"/>
          </a:p>
          <a:p>
            <a:r>
              <a:rPr lang="en-US" i="1" dirty="0"/>
              <a:t>        #1;  a = 1'b1;#10;b = 1'b1;</a:t>
            </a:r>
            <a:endParaRPr lang="en-US" dirty="0"/>
          </a:p>
          <a:p>
            <a:r>
              <a:rPr lang="en-US" i="1" dirty="0"/>
              <a:t>        #10; $finish;</a:t>
            </a:r>
            <a:endParaRPr lang="en-US" dirty="0"/>
          </a:p>
          <a:p>
            <a:r>
              <a:rPr lang="en-US" i="1" dirty="0"/>
              <a:t>    end</a:t>
            </a:r>
            <a:endParaRPr lang="en-US" dirty="0"/>
          </a:p>
          <a:p>
            <a:r>
              <a:rPr lang="en-US" i="1" dirty="0" err="1"/>
              <a:t>endmodule</a:t>
            </a:r>
            <a:endParaRPr lang="en-US" dirty="0"/>
          </a:p>
          <a:p>
            <a:r>
              <a:rPr lang="en-US" i="1" dirty="0"/>
              <a:t>Result:</a:t>
            </a:r>
          </a:p>
          <a:p>
            <a:r>
              <a:rPr lang="en-US" i="1" dirty="0"/>
              <a:t>0 comb: a is: x</a:t>
            </a:r>
          </a:p>
          <a:p>
            <a:r>
              <a:rPr lang="en-US" i="1" dirty="0"/>
              <a:t>0 f1 call x</a:t>
            </a:r>
          </a:p>
          <a:p>
            <a:r>
              <a:rPr lang="en-US" i="1" dirty="0"/>
              <a:t>1 comb: a is: 1</a:t>
            </a:r>
          </a:p>
          <a:p>
            <a:r>
              <a:rPr lang="en-US" i="1" dirty="0"/>
              <a:t>1 f1 call x</a:t>
            </a:r>
          </a:p>
          <a:p>
            <a:r>
              <a:rPr lang="en-US" i="1" dirty="0"/>
              <a:t>11 comb: a is: 1</a:t>
            </a:r>
          </a:p>
          <a:p>
            <a:r>
              <a:rPr lang="en-US" i="1" dirty="0"/>
              <a:t>11 f1 call 1</a:t>
            </a:r>
          </a:p>
        </p:txBody>
      </p:sp>
    </p:spTree>
    <p:extLst>
      <p:ext uri="{BB962C8B-B14F-4D97-AF65-F5344CB8AC3E}">
        <p14:creationId xmlns:p14="http://schemas.microsoft.com/office/powerpoint/2010/main" val="3024419427"/>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Always_comb</a:t>
            </a:r>
            <a:r>
              <a:rPr lang="en-US" sz="3600" dirty="0"/>
              <a:t> Block Inferred Sensitivity List</a:t>
            </a:r>
          </a:p>
        </p:txBody>
      </p:sp>
      <p:sp>
        <p:nvSpPr>
          <p:cNvPr id="5" name="TextBox 4"/>
          <p:cNvSpPr txBox="1"/>
          <p:nvPr/>
        </p:nvSpPr>
        <p:spPr>
          <a:xfrm>
            <a:off x="527403" y="1991390"/>
            <a:ext cx="8392153"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9.2.2.2.1 Implicit </a:t>
            </a:r>
            <a:r>
              <a:rPr lang="en-US" dirty="0" err="1"/>
              <a:t>always_comb</a:t>
            </a:r>
            <a:r>
              <a:rPr lang="en-US" dirty="0"/>
              <a:t> sensitivities </a:t>
            </a:r>
          </a:p>
          <a:p>
            <a:r>
              <a:rPr lang="en-US" dirty="0"/>
              <a:t>The implicit sensitivity list of an </a:t>
            </a:r>
            <a:r>
              <a:rPr lang="en-US" dirty="0" err="1"/>
              <a:t>always_comb</a:t>
            </a:r>
            <a:r>
              <a:rPr lang="en-US" dirty="0"/>
              <a:t> includes the expansions of the longest static prefix of each variable or select expression that is read within the block or </a:t>
            </a:r>
            <a:r>
              <a:rPr lang="en-US" b="1" dirty="0"/>
              <a:t>within any function called within the block</a:t>
            </a:r>
          </a:p>
          <a:p>
            <a:endParaRPr lang="en-US" b="1" dirty="0"/>
          </a:p>
          <a:p>
            <a:r>
              <a:rPr lang="en-US" dirty="0"/>
              <a:t>9.2.2.2.2 </a:t>
            </a:r>
            <a:r>
              <a:rPr lang="en-US" dirty="0" err="1"/>
              <a:t>always_comb</a:t>
            </a:r>
            <a:r>
              <a:rPr lang="en-US" dirty="0"/>
              <a:t> compared to always @* </a:t>
            </a:r>
          </a:p>
          <a:p>
            <a:r>
              <a:rPr lang="en-US" dirty="0"/>
              <a:t>The </a:t>
            </a:r>
            <a:r>
              <a:rPr lang="en-US" dirty="0" err="1"/>
              <a:t>SystemVerilog</a:t>
            </a:r>
            <a:r>
              <a:rPr lang="en-US" dirty="0"/>
              <a:t> </a:t>
            </a:r>
            <a:r>
              <a:rPr lang="en-US" dirty="0" err="1"/>
              <a:t>always_comb</a:t>
            </a:r>
            <a:r>
              <a:rPr lang="en-US" dirty="0"/>
              <a:t> procedure differs from always @* (see 9.4.2.2) in the following ways:</a:t>
            </a:r>
          </a:p>
          <a:p>
            <a:r>
              <a:rPr lang="en-US" dirty="0"/>
              <a:t>	— </a:t>
            </a:r>
            <a:r>
              <a:rPr lang="en-US" dirty="0" err="1"/>
              <a:t>always_comb</a:t>
            </a:r>
            <a:r>
              <a:rPr lang="en-US" dirty="0"/>
              <a:t> automatically </a:t>
            </a:r>
            <a:r>
              <a:rPr lang="en-US" b="1" dirty="0"/>
              <a:t>executes once at time zero</a:t>
            </a:r>
            <a:r>
              <a:rPr lang="en-US" dirty="0"/>
              <a:t>, whereas always @* waits until a change occurs on a signal in the inferred sensitivity list.</a:t>
            </a:r>
          </a:p>
          <a:p>
            <a:r>
              <a:rPr lang="en-US" dirty="0"/>
              <a:t>	— </a:t>
            </a:r>
            <a:r>
              <a:rPr lang="en-US" dirty="0" err="1"/>
              <a:t>always_comb</a:t>
            </a:r>
            <a:r>
              <a:rPr lang="en-US" dirty="0"/>
              <a:t> is </a:t>
            </a:r>
            <a:r>
              <a:rPr lang="en-US" b="1" dirty="0"/>
              <a:t>sensitive to changes within the contents of a function</a:t>
            </a:r>
            <a:r>
              <a:rPr lang="en-US" dirty="0"/>
              <a:t>, whereas always @* is only sensitive to changes to the arguments of a function. </a:t>
            </a:r>
          </a:p>
        </p:txBody>
      </p:sp>
    </p:spTree>
    <p:extLst>
      <p:ext uri="{BB962C8B-B14F-4D97-AF65-F5344CB8AC3E}">
        <p14:creationId xmlns:p14="http://schemas.microsoft.com/office/powerpoint/2010/main" val="2035022445"/>
      </p:ext>
    </p:extLst>
  </p:cSld>
  <p:clrMapOvr>
    <a:masterClrMapping/>
  </p:clrMapOvr>
  <p:transition spd="slow">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Longest static prefixes</a:t>
            </a:r>
          </a:p>
        </p:txBody>
      </p:sp>
      <p:sp>
        <p:nvSpPr>
          <p:cNvPr id="3" name="Content Placeholder 2"/>
          <p:cNvSpPr>
            <a:spLocks noGrp="1"/>
          </p:cNvSpPr>
          <p:nvPr>
            <p:ph idx="1"/>
          </p:nvPr>
        </p:nvSpPr>
        <p:spPr/>
        <p:txBody>
          <a:bodyPr/>
          <a:lstStyle/>
          <a:p>
            <a:r>
              <a:rPr lang="en-US" sz="2400" dirty="0"/>
              <a:t>Is the example code valid?</a:t>
            </a:r>
          </a:p>
        </p:txBody>
      </p:sp>
      <p:sp>
        <p:nvSpPr>
          <p:cNvPr id="4" name="TextBox 3"/>
          <p:cNvSpPr txBox="1"/>
          <p:nvPr/>
        </p:nvSpPr>
        <p:spPr bwMode="blackWhite">
          <a:xfrm>
            <a:off x="3418440" y="2290276"/>
            <a:ext cx="4866397" cy="3139321"/>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defPPr>
              <a:defRPr lang="en-US"/>
            </a:defPPr>
            <a:lvl1pPr>
              <a:defRPr i="1">
                <a:solidFill>
                  <a:schemeClr val="dk1"/>
                </a:solidFill>
                <a:latin typeface="+mn-lt"/>
                <a:cs typeface="+mn-cs"/>
              </a:defRPr>
            </a:lvl1pPr>
            <a:lvl2pPr>
              <a:defRPr>
                <a:solidFill>
                  <a:schemeClr val="dk1"/>
                </a:solidFill>
                <a:latin typeface="+mn-lt"/>
                <a:cs typeface="+mn-cs"/>
              </a:defRPr>
            </a:lvl2pPr>
            <a:lvl3pPr>
              <a:defRPr>
                <a:solidFill>
                  <a:schemeClr val="dk1"/>
                </a:solidFill>
                <a:latin typeface="+mn-lt"/>
                <a:cs typeface="+mn-cs"/>
              </a:defRPr>
            </a:lvl3pPr>
            <a:lvl4pPr>
              <a:defRPr>
                <a:solidFill>
                  <a:schemeClr val="dk1"/>
                </a:solidFill>
                <a:latin typeface="+mn-lt"/>
                <a:cs typeface="+mn-cs"/>
              </a:defRPr>
            </a:lvl4pPr>
            <a:lvl5pPr>
              <a:defRPr>
                <a:solidFill>
                  <a:schemeClr val="dk1"/>
                </a:solidFill>
                <a:latin typeface="+mn-lt"/>
                <a:cs typeface="+mn-cs"/>
              </a:defRPr>
            </a:lvl5pPr>
            <a:lvl6pPr>
              <a:defRPr>
                <a:solidFill>
                  <a:schemeClr val="dk1"/>
                </a:solidFill>
                <a:latin typeface="+mn-lt"/>
                <a:cs typeface="+mn-cs"/>
              </a:defRPr>
            </a:lvl6pPr>
            <a:lvl7pPr>
              <a:defRPr>
                <a:solidFill>
                  <a:schemeClr val="dk1"/>
                </a:solidFill>
                <a:latin typeface="+mn-lt"/>
                <a:cs typeface="+mn-cs"/>
              </a:defRPr>
            </a:lvl7pPr>
            <a:lvl8pPr>
              <a:defRPr>
                <a:solidFill>
                  <a:schemeClr val="dk1"/>
                </a:solidFill>
                <a:latin typeface="+mn-lt"/>
                <a:cs typeface="+mn-cs"/>
              </a:defRPr>
            </a:lvl8pPr>
            <a:lvl9pPr>
              <a:defRPr>
                <a:solidFill>
                  <a:schemeClr val="dk1"/>
                </a:solidFill>
                <a:latin typeface="+mn-lt"/>
                <a:cs typeface="+mn-cs"/>
              </a:defRPr>
            </a:lvl9pPr>
          </a:lstStyle>
          <a:p>
            <a:r>
              <a:rPr lang="en-US" dirty="0"/>
              <a:t>module m1;</a:t>
            </a:r>
          </a:p>
          <a:p>
            <a:r>
              <a:rPr lang="en-US" dirty="0"/>
              <a:t>   logic a, aa[2];</a:t>
            </a:r>
          </a:p>
          <a:p>
            <a:r>
              <a:rPr lang="en-US" dirty="0"/>
              <a:t>   logic </a:t>
            </a:r>
            <a:r>
              <a:rPr lang="en-US" dirty="0" err="1"/>
              <a:t>b,c</a:t>
            </a:r>
            <a:r>
              <a:rPr lang="en-US" dirty="0"/>
              <a:t>;</a:t>
            </a:r>
          </a:p>
          <a:p>
            <a:r>
              <a:rPr lang="en-US" dirty="0"/>
              <a:t>   </a:t>
            </a:r>
            <a:r>
              <a:rPr lang="en-US" dirty="0" err="1"/>
              <a:t>always_comb</a:t>
            </a:r>
            <a:r>
              <a:rPr lang="en-US" dirty="0"/>
              <a:t> aa[0]=b;  //</a:t>
            </a:r>
            <a:r>
              <a:rPr lang="en-US" dirty="0" err="1"/>
              <a:t>always_comb</a:t>
            </a:r>
            <a:r>
              <a:rPr lang="en-US" dirty="0"/>
              <a:t> block1</a:t>
            </a:r>
          </a:p>
          <a:p>
            <a:r>
              <a:rPr lang="en-US" dirty="0"/>
              <a:t>   begin:gen_blk1</a:t>
            </a:r>
          </a:p>
          <a:p>
            <a:r>
              <a:rPr lang="en-US" dirty="0"/>
              <a:t>      </a:t>
            </a:r>
            <a:r>
              <a:rPr lang="en-US" dirty="0" err="1"/>
              <a:t>int</a:t>
            </a:r>
            <a:r>
              <a:rPr lang="en-US" dirty="0"/>
              <a:t> ii=1;</a:t>
            </a:r>
          </a:p>
          <a:p>
            <a:r>
              <a:rPr lang="en-US" dirty="0"/>
              <a:t>      </a:t>
            </a:r>
            <a:r>
              <a:rPr lang="en-US" dirty="0" err="1"/>
              <a:t>always_comb</a:t>
            </a:r>
            <a:r>
              <a:rPr lang="en-US" dirty="0"/>
              <a:t> aa[ii]=c;   //</a:t>
            </a:r>
            <a:r>
              <a:rPr lang="en-US" dirty="0" err="1"/>
              <a:t>always_comb</a:t>
            </a:r>
            <a:r>
              <a:rPr lang="en-US" dirty="0"/>
              <a:t> block2</a:t>
            </a:r>
          </a:p>
          <a:p>
            <a:r>
              <a:rPr lang="en-US" dirty="0"/>
              <a:t>   end</a:t>
            </a:r>
          </a:p>
          <a:p>
            <a:r>
              <a:rPr lang="en-US" dirty="0"/>
              <a:t>   always @(*) a = b;</a:t>
            </a:r>
          </a:p>
          <a:p>
            <a:r>
              <a:rPr lang="en-US" dirty="0"/>
              <a:t>   always @(*) a = c;</a:t>
            </a:r>
          </a:p>
          <a:p>
            <a:r>
              <a:rPr lang="en-US" dirty="0" err="1"/>
              <a:t>endmodule</a:t>
            </a:r>
            <a:endParaRPr lang="en-US" dirty="0"/>
          </a:p>
        </p:txBody>
      </p:sp>
    </p:spTree>
    <p:extLst>
      <p:ext uri="{BB962C8B-B14F-4D97-AF65-F5344CB8AC3E}">
        <p14:creationId xmlns:p14="http://schemas.microsoft.com/office/powerpoint/2010/main" val="27142812"/>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Longest static prefixes</a:t>
            </a:r>
          </a:p>
        </p:txBody>
      </p:sp>
      <p:sp>
        <p:nvSpPr>
          <p:cNvPr id="4" name="TextBox 3"/>
          <p:cNvSpPr txBox="1"/>
          <p:nvPr/>
        </p:nvSpPr>
        <p:spPr bwMode="blackWhite">
          <a:xfrm>
            <a:off x="496762" y="1566025"/>
            <a:ext cx="8347980" cy="452431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LRM 9.2.2.2 Combinational logic </a:t>
            </a:r>
            <a:r>
              <a:rPr lang="en-US" dirty="0" err="1"/>
              <a:t>always_comb</a:t>
            </a:r>
            <a:r>
              <a:rPr lang="en-US" dirty="0"/>
              <a:t> procedure </a:t>
            </a:r>
          </a:p>
          <a:p>
            <a:r>
              <a:rPr lang="en-US" dirty="0"/>
              <a:t> The  variables  written  on  the  left-hand  side  of  assignments  shall  not  be  written  to  by  any  other process. However, multiple assignments made to independent elements of a variable are allowed as long as their longest static prefixes do not overlap (see 11.5.3). For example, an unpacked structure or  array  can  have  one  bit  assigned  by  an  </a:t>
            </a:r>
            <a:r>
              <a:rPr lang="en-US" dirty="0" err="1"/>
              <a:t>always_comb</a:t>
            </a:r>
            <a:r>
              <a:rPr lang="en-US" dirty="0"/>
              <a:t>  procedure  and  another  bit  assigned continuously or by another </a:t>
            </a:r>
            <a:r>
              <a:rPr lang="en-US" dirty="0" err="1"/>
              <a:t>always_comb</a:t>
            </a:r>
            <a:r>
              <a:rPr lang="en-US" dirty="0"/>
              <a:t> procedure, etc. See 6.5 for more details. </a:t>
            </a:r>
          </a:p>
          <a:p>
            <a:r>
              <a:rPr lang="en-US" dirty="0"/>
              <a:t>11.5.3 Longest static prefix </a:t>
            </a:r>
          </a:p>
          <a:p>
            <a:r>
              <a:rPr lang="en-US" dirty="0"/>
              <a:t>The definition of a static prefix is recursive and is defined as follows: </a:t>
            </a:r>
          </a:p>
          <a:p>
            <a:r>
              <a:rPr lang="en-US" dirty="0"/>
              <a:t>     — An identifier is a static prefix. </a:t>
            </a:r>
          </a:p>
          <a:p>
            <a:r>
              <a:rPr lang="en-US" dirty="0"/>
              <a:t>     — A hierarchical reference to an object is a static prefix. </a:t>
            </a:r>
          </a:p>
          <a:p>
            <a:r>
              <a:rPr lang="en-US" dirty="0"/>
              <a:t>     — A package reference to net or variable is a static prefix. </a:t>
            </a:r>
          </a:p>
          <a:p>
            <a:r>
              <a:rPr lang="en-US" dirty="0"/>
              <a:t>     — A field select is a static prefix if the field select prefix is a static prefix. </a:t>
            </a:r>
          </a:p>
          <a:p>
            <a:r>
              <a:rPr lang="en-US" dirty="0"/>
              <a:t>     — </a:t>
            </a:r>
            <a:r>
              <a:rPr lang="en-US" b="1" dirty="0"/>
              <a:t>An indexing select is a static prefix if the indexing select prefix is a static prefix and the select expression is a constant expression. </a:t>
            </a:r>
          </a:p>
        </p:txBody>
      </p:sp>
    </p:spTree>
    <p:extLst>
      <p:ext uri="{BB962C8B-B14F-4D97-AF65-F5344CB8AC3E}">
        <p14:creationId xmlns:p14="http://schemas.microsoft.com/office/powerpoint/2010/main" val="591889654"/>
      </p:ext>
    </p:extLst>
  </p:cSld>
  <p:clrMapOvr>
    <a:masterClrMapping/>
  </p:clrMapOvr>
  <p:transition spd="slow">
    <p:strips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Longest static prefixes</a:t>
            </a:r>
          </a:p>
        </p:txBody>
      </p:sp>
      <p:sp>
        <p:nvSpPr>
          <p:cNvPr id="3" name="Content Placeholder 2"/>
          <p:cNvSpPr>
            <a:spLocks noGrp="1"/>
          </p:cNvSpPr>
          <p:nvPr>
            <p:ph idx="1"/>
          </p:nvPr>
        </p:nvSpPr>
        <p:spPr/>
        <p:txBody>
          <a:bodyPr/>
          <a:lstStyle/>
          <a:p>
            <a:r>
              <a:rPr lang="en-US" dirty="0"/>
              <a:t>Solution</a:t>
            </a:r>
          </a:p>
        </p:txBody>
      </p:sp>
      <p:sp>
        <p:nvSpPr>
          <p:cNvPr id="4" name="TextBox 3"/>
          <p:cNvSpPr txBox="1"/>
          <p:nvPr/>
        </p:nvSpPr>
        <p:spPr bwMode="blackWhite">
          <a:xfrm>
            <a:off x="3998422" y="1420339"/>
            <a:ext cx="4003597" cy="203132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i="1" dirty="0"/>
              <a:t>LRM Examples: </a:t>
            </a:r>
          </a:p>
          <a:p>
            <a:r>
              <a:rPr lang="en-US" i="1" dirty="0" err="1"/>
              <a:t>localparam</a:t>
            </a:r>
            <a:r>
              <a:rPr lang="en-US" i="1" dirty="0"/>
              <a:t> p = 7; </a:t>
            </a:r>
          </a:p>
          <a:p>
            <a:r>
              <a:rPr lang="en-US" i="1" dirty="0" err="1"/>
              <a:t>reg</a:t>
            </a:r>
            <a:r>
              <a:rPr lang="en-US" i="1" dirty="0"/>
              <a:t> [7:0] m [5:1][5:1]; </a:t>
            </a:r>
          </a:p>
          <a:p>
            <a:r>
              <a:rPr lang="en-US" i="1" dirty="0"/>
              <a:t>integer </a:t>
            </a:r>
            <a:r>
              <a:rPr lang="en-US" i="1" dirty="0" err="1"/>
              <a:t>i</a:t>
            </a:r>
            <a:r>
              <a:rPr lang="en-US" i="1" dirty="0"/>
              <a:t>; </a:t>
            </a:r>
          </a:p>
          <a:p>
            <a:r>
              <a:rPr lang="en-US" i="1" dirty="0"/>
              <a:t>m[1][</a:t>
            </a:r>
            <a:r>
              <a:rPr lang="en-US" i="1" dirty="0" err="1"/>
              <a:t>i</a:t>
            </a:r>
            <a:r>
              <a:rPr lang="en-US" i="1" dirty="0"/>
              <a:t>] // longest static prefix is m[1] </a:t>
            </a:r>
          </a:p>
          <a:p>
            <a:r>
              <a:rPr lang="en-US" i="1" dirty="0"/>
              <a:t>m[p][1] // longest static prefix is m[p][1] </a:t>
            </a:r>
          </a:p>
          <a:p>
            <a:r>
              <a:rPr lang="en-US" i="1" dirty="0"/>
              <a:t>m[</a:t>
            </a:r>
            <a:r>
              <a:rPr lang="en-US" i="1" dirty="0" err="1"/>
              <a:t>i</a:t>
            </a:r>
            <a:r>
              <a:rPr lang="en-US" i="1" dirty="0"/>
              <a:t>][1] // longest static prefix is m</a:t>
            </a:r>
          </a:p>
        </p:txBody>
      </p:sp>
      <p:sp>
        <p:nvSpPr>
          <p:cNvPr id="5" name="TextBox 4"/>
          <p:cNvSpPr txBox="1"/>
          <p:nvPr/>
        </p:nvSpPr>
        <p:spPr bwMode="blackWhite">
          <a:xfrm>
            <a:off x="672405" y="3753196"/>
            <a:ext cx="5039841" cy="1477328"/>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i="1" dirty="0" err="1"/>
              <a:t>always_comb</a:t>
            </a:r>
            <a:r>
              <a:rPr lang="en-US" i="1" dirty="0"/>
              <a:t> aa[0]=b;  //</a:t>
            </a:r>
            <a:r>
              <a:rPr lang="en-US" i="1" dirty="0" err="1"/>
              <a:t>always_comb</a:t>
            </a:r>
            <a:r>
              <a:rPr lang="en-US" i="1" dirty="0"/>
              <a:t> block1</a:t>
            </a:r>
          </a:p>
          <a:p>
            <a:r>
              <a:rPr lang="en-US" i="1" dirty="0"/>
              <a:t>begin:gen_blk1</a:t>
            </a:r>
          </a:p>
          <a:p>
            <a:r>
              <a:rPr lang="en-US" i="1" dirty="0"/>
              <a:t>   </a:t>
            </a:r>
            <a:r>
              <a:rPr lang="en-US" i="1" dirty="0" err="1">
                <a:solidFill>
                  <a:srgbClr val="FF0000"/>
                </a:solidFill>
              </a:rPr>
              <a:t>localparam</a:t>
            </a:r>
            <a:r>
              <a:rPr lang="en-US" i="1" dirty="0">
                <a:solidFill>
                  <a:srgbClr val="FF0000"/>
                </a:solidFill>
              </a:rPr>
              <a:t> ii=1;</a:t>
            </a:r>
          </a:p>
          <a:p>
            <a:r>
              <a:rPr lang="en-US" i="1" dirty="0"/>
              <a:t>   </a:t>
            </a:r>
            <a:r>
              <a:rPr lang="en-US" i="1" dirty="0" err="1"/>
              <a:t>always_comb</a:t>
            </a:r>
            <a:r>
              <a:rPr lang="en-US" i="1" dirty="0"/>
              <a:t> aa[ii]=c;   //</a:t>
            </a:r>
            <a:r>
              <a:rPr lang="en-US" i="1" dirty="0" err="1"/>
              <a:t>always_comb</a:t>
            </a:r>
            <a:r>
              <a:rPr lang="en-US" i="1" dirty="0"/>
              <a:t> block2       </a:t>
            </a:r>
          </a:p>
          <a:p>
            <a:r>
              <a:rPr lang="en-US" i="1" dirty="0"/>
              <a:t>end</a:t>
            </a:r>
          </a:p>
        </p:txBody>
      </p:sp>
    </p:spTree>
    <p:extLst>
      <p:ext uri="{BB962C8B-B14F-4D97-AF65-F5344CB8AC3E}">
        <p14:creationId xmlns:p14="http://schemas.microsoft.com/office/powerpoint/2010/main" val="3965232068"/>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Wildcard Equality Operator</a:t>
            </a:r>
          </a:p>
        </p:txBody>
      </p:sp>
      <p:sp>
        <p:nvSpPr>
          <p:cNvPr id="4" name="TextBox 3"/>
          <p:cNvSpPr txBox="1"/>
          <p:nvPr/>
        </p:nvSpPr>
        <p:spPr>
          <a:xfrm>
            <a:off x="3434035" y="1376032"/>
            <a:ext cx="5269391" cy="1477328"/>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a:t> </a:t>
            </a:r>
            <a:r>
              <a:rPr lang="en-US" i="1" dirty="0"/>
              <a:t>$display("(2'b1x ==? 2'b10) is: %b",(2'b1x ==? 2'b10));</a:t>
            </a:r>
            <a:endParaRPr lang="en-US" dirty="0"/>
          </a:p>
          <a:p>
            <a:r>
              <a:rPr lang="en-US" i="1" dirty="0"/>
              <a:t> $display("(2'b10 ==? 2'b1x) is: %b",(2'b10 ==? 2'b1x));</a:t>
            </a:r>
          </a:p>
          <a:p>
            <a:r>
              <a:rPr lang="en-US" i="1" dirty="0"/>
              <a:t>Result:</a:t>
            </a:r>
          </a:p>
          <a:p>
            <a:r>
              <a:rPr lang="en-US" i="1" dirty="0"/>
              <a:t>(2'b1x ==? 2'b10) is: x</a:t>
            </a:r>
            <a:endParaRPr lang="en-US" dirty="0"/>
          </a:p>
          <a:p>
            <a:r>
              <a:rPr lang="en-US" i="1" dirty="0"/>
              <a:t>(2'b10 ==? 2'b1x) is: 1</a:t>
            </a:r>
            <a:endParaRPr lang="en-US" dirty="0"/>
          </a:p>
        </p:txBody>
      </p:sp>
      <p:sp>
        <p:nvSpPr>
          <p:cNvPr id="3" name="Content Placeholder 2"/>
          <p:cNvSpPr>
            <a:spLocks noGrp="1"/>
          </p:cNvSpPr>
          <p:nvPr>
            <p:ph idx="1"/>
          </p:nvPr>
        </p:nvSpPr>
        <p:spPr>
          <a:xfrm>
            <a:off x="99753" y="2840810"/>
            <a:ext cx="7764087" cy="3636169"/>
          </a:xfrm>
        </p:spPr>
        <p:txBody>
          <a:bodyPr/>
          <a:lstStyle/>
          <a:p>
            <a:r>
              <a:rPr lang="en-US" sz="2400" dirty="0"/>
              <a:t>What is the reason the simulator gives the different results?</a:t>
            </a:r>
          </a:p>
          <a:p>
            <a:r>
              <a:rPr lang="en-US" sz="2400" dirty="0" err="1"/>
              <a:t>SystemVerilog</a:t>
            </a:r>
            <a:r>
              <a:rPr lang="en-US" sz="2400" dirty="0"/>
              <a:t> has different kinds of equality and inequality operators</a:t>
            </a:r>
          </a:p>
          <a:p>
            <a:pPr lvl="1"/>
            <a:r>
              <a:rPr lang="en-US" sz="2400" dirty="0"/>
              <a:t>Logical equality and inequality: ==,  !=</a:t>
            </a:r>
          </a:p>
          <a:p>
            <a:pPr lvl="1"/>
            <a:r>
              <a:rPr lang="en-US" sz="2400" dirty="0"/>
              <a:t>Case equality and inequality: ===, !==</a:t>
            </a:r>
          </a:p>
          <a:p>
            <a:pPr lvl="1"/>
            <a:r>
              <a:rPr lang="en-US" sz="2400" dirty="0"/>
              <a:t>Wildcard equality and inequality: ==?, !=?</a:t>
            </a:r>
          </a:p>
        </p:txBody>
      </p:sp>
    </p:spTree>
    <p:extLst>
      <p:ext uri="{BB962C8B-B14F-4D97-AF65-F5344CB8AC3E}">
        <p14:creationId xmlns:p14="http://schemas.microsoft.com/office/powerpoint/2010/main" val="4181937079"/>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Wildcard Equality Operator</a:t>
            </a:r>
          </a:p>
        </p:txBody>
      </p:sp>
      <p:sp>
        <p:nvSpPr>
          <p:cNvPr id="5" name="TextBox 4"/>
          <p:cNvSpPr txBox="1"/>
          <p:nvPr/>
        </p:nvSpPr>
        <p:spPr>
          <a:xfrm>
            <a:off x="971160" y="1827111"/>
            <a:ext cx="7581515"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11.4.6 Wildcard equality operators </a:t>
            </a:r>
          </a:p>
          <a:p>
            <a:r>
              <a:rPr lang="en-US" dirty="0"/>
              <a:t>The wildcard equality operator (==?) and inequality  operator (!=?) treat X and Z values in  a given bit position of their </a:t>
            </a:r>
            <a:r>
              <a:rPr lang="en-US" b="1" dirty="0"/>
              <a:t>right operand as a wildcard. X and Z values in the left operand are not treated as wildcards.</a:t>
            </a:r>
          </a:p>
          <a:p>
            <a:endParaRPr lang="en-US" dirty="0"/>
          </a:p>
          <a:p>
            <a:r>
              <a:rPr lang="en-US" dirty="0"/>
              <a:t>The different types of equality (and inequality) operators in </a:t>
            </a:r>
            <a:r>
              <a:rPr lang="en-US" dirty="0" err="1"/>
              <a:t>SystemVerilog</a:t>
            </a:r>
            <a:r>
              <a:rPr lang="en-US" dirty="0"/>
              <a:t> behave differently when their operands contain unknown values (X or Z). The == and != operators may result in x if any of their operands contains an X or Z. The === and !== operators explicitly check for 4-state values; therefore, X and Z values shall either match or mismatch, never resulting in X. </a:t>
            </a:r>
            <a:r>
              <a:rPr lang="en-US" b="1" dirty="0"/>
              <a:t>The ==? and !=? operators may result in X if the left operand contains an x or Z that is not being compared with a wildcard in the right operand. </a:t>
            </a:r>
          </a:p>
        </p:txBody>
      </p:sp>
    </p:spTree>
    <p:extLst>
      <p:ext uri="{BB962C8B-B14F-4D97-AF65-F5344CB8AC3E}">
        <p14:creationId xmlns:p14="http://schemas.microsoft.com/office/powerpoint/2010/main" val="3597155389"/>
      </p:ext>
    </p:extLst>
  </p:cSld>
  <p:clrMapOvr>
    <a:masterClrMapping/>
  </p:clrMapOvr>
  <p:transition spd="slow">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Introduction	</a:t>
            </a:r>
          </a:p>
        </p:txBody>
      </p:sp>
      <p:sp>
        <p:nvSpPr>
          <p:cNvPr id="3" name="Content Placeholder 2"/>
          <p:cNvSpPr>
            <a:spLocks noGrp="1"/>
          </p:cNvSpPr>
          <p:nvPr>
            <p:ph idx="1"/>
          </p:nvPr>
        </p:nvSpPr>
        <p:spPr/>
        <p:txBody>
          <a:bodyPr/>
          <a:lstStyle/>
          <a:p>
            <a:r>
              <a:rPr lang="en-US" sz="2400" dirty="0"/>
              <a:t>Understanding </a:t>
            </a:r>
            <a:r>
              <a:rPr lang="en-US" sz="2400" dirty="0" err="1"/>
              <a:t>SystemVerilog</a:t>
            </a:r>
            <a:r>
              <a:rPr lang="en-US" sz="2400" dirty="0"/>
              <a:t> specifications in Language Reference Manual correctly and precisely may save a lot of designer’s time from debugging the unexpected results.</a:t>
            </a:r>
          </a:p>
          <a:p>
            <a:pPr lvl="1"/>
            <a:r>
              <a:rPr lang="en-US" sz="2400" dirty="0"/>
              <a:t>Several questions were raised frequently from our users</a:t>
            </a:r>
          </a:p>
          <a:p>
            <a:r>
              <a:rPr lang="en-US" sz="2400" dirty="0"/>
              <a:t>Topics</a:t>
            </a:r>
          </a:p>
          <a:p>
            <a:pPr lvl="1"/>
            <a:r>
              <a:rPr lang="en-US" sz="2400" dirty="0"/>
              <a:t>Wildcard package import and export</a:t>
            </a:r>
          </a:p>
          <a:p>
            <a:pPr lvl="1"/>
            <a:r>
              <a:rPr lang="en-US" sz="2400" dirty="0"/>
              <a:t>Operator expression short circuiting</a:t>
            </a:r>
          </a:p>
          <a:p>
            <a:pPr lvl="1"/>
            <a:r>
              <a:rPr lang="en-US" sz="2400" dirty="0"/>
              <a:t>Random stability</a:t>
            </a:r>
          </a:p>
          <a:p>
            <a:pPr lvl="1"/>
            <a:r>
              <a:rPr lang="en-US" sz="2400" dirty="0" err="1"/>
              <a:t>Always_comb</a:t>
            </a:r>
            <a:r>
              <a:rPr lang="en-US" sz="2400" dirty="0"/>
              <a:t> block inferred sensitivity list</a:t>
            </a:r>
          </a:p>
          <a:p>
            <a:pPr lvl="1"/>
            <a:r>
              <a:rPr lang="en-US" sz="2400" dirty="0"/>
              <a:t>Longest static prefixes</a:t>
            </a:r>
          </a:p>
          <a:p>
            <a:endParaRPr lang="en-US" sz="1800" dirty="0"/>
          </a:p>
          <a:p>
            <a:pPr lvl="1"/>
            <a:endParaRPr lang="en-US" sz="1800" dirty="0"/>
          </a:p>
        </p:txBody>
      </p:sp>
    </p:spTree>
    <p:extLst>
      <p:ext uri="{BB962C8B-B14F-4D97-AF65-F5344CB8AC3E}">
        <p14:creationId xmlns:p14="http://schemas.microsoft.com/office/powerpoint/2010/main" val="3414678079"/>
      </p:ext>
    </p:extLst>
  </p:cSld>
  <p:clrMapOvr>
    <a:masterClrMapping/>
  </p:clrMapOvr>
  <p:transition spd="slow">
    <p:strips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'b1 and '1</a:t>
            </a:r>
          </a:p>
        </p:txBody>
      </p:sp>
      <p:sp>
        <p:nvSpPr>
          <p:cNvPr id="3" name="Content Placeholder 2"/>
          <p:cNvSpPr>
            <a:spLocks noGrp="1"/>
          </p:cNvSpPr>
          <p:nvPr>
            <p:ph idx="1"/>
          </p:nvPr>
        </p:nvSpPr>
        <p:spPr>
          <a:xfrm>
            <a:off x="152400" y="1600200"/>
            <a:ext cx="5184371" cy="4876800"/>
          </a:xfrm>
        </p:spPr>
        <p:txBody>
          <a:bodyPr/>
          <a:lstStyle/>
          <a:p>
            <a:r>
              <a:rPr lang="en-US" dirty="0"/>
              <a:t>Why does 'b1 fail but '</a:t>
            </a:r>
            <a:r>
              <a:rPr lang="en-US" dirty="0" err="1"/>
              <a:t>bx</a:t>
            </a:r>
            <a:r>
              <a:rPr lang="en-US" dirty="0"/>
              <a:t>/'</a:t>
            </a:r>
            <a:r>
              <a:rPr lang="en-US" dirty="0" err="1"/>
              <a:t>bz</a:t>
            </a:r>
            <a:r>
              <a:rPr lang="en-US" dirty="0"/>
              <a:t> pass?</a:t>
            </a:r>
          </a:p>
          <a:p>
            <a:endParaRPr lang="en-US" dirty="0"/>
          </a:p>
        </p:txBody>
      </p:sp>
      <p:sp>
        <p:nvSpPr>
          <p:cNvPr id="4" name="TextBox 3"/>
          <p:cNvSpPr txBox="1"/>
          <p:nvPr/>
        </p:nvSpPr>
        <p:spPr bwMode="blackWhite">
          <a:xfrm>
            <a:off x="5144653" y="623454"/>
            <a:ext cx="3703771" cy="5632311"/>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i="1" dirty="0" err="1"/>
              <a:t>reg</a:t>
            </a:r>
            <a:r>
              <a:rPr lang="en-US" i="1" dirty="0"/>
              <a:t>[126:0] x;</a:t>
            </a:r>
          </a:p>
          <a:p>
            <a:r>
              <a:rPr lang="en-US" i="1" dirty="0"/>
              <a:t>initial begin</a:t>
            </a:r>
          </a:p>
          <a:p>
            <a:r>
              <a:rPr lang="en-US" i="1" dirty="0"/>
              <a:t>    x = {127{1'b0}};</a:t>
            </a:r>
          </a:p>
          <a:p>
            <a:r>
              <a:rPr lang="en-US" i="1" dirty="0"/>
              <a:t>    if('b0 === x) $display("'b0 passed");</a:t>
            </a:r>
          </a:p>
          <a:p>
            <a:r>
              <a:rPr lang="en-US" i="1" dirty="0"/>
              <a:t>    else  $display("'b0 failed");</a:t>
            </a:r>
          </a:p>
          <a:p>
            <a:r>
              <a:rPr lang="en-US" i="1" dirty="0"/>
              <a:t>    x = {127{1'b1}};</a:t>
            </a:r>
          </a:p>
          <a:p>
            <a:r>
              <a:rPr lang="en-US" i="1" dirty="0"/>
              <a:t>    if('b1 === x) $display("'b1 passed");</a:t>
            </a:r>
          </a:p>
          <a:p>
            <a:r>
              <a:rPr lang="en-US" i="1" dirty="0"/>
              <a:t>    else  $display("'b1 failed");</a:t>
            </a:r>
          </a:p>
          <a:p>
            <a:r>
              <a:rPr lang="en-US" i="1" dirty="0"/>
              <a:t>    x = {127{1'bx}};</a:t>
            </a:r>
          </a:p>
          <a:p>
            <a:r>
              <a:rPr lang="en-US" i="1" dirty="0"/>
              <a:t>    if('</a:t>
            </a:r>
            <a:r>
              <a:rPr lang="en-US" i="1" dirty="0" err="1"/>
              <a:t>bx</a:t>
            </a:r>
            <a:r>
              <a:rPr lang="en-US" i="1" dirty="0"/>
              <a:t> === x) $display("'</a:t>
            </a:r>
            <a:r>
              <a:rPr lang="en-US" i="1" dirty="0" err="1"/>
              <a:t>bx</a:t>
            </a:r>
            <a:r>
              <a:rPr lang="en-US" i="1" dirty="0"/>
              <a:t> passed");</a:t>
            </a:r>
          </a:p>
          <a:p>
            <a:r>
              <a:rPr lang="en-US" i="1" dirty="0"/>
              <a:t>    else  $display("'</a:t>
            </a:r>
            <a:r>
              <a:rPr lang="en-US" i="1" dirty="0" err="1"/>
              <a:t>bx</a:t>
            </a:r>
            <a:r>
              <a:rPr lang="en-US" i="1" dirty="0"/>
              <a:t> failed");</a:t>
            </a:r>
          </a:p>
          <a:p>
            <a:r>
              <a:rPr lang="en-US" i="1" dirty="0"/>
              <a:t>    x = {127{1'bz}};</a:t>
            </a:r>
          </a:p>
          <a:p>
            <a:r>
              <a:rPr lang="en-US" i="1" dirty="0"/>
              <a:t>    if('</a:t>
            </a:r>
            <a:r>
              <a:rPr lang="en-US" i="1" dirty="0" err="1"/>
              <a:t>bz</a:t>
            </a:r>
            <a:r>
              <a:rPr lang="en-US" i="1" dirty="0"/>
              <a:t> === x) $display("'</a:t>
            </a:r>
            <a:r>
              <a:rPr lang="en-US" i="1" dirty="0" err="1"/>
              <a:t>bz</a:t>
            </a:r>
            <a:r>
              <a:rPr lang="en-US" i="1" dirty="0"/>
              <a:t> passed");</a:t>
            </a:r>
          </a:p>
          <a:p>
            <a:r>
              <a:rPr lang="en-US" i="1" dirty="0"/>
              <a:t>    else  $display("'</a:t>
            </a:r>
            <a:r>
              <a:rPr lang="en-US" i="1" dirty="0" err="1"/>
              <a:t>bz</a:t>
            </a:r>
            <a:r>
              <a:rPr lang="en-US" i="1" dirty="0"/>
              <a:t> failed");</a:t>
            </a:r>
          </a:p>
          <a:p>
            <a:r>
              <a:rPr lang="en-US" i="1" dirty="0"/>
              <a:t>End</a:t>
            </a:r>
          </a:p>
          <a:p>
            <a:endParaRPr lang="en-US" i="1" dirty="0"/>
          </a:p>
          <a:p>
            <a:r>
              <a:rPr lang="en-US" i="1" dirty="0"/>
              <a:t>'b0 passed</a:t>
            </a:r>
          </a:p>
          <a:p>
            <a:r>
              <a:rPr lang="en-US" i="1" dirty="0"/>
              <a:t>'b1 failed</a:t>
            </a:r>
          </a:p>
          <a:p>
            <a:r>
              <a:rPr lang="en-US" i="1" dirty="0"/>
              <a:t>'</a:t>
            </a:r>
            <a:r>
              <a:rPr lang="en-US" i="1" dirty="0" err="1"/>
              <a:t>bx</a:t>
            </a:r>
            <a:r>
              <a:rPr lang="en-US" i="1" dirty="0"/>
              <a:t> passed</a:t>
            </a:r>
          </a:p>
          <a:p>
            <a:r>
              <a:rPr lang="en-US" i="1" dirty="0"/>
              <a:t>'</a:t>
            </a:r>
            <a:r>
              <a:rPr lang="en-US" i="1" dirty="0" err="1"/>
              <a:t>bz</a:t>
            </a:r>
            <a:r>
              <a:rPr lang="en-US" i="1" dirty="0"/>
              <a:t> passed</a:t>
            </a:r>
          </a:p>
        </p:txBody>
      </p:sp>
    </p:spTree>
    <p:extLst>
      <p:ext uri="{BB962C8B-B14F-4D97-AF65-F5344CB8AC3E}">
        <p14:creationId xmlns:p14="http://schemas.microsoft.com/office/powerpoint/2010/main" val="1015507918"/>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'b1 and '1</a:t>
            </a:r>
          </a:p>
        </p:txBody>
      </p:sp>
      <p:sp>
        <p:nvSpPr>
          <p:cNvPr id="4" name="TextBox 3"/>
          <p:cNvSpPr txBox="1"/>
          <p:nvPr/>
        </p:nvSpPr>
        <p:spPr bwMode="blackWhite">
          <a:xfrm>
            <a:off x="119486" y="2579394"/>
            <a:ext cx="8680335" cy="31393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5.7.1 Integer literal constants</a:t>
            </a:r>
          </a:p>
          <a:p>
            <a:r>
              <a:rPr lang="en-US" dirty="0"/>
              <a:t>the numbers specified with the base format shall be treated as signed integers if the s designator is included or as unsigned integers if the base format only is used.”, “The number of bits that make up an </a:t>
            </a:r>
            <a:r>
              <a:rPr lang="en-US" dirty="0" err="1"/>
              <a:t>unsized</a:t>
            </a:r>
            <a:r>
              <a:rPr lang="en-US" dirty="0"/>
              <a:t> number (which is a simple decimal number or a number with a base specifier but no size specification) shall be at least 32. </a:t>
            </a:r>
            <a:r>
              <a:rPr lang="en-US" b="1" dirty="0" err="1"/>
              <a:t>Unsized</a:t>
            </a:r>
            <a:r>
              <a:rPr lang="en-US" b="1" dirty="0"/>
              <a:t> unsigned literal constants where the high-order bit is unknown (X or x) or three-state (Z or z) shall be extended to the size of the expression containing the literal constant. </a:t>
            </a:r>
          </a:p>
          <a:p>
            <a:endParaRPr lang="en-US" b="1" dirty="0"/>
          </a:p>
          <a:p>
            <a:r>
              <a:rPr lang="en-US" dirty="0"/>
              <a:t>“An </a:t>
            </a:r>
            <a:r>
              <a:rPr lang="en-US" dirty="0" err="1"/>
              <a:t>unsized</a:t>
            </a:r>
            <a:r>
              <a:rPr lang="en-US" dirty="0"/>
              <a:t> single-bit value can be specified by preceding the single-bit value with an apostrophe ( ' ), but without the base specifier. All bits of the </a:t>
            </a:r>
            <a:r>
              <a:rPr lang="en-US" dirty="0" err="1"/>
              <a:t>unsized</a:t>
            </a:r>
            <a:r>
              <a:rPr lang="en-US" dirty="0"/>
              <a:t> value shall be set to the value of the specified bit.</a:t>
            </a:r>
            <a:endParaRPr lang="en-US" b="1" dirty="0">
              <a:latin typeface="Arial" panose="020B0604020202020204" pitchFamily="34" charset="0"/>
            </a:endParaRPr>
          </a:p>
        </p:txBody>
      </p:sp>
      <p:sp>
        <p:nvSpPr>
          <p:cNvPr id="5" name="TextBox 4"/>
          <p:cNvSpPr txBox="1"/>
          <p:nvPr/>
        </p:nvSpPr>
        <p:spPr bwMode="blackWhite">
          <a:xfrm>
            <a:off x="5119714" y="386206"/>
            <a:ext cx="3786614" cy="341632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i="1" dirty="0"/>
              <a:t>LRM examples:</a:t>
            </a:r>
          </a:p>
          <a:p>
            <a:r>
              <a:rPr lang="en-US" i="1" dirty="0"/>
              <a:t>logic [84:0] e, f, g;</a:t>
            </a:r>
          </a:p>
          <a:p>
            <a:r>
              <a:rPr lang="en-US" i="1" dirty="0"/>
              <a:t>e = 'h5; // yields {82{1'b0},3'b101} </a:t>
            </a:r>
          </a:p>
          <a:p>
            <a:r>
              <a:rPr lang="en-US" i="1" dirty="0"/>
              <a:t>f = '</a:t>
            </a:r>
            <a:r>
              <a:rPr lang="en-US" i="1" dirty="0" err="1"/>
              <a:t>hx</a:t>
            </a:r>
            <a:r>
              <a:rPr lang="en-US" i="1" dirty="0"/>
              <a:t>;  // yields {85{1'hx}} </a:t>
            </a:r>
          </a:p>
          <a:p>
            <a:r>
              <a:rPr lang="en-US" i="1" dirty="0"/>
              <a:t>g = '</a:t>
            </a:r>
            <a:r>
              <a:rPr lang="en-US" i="1" dirty="0" err="1"/>
              <a:t>hz</a:t>
            </a:r>
            <a:r>
              <a:rPr lang="en-US" i="1" dirty="0"/>
              <a:t>; // yields {85{1'hz}}</a:t>
            </a:r>
          </a:p>
          <a:p>
            <a:r>
              <a:rPr lang="en-US" i="1" dirty="0"/>
              <a:t>logic [15:0] a, b, c, d; </a:t>
            </a:r>
          </a:p>
          <a:p>
            <a:r>
              <a:rPr lang="en-US" i="1" dirty="0"/>
              <a:t>a = '0; // sets all 16 bits to 0</a:t>
            </a:r>
          </a:p>
          <a:p>
            <a:r>
              <a:rPr lang="en-US" i="1" dirty="0"/>
              <a:t>b = '1; // sets all 16 bits to 1</a:t>
            </a:r>
          </a:p>
          <a:p>
            <a:r>
              <a:rPr lang="en-US" i="1" dirty="0"/>
              <a:t>c = 'x; // sets all 16 bits to x</a:t>
            </a:r>
          </a:p>
          <a:p>
            <a:r>
              <a:rPr lang="en-US" i="1" dirty="0"/>
              <a:t>d = 'z; // sets all 16 bits to z</a:t>
            </a:r>
          </a:p>
          <a:p>
            <a:endParaRPr lang="en-US" i="1" dirty="0"/>
          </a:p>
          <a:p>
            <a:r>
              <a:rPr lang="en-US" i="1" dirty="0"/>
              <a:t>'1 === x  is TRUE when x is {127{1 'b1}}</a:t>
            </a:r>
          </a:p>
        </p:txBody>
      </p:sp>
    </p:spTree>
    <p:extLst>
      <p:ext uri="{BB962C8B-B14F-4D97-AF65-F5344CB8AC3E}">
        <p14:creationId xmlns:p14="http://schemas.microsoft.com/office/powerpoint/2010/main" val="4230120858"/>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Module Port Kind, Data Type, and Direction</a:t>
            </a:r>
          </a:p>
        </p:txBody>
      </p:sp>
      <p:sp>
        <p:nvSpPr>
          <p:cNvPr id="3" name="Content Placeholder 2"/>
          <p:cNvSpPr>
            <a:spLocks noGrp="1"/>
          </p:cNvSpPr>
          <p:nvPr>
            <p:ph idx="1"/>
          </p:nvPr>
        </p:nvSpPr>
        <p:spPr>
          <a:xfrm>
            <a:off x="66502" y="1577276"/>
            <a:ext cx="6079331" cy="3636169"/>
          </a:xfrm>
        </p:spPr>
        <p:txBody>
          <a:bodyPr/>
          <a:lstStyle/>
          <a:p>
            <a:r>
              <a:rPr lang="en-US" sz="2400" dirty="0"/>
              <a:t>Questions:</a:t>
            </a:r>
          </a:p>
          <a:p>
            <a:pPr lvl="1"/>
            <a:r>
              <a:rPr lang="en-US" sz="2400" dirty="0"/>
              <a:t>What do “input </a:t>
            </a:r>
            <a:r>
              <a:rPr lang="en-US" sz="2400" b="1" dirty="0"/>
              <a:t>wire</a:t>
            </a:r>
            <a:r>
              <a:rPr lang="en-US" sz="2400" dirty="0"/>
              <a:t> logic aa” and “input </a:t>
            </a:r>
            <a:r>
              <a:rPr lang="en-US" sz="2400" b="1" dirty="0" err="1"/>
              <a:t>var</a:t>
            </a:r>
            <a:r>
              <a:rPr lang="en-US" sz="2400" dirty="0"/>
              <a:t> logic bb” mean?</a:t>
            </a:r>
          </a:p>
          <a:p>
            <a:pPr lvl="1"/>
            <a:r>
              <a:rPr lang="en-US" sz="2400" dirty="0"/>
              <a:t>With “input logic in1”, is “in1” a variable port or net port? With “output logic out1”, is “out1” a variable port or net port?</a:t>
            </a:r>
          </a:p>
          <a:p>
            <a:endParaRPr lang="en-US" sz="2400" dirty="0"/>
          </a:p>
          <a:p>
            <a:r>
              <a:rPr lang="en-US" sz="2400" dirty="0" err="1"/>
              <a:t>SystemVerilog</a:t>
            </a:r>
            <a:r>
              <a:rPr lang="en-US" sz="2400" dirty="0"/>
              <a:t> net vs variable</a:t>
            </a:r>
          </a:p>
          <a:p>
            <a:endParaRPr lang="en-US" sz="2400" dirty="0"/>
          </a:p>
        </p:txBody>
      </p:sp>
      <p:sp>
        <p:nvSpPr>
          <p:cNvPr id="5" name="TextBox 4"/>
          <p:cNvSpPr txBox="1"/>
          <p:nvPr/>
        </p:nvSpPr>
        <p:spPr>
          <a:xfrm>
            <a:off x="6145833" y="1854117"/>
            <a:ext cx="2861007"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i="1" dirty="0"/>
              <a:t>//is this code valid at all?</a:t>
            </a:r>
          </a:p>
          <a:p>
            <a:r>
              <a:rPr lang="en-US" i="1" dirty="0"/>
              <a:t>module m1(input logic aa);</a:t>
            </a:r>
          </a:p>
          <a:p>
            <a:r>
              <a:rPr lang="en-US" i="1" dirty="0"/>
              <a:t>      assign aa = 1’b1;</a:t>
            </a:r>
          </a:p>
          <a:p>
            <a:r>
              <a:rPr lang="en-US" i="1" dirty="0" err="1"/>
              <a:t>endmodule</a:t>
            </a:r>
            <a:endParaRPr lang="en-US" i="1" dirty="0"/>
          </a:p>
        </p:txBody>
      </p:sp>
    </p:spTree>
    <p:extLst>
      <p:ext uri="{BB962C8B-B14F-4D97-AF65-F5344CB8AC3E}">
        <p14:creationId xmlns:p14="http://schemas.microsoft.com/office/powerpoint/2010/main" val="335985359"/>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Module Port Kind, Data Type, and Direction</a:t>
            </a:r>
          </a:p>
        </p:txBody>
      </p:sp>
      <p:sp>
        <p:nvSpPr>
          <p:cNvPr id="4" name="TextBox 3"/>
          <p:cNvSpPr txBox="1"/>
          <p:nvPr/>
        </p:nvSpPr>
        <p:spPr>
          <a:xfrm>
            <a:off x="357447" y="1959575"/>
            <a:ext cx="8570422" cy="313932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LRM 6.5 Nets and variables </a:t>
            </a:r>
          </a:p>
          <a:p>
            <a:r>
              <a:rPr lang="en-US" dirty="0"/>
              <a:t>A net can be written by one or more continuous assignments, by primitive outputs, or through module ports. The resultant value of multiple drivers is determined by the resolution function of the net type. A net cannot be procedurally assigned. If a net on one side of a port is driven by a variable on the other side, a continuous assignment is implied. A force statement can override the value of a net. When released, the net returns to the resolved value.</a:t>
            </a:r>
          </a:p>
          <a:p>
            <a:endParaRPr lang="en-US" dirty="0"/>
          </a:p>
          <a:p>
            <a:r>
              <a:rPr lang="en-US" dirty="0"/>
              <a:t>Variables  can  be  written  by  one  or  more  procedural  statements,  including  procedural  continuous assignments. The last write determines the value. Alternatively, variables can be written by one continuous assignment or one port. </a:t>
            </a:r>
          </a:p>
        </p:txBody>
      </p:sp>
    </p:spTree>
    <p:extLst>
      <p:ext uri="{BB962C8B-B14F-4D97-AF65-F5344CB8AC3E}">
        <p14:creationId xmlns:p14="http://schemas.microsoft.com/office/powerpoint/2010/main" val="3671206196"/>
      </p:ext>
    </p:extLst>
  </p:cSld>
  <p:clrMapOvr>
    <a:masterClrMapping/>
  </p:clrMapOvr>
  <p:transition spd="slow">
    <p:strips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Determining Module Port Kind, Data Type, and Direction</a:t>
            </a:r>
          </a:p>
        </p:txBody>
      </p:sp>
      <p:sp>
        <p:nvSpPr>
          <p:cNvPr id="3" name="Content Placeholder 2"/>
          <p:cNvSpPr>
            <a:spLocks noGrp="1"/>
          </p:cNvSpPr>
          <p:nvPr>
            <p:ph idx="1"/>
          </p:nvPr>
        </p:nvSpPr>
        <p:spPr/>
        <p:txBody>
          <a:bodyPr/>
          <a:lstStyle/>
          <a:p>
            <a:r>
              <a:rPr lang="en-US" sz="2400" dirty="0"/>
              <a:t>In </a:t>
            </a:r>
            <a:r>
              <a:rPr lang="en-US" sz="2400" dirty="0" err="1"/>
              <a:t>SystemVerilog</a:t>
            </a:r>
            <a:r>
              <a:rPr lang="en-US" sz="2400" dirty="0"/>
              <a:t> a module port is declared with 4 properties:</a:t>
            </a:r>
          </a:p>
          <a:p>
            <a:pPr lvl="1"/>
            <a:r>
              <a:rPr lang="en-US" sz="2400" dirty="0" err="1"/>
              <a:t>port_direction</a:t>
            </a:r>
            <a:r>
              <a:rPr lang="en-US" sz="2400" dirty="0"/>
              <a:t>: such as input, output, </a:t>
            </a:r>
            <a:r>
              <a:rPr lang="en-US" sz="2400" dirty="0" err="1"/>
              <a:t>inout</a:t>
            </a:r>
            <a:r>
              <a:rPr lang="en-US" sz="2400" dirty="0"/>
              <a:t>, ref, etc.</a:t>
            </a:r>
          </a:p>
          <a:p>
            <a:pPr lvl="1"/>
            <a:r>
              <a:rPr lang="en-US" sz="2400" dirty="0" err="1"/>
              <a:t>port_kind</a:t>
            </a:r>
            <a:r>
              <a:rPr lang="en-US" sz="2400" dirty="0"/>
              <a:t>: can be any of the net type keywords(like </a:t>
            </a:r>
            <a:r>
              <a:rPr lang="en-US" sz="2400" b="1" dirty="0"/>
              <a:t>wire</a:t>
            </a:r>
            <a:r>
              <a:rPr lang="en-US" sz="2400" dirty="0"/>
              <a:t>), or the keyword </a:t>
            </a:r>
            <a:r>
              <a:rPr lang="en-US" sz="2400" b="1" i="1" dirty="0" err="1"/>
              <a:t>var</a:t>
            </a:r>
            <a:r>
              <a:rPr lang="en-US" sz="2400" i="1" dirty="0"/>
              <a:t> </a:t>
            </a:r>
            <a:r>
              <a:rPr lang="en-US" sz="2400" dirty="0"/>
              <a:t>which specifies that the port is variable.</a:t>
            </a:r>
          </a:p>
          <a:p>
            <a:pPr lvl="1"/>
            <a:r>
              <a:rPr lang="en-US" sz="2400" dirty="0" err="1"/>
              <a:t>data_type</a:t>
            </a:r>
            <a:r>
              <a:rPr lang="en-US" sz="2400" dirty="0"/>
              <a:t>: such as logic, </a:t>
            </a:r>
            <a:r>
              <a:rPr lang="en-US" sz="2400" dirty="0" err="1"/>
              <a:t>int</a:t>
            </a:r>
            <a:r>
              <a:rPr lang="en-US" sz="2400" dirty="0"/>
              <a:t>, </a:t>
            </a:r>
            <a:r>
              <a:rPr lang="en-US" sz="2400" dirty="0" err="1"/>
              <a:t>etc</a:t>
            </a:r>
            <a:endParaRPr lang="en-US" sz="2400" dirty="0"/>
          </a:p>
          <a:p>
            <a:pPr lvl="1"/>
            <a:r>
              <a:rPr lang="en-US" sz="2400" dirty="0" err="1"/>
              <a:t>port_name</a:t>
            </a:r>
            <a:endParaRPr lang="en-US" sz="2400" dirty="0"/>
          </a:p>
          <a:p>
            <a:endParaRPr lang="en-US" sz="2400" dirty="0"/>
          </a:p>
        </p:txBody>
      </p:sp>
    </p:spTree>
    <p:extLst>
      <p:ext uri="{BB962C8B-B14F-4D97-AF65-F5344CB8AC3E}">
        <p14:creationId xmlns:p14="http://schemas.microsoft.com/office/powerpoint/2010/main" val="538617980"/>
      </p:ext>
    </p:extLst>
  </p:cSld>
  <p:clrMapOvr>
    <a:masterClrMapping/>
  </p:clrMapOvr>
  <p:transition spd="slow">
    <p:strips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Determining Module Port Kind, Data Type, and Direction</a:t>
            </a:r>
          </a:p>
        </p:txBody>
      </p:sp>
      <p:sp>
        <p:nvSpPr>
          <p:cNvPr id="4" name="TextBox 3"/>
          <p:cNvSpPr txBox="1"/>
          <p:nvPr/>
        </p:nvSpPr>
        <p:spPr>
          <a:xfrm>
            <a:off x="413734" y="1746764"/>
            <a:ext cx="8320171"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23.2.2.3 Rules for determining port kind, data type, and direction </a:t>
            </a:r>
          </a:p>
          <a:p>
            <a:r>
              <a:rPr lang="en-US" dirty="0"/>
              <a:t>If the port kind is omitted: </a:t>
            </a:r>
          </a:p>
          <a:p>
            <a:r>
              <a:rPr lang="en-US" dirty="0"/>
              <a:t>	— </a:t>
            </a:r>
            <a:r>
              <a:rPr lang="en-US" b="1" dirty="0"/>
              <a:t>For input and </a:t>
            </a:r>
            <a:r>
              <a:rPr lang="en-US" b="1" dirty="0" err="1"/>
              <a:t>inout</a:t>
            </a:r>
            <a:r>
              <a:rPr lang="en-US" b="1" dirty="0"/>
              <a:t> ports, the port shall default to a net of default net type</a:t>
            </a:r>
            <a:r>
              <a:rPr lang="en-US" dirty="0"/>
              <a:t>. The default net type can be changed using the `</a:t>
            </a:r>
            <a:r>
              <a:rPr lang="en-US" dirty="0" err="1"/>
              <a:t>default_nettype</a:t>
            </a:r>
            <a:r>
              <a:rPr lang="en-US" dirty="0"/>
              <a:t> compiler directive (see 22.8). </a:t>
            </a:r>
          </a:p>
          <a:p>
            <a:r>
              <a:rPr lang="en-US" dirty="0"/>
              <a:t>	— For output ports, the default port kind depends on how the data type is specified: </a:t>
            </a:r>
          </a:p>
          <a:p>
            <a:r>
              <a:rPr lang="en-US" dirty="0"/>
              <a:t>	      — If the data type is omitted or declared with the </a:t>
            </a:r>
            <a:r>
              <a:rPr lang="en-US" dirty="0" err="1"/>
              <a:t>implicit_data_type</a:t>
            </a:r>
            <a:r>
              <a:rPr lang="en-US" dirty="0"/>
              <a:t> syntax, the port kind shall default to a net of default net type. </a:t>
            </a:r>
          </a:p>
          <a:p>
            <a:r>
              <a:rPr lang="en-US" dirty="0"/>
              <a:t>	      — </a:t>
            </a:r>
            <a:r>
              <a:rPr lang="en-US" b="1" dirty="0"/>
              <a:t>If the data type is declared with the explicit </a:t>
            </a:r>
            <a:r>
              <a:rPr lang="en-US" b="1" dirty="0" err="1"/>
              <a:t>data_type</a:t>
            </a:r>
            <a:r>
              <a:rPr lang="en-US" b="1" dirty="0"/>
              <a:t> syntax, the port kind shall default to variable.</a:t>
            </a:r>
          </a:p>
          <a:p>
            <a:r>
              <a:rPr lang="en-US" dirty="0"/>
              <a:t>	— A ref port is always a variable. </a:t>
            </a:r>
          </a:p>
        </p:txBody>
      </p:sp>
    </p:spTree>
    <p:extLst>
      <p:ext uri="{BB962C8B-B14F-4D97-AF65-F5344CB8AC3E}">
        <p14:creationId xmlns:p14="http://schemas.microsoft.com/office/powerpoint/2010/main" val="1834186184"/>
      </p:ext>
    </p:extLst>
  </p:cSld>
  <p:clrMapOvr>
    <a:masterClrMapping/>
  </p:clrMapOvr>
  <p:transition spd="slow">
    <p:strips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Object Constructor Function Call Order</a:t>
            </a:r>
          </a:p>
        </p:txBody>
      </p:sp>
      <p:sp>
        <p:nvSpPr>
          <p:cNvPr id="3" name="Content Placeholder 2"/>
          <p:cNvSpPr>
            <a:spLocks noGrp="1"/>
          </p:cNvSpPr>
          <p:nvPr>
            <p:ph idx="1"/>
          </p:nvPr>
        </p:nvSpPr>
        <p:spPr>
          <a:xfrm>
            <a:off x="141318" y="1547861"/>
            <a:ext cx="4488871" cy="3636169"/>
          </a:xfrm>
        </p:spPr>
        <p:txBody>
          <a:bodyPr/>
          <a:lstStyle/>
          <a:p>
            <a:r>
              <a:rPr lang="en-US" sz="2400" dirty="0"/>
              <a:t>Variable var1 in parent class gets </a:t>
            </a:r>
            <a:r>
              <a:rPr lang="en-US" sz="2400" dirty="0" err="1"/>
              <a:t>valule</a:t>
            </a:r>
            <a:r>
              <a:rPr lang="en-US" sz="2400" dirty="0"/>
              <a:t> 0 instead of 10(myvar1). Is the simulator wrong?</a:t>
            </a:r>
          </a:p>
        </p:txBody>
      </p:sp>
      <p:sp>
        <p:nvSpPr>
          <p:cNvPr id="4" name="TextBox 3"/>
          <p:cNvSpPr txBox="1"/>
          <p:nvPr/>
        </p:nvSpPr>
        <p:spPr>
          <a:xfrm>
            <a:off x="4532496" y="845820"/>
            <a:ext cx="4474344" cy="563231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i="1" dirty="0"/>
              <a:t>class parent;</a:t>
            </a:r>
          </a:p>
          <a:p>
            <a:r>
              <a:rPr lang="en-US" i="1" dirty="0"/>
              <a:t>   </a:t>
            </a:r>
            <a:r>
              <a:rPr lang="en-US" i="1" dirty="0" err="1"/>
              <a:t>int</a:t>
            </a:r>
            <a:r>
              <a:rPr lang="en-US" i="1" dirty="0"/>
              <a:t> var1;</a:t>
            </a:r>
          </a:p>
          <a:p>
            <a:r>
              <a:rPr lang="en-US" i="1" dirty="0"/>
              <a:t>   function new(</a:t>
            </a:r>
            <a:r>
              <a:rPr lang="en-US" i="1" dirty="0" err="1"/>
              <a:t>int</a:t>
            </a:r>
            <a:r>
              <a:rPr lang="en-US" i="1" dirty="0"/>
              <a:t> var1);</a:t>
            </a:r>
          </a:p>
          <a:p>
            <a:r>
              <a:rPr lang="en-US" i="1" dirty="0"/>
              <a:t>     this.var1 = var1;</a:t>
            </a:r>
          </a:p>
          <a:p>
            <a:r>
              <a:rPr lang="en-US" i="1" dirty="0"/>
              <a:t>     $display("parent: var1 is %d",this.var1);</a:t>
            </a:r>
          </a:p>
          <a:p>
            <a:r>
              <a:rPr lang="en-US" i="1" dirty="0"/>
              <a:t>   </a:t>
            </a:r>
            <a:r>
              <a:rPr lang="en-US" i="1" dirty="0" err="1"/>
              <a:t>endfunction</a:t>
            </a:r>
            <a:endParaRPr lang="en-US" i="1" dirty="0"/>
          </a:p>
          <a:p>
            <a:r>
              <a:rPr lang="en-US" i="1" dirty="0" err="1"/>
              <a:t>endclass</a:t>
            </a:r>
            <a:endParaRPr lang="en-US" i="1" dirty="0"/>
          </a:p>
          <a:p>
            <a:r>
              <a:rPr lang="en-US" i="1" dirty="0"/>
              <a:t>class child extends parent;</a:t>
            </a:r>
          </a:p>
          <a:p>
            <a:r>
              <a:rPr lang="en-US" i="1" dirty="0"/>
              <a:t>    </a:t>
            </a:r>
            <a:r>
              <a:rPr lang="en-US" i="1" dirty="0" err="1"/>
              <a:t>int</a:t>
            </a:r>
            <a:r>
              <a:rPr lang="en-US" i="1" dirty="0"/>
              <a:t> myvar1 = 10;</a:t>
            </a:r>
          </a:p>
          <a:p>
            <a:r>
              <a:rPr lang="en-US" i="1" dirty="0"/>
              <a:t>    function new();</a:t>
            </a:r>
          </a:p>
          <a:p>
            <a:r>
              <a:rPr lang="en-US" i="1" dirty="0"/>
              <a:t>       </a:t>
            </a:r>
            <a:r>
              <a:rPr lang="en-US" i="1" dirty="0" err="1"/>
              <a:t>super.new</a:t>
            </a:r>
            <a:r>
              <a:rPr lang="en-US" i="1" dirty="0"/>
              <a:t>(myvar1);</a:t>
            </a:r>
          </a:p>
          <a:p>
            <a:r>
              <a:rPr lang="en-US" i="1" dirty="0"/>
              <a:t>       $display(“child: myvar1 is %d”,myvar1);</a:t>
            </a:r>
          </a:p>
          <a:p>
            <a:r>
              <a:rPr lang="en-US" i="1" dirty="0"/>
              <a:t>   </a:t>
            </a:r>
            <a:r>
              <a:rPr lang="en-US" i="1" dirty="0" err="1"/>
              <a:t>endfunction</a:t>
            </a:r>
            <a:r>
              <a:rPr lang="en-US" i="1" dirty="0"/>
              <a:t>;</a:t>
            </a:r>
          </a:p>
          <a:p>
            <a:r>
              <a:rPr lang="en-US" i="1" dirty="0" err="1"/>
              <a:t>endclass</a:t>
            </a:r>
            <a:endParaRPr lang="en-US" i="1" dirty="0"/>
          </a:p>
          <a:p>
            <a:r>
              <a:rPr lang="en-US" i="1" dirty="0"/>
              <a:t>module m1;</a:t>
            </a:r>
          </a:p>
          <a:p>
            <a:r>
              <a:rPr lang="en-US" i="1" dirty="0"/>
              <a:t>   child </a:t>
            </a:r>
            <a:r>
              <a:rPr lang="en-US" i="1" dirty="0" err="1"/>
              <a:t>obj</a:t>
            </a:r>
            <a:r>
              <a:rPr lang="en-US" i="1" dirty="0"/>
              <a:t>=new;</a:t>
            </a:r>
          </a:p>
          <a:p>
            <a:r>
              <a:rPr lang="en-US" i="1" dirty="0" err="1"/>
              <a:t>endmodule</a:t>
            </a:r>
            <a:endParaRPr lang="en-US" i="1" dirty="0"/>
          </a:p>
          <a:p>
            <a:r>
              <a:rPr lang="en-US" i="1" dirty="0"/>
              <a:t>Result:</a:t>
            </a:r>
          </a:p>
          <a:p>
            <a:r>
              <a:rPr lang="en-US" i="1" dirty="0"/>
              <a:t>parent: var1 is           0</a:t>
            </a:r>
          </a:p>
          <a:p>
            <a:r>
              <a:rPr lang="en-US" i="1" dirty="0"/>
              <a:t>child: myvar1 is          10</a:t>
            </a:r>
          </a:p>
        </p:txBody>
      </p:sp>
    </p:spTree>
    <p:extLst>
      <p:ext uri="{BB962C8B-B14F-4D97-AF65-F5344CB8AC3E}">
        <p14:creationId xmlns:p14="http://schemas.microsoft.com/office/powerpoint/2010/main" val="904876383"/>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Object Constructor Function Call Order</a:t>
            </a:r>
          </a:p>
        </p:txBody>
      </p:sp>
      <p:sp>
        <p:nvSpPr>
          <p:cNvPr id="5" name="TextBox 4"/>
          <p:cNvSpPr txBox="1"/>
          <p:nvPr/>
        </p:nvSpPr>
        <p:spPr>
          <a:xfrm>
            <a:off x="819989" y="2101042"/>
            <a:ext cx="7417924"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LRM 8.7 Constructors </a:t>
            </a:r>
          </a:p>
          <a:p>
            <a:r>
              <a:rPr lang="en-US" dirty="0"/>
              <a:t> The new method of a derived class shall first call its base class constructor [</a:t>
            </a:r>
            <a:r>
              <a:rPr lang="en-US" dirty="0" err="1"/>
              <a:t>super.new</a:t>
            </a:r>
            <a:r>
              <a:rPr lang="en-US" dirty="0"/>
              <a:t>() as described in 8.15]. After the base class constructor call (if any) has completed, each property defined in the class shall be initialized to its explicit default value or its uninitialized value if no default is provided. After the properties are initialized, the remaining code in a user-defined constructor shall be evaluated. </a:t>
            </a:r>
          </a:p>
        </p:txBody>
      </p:sp>
    </p:spTree>
    <p:extLst>
      <p:ext uri="{BB962C8B-B14F-4D97-AF65-F5344CB8AC3E}">
        <p14:creationId xmlns:p14="http://schemas.microsoft.com/office/powerpoint/2010/main" val="670824880"/>
      </p:ext>
    </p:extLst>
  </p:cSld>
  <p:clrMapOvr>
    <a:masterClrMapping/>
  </p:clrMapOvr>
  <p:transition spd="slow">
    <p:strips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Accessing Array with An Invalid Index</a:t>
            </a:r>
          </a:p>
        </p:txBody>
      </p:sp>
      <p:sp>
        <p:nvSpPr>
          <p:cNvPr id="3" name="Content Placeholder 2"/>
          <p:cNvSpPr>
            <a:spLocks noGrp="1"/>
          </p:cNvSpPr>
          <p:nvPr>
            <p:ph idx="1"/>
          </p:nvPr>
        </p:nvSpPr>
        <p:spPr/>
        <p:txBody>
          <a:bodyPr/>
          <a:lstStyle/>
          <a:p>
            <a:r>
              <a:rPr lang="en-US" sz="2400" dirty="0"/>
              <a:t>By accident when I tried to write an array element, the index has one bit of x. Should the simulator error out in this case?</a:t>
            </a:r>
          </a:p>
        </p:txBody>
      </p:sp>
      <p:sp>
        <p:nvSpPr>
          <p:cNvPr id="4" name="TextBox 3"/>
          <p:cNvSpPr txBox="1"/>
          <p:nvPr/>
        </p:nvSpPr>
        <p:spPr>
          <a:xfrm>
            <a:off x="654367" y="2884438"/>
            <a:ext cx="7982556"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LRM 7.4.6 Indexing and slicing of arrays </a:t>
            </a:r>
          </a:p>
          <a:p>
            <a:r>
              <a:rPr lang="en-US" dirty="0"/>
              <a:t>LRM 11.5.1 Vector bit-select and part-select addressing </a:t>
            </a:r>
          </a:p>
          <a:p>
            <a:r>
              <a:rPr lang="en-US" dirty="0"/>
              <a:t>If an index expression is out of bounds or if any bit in the index expression is x or z, then the index shall be invalid. Reading from an unpacked array of any kind with an invalid index shall return the value specified in Table 7-1.  Writing  to  an  array  with  an  invalid  index  shall  perform  no  operation,  with  the  exceptions  of writing to element [$+1] of a queue (described in 7.10.1) and creating a new element of an associative array (described in 7.8.6). </a:t>
            </a:r>
          </a:p>
        </p:txBody>
      </p:sp>
    </p:spTree>
    <p:extLst>
      <p:ext uri="{BB962C8B-B14F-4D97-AF65-F5344CB8AC3E}">
        <p14:creationId xmlns:p14="http://schemas.microsoft.com/office/powerpoint/2010/main" val="3837000206"/>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References</a:t>
            </a:r>
          </a:p>
        </p:txBody>
      </p:sp>
      <p:sp>
        <p:nvSpPr>
          <p:cNvPr id="3" name="Content Placeholder 2"/>
          <p:cNvSpPr>
            <a:spLocks noGrp="1"/>
          </p:cNvSpPr>
          <p:nvPr>
            <p:ph idx="1"/>
          </p:nvPr>
        </p:nvSpPr>
        <p:spPr/>
        <p:txBody>
          <a:bodyPr/>
          <a:lstStyle/>
          <a:p>
            <a:r>
              <a:rPr lang="en-US" sz="2400" dirty="0"/>
              <a:t>Understanding the LRM specification correctly and precisely is important</a:t>
            </a:r>
          </a:p>
          <a:p>
            <a:pPr lvl="1"/>
            <a:r>
              <a:rPr lang="en-US" sz="2400" dirty="0"/>
              <a:t>Write the first code correctly to get the expected result</a:t>
            </a:r>
          </a:p>
          <a:p>
            <a:pPr lvl="1"/>
            <a:r>
              <a:rPr lang="en-US" sz="2400" dirty="0"/>
              <a:t>May save a lot of debugging time</a:t>
            </a:r>
          </a:p>
          <a:p>
            <a:r>
              <a:rPr lang="en-US" sz="2400" dirty="0"/>
              <a:t>References</a:t>
            </a:r>
          </a:p>
          <a:p>
            <a:pPr lvl="1"/>
            <a:r>
              <a:rPr lang="en-US" sz="2400" dirty="0"/>
              <a:t>Stuart Sutherland, Don Mills “Synthesizing </a:t>
            </a:r>
            <a:r>
              <a:rPr lang="en-US" sz="2400" dirty="0" err="1"/>
              <a:t>SystemVerilog</a:t>
            </a:r>
            <a:r>
              <a:rPr lang="en-US" sz="2400" dirty="0"/>
              <a:t> Busting the Myth that </a:t>
            </a:r>
            <a:r>
              <a:rPr lang="en-US" sz="2400" dirty="0" err="1"/>
              <a:t>SystemVerilog</a:t>
            </a:r>
            <a:r>
              <a:rPr lang="en-US" sz="2400" dirty="0"/>
              <a:t> is only for Verification”,  SNUG Silicon Valley 2013</a:t>
            </a:r>
          </a:p>
          <a:p>
            <a:pPr lvl="1"/>
            <a:r>
              <a:rPr lang="en-US" sz="2400" dirty="0"/>
              <a:t>IEEE Standard for </a:t>
            </a:r>
            <a:r>
              <a:rPr lang="en-US" sz="2400" dirty="0" err="1"/>
              <a:t>SystemVerilog</a:t>
            </a:r>
            <a:r>
              <a:rPr lang="en-US" sz="2400" dirty="0"/>
              <a:t>— Unified Hardware Design, Specification, and Verification Language  IEEE </a:t>
            </a:r>
            <a:r>
              <a:rPr lang="en-US" sz="2400" dirty="0" err="1"/>
              <a:t>Std</a:t>
            </a:r>
            <a:r>
              <a:rPr lang="en-US" sz="2400" dirty="0"/>
              <a:t> 1800™-2012 (Revision of  IEEE </a:t>
            </a:r>
            <a:r>
              <a:rPr lang="en-US" sz="2400" dirty="0" err="1"/>
              <a:t>Std</a:t>
            </a:r>
            <a:r>
              <a:rPr lang="en-US" sz="2400" dirty="0"/>
              <a:t> 1800-2009)</a:t>
            </a:r>
          </a:p>
          <a:p>
            <a:pPr marL="219456" lvl="1" indent="0">
              <a:buNone/>
            </a:pPr>
            <a:endParaRPr lang="en-US" sz="2400" dirty="0"/>
          </a:p>
        </p:txBody>
      </p:sp>
    </p:spTree>
    <p:extLst>
      <p:ext uri="{BB962C8B-B14F-4D97-AF65-F5344CB8AC3E}">
        <p14:creationId xmlns:p14="http://schemas.microsoft.com/office/powerpoint/2010/main" val="294393515"/>
      </p:ext>
    </p:extLst>
  </p:cSld>
  <p:clrMapOvr>
    <a:masterClrMapping/>
  </p:clrMapOvr>
  <p:transition spd="slow">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Introduction(cont.</a:t>
            </a:r>
            <a:r>
              <a:rPr lang="en-US" dirty="0"/>
              <a:t>)	</a:t>
            </a:r>
          </a:p>
        </p:txBody>
      </p:sp>
      <p:sp>
        <p:nvSpPr>
          <p:cNvPr id="3" name="Content Placeholder 2"/>
          <p:cNvSpPr>
            <a:spLocks noGrp="1"/>
          </p:cNvSpPr>
          <p:nvPr>
            <p:ph idx="1"/>
          </p:nvPr>
        </p:nvSpPr>
        <p:spPr/>
        <p:txBody>
          <a:bodyPr/>
          <a:lstStyle/>
          <a:p>
            <a:r>
              <a:rPr lang="en-US" sz="2400" dirty="0"/>
              <a:t>Topics(cont.)</a:t>
            </a:r>
          </a:p>
          <a:p>
            <a:pPr lvl="1"/>
            <a:r>
              <a:rPr lang="en-US" sz="2400" dirty="0"/>
              <a:t>Wildcard equality operator</a:t>
            </a:r>
          </a:p>
          <a:p>
            <a:pPr lvl="1"/>
            <a:r>
              <a:rPr lang="en-US" sz="2400" dirty="0"/>
              <a:t>'b1 and '1</a:t>
            </a:r>
          </a:p>
          <a:p>
            <a:pPr lvl="1"/>
            <a:r>
              <a:rPr lang="en-US" sz="2400" dirty="0"/>
              <a:t>Determining module port kind, data type, and direction</a:t>
            </a:r>
          </a:p>
          <a:p>
            <a:pPr lvl="1"/>
            <a:r>
              <a:rPr lang="en-US" sz="2400" dirty="0"/>
              <a:t>Object constructor function call order</a:t>
            </a:r>
          </a:p>
          <a:p>
            <a:pPr lvl="1"/>
            <a:r>
              <a:rPr lang="en-US" sz="2400" dirty="0"/>
              <a:t>Accessing array with an invalid index</a:t>
            </a:r>
          </a:p>
          <a:p>
            <a:endParaRPr lang="en-US" sz="1800" dirty="0"/>
          </a:p>
          <a:p>
            <a:pPr lvl="1"/>
            <a:endParaRPr lang="en-US" sz="1800" dirty="0"/>
          </a:p>
        </p:txBody>
      </p:sp>
    </p:spTree>
    <p:extLst>
      <p:ext uri="{BB962C8B-B14F-4D97-AF65-F5344CB8AC3E}">
        <p14:creationId xmlns:p14="http://schemas.microsoft.com/office/powerpoint/2010/main" val="871781826"/>
      </p:ext>
    </p:extLst>
  </p:cSld>
  <p:clrMapOvr>
    <a:masterClrMapping/>
  </p:clrMapOvr>
  <p:transition spd="slow">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Wildcard Package Import and Export</a:t>
            </a:r>
          </a:p>
        </p:txBody>
      </p:sp>
      <p:sp>
        <p:nvSpPr>
          <p:cNvPr id="3" name="Content Placeholder 2"/>
          <p:cNvSpPr>
            <a:spLocks noGrp="1"/>
          </p:cNvSpPr>
          <p:nvPr>
            <p:ph idx="1"/>
          </p:nvPr>
        </p:nvSpPr>
        <p:spPr>
          <a:xfrm>
            <a:off x="457200" y="1918098"/>
            <a:ext cx="6036469" cy="3636169"/>
          </a:xfrm>
        </p:spPr>
        <p:txBody>
          <a:bodyPr/>
          <a:lstStyle/>
          <a:p>
            <a:r>
              <a:rPr lang="en-US" sz="2400" dirty="0"/>
              <a:t>Are all the definitions in pkg1 visible/available in module m1?</a:t>
            </a:r>
          </a:p>
          <a:p>
            <a:pPr lvl="1"/>
            <a:r>
              <a:rPr lang="en-US" sz="2400" dirty="0"/>
              <a:t>In </a:t>
            </a:r>
            <a:r>
              <a:rPr lang="en-US" sz="2400" dirty="0" err="1"/>
              <a:t>SystemVerilog</a:t>
            </a:r>
            <a:r>
              <a:rPr lang="en-US" sz="2400" dirty="0"/>
              <a:t> 2005, no clear specification on the expected behavior of chained package import</a:t>
            </a:r>
          </a:p>
          <a:p>
            <a:pPr lvl="1"/>
            <a:r>
              <a:rPr lang="en-US" sz="2400" dirty="0"/>
              <a:t>In </a:t>
            </a:r>
            <a:r>
              <a:rPr lang="en-US" sz="2400" dirty="0" err="1"/>
              <a:t>SystemVerilog</a:t>
            </a:r>
            <a:r>
              <a:rPr lang="en-US" sz="2400" dirty="0"/>
              <a:t> 2009, package export is specified.</a:t>
            </a:r>
          </a:p>
        </p:txBody>
      </p:sp>
      <p:sp>
        <p:nvSpPr>
          <p:cNvPr id="5" name="TextBox 4"/>
          <p:cNvSpPr txBox="1"/>
          <p:nvPr/>
        </p:nvSpPr>
        <p:spPr>
          <a:xfrm>
            <a:off x="6493669" y="1573340"/>
            <a:ext cx="1884427" cy="230832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i="1" dirty="0"/>
              <a:t>package pkg2;</a:t>
            </a:r>
            <a:endParaRPr lang="en-US" dirty="0"/>
          </a:p>
          <a:p>
            <a:r>
              <a:rPr lang="en-US" i="1" dirty="0"/>
              <a:t>     import pkg1::*;</a:t>
            </a:r>
            <a:endParaRPr lang="en-US" dirty="0"/>
          </a:p>
          <a:p>
            <a:r>
              <a:rPr lang="en-US" i="1" dirty="0"/>
              <a:t>     export pkg1::*;</a:t>
            </a:r>
            <a:endParaRPr lang="en-US" dirty="0"/>
          </a:p>
          <a:p>
            <a:r>
              <a:rPr lang="en-US" i="1" dirty="0"/>
              <a:t>     ….</a:t>
            </a:r>
            <a:endParaRPr lang="en-US" dirty="0"/>
          </a:p>
          <a:p>
            <a:r>
              <a:rPr lang="en-US" i="1" dirty="0" err="1"/>
              <a:t>endpackage</a:t>
            </a:r>
            <a:endParaRPr lang="en-US" dirty="0"/>
          </a:p>
          <a:p>
            <a:r>
              <a:rPr lang="en-US" i="1" dirty="0"/>
              <a:t>module m1;</a:t>
            </a:r>
            <a:endParaRPr lang="en-US" dirty="0"/>
          </a:p>
          <a:p>
            <a:r>
              <a:rPr lang="en-US" i="1" dirty="0"/>
              <a:t>   import pkg2::*;</a:t>
            </a:r>
            <a:endParaRPr lang="en-US" dirty="0"/>
          </a:p>
          <a:p>
            <a:r>
              <a:rPr lang="en-US" i="1" dirty="0" err="1"/>
              <a:t>endmodule</a:t>
            </a:r>
            <a:endParaRPr lang="en-US" dirty="0"/>
          </a:p>
        </p:txBody>
      </p:sp>
    </p:spTree>
    <p:extLst>
      <p:ext uri="{BB962C8B-B14F-4D97-AF65-F5344CB8AC3E}">
        <p14:creationId xmlns:p14="http://schemas.microsoft.com/office/powerpoint/2010/main" val="2573297435"/>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Wildcard Package Import and Export</a:t>
            </a:r>
          </a:p>
        </p:txBody>
      </p:sp>
      <p:sp>
        <p:nvSpPr>
          <p:cNvPr id="6" name="TextBox 5"/>
          <p:cNvSpPr txBox="1"/>
          <p:nvPr/>
        </p:nvSpPr>
        <p:spPr>
          <a:xfrm>
            <a:off x="587254" y="1600200"/>
            <a:ext cx="7866790" cy="313932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LRM 26.6 Exporting imported names from packages </a:t>
            </a:r>
          </a:p>
          <a:p>
            <a:r>
              <a:rPr lang="en-US" dirty="0"/>
              <a:t>By  default,  declarations  imported  into  a  package  are  not  visible  by  way  of  subsequent  imports  of  that package. Package export declarations allow a package to specify that imported declarations are to be made visible in subsequent imports. </a:t>
            </a:r>
          </a:p>
          <a:p>
            <a:endParaRPr lang="en-US" dirty="0"/>
          </a:p>
          <a:p>
            <a:r>
              <a:rPr lang="en-US" dirty="0"/>
              <a:t>An  export  of  the  form  </a:t>
            </a:r>
            <a:r>
              <a:rPr lang="en-US" dirty="0" err="1"/>
              <a:t>package_name</a:t>
            </a:r>
            <a:r>
              <a:rPr lang="en-US" dirty="0"/>
              <a:t>::*  exports  all  declarations  that  were  actually  imported  from </a:t>
            </a:r>
            <a:r>
              <a:rPr lang="en-US" dirty="0" err="1"/>
              <a:t>package_name</a:t>
            </a:r>
            <a:r>
              <a:rPr lang="en-US" dirty="0"/>
              <a:t>  within  the  context  of  the  exporting  package.  All  names  from  </a:t>
            </a:r>
            <a:r>
              <a:rPr lang="en-US" dirty="0" err="1"/>
              <a:t>package_name</a:t>
            </a:r>
            <a:r>
              <a:rPr lang="en-US" dirty="0"/>
              <a:t>,  whether imported directly or through wildcard imports, are made available. </a:t>
            </a:r>
            <a:r>
              <a:rPr lang="en-US" b="1" dirty="0"/>
              <a:t>Symbols that are candidates for import but  not  actually  imported  are  not  made  available. </a:t>
            </a:r>
          </a:p>
        </p:txBody>
      </p:sp>
    </p:spTree>
    <p:extLst>
      <p:ext uri="{BB962C8B-B14F-4D97-AF65-F5344CB8AC3E}">
        <p14:creationId xmlns:p14="http://schemas.microsoft.com/office/powerpoint/2010/main" val="2453264719"/>
      </p:ext>
    </p:extLst>
  </p:cSld>
  <p:clrMapOvr>
    <a:masterClrMapping/>
  </p:clrMapOvr>
  <p:transition spd="slow">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Wildcard Package Import and Export</a:t>
            </a:r>
          </a:p>
        </p:txBody>
      </p:sp>
      <p:sp>
        <p:nvSpPr>
          <p:cNvPr id="3" name="Content Placeholder 2"/>
          <p:cNvSpPr>
            <a:spLocks noGrp="1"/>
          </p:cNvSpPr>
          <p:nvPr>
            <p:ph idx="1"/>
          </p:nvPr>
        </p:nvSpPr>
        <p:spPr/>
        <p:txBody>
          <a:bodyPr/>
          <a:lstStyle/>
          <a:p>
            <a:r>
              <a:rPr lang="en-US" dirty="0"/>
              <a:t>LRM example</a:t>
            </a:r>
          </a:p>
        </p:txBody>
      </p:sp>
      <p:sp>
        <p:nvSpPr>
          <p:cNvPr id="4" name="TextBox 3"/>
          <p:cNvSpPr txBox="1"/>
          <p:nvPr/>
        </p:nvSpPr>
        <p:spPr>
          <a:xfrm>
            <a:off x="1121115" y="2194758"/>
            <a:ext cx="7391118" cy="397031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i="1" dirty="0"/>
              <a:t>package p1;</a:t>
            </a:r>
            <a:endParaRPr lang="en-US" dirty="0"/>
          </a:p>
          <a:p>
            <a:r>
              <a:rPr lang="en-US" i="1" dirty="0"/>
              <a:t>   </a:t>
            </a:r>
            <a:r>
              <a:rPr lang="en-US" i="1" dirty="0" err="1"/>
              <a:t>int</a:t>
            </a:r>
            <a:r>
              <a:rPr lang="en-US" i="1" dirty="0"/>
              <a:t> x, y;</a:t>
            </a:r>
            <a:endParaRPr lang="en-US" dirty="0"/>
          </a:p>
          <a:p>
            <a:r>
              <a:rPr lang="en-US" i="1" dirty="0" err="1"/>
              <a:t>endpackage</a:t>
            </a:r>
            <a:r>
              <a:rPr lang="en-US" i="1" dirty="0"/>
              <a:t> </a:t>
            </a:r>
          </a:p>
          <a:p>
            <a:r>
              <a:rPr lang="en-US" i="1" dirty="0"/>
              <a:t>…</a:t>
            </a:r>
            <a:endParaRPr lang="en-US" dirty="0"/>
          </a:p>
          <a:p>
            <a:r>
              <a:rPr lang="en-US" i="1" dirty="0"/>
              <a:t>package p3; </a:t>
            </a:r>
            <a:endParaRPr lang="en-US" dirty="0"/>
          </a:p>
          <a:p>
            <a:r>
              <a:rPr lang="en-US" i="1" dirty="0"/>
              <a:t>   import p1::*; </a:t>
            </a:r>
            <a:endParaRPr lang="en-US" dirty="0"/>
          </a:p>
          <a:p>
            <a:r>
              <a:rPr lang="en-US" i="1" dirty="0"/>
              <a:t>   import p2::*; </a:t>
            </a:r>
            <a:endParaRPr lang="en-US" dirty="0"/>
          </a:p>
          <a:p>
            <a:r>
              <a:rPr lang="en-US" i="1" dirty="0"/>
              <a:t>   export p2::*;</a:t>
            </a:r>
            <a:endParaRPr lang="en-US" dirty="0"/>
          </a:p>
          <a:p>
            <a:r>
              <a:rPr lang="en-US" i="1" dirty="0"/>
              <a:t>   </a:t>
            </a:r>
            <a:r>
              <a:rPr lang="en-US" i="1" dirty="0" err="1"/>
              <a:t>int</a:t>
            </a:r>
            <a:r>
              <a:rPr lang="en-US" i="1" dirty="0"/>
              <a:t> q = x; </a:t>
            </a:r>
            <a:endParaRPr lang="en-US" dirty="0"/>
          </a:p>
          <a:p>
            <a:r>
              <a:rPr lang="en-US" i="1" dirty="0"/>
              <a:t>   // p1::x and q are made available from p3. </a:t>
            </a:r>
            <a:r>
              <a:rPr lang="en-US" b="1" i="1" dirty="0"/>
              <a:t>Although p1::y is a candidate for import, it is not actually</a:t>
            </a:r>
            <a:endParaRPr lang="en-US" b="1" dirty="0"/>
          </a:p>
          <a:p>
            <a:r>
              <a:rPr lang="en-US" b="1" i="1" dirty="0"/>
              <a:t>   //imported since it is not referenced. Since p1::y is not imported, it is not made available by the export. </a:t>
            </a:r>
            <a:endParaRPr lang="en-US" b="1" dirty="0"/>
          </a:p>
          <a:p>
            <a:r>
              <a:rPr lang="en-US" i="1" dirty="0" err="1"/>
              <a:t>endpackage</a:t>
            </a:r>
            <a:endParaRPr lang="en-US" dirty="0"/>
          </a:p>
        </p:txBody>
      </p:sp>
    </p:spTree>
    <p:extLst>
      <p:ext uri="{BB962C8B-B14F-4D97-AF65-F5344CB8AC3E}">
        <p14:creationId xmlns:p14="http://schemas.microsoft.com/office/powerpoint/2010/main" val="3686325459"/>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Operator Expression Short Circuiting</a:t>
            </a:r>
          </a:p>
        </p:txBody>
      </p:sp>
      <p:sp>
        <p:nvSpPr>
          <p:cNvPr id="3" name="Content Placeholder 2"/>
          <p:cNvSpPr>
            <a:spLocks noGrp="1"/>
          </p:cNvSpPr>
          <p:nvPr>
            <p:ph idx="1"/>
          </p:nvPr>
        </p:nvSpPr>
        <p:spPr>
          <a:xfrm>
            <a:off x="108066" y="1714500"/>
            <a:ext cx="5614988" cy="3636169"/>
          </a:xfrm>
        </p:spPr>
        <p:txBody>
          <a:bodyPr/>
          <a:lstStyle/>
          <a:p>
            <a:r>
              <a:rPr lang="en-US" sz="2400" dirty="0"/>
              <a:t>What is the reason that I got different simulation results with the code?</a:t>
            </a:r>
          </a:p>
          <a:p>
            <a:pPr lvl="1"/>
            <a:r>
              <a:rPr lang="en-US" sz="2400" dirty="0" err="1"/>
              <a:t>obj</a:t>
            </a:r>
            <a:r>
              <a:rPr lang="en-US" sz="2400" dirty="0"/>
              <a:t> is really Null, but why does the second code not catch it?</a:t>
            </a:r>
          </a:p>
        </p:txBody>
      </p:sp>
      <p:sp>
        <p:nvSpPr>
          <p:cNvPr id="4" name="TextBox 3"/>
          <p:cNvSpPr txBox="1"/>
          <p:nvPr/>
        </p:nvSpPr>
        <p:spPr>
          <a:xfrm>
            <a:off x="5802284" y="1714500"/>
            <a:ext cx="3184553" cy="203132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i="1" dirty="0"/>
              <a:t>a = </a:t>
            </a:r>
            <a:r>
              <a:rPr lang="en-US" i="1" dirty="0" err="1"/>
              <a:t>obj.b</a:t>
            </a:r>
            <a:r>
              <a:rPr lang="en-US" i="1" dirty="0"/>
              <a:t> &amp;&amp; c</a:t>
            </a:r>
          </a:p>
          <a:p>
            <a:pPr lvl="1"/>
            <a:r>
              <a:rPr lang="en-US" dirty="0"/>
              <a:t>result in “Null Object Access” error</a:t>
            </a:r>
          </a:p>
          <a:p>
            <a:endParaRPr lang="en-US" dirty="0"/>
          </a:p>
          <a:p>
            <a:r>
              <a:rPr lang="en-US" i="1" dirty="0"/>
              <a:t>a = c &amp;&amp; </a:t>
            </a:r>
            <a:r>
              <a:rPr lang="en-US" i="1" dirty="0" err="1"/>
              <a:t>obj.b</a:t>
            </a:r>
            <a:endParaRPr lang="en-US" i="1" dirty="0"/>
          </a:p>
          <a:p>
            <a:pPr lvl="1"/>
            <a:r>
              <a:rPr lang="en-US" dirty="0"/>
              <a:t>simulation went through this line without any error</a:t>
            </a:r>
          </a:p>
        </p:txBody>
      </p:sp>
    </p:spTree>
    <p:extLst>
      <p:ext uri="{BB962C8B-B14F-4D97-AF65-F5344CB8AC3E}">
        <p14:creationId xmlns:p14="http://schemas.microsoft.com/office/powerpoint/2010/main" val="1872446728"/>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Operator Expression Short Circuiting</a:t>
            </a:r>
          </a:p>
        </p:txBody>
      </p:sp>
      <p:sp>
        <p:nvSpPr>
          <p:cNvPr id="5" name="TextBox 4"/>
          <p:cNvSpPr txBox="1"/>
          <p:nvPr/>
        </p:nvSpPr>
        <p:spPr>
          <a:xfrm>
            <a:off x="195350" y="1708322"/>
            <a:ext cx="8811490"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LRM 11.3.5  Operator expression short circuiting </a:t>
            </a:r>
          </a:p>
          <a:p>
            <a:r>
              <a:rPr lang="en-US" dirty="0"/>
              <a:t>Some  operators  (&amp;&amp;,  ||,  -&gt;,  and  ?:)  shall  use  short-circuit  evaluation;  in  other  words,  some  of  their operand expressions shall not be evaluated if their value is not required to determine the final value of the operation. </a:t>
            </a:r>
          </a:p>
          <a:p>
            <a:endParaRPr lang="en-US" dirty="0"/>
          </a:p>
          <a:p>
            <a:r>
              <a:rPr lang="en-US" dirty="0"/>
              <a:t>LRM 11.4.7 Logical operators </a:t>
            </a:r>
          </a:p>
          <a:p>
            <a:r>
              <a:rPr lang="en-US" dirty="0"/>
              <a:t>The &amp;&amp; and || operators shall use short circuit evaluation as follows:</a:t>
            </a:r>
          </a:p>
          <a:p>
            <a:r>
              <a:rPr lang="en-US" dirty="0"/>
              <a:t>	— The first operand expression shall always be evaluated. </a:t>
            </a:r>
          </a:p>
          <a:p>
            <a:r>
              <a:rPr lang="en-US" dirty="0"/>
              <a:t>	— </a:t>
            </a:r>
            <a:r>
              <a:rPr lang="en-US" b="1" dirty="0"/>
              <a:t>For &amp;&amp;, if the first operand value is logically false then the second operand shall not be evaluated.</a:t>
            </a:r>
          </a:p>
          <a:p>
            <a:r>
              <a:rPr lang="en-US" dirty="0"/>
              <a:t>	— For ||, if the first operand value is logically true then the second operand shall not be evaluated. </a:t>
            </a:r>
          </a:p>
        </p:txBody>
      </p:sp>
    </p:spTree>
    <p:extLst>
      <p:ext uri="{BB962C8B-B14F-4D97-AF65-F5344CB8AC3E}">
        <p14:creationId xmlns:p14="http://schemas.microsoft.com/office/powerpoint/2010/main" val="888039234"/>
      </p:ext>
    </p:extLst>
  </p:cSld>
  <p:clrMapOvr>
    <a:masterClrMapping/>
  </p:clrMapOvr>
  <p:transition spd="slow">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Stability</a:t>
            </a:r>
          </a:p>
        </p:txBody>
      </p:sp>
      <p:sp>
        <p:nvSpPr>
          <p:cNvPr id="3" name="Content Placeholder 2"/>
          <p:cNvSpPr>
            <a:spLocks noGrp="1"/>
          </p:cNvSpPr>
          <p:nvPr>
            <p:ph idx="1"/>
          </p:nvPr>
        </p:nvSpPr>
        <p:spPr>
          <a:xfrm>
            <a:off x="149629" y="1701967"/>
            <a:ext cx="5339901" cy="3636169"/>
          </a:xfrm>
        </p:spPr>
        <p:txBody>
          <a:bodyPr/>
          <a:lstStyle/>
          <a:p>
            <a:r>
              <a:rPr lang="en-US" sz="2400" dirty="0"/>
              <a:t>Why does the simulator generate the same value for all of the three instances?</a:t>
            </a:r>
          </a:p>
          <a:p>
            <a:pPr lvl="1"/>
            <a:r>
              <a:rPr lang="en-US" sz="2400" dirty="0"/>
              <a:t>I would expect a new different value generated each time $</a:t>
            </a:r>
            <a:r>
              <a:rPr lang="en-US" sz="2400" dirty="0" err="1"/>
              <a:t>urandom</a:t>
            </a:r>
            <a:r>
              <a:rPr lang="en-US" sz="2400" dirty="0"/>
              <a:t> is called.</a:t>
            </a:r>
          </a:p>
        </p:txBody>
      </p:sp>
      <p:sp>
        <p:nvSpPr>
          <p:cNvPr id="4" name="TextBox 3"/>
          <p:cNvSpPr txBox="1"/>
          <p:nvPr/>
        </p:nvSpPr>
        <p:spPr>
          <a:xfrm>
            <a:off x="5489530" y="1417320"/>
            <a:ext cx="3517310" cy="3693319"/>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i="1" dirty="0"/>
              <a:t>module m;</a:t>
            </a:r>
            <a:endParaRPr lang="en-US" dirty="0"/>
          </a:p>
          <a:p>
            <a:r>
              <a:rPr lang="en-US" i="1" dirty="0"/>
              <a:t>   initial $display("%m",,$</a:t>
            </a:r>
            <a:r>
              <a:rPr lang="en-US" i="1" dirty="0" err="1"/>
              <a:t>urandom</a:t>
            </a:r>
            <a:r>
              <a:rPr lang="en-US" i="1" dirty="0"/>
              <a:t>);</a:t>
            </a:r>
            <a:endParaRPr lang="en-US" dirty="0"/>
          </a:p>
          <a:p>
            <a:r>
              <a:rPr lang="en-US" i="1" dirty="0" err="1"/>
              <a:t>endmodule</a:t>
            </a:r>
            <a:endParaRPr lang="en-US" dirty="0"/>
          </a:p>
          <a:p>
            <a:r>
              <a:rPr lang="en-US" i="1" dirty="0"/>
              <a:t>module top;</a:t>
            </a:r>
            <a:endParaRPr lang="en-US" dirty="0"/>
          </a:p>
          <a:p>
            <a:r>
              <a:rPr lang="en-US" i="1" dirty="0"/>
              <a:t>   m m_inst1();</a:t>
            </a:r>
            <a:endParaRPr lang="en-US" dirty="0"/>
          </a:p>
          <a:p>
            <a:r>
              <a:rPr lang="en-US" i="1" dirty="0"/>
              <a:t>   m m_inst2();</a:t>
            </a:r>
            <a:endParaRPr lang="en-US" dirty="0"/>
          </a:p>
          <a:p>
            <a:r>
              <a:rPr lang="en-US" i="1" dirty="0"/>
              <a:t>   m m_inst3();</a:t>
            </a:r>
            <a:endParaRPr lang="en-US" dirty="0"/>
          </a:p>
          <a:p>
            <a:r>
              <a:rPr lang="en-US" i="1" dirty="0" err="1"/>
              <a:t>endmodule</a:t>
            </a:r>
            <a:endParaRPr lang="en-US" i="1" dirty="0"/>
          </a:p>
          <a:p>
            <a:endParaRPr lang="en-US" i="1" dirty="0"/>
          </a:p>
          <a:p>
            <a:r>
              <a:rPr lang="en-US" i="1" dirty="0"/>
              <a:t>Result:</a:t>
            </a:r>
          </a:p>
          <a:p>
            <a:r>
              <a:rPr lang="en-US" i="1" dirty="0"/>
              <a:t>top.m_inst1  98710838</a:t>
            </a:r>
          </a:p>
          <a:p>
            <a:r>
              <a:rPr lang="en-US" i="1" dirty="0"/>
              <a:t>top.m_inst2  98710838</a:t>
            </a:r>
          </a:p>
          <a:p>
            <a:r>
              <a:rPr lang="en-US" i="1" dirty="0"/>
              <a:t>top.m_inst3  98710838</a:t>
            </a:r>
          </a:p>
        </p:txBody>
      </p:sp>
    </p:spTree>
    <p:extLst>
      <p:ext uri="{BB962C8B-B14F-4D97-AF65-F5344CB8AC3E}">
        <p14:creationId xmlns:p14="http://schemas.microsoft.com/office/powerpoint/2010/main" val="4146674091"/>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SYNOPSYS:STMTNUMBER" val="4"/>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DVCon-US_template 2017">
  <a:themeElements>
    <a:clrScheme name="SHDL Custom">
      <a:dk1>
        <a:srgbClr val="000000"/>
      </a:dk1>
      <a:lt1>
        <a:srgbClr val="FFFFFF"/>
      </a:lt1>
      <a:dk2>
        <a:srgbClr val="FFFFCC"/>
      </a:dk2>
      <a:lt2>
        <a:srgbClr val="E5FFFF"/>
      </a:lt2>
      <a:accent1>
        <a:srgbClr val="F2F2F2"/>
      </a:accent1>
      <a:accent2>
        <a:srgbClr val="0000FF"/>
      </a:accent2>
      <a:accent3>
        <a:srgbClr val="FF0000"/>
      </a:accent3>
      <a:accent4>
        <a:srgbClr val="FFF0F0"/>
      </a:accent4>
      <a:accent5>
        <a:srgbClr val="EBFADC"/>
      </a:accent5>
      <a:accent6>
        <a:srgbClr val="F0E6FF"/>
      </a:accent6>
      <a:hlink>
        <a:srgbClr val="0000FF"/>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bwMode="blackWhite">
        <a:solidFill>
          <a:schemeClr val="tx2">
            <a:lumMod val="90000"/>
          </a:schemeClr>
        </a:solidFill>
        <a:ln w="9525">
          <a:solidFill>
            <a:schemeClr val="tx1"/>
          </a:solidFill>
          <a:miter lim="800000"/>
          <a:headEnd/>
          <a:tailEnd/>
        </a:ln>
        <a:effectLst>
          <a:outerShdw blurRad="50800" dist="38100" dir="2700000" algn="tl" rotWithShape="0">
            <a:prstClr val="black">
              <a:alpha val="40000"/>
            </a:prstClr>
          </a:outerShdw>
        </a:effectLst>
      </a:spPr>
      <a:bodyPr wrap="square">
        <a:spAutoFit/>
      </a:bodyPr>
      <a:lstStyle>
        <a:defPPr algn="ctr">
          <a:defRPr b="1" dirty="0" smtClean="0">
            <a:latin typeface="Arial" panose="020B0604020202020204" pitchFamily="34" charset="0"/>
          </a:defRPr>
        </a:defPPr>
      </a:lstStyle>
    </a:txDef>
  </a:objectDefaults>
  <a:extraClrSchemeLst/>
  <a:extLst>
    <a:ext uri="{05A4C25C-085E-4340-85A3-A5531E510DB2}">
      <thm15:themeFamily xmlns:thm15="http://schemas.microsoft.com/office/thememl/2012/main" name="DVCon-US_template 2017.potx" id="{5D215526-E374-46D7-B9A8-09D23592F294}" vid="{640BF9EB-CA89-447E-ACC0-72F5EE5F11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DVCon-US_template 2017</Template>
  <TotalTime>3155</TotalTime>
  <Words>2723</Words>
  <Application>Microsoft Office PowerPoint</Application>
  <PresentationFormat>On-screen Show (4:3)</PresentationFormat>
  <Paragraphs>324</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DVCon-US_template 2017</vt:lpstr>
      <vt:lpstr>Is The Simulator Behavior Wrong  With My SystemVerilog Code</vt:lpstr>
      <vt:lpstr>Introduction </vt:lpstr>
      <vt:lpstr>Introduction(cont.) </vt:lpstr>
      <vt:lpstr>Wildcard Package Import and Export</vt:lpstr>
      <vt:lpstr>Wildcard Package Import and Export</vt:lpstr>
      <vt:lpstr>Wildcard Package Import and Export</vt:lpstr>
      <vt:lpstr>Operator Expression Short Circuiting</vt:lpstr>
      <vt:lpstr>Operator Expression Short Circuiting</vt:lpstr>
      <vt:lpstr>Random Stability</vt:lpstr>
      <vt:lpstr>Random Stability</vt:lpstr>
      <vt:lpstr>Random Stability</vt:lpstr>
      <vt:lpstr>Random Stability</vt:lpstr>
      <vt:lpstr>Always_comb Block Inferred Sensitivity List</vt:lpstr>
      <vt:lpstr>Always_comb Block Inferred Sensitivity List</vt:lpstr>
      <vt:lpstr>Longest static prefixes</vt:lpstr>
      <vt:lpstr>Longest static prefixes</vt:lpstr>
      <vt:lpstr>Longest static prefixes</vt:lpstr>
      <vt:lpstr>Wildcard Equality Operator</vt:lpstr>
      <vt:lpstr>Wildcard Equality Operator</vt:lpstr>
      <vt:lpstr>'b1 and '1</vt:lpstr>
      <vt:lpstr>'b1 and '1</vt:lpstr>
      <vt:lpstr>Determining Module Port Kind, Data Type, and Direction</vt:lpstr>
      <vt:lpstr>Determining Module Port Kind, Data Type, and Direction</vt:lpstr>
      <vt:lpstr>Determining Module Port Kind, Data Type, and Direction</vt:lpstr>
      <vt:lpstr>Determining Module Port Kind, Data Type, and Direction</vt:lpstr>
      <vt:lpstr>Object Constructor Function Call Order</vt:lpstr>
      <vt:lpstr>Object Constructor Function Call Order</vt:lpstr>
      <vt:lpstr>Accessing Array with An Invalid Index</vt:lpstr>
      <vt:lpstr>Conclusion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 Simulator Wrong With My SystemVerilog Code</dc:title>
  <dc:creator>Wei-Hua Han</dc:creator>
  <cp:lastModifiedBy>Wei-Hua Han</cp:lastModifiedBy>
  <cp:revision>49</cp:revision>
  <dcterms:created xsi:type="dcterms:W3CDTF">2016-11-17T16:05:24Z</dcterms:created>
  <dcterms:modified xsi:type="dcterms:W3CDTF">2017-02-13T16:57:27Z</dcterms:modified>
</cp:coreProperties>
</file>