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5" r:id="rId13"/>
    <p:sldId id="270" r:id="rId14"/>
    <p:sldId id="274" r:id="rId15"/>
    <p:sldId id="271" r:id="rId16"/>
    <p:sldId id="276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9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4" autoAdjust="0"/>
  </p:normalViewPr>
  <p:slideViewPr>
    <p:cSldViewPr snapToGrid="0">
      <p:cViewPr varScale="1">
        <p:scale>
          <a:sx n="87" d="100"/>
          <a:sy n="87" d="100"/>
        </p:scale>
        <p:origin x="-146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5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CA63C08C-D3F1-4C12-A789-41B81BE47749}" type="datetimeFigureOut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B03B382-77AC-4EC9-98EB-C4028D9AE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962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799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F6E6-0045-47F7-B55E-4CB4B5479778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27D79-F6B6-4973-9BF5-D450576CF2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274320"/>
            <a:ext cx="7315200" cy="1143000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 sz="26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200"/>
            </a:lvl4pPr>
            <a:lvl5pPr>
              <a:buClr>
                <a:schemeClr val="tx1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93AA-1A13-4D9A-B1EA-1E0235E25A17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C7D14-1D57-4DA2-9420-AE8854A6F2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88" y="274638"/>
            <a:ext cx="7315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385AB-2B82-4FD9-BFBC-8B48C92472F9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DD853-8E0C-41BB-B53A-32AE1795E7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2090E-F3DD-4B99-9587-63738DE8E82F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8E31D-B2CD-40E3-AD67-08F95EF18E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41EA-DF0D-4373-B0F8-96AC97FCC981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A6864-9F9E-4847-B811-BACC4730FD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E4A35-F097-451D-9EAA-61A6F1DC4392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A327D-FF2D-405A-A59B-259D3EFB08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 userDrawn="1"/>
        </p:nvGrpSpPr>
        <p:grpSpPr bwMode="auto">
          <a:xfrm>
            <a:off x="0" y="0"/>
            <a:ext cx="9144000" cy="285750"/>
            <a:chOff x="0" y="0"/>
            <a:chExt cx="9144000" cy="285176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9522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69522"/>
              <a:ext cx="9144000" cy="11565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7" name="Group 12"/>
          <p:cNvGrpSpPr>
            <a:grpSpLocks/>
          </p:cNvGrpSpPr>
          <p:nvPr userDrawn="1"/>
        </p:nvGrpSpPr>
        <p:grpSpPr bwMode="auto">
          <a:xfrm flipV="1">
            <a:off x="0" y="6572250"/>
            <a:ext cx="9144000" cy="285750"/>
            <a:chOff x="0" y="0"/>
            <a:chExt cx="9144000" cy="28517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169521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69521"/>
              <a:ext cx="9144000" cy="11565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90688" y="274638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3" y="6688138"/>
            <a:ext cx="1062037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6CAC79EE-0F41-4B59-9690-A86F470BBC87}" type="datetime1">
              <a:rPr lang="en-US"/>
              <a:pPr>
                <a:defRPr/>
              </a:pPr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88138"/>
            <a:ext cx="6934200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Change "footer" to presenter's name and affiliation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688138"/>
            <a:ext cx="912813" cy="158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9DDACF6-534E-4187-AF7E-CB0431B4A23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3" name="Picture 1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85750"/>
            <a:ext cx="17684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strips dir="rd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000" b="1" kern="1200" dirty="0">
          <a:solidFill>
            <a:srgbClr val="00007F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7F"/>
          </a:solidFill>
          <a:latin typeface="Arial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8975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4913" indent="-290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843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altLang="en-US" sz="3200" dirty="0" smtClean="0">
                <a:solidFill>
                  <a:srgbClr val="00007F"/>
                </a:solidFill>
              </a:rPr>
              <a:t>Statically</a:t>
            </a:r>
            <a:r>
              <a:rPr sz="3200" dirty="0" smtClean="0"/>
              <a:t> </a:t>
            </a:r>
            <a:r>
              <a:rPr sz="3200" dirty="0"/>
              <a:t>Dynamic or Dynamically Static? </a:t>
            </a:r>
            <a:r>
              <a:rPr dirty="0" smtClean="0"/>
              <a:t/>
            </a:r>
            <a:br>
              <a:rPr dirty="0" smtClean="0"/>
            </a:br>
            <a:r>
              <a:rPr sz="2800" dirty="0" smtClean="0"/>
              <a:t>Exploring </a:t>
            </a:r>
            <a:r>
              <a:rPr sz="2800" dirty="0"/>
              <a:t>the power of classes and enumerations in SystemVerilog Assertions for reusability and </a:t>
            </a:r>
            <a:r>
              <a:rPr sz="2800" dirty="0" smtClean="0"/>
              <a:t>scalability</a:t>
            </a:r>
            <a:endParaRPr altLang="en-US" dirty="0" smtClean="0">
              <a:solidFill>
                <a:srgbClr val="00007F"/>
              </a:solidFill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Sachin Scaria - Intel</a:t>
            </a:r>
          </a:p>
          <a:p>
            <a:pPr eaLnBrk="1" hangingPunct="1"/>
            <a:r>
              <a:rPr lang="en-US" altLang="en-US" smtClean="0">
                <a:latin typeface="Arial" charset="0"/>
              </a:rPr>
              <a:t>Sreenu Yerabolu - Intel </a:t>
            </a:r>
          </a:p>
          <a:p>
            <a:pPr eaLnBrk="1" hangingPunct="1"/>
            <a:r>
              <a:rPr lang="en-US" altLang="en-US" smtClean="0">
                <a:latin typeface="Arial" charset="0"/>
              </a:rPr>
              <a:t>Don Mills – Microchip (Presenter)</a:t>
            </a:r>
          </a:p>
        </p:txBody>
      </p:sp>
      <p:pic>
        <p:nvPicPr>
          <p:cNvPr id="307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3763" y="5626100"/>
            <a:ext cx="13208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3950" y="5626100"/>
            <a:ext cx="1420813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Implementation Details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F4618C-A823-4302-A691-62618383A2CF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229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463675"/>
            <a:ext cx="8229600" cy="4464050"/>
          </a:xfr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dirty="0" smtClean="0">
                <a:solidFill>
                  <a:srgbClr val="00007F"/>
                </a:solidFill>
                <a:latin typeface="Arial" charset="0"/>
              </a:rPr>
              <a:t>Sample Code - 1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941BBF-4C53-4E51-BD17-741560DE18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" name="Hexagon 8"/>
          <p:cNvSpPr/>
          <p:nvPr/>
        </p:nvSpPr>
        <p:spPr>
          <a:xfrm>
            <a:off x="4913313" y="1397000"/>
            <a:ext cx="4002087" cy="2697163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Hexagon 9"/>
          <p:cNvSpPr/>
          <p:nvPr/>
        </p:nvSpPr>
        <p:spPr>
          <a:xfrm>
            <a:off x="280988" y="1420813"/>
            <a:ext cx="4367212" cy="2697162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3320" name="Content Placeholder 2"/>
          <p:cNvSpPr>
            <a:spLocks noGrp="1"/>
          </p:cNvSpPr>
          <p:nvPr>
            <p:ph sz="half" idx="1"/>
          </p:nvPr>
        </p:nvSpPr>
        <p:spPr>
          <a:xfrm>
            <a:off x="935182" y="1494270"/>
            <a:ext cx="3649663" cy="2057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800" dirty="0" smtClean="0">
                <a:latin typeface="Arial" charset="0"/>
              </a:rPr>
              <a:t>virtual class </a:t>
            </a:r>
            <a:r>
              <a:rPr lang="en-US" sz="3200" b="1" dirty="0" smtClean="0">
                <a:latin typeface="Arial" charset="0"/>
              </a:rPr>
              <a:t>a</a:t>
            </a:r>
            <a:r>
              <a:rPr lang="en-US" sz="1800" dirty="0" smtClean="0">
                <a:latin typeface="Arial" charset="0"/>
              </a:rPr>
              <a:t>;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latin typeface="Arial" charset="0"/>
              </a:rPr>
              <a:t>  </a:t>
            </a:r>
            <a:r>
              <a:rPr lang="en-US" sz="1800" dirty="0" err="1" smtClean="0">
                <a:latin typeface="Arial" charset="0"/>
              </a:rPr>
              <a:t>typedef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enum</a:t>
            </a:r>
            <a:r>
              <a:rPr lang="en-US" sz="1800" dirty="0" smtClean="0">
                <a:latin typeface="Arial" charset="0"/>
              </a:rPr>
              <a:t> logic [7:0 ] {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latin typeface="Arial" charset="0"/>
              </a:rPr>
              <a:t>     </a:t>
            </a:r>
            <a:r>
              <a:rPr lang="en-US" sz="1800" b="1" dirty="0" smtClean="0">
                <a:latin typeface="Arial" charset="0"/>
              </a:rPr>
              <a:t>K1 = 8'h01 , </a:t>
            </a:r>
          </a:p>
          <a:p>
            <a:pPr marL="0" indent="0"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    K2 = 8'h08 , </a:t>
            </a:r>
          </a:p>
          <a:p>
            <a:pPr marL="0" indent="0">
              <a:buFont typeface="Arial" charset="0"/>
              <a:buNone/>
            </a:pP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    K3 = 8'h09</a:t>
            </a:r>
          </a:p>
          <a:p>
            <a:pPr marL="0" indent="0">
              <a:buFont typeface="Arial" charset="0"/>
              <a:buNone/>
            </a:pPr>
            <a:r>
              <a:rPr lang="en-US" sz="1800" dirty="0" smtClean="0">
                <a:latin typeface="Arial" charset="0"/>
              </a:rPr>
              <a:t>   } </a:t>
            </a:r>
            <a:r>
              <a:rPr lang="en-US" sz="1800" dirty="0" err="1" smtClean="0">
                <a:latin typeface="Arial" charset="0"/>
              </a:rPr>
              <a:t>valid_keys</a:t>
            </a:r>
            <a:r>
              <a:rPr lang="en-US" sz="1800" dirty="0" smtClean="0">
                <a:latin typeface="Arial" charset="0"/>
              </a:rPr>
              <a:t> ;</a:t>
            </a:r>
          </a:p>
          <a:p>
            <a:pPr marL="0" indent="0">
              <a:buFont typeface="Arial" charset="0"/>
              <a:buNone/>
            </a:pPr>
            <a:r>
              <a:rPr lang="en-US" sz="1800" dirty="0" err="1" smtClean="0">
                <a:latin typeface="Arial" charset="0"/>
              </a:rPr>
              <a:t>endclass</a:t>
            </a:r>
            <a:r>
              <a:rPr lang="en-US" sz="1800" dirty="0" smtClean="0">
                <a:latin typeface="Arial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5528974" y="1603376"/>
            <a:ext cx="2887662" cy="2057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virtual class </a:t>
            </a:r>
            <a:r>
              <a:rPr lang="en-US" sz="3200" b="1" dirty="0" smtClean="0"/>
              <a:t>b</a:t>
            </a:r>
            <a:r>
              <a:rPr lang="en-US" sz="18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  </a:t>
            </a: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enum</a:t>
            </a:r>
            <a:r>
              <a:rPr lang="en-US" sz="1800" dirty="0" smtClean="0"/>
              <a:t> logic [7:0 ]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    </a:t>
            </a:r>
            <a:r>
              <a:rPr lang="en-US" sz="1800" b="1" dirty="0" smtClean="0"/>
              <a:t>K3 = 8'h9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  } </a:t>
            </a:r>
            <a:r>
              <a:rPr lang="en-US" sz="1800" dirty="0" err="1" smtClean="0"/>
              <a:t>valid_keys</a:t>
            </a:r>
            <a:r>
              <a:rPr lang="en-US" sz="1800" dirty="0" smtClean="0"/>
              <a:t> 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 smtClean="0"/>
              <a:t>endclass</a:t>
            </a:r>
            <a:r>
              <a:rPr lang="en-US" sz="1800" dirty="0" smtClean="0"/>
              <a:t> </a:t>
            </a:r>
          </a:p>
          <a:p>
            <a:pPr>
              <a:defRPr/>
            </a:pPr>
            <a:endParaRPr lang="en-IN" sz="1800" dirty="0"/>
          </a:p>
        </p:txBody>
      </p:sp>
      <p:sp>
        <p:nvSpPr>
          <p:cNvPr id="13" name="Cloud 12"/>
          <p:cNvSpPr/>
          <p:nvPr/>
        </p:nvSpPr>
        <p:spPr>
          <a:xfrm>
            <a:off x="1927081" y="3660776"/>
            <a:ext cx="2384425" cy="169386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Valid Keys in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are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K1</a:t>
            </a:r>
            <a:r>
              <a:rPr lang="en-US" dirty="0">
                <a:solidFill>
                  <a:schemeClr val="tx1"/>
                </a:solidFill>
              </a:rPr>
              <a:t>(01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b="1" dirty="0" smtClean="0">
                <a:solidFill>
                  <a:schemeClr val="tx1"/>
                </a:solidFill>
              </a:rPr>
              <a:t>K2</a:t>
            </a:r>
            <a:r>
              <a:rPr lang="en-US" dirty="0" smtClean="0">
                <a:solidFill>
                  <a:schemeClr val="tx1"/>
                </a:solidFill>
              </a:rPr>
              <a:t>(08), </a:t>
            </a:r>
            <a:r>
              <a:rPr lang="en-US" b="1" dirty="0" smtClean="0">
                <a:solidFill>
                  <a:schemeClr val="tx1"/>
                </a:solidFill>
              </a:rPr>
              <a:t>K3</a:t>
            </a:r>
            <a:r>
              <a:rPr lang="en-US" dirty="0" smtClean="0">
                <a:solidFill>
                  <a:schemeClr val="tx1"/>
                </a:solidFill>
              </a:rPr>
              <a:t>(09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Cloud 13"/>
          <p:cNvSpPr/>
          <p:nvPr/>
        </p:nvSpPr>
        <p:spPr>
          <a:xfrm>
            <a:off x="5960919" y="3660776"/>
            <a:ext cx="2398713" cy="184785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Valid Keys in </a:t>
            </a:r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K3</a:t>
            </a:r>
            <a:r>
              <a:rPr lang="en-US" dirty="0">
                <a:solidFill>
                  <a:schemeClr val="tx1"/>
                </a:solidFill>
              </a:rPr>
              <a:t>(09)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7F"/>
                </a:solidFill>
                <a:latin typeface="Arial" charset="0"/>
              </a:rPr>
              <a:t>V</a:t>
            </a:r>
            <a:r>
              <a:rPr altLang="en-US" dirty="0" smtClean="0">
                <a:solidFill>
                  <a:srgbClr val="00007F"/>
                </a:solidFill>
                <a:latin typeface="Arial" charset="0"/>
              </a:rPr>
              <a:t>irtual Classes 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438855-F1B5-460A-A052-F4BF424006A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Declared outside the assertion block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Encapsulate enumerations (keys)</a:t>
            </a:r>
          </a:p>
          <a:p>
            <a:r>
              <a:rPr lang="en-US" dirty="0">
                <a:latin typeface="Arial" charset="0"/>
                <a:cs typeface="Arial" charset="0"/>
              </a:rPr>
              <a:t>v</a:t>
            </a:r>
            <a:r>
              <a:rPr lang="en-US" dirty="0" smtClean="0">
                <a:latin typeface="Arial" charset="0"/>
                <a:cs typeface="Arial" charset="0"/>
              </a:rPr>
              <a:t>irtual classes are used to restrict accidental access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Class members access using “::” scope resolution operator</a:t>
            </a:r>
          </a:p>
        </p:txBody>
      </p:sp>
    </p:spTree>
    <p:extLst>
      <p:ext uri="{BB962C8B-B14F-4D97-AF65-F5344CB8AC3E}">
        <p14:creationId xmlns:p14="http://schemas.microsoft.com/office/powerpoint/2010/main" val="136860352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39900" y="268288"/>
            <a:ext cx="7227888" cy="1143000"/>
          </a:xfrm>
        </p:spPr>
        <p:txBody>
          <a:bodyPr/>
          <a:lstStyle/>
          <a:p>
            <a:pPr eaLnBrk="1" hangingPunct="1">
              <a:defRPr/>
            </a:pPr>
            <a:r>
              <a:rPr altLang="en-US" dirty="0" smtClean="0">
                <a:solidFill>
                  <a:srgbClr val="00007F"/>
                </a:solidFill>
              </a:rPr>
              <a:t>Sample Code - 2</a:t>
            </a:r>
            <a:br>
              <a:rPr altLang="en-US" dirty="0" smtClean="0">
                <a:solidFill>
                  <a:srgbClr val="00007F"/>
                </a:solidFill>
              </a:rPr>
            </a:br>
            <a:r>
              <a:rPr sz="2800" dirty="0"/>
              <a:t>Module, IP </a:t>
            </a:r>
            <a:r>
              <a:rPr sz="2800" dirty="0" smtClean="0"/>
              <a:t>checks</a:t>
            </a:r>
            <a:endParaRPr altLang="en-US" sz="2800" dirty="0" smtClean="0">
              <a:solidFill>
                <a:srgbClr val="00007F"/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8BC70D-705E-482B-95AD-1C07D6F6E9B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" name="Text Placeholder 5"/>
          <p:cNvSpPr txBox="1">
            <a:spLocks/>
          </p:cNvSpPr>
          <p:nvPr/>
        </p:nvSpPr>
        <p:spPr bwMode="auto">
          <a:xfrm>
            <a:off x="366713" y="1441450"/>
            <a:ext cx="3733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u="sng" dirty="0" smtClean="0"/>
              <a:t>Base Concepts</a:t>
            </a:r>
            <a:endParaRPr lang="en-IN" b="1" u="sng" dirty="0"/>
          </a:p>
        </p:txBody>
      </p:sp>
      <p:sp>
        <p:nvSpPr>
          <p:cNvPr id="14343" name="Content Placeholder 2"/>
          <p:cNvSpPr>
            <a:spLocks noGrp="1"/>
          </p:cNvSpPr>
          <p:nvPr>
            <p:ph sz="half" idx="4294967295"/>
          </p:nvPr>
        </p:nvSpPr>
        <p:spPr>
          <a:xfrm>
            <a:off x="379413" y="1851025"/>
            <a:ext cx="4040187" cy="466927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Arial" charset="0"/>
              </a:rPr>
              <a:t>module </a:t>
            </a:r>
            <a:r>
              <a:rPr lang="en-US" sz="1200" dirty="0" err="1" smtClean="0">
                <a:latin typeface="Arial" charset="0"/>
              </a:rPr>
              <a:t>ip_check</a:t>
            </a:r>
            <a:r>
              <a:rPr lang="en-US" sz="1200" dirty="0" smtClean="0">
                <a:latin typeface="Arial" charset="0"/>
              </a:rPr>
              <a:t> #(</a:t>
            </a:r>
            <a:r>
              <a:rPr lang="en-US" sz="1200" b="1" dirty="0" smtClean="0">
                <a:latin typeface="Arial" charset="0"/>
              </a:rPr>
              <a:t>type T1 = </a:t>
            </a:r>
            <a:r>
              <a:rPr lang="en-US" sz="1200" b="1" dirty="0" err="1" smtClean="0">
                <a:latin typeface="Arial" charset="0"/>
              </a:rPr>
              <a:t>int</a:t>
            </a:r>
            <a:r>
              <a:rPr lang="en-US" sz="1200" b="1" dirty="0" smtClean="0">
                <a:latin typeface="Arial" charset="0"/>
              </a:rPr>
              <a:t>, type T2 = </a:t>
            </a:r>
            <a:r>
              <a:rPr lang="en-US" sz="1200" b="1" dirty="0" err="1" smtClean="0">
                <a:latin typeface="Arial" charset="0"/>
              </a:rPr>
              <a:t>int</a:t>
            </a:r>
            <a:r>
              <a:rPr lang="en-US" sz="1200" dirty="0" smtClean="0">
                <a:latin typeface="Arial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Arial" charset="0"/>
              </a:rPr>
              <a:t>  logic [7:0] </a:t>
            </a:r>
            <a:r>
              <a:rPr lang="en-US" sz="1200" dirty="0" err="1" smtClean="0">
                <a:latin typeface="Arial" charset="0"/>
              </a:rPr>
              <a:t>local_enum</a:t>
            </a:r>
            <a:r>
              <a:rPr lang="en-US" sz="1200" dirty="0" smtClean="0">
                <a:latin typeface="Arial" charset="0"/>
              </a:rPr>
              <a:t>; </a:t>
            </a:r>
          </a:p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Arial" charset="0"/>
              </a:rPr>
              <a:t>  string        </a:t>
            </a:r>
            <a:r>
              <a:rPr lang="en-US" sz="1200" dirty="0" err="1" smtClean="0">
                <a:latin typeface="Arial" charset="0"/>
              </a:rPr>
              <a:t>my_string</a:t>
            </a:r>
            <a:r>
              <a:rPr lang="en-US" sz="1200" dirty="0" smtClean="0">
                <a:latin typeface="Arial" charset="0"/>
              </a:rPr>
              <a:t>; </a:t>
            </a:r>
          </a:p>
          <a:p>
            <a:pPr marL="0" indent="0">
              <a:buFont typeface="Arial" charset="0"/>
              <a:buNone/>
            </a:pPr>
            <a:endParaRPr lang="en-US" sz="12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Arial" charset="0"/>
              </a:rPr>
              <a:t>  </a:t>
            </a:r>
            <a:r>
              <a:rPr lang="en-US" sz="1200" dirty="0" err="1">
                <a:latin typeface="Arial" charset="0"/>
              </a:rPr>
              <a:t>typedef</a:t>
            </a:r>
            <a:r>
              <a:rPr lang="en-US" sz="1200" dirty="0">
                <a:latin typeface="Arial" charset="0"/>
              </a:rPr>
              <a:t> T1::</a:t>
            </a:r>
            <a:r>
              <a:rPr lang="en-US" sz="1200" dirty="0" err="1">
                <a:latin typeface="Arial" charset="0"/>
              </a:rPr>
              <a:t>valid_keys</a:t>
            </a:r>
            <a:r>
              <a:rPr lang="en-US" sz="1200" dirty="0">
                <a:latin typeface="Arial" charset="0"/>
              </a:rPr>
              <a:t>   key_g1_enum_t;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</a:t>
            </a:r>
            <a:r>
              <a:rPr lang="en-US" sz="1200" dirty="0" err="1">
                <a:latin typeface="Arial" charset="0"/>
              </a:rPr>
              <a:t>typedef</a:t>
            </a:r>
            <a:r>
              <a:rPr lang="en-US" sz="1200" dirty="0">
                <a:latin typeface="Arial" charset="0"/>
              </a:rPr>
              <a:t> T2::</a:t>
            </a:r>
            <a:r>
              <a:rPr lang="en-US" sz="1200" dirty="0" err="1">
                <a:latin typeface="Arial" charset="0"/>
              </a:rPr>
              <a:t>valid_keys</a:t>
            </a:r>
            <a:r>
              <a:rPr lang="en-US" sz="1200" dirty="0">
                <a:latin typeface="Arial" charset="0"/>
              </a:rPr>
              <a:t>   key_g2_enum_t;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key_g1_enum_t      </a:t>
            </a:r>
            <a:r>
              <a:rPr lang="en-US" sz="1200" dirty="0" smtClean="0">
                <a:latin typeface="Arial" charset="0"/>
              </a:rPr>
              <a:t>       </a:t>
            </a:r>
            <a:r>
              <a:rPr lang="en-US" sz="1200" b="1" dirty="0">
                <a:latin typeface="Arial" charset="0"/>
              </a:rPr>
              <a:t>key_g1_enum</a:t>
            </a:r>
            <a:r>
              <a:rPr lang="en-US" sz="1200" dirty="0">
                <a:latin typeface="Arial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key_g2_enum_t      </a:t>
            </a:r>
            <a:r>
              <a:rPr lang="en-US" sz="1200" dirty="0" smtClean="0">
                <a:latin typeface="Arial" charset="0"/>
              </a:rPr>
              <a:t>       </a:t>
            </a:r>
            <a:r>
              <a:rPr lang="en-US" sz="1200" b="1" dirty="0">
                <a:latin typeface="Arial" charset="0"/>
              </a:rPr>
              <a:t>key_g2_enum</a:t>
            </a:r>
            <a:r>
              <a:rPr lang="en-US" sz="1200" dirty="0">
                <a:latin typeface="Arial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initial  begin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</a:t>
            </a:r>
            <a:r>
              <a:rPr lang="en-US" sz="1200" dirty="0" err="1">
                <a:latin typeface="Arial" charset="0"/>
              </a:rPr>
              <a:t>local_enum</a:t>
            </a:r>
            <a:r>
              <a:rPr lang="en-US" sz="1200" dirty="0">
                <a:latin typeface="Arial" charset="0"/>
              </a:rPr>
              <a:t>    </a:t>
            </a:r>
            <a:r>
              <a:rPr lang="en-US" sz="1200" dirty="0" smtClean="0">
                <a:latin typeface="Arial" charset="0"/>
              </a:rPr>
              <a:t>     = </a:t>
            </a:r>
            <a:r>
              <a:rPr lang="en-US" sz="1200" b="1" dirty="0">
                <a:latin typeface="Arial" charset="0"/>
              </a:rPr>
              <a:t>8'h8</a:t>
            </a:r>
            <a:r>
              <a:rPr lang="en-US" sz="1200" dirty="0">
                <a:latin typeface="Arial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</a:t>
            </a:r>
            <a:r>
              <a:rPr lang="en-US" sz="1200" b="1" dirty="0">
                <a:latin typeface="Arial" charset="0"/>
              </a:rPr>
              <a:t>key_g1_enum</a:t>
            </a:r>
            <a:r>
              <a:rPr lang="en-US" sz="1200" dirty="0">
                <a:latin typeface="Arial" charset="0"/>
              </a:rPr>
              <a:t>   = key_g1_enum_t'(</a:t>
            </a:r>
            <a:r>
              <a:rPr lang="en-US" sz="1200" dirty="0" err="1">
                <a:latin typeface="Arial" charset="0"/>
              </a:rPr>
              <a:t>local_enum</a:t>
            </a:r>
            <a:r>
              <a:rPr lang="en-US" sz="1200" dirty="0">
                <a:latin typeface="Arial" charset="0"/>
              </a:rPr>
              <a:t>);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</a:t>
            </a:r>
            <a:r>
              <a:rPr lang="en-US" sz="1200" dirty="0" err="1">
                <a:latin typeface="Arial" charset="0"/>
              </a:rPr>
              <a:t>my_string</a:t>
            </a:r>
            <a:r>
              <a:rPr lang="en-US" sz="1200" dirty="0">
                <a:latin typeface="Arial" charset="0"/>
              </a:rPr>
              <a:t>   </a:t>
            </a:r>
            <a:r>
              <a:rPr lang="en-US" sz="1200" dirty="0" smtClean="0">
                <a:latin typeface="Arial" charset="0"/>
              </a:rPr>
              <a:t>        </a:t>
            </a:r>
            <a:r>
              <a:rPr lang="en-US" sz="1200" dirty="0">
                <a:latin typeface="Arial" charset="0"/>
              </a:rPr>
              <a:t>= key_g1_enum.name() 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$display ("value is %s" ,</a:t>
            </a:r>
            <a:r>
              <a:rPr lang="en-US" sz="1200" dirty="0" err="1">
                <a:latin typeface="Arial" charset="0"/>
              </a:rPr>
              <a:t>my_string</a:t>
            </a:r>
            <a:r>
              <a:rPr lang="en-US" sz="1200" dirty="0">
                <a:latin typeface="Arial" charset="0"/>
              </a:rPr>
              <a:t>);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</a:t>
            </a:r>
            <a:r>
              <a:rPr lang="en-US" sz="1200" dirty="0" err="1">
                <a:latin typeface="Arial" charset="0"/>
              </a:rPr>
              <a:t>local_enum</a:t>
            </a:r>
            <a:r>
              <a:rPr lang="en-US" sz="1200" dirty="0">
                <a:latin typeface="Arial" charset="0"/>
              </a:rPr>
              <a:t>    = </a:t>
            </a:r>
            <a:r>
              <a:rPr lang="en-US" sz="1200" b="1" dirty="0">
                <a:latin typeface="Arial" charset="0"/>
              </a:rPr>
              <a:t>8'h9</a:t>
            </a:r>
            <a:r>
              <a:rPr lang="en-US" sz="1200" dirty="0">
                <a:latin typeface="Arial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</a:t>
            </a:r>
            <a:r>
              <a:rPr lang="en-US" sz="1200" b="1" dirty="0">
                <a:latin typeface="Arial" charset="0"/>
              </a:rPr>
              <a:t>key_g2_enum</a:t>
            </a:r>
            <a:r>
              <a:rPr lang="en-US" sz="1200" dirty="0">
                <a:latin typeface="Arial" charset="0"/>
              </a:rPr>
              <a:t>   = key_g2_enum_t'(</a:t>
            </a:r>
            <a:r>
              <a:rPr lang="en-US" sz="1200" dirty="0" err="1">
                <a:latin typeface="Arial" charset="0"/>
              </a:rPr>
              <a:t>local_enum</a:t>
            </a:r>
            <a:r>
              <a:rPr lang="en-US" sz="1200" dirty="0">
                <a:latin typeface="Arial" charset="0"/>
              </a:rPr>
              <a:t>);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</a:t>
            </a:r>
            <a:r>
              <a:rPr lang="en-US" sz="1200" dirty="0" err="1">
                <a:latin typeface="Arial" charset="0"/>
              </a:rPr>
              <a:t>my_string</a:t>
            </a:r>
            <a:r>
              <a:rPr lang="en-US" sz="1200" dirty="0">
                <a:latin typeface="Arial" charset="0"/>
              </a:rPr>
              <a:t>     = key_g2_enum.name() 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  $display ("value is %s" ,</a:t>
            </a:r>
            <a:r>
              <a:rPr lang="en-US" sz="1200" dirty="0" err="1">
                <a:latin typeface="Arial" charset="0"/>
              </a:rPr>
              <a:t>my_string</a:t>
            </a:r>
            <a:r>
              <a:rPr lang="en-US" sz="1200" dirty="0">
                <a:latin typeface="Arial" charset="0"/>
              </a:rPr>
              <a:t>);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end </a:t>
            </a:r>
            <a:endParaRPr lang="en-US" sz="12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Arial" charset="0"/>
              </a:rPr>
              <a:t>endmodule:ip_check</a:t>
            </a:r>
            <a:endParaRPr lang="en-US" sz="1200" dirty="0">
              <a:latin typeface="Arial" charset="0"/>
            </a:endParaRPr>
          </a:p>
          <a:p>
            <a:pPr marL="0" indent="0">
              <a:buNone/>
            </a:pPr>
            <a:endParaRPr lang="en-US" sz="1200" dirty="0" smtClean="0">
              <a:latin typeface="Arial" charset="0"/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645025" y="2174875"/>
            <a:ext cx="4651375" cy="39512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module </a:t>
            </a:r>
            <a:r>
              <a:rPr lang="en-US" sz="1600" dirty="0" err="1"/>
              <a:t>tb_ip_check</a:t>
            </a:r>
            <a:r>
              <a:rPr lang="en-US" sz="1600" dirty="0"/>
              <a:t> ();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/>
              <a:t> </a:t>
            </a:r>
            <a:r>
              <a:rPr lang="en-US" sz="1600" dirty="0" err="1"/>
              <a:t>ip_check</a:t>
            </a:r>
            <a:r>
              <a:rPr lang="en-US" sz="1600" dirty="0"/>
              <a:t> </a:t>
            </a:r>
            <a:r>
              <a:rPr lang="en-US" sz="1600" dirty="0" smtClean="0"/>
              <a:t>#(</a:t>
            </a:r>
            <a:r>
              <a:rPr lang="en-US" sz="1600" b="1" dirty="0" smtClean="0"/>
              <a:t>.</a:t>
            </a:r>
            <a:r>
              <a:rPr lang="en-US" sz="1600" b="1" dirty="0"/>
              <a:t>T1(a</a:t>
            </a:r>
            <a:r>
              <a:rPr lang="en-US" sz="1600" b="1" dirty="0" smtClean="0"/>
              <a:t>),  .</a:t>
            </a:r>
            <a:r>
              <a:rPr lang="en-US" sz="1600" b="1" dirty="0"/>
              <a:t>T2(b)</a:t>
            </a:r>
            <a:r>
              <a:rPr lang="en-US" sz="1600" dirty="0"/>
              <a:t>) dut_ip1_check () 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 err="1"/>
              <a:t>endmodule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4191000"/>
            <a:ext cx="2514600" cy="10779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Log report</a:t>
            </a:r>
            <a:endParaRPr lang="en-IN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 value is K2</a:t>
            </a:r>
          </a:p>
          <a:p>
            <a:pPr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 value is K3</a:t>
            </a:r>
          </a:p>
        </p:txBody>
      </p:sp>
      <p:sp>
        <p:nvSpPr>
          <p:cNvPr id="19" name="Hexagon 18"/>
          <p:cNvSpPr/>
          <p:nvPr/>
        </p:nvSpPr>
        <p:spPr>
          <a:xfrm>
            <a:off x="6691313" y="1589088"/>
            <a:ext cx="723900" cy="484187"/>
          </a:xfrm>
          <a:prstGeom prst="hexagon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b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Hexagon 19"/>
          <p:cNvSpPr/>
          <p:nvPr/>
        </p:nvSpPr>
        <p:spPr>
          <a:xfrm>
            <a:off x="7543800" y="3635375"/>
            <a:ext cx="685800" cy="466725"/>
          </a:xfrm>
          <a:prstGeom prst="hexagon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flipH="1">
            <a:off x="6842125" y="1830388"/>
            <a:ext cx="573088" cy="1227137"/>
          </a:xfrm>
          <a:prstGeom prst="curvedConnector4">
            <a:avLst>
              <a:gd name="adj1" fmla="val -39889"/>
              <a:gd name="adj2" fmla="val 59872"/>
            </a:avLst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6134100" y="3214688"/>
            <a:ext cx="1409700" cy="654050"/>
          </a:xfrm>
          <a:prstGeom prst="curvedConnector3">
            <a:avLst>
              <a:gd name="adj1" fmla="val 58535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/>
          <p:cNvSpPr/>
          <p:nvPr/>
        </p:nvSpPr>
        <p:spPr>
          <a:xfrm>
            <a:off x="6973888" y="4183063"/>
            <a:ext cx="2170112" cy="160813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Valid Keys in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are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K1</a:t>
            </a:r>
            <a:r>
              <a:rPr lang="en-US" dirty="0">
                <a:solidFill>
                  <a:schemeClr val="tx1"/>
                </a:solidFill>
              </a:rPr>
              <a:t>(01),</a:t>
            </a:r>
            <a:r>
              <a:rPr lang="en-US" b="1" dirty="0">
                <a:solidFill>
                  <a:schemeClr val="tx1"/>
                </a:solidFill>
              </a:rPr>
              <a:t>K2</a:t>
            </a:r>
            <a:r>
              <a:rPr lang="en-US" dirty="0">
                <a:solidFill>
                  <a:schemeClr val="tx1"/>
                </a:solidFill>
              </a:rPr>
              <a:t>(08),</a:t>
            </a:r>
            <a:r>
              <a:rPr lang="en-US" b="1" dirty="0">
                <a:solidFill>
                  <a:schemeClr val="tx1"/>
                </a:solidFill>
              </a:rPr>
              <a:t>K3</a:t>
            </a:r>
            <a:r>
              <a:rPr lang="en-US" dirty="0">
                <a:solidFill>
                  <a:schemeClr val="tx1"/>
                </a:solidFill>
              </a:rPr>
              <a:t>(09)</a:t>
            </a:r>
          </a:p>
        </p:txBody>
      </p:sp>
      <p:sp>
        <p:nvSpPr>
          <p:cNvPr id="24" name="Cloud 23"/>
          <p:cNvSpPr/>
          <p:nvPr/>
        </p:nvSpPr>
        <p:spPr>
          <a:xfrm>
            <a:off x="6973888" y="231775"/>
            <a:ext cx="1752600" cy="1412875"/>
          </a:xfrm>
          <a:prstGeom prst="cloud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Valid Keys in </a:t>
            </a:r>
            <a:r>
              <a:rPr lang="en-US" sz="2400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K3</a:t>
            </a:r>
            <a:r>
              <a:rPr lang="en-US" dirty="0">
                <a:solidFill>
                  <a:schemeClr val="tx1"/>
                </a:solidFill>
              </a:rPr>
              <a:t>(09)</a:t>
            </a:r>
          </a:p>
        </p:txBody>
      </p:sp>
      <p:sp>
        <p:nvSpPr>
          <p:cNvPr id="14352" name="Text Placeholder 6"/>
          <p:cNvSpPr txBox="1">
            <a:spLocks/>
          </p:cNvSpPr>
          <p:nvPr/>
        </p:nvSpPr>
        <p:spPr bwMode="auto">
          <a:xfrm>
            <a:off x="4494213" y="1995488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None/>
            </a:pPr>
            <a:r>
              <a:rPr lang="en-US" sz="2800" b="1" u="sng"/>
              <a:t>Instantiation</a:t>
            </a:r>
            <a:endParaRPr lang="en-IN" sz="2800" b="1" u="sng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35086" y="4837611"/>
            <a:ext cx="2085703" cy="130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091543" y="5064033"/>
            <a:ext cx="2203268" cy="8621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39900" y="268288"/>
            <a:ext cx="7227888" cy="1143000"/>
          </a:xfrm>
        </p:spPr>
        <p:txBody>
          <a:bodyPr/>
          <a:lstStyle/>
          <a:p>
            <a:pPr eaLnBrk="1" hangingPunct="1">
              <a:defRPr/>
            </a:pPr>
            <a:r>
              <a:rPr altLang="en-US" dirty="0" smtClean="0">
                <a:solidFill>
                  <a:srgbClr val="00007F"/>
                </a:solidFill>
              </a:rPr>
              <a:t>Sample Code - 3</a:t>
            </a:r>
            <a:br>
              <a:rPr altLang="en-US" dirty="0" smtClean="0">
                <a:solidFill>
                  <a:srgbClr val="00007F"/>
                </a:solidFill>
              </a:rPr>
            </a:br>
            <a:r>
              <a:rPr altLang="en-US" sz="2800" dirty="0" smtClean="0"/>
              <a:t>IP Implementation</a:t>
            </a:r>
            <a:endParaRPr altLang="en-US" sz="2800" dirty="0" smtClean="0">
              <a:solidFill>
                <a:srgbClr val="00007F"/>
              </a:solidFill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8BC70D-705E-482B-95AD-1C07D6F6E9B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43" name="Content Placeholder 2"/>
          <p:cNvSpPr>
            <a:spLocks noGrp="1"/>
          </p:cNvSpPr>
          <p:nvPr>
            <p:ph sz="half" idx="4294967295"/>
          </p:nvPr>
        </p:nvSpPr>
        <p:spPr>
          <a:xfrm>
            <a:off x="253501" y="1498327"/>
            <a:ext cx="4126910" cy="5037456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Arial" charset="0"/>
              </a:rPr>
              <a:t>module </a:t>
            </a:r>
            <a:r>
              <a:rPr lang="en-US" sz="1200" dirty="0" err="1" smtClean="0">
                <a:latin typeface="Arial" charset="0"/>
              </a:rPr>
              <a:t>ip_check</a:t>
            </a:r>
            <a:r>
              <a:rPr lang="en-US" sz="1200" dirty="0" smtClean="0">
                <a:latin typeface="Arial" charset="0"/>
              </a:rPr>
              <a:t> #(</a:t>
            </a:r>
            <a:r>
              <a:rPr lang="en-US" sz="1200" b="1" dirty="0" smtClean="0">
                <a:latin typeface="Arial" charset="0"/>
              </a:rPr>
              <a:t>type T1 = </a:t>
            </a:r>
            <a:r>
              <a:rPr lang="en-US" sz="1200" b="1" dirty="0" err="1" smtClean="0">
                <a:latin typeface="Arial" charset="0"/>
              </a:rPr>
              <a:t>int</a:t>
            </a:r>
            <a:r>
              <a:rPr lang="en-US" sz="1200" b="1" dirty="0" smtClean="0">
                <a:latin typeface="Arial" charset="0"/>
              </a:rPr>
              <a:t>, type T2 = </a:t>
            </a:r>
            <a:r>
              <a:rPr lang="en-US" sz="1200" b="1" dirty="0" err="1" smtClean="0">
                <a:latin typeface="Arial" charset="0"/>
              </a:rPr>
              <a:t>int</a:t>
            </a:r>
            <a:r>
              <a:rPr lang="en-US" sz="1200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Arial" charset="0"/>
              </a:rPr>
              <a:t>  (</a:t>
            </a:r>
            <a:r>
              <a:rPr lang="en-US" sz="1200" dirty="0" err="1" smtClean="0">
                <a:latin typeface="Arial" charset="0"/>
              </a:rPr>
              <a:t>my_vif</a:t>
            </a:r>
            <a:r>
              <a:rPr lang="en-US" sz="1200" dirty="0" smtClean="0">
                <a:latin typeface="Arial" charset="0"/>
              </a:rPr>
              <a:t>  </a:t>
            </a:r>
            <a:r>
              <a:rPr lang="en-US" sz="1200" b="1" dirty="0" err="1" smtClean="0">
                <a:latin typeface="Arial" charset="0"/>
              </a:rPr>
              <a:t>vif</a:t>
            </a:r>
            <a:r>
              <a:rPr lang="en-US" sz="1200" b="1" dirty="0" smtClean="0">
                <a:latin typeface="Arial" charset="0"/>
              </a:rPr>
              <a:t>)</a:t>
            </a:r>
            <a:r>
              <a:rPr lang="en-US" sz="1200" dirty="0" smtClean="0">
                <a:latin typeface="Arial" charset="0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Arial" charset="0"/>
              </a:rPr>
              <a:t>  </a:t>
            </a:r>
            <a:r>
              <a:rPr lang="en-US" sz="1200" dirty="0" err="1">
                <a:latin typeface="Arial" charset="0"/>
              </a:rPr>
              <a:t>typedef</a:t>
            </a:r>
            <a:r>
              <a:rPr lang="en-US" sz="1200" dirty="0">
                <a:latin typeface="Arial" charset="0"/>
              </a:rPr>
              <a:t> T1::</a:t>
            </a:r>
            <a:r>
              <a:rPr lang="en-US" sz="1200" dirty="0" err="1">
                <a:latin typeface="Arial" charset="0"/>
              </a:rPr>
              <a:t>valid_keys</a:t>
            </a:r>
            <a:r>
              <a:rPr lang="en-US" sz="1200" dirty="0">
                <a:latin typeface="Arial" charset="0"/>
              </a:rPr>
              <a:t>   key_g1_enum_t;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</a:t>
            </a:r>
            <a:r>
              <a:rPr lang="en-US" sz="1200" dirty="0" err="1">
                <a:latin typeface="Arial" charset="0"/>
              </a:rPr>
              <a:t>typedef</a:t>
            </a:r>
            <a:r>
              <a:rPr lang="en-US" sz="1200" dirty="0">
                <a:latin typeface="Arial" charset="0"/>
              </a:rPr>
              <a:t> T2::</a:t>
            </a:r>
            <a:r>
              <a:rPr lang="en-US" sz="1200" dirty="0" err="1">
                <a:latin typeface="Arial" charset="0"/>
              </a:rPr>
              <a:t>valid_keys</a:t>
            </a:r>
            <a:r>
              <a:rPr lang="en-US" sz="1200" dirty="0">
                <a:latin typeface="Arial" charset="0"/>
              </a:rPr>
              <a:t>   key_g2_enum_t; 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key_g1_enum_t        </a:t>
            </a:r>
            <a:r>
              <a:rPr lang="en-US" sz="1200" dirty="0" smtClean="0">
                <a:latin typeface="Arial" charset="0"/>
              </a:rPr>
              <a:t>     </a:t>
            </a:r>
            <a:r>
              <a:rPr lang="en-US" sz="1200" dirty="0">
                <a:latin typeface="Arial" charset="0"/>
              </a:rPr>
              <a:t>key_g1_enum;</a:t>
            </a:r>
          </a:p>
          <a:p>
            <a:pPr marL="0" indent="0">
              <a:buNone/>
            </a:pPr>
            <a:r>
              <a:rPr lang="en-US" sz="1200" dirty="0">
                <a:latin typeface="Arial" charset="0"/>
              </a:rPr>
              <a:t>  </a:t>
            </a:r>
            <a:r>
              <a:rPr lang="en-US" sz="1200">
                <a:latin typeface="Arial" charset="0"/>
              </a:rPr>
              <a:t>key_g2_enum_t        </a:t>
            </a:r>
            <a:r>
              <a:rPr lang="en-US" sz="1200" smtClean="0">
                <a:latin typeface="Arial" charset="0"/>
              </a:rPr>
              <a:t>     </a:t>
            </a:r>
            <a:r>
              <a:rPr lang="en-US" sz="1200" dirty="0">
                <a:latin typeface="Arial" charset="0"/>
              </a:rPr>
              <a:t>key_g2_enum;</a:t>
            </a:r>
          </a:p>
          <a:p>
            <a:pPr marL="0" indent="0">
              <a:buNone/>
            </a:pPr>
            <a:endParaRPr lang="en-US" sz="12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1200" i="1" dirty="0" smtClean="0"/>
              <a:t>  //</a:t>
            </a:r>
            <a:r>
              <a:rPr lang="en-US" sz="1200" i="1" dirty="0"/>
              <a:t>assuming </a:t>
            </a:r>
            <a:r>
              <a:rPr lang="en-US" sz="1200" i="1" dirty="0" err="1"/>
              <a:t>vif.key</a:t>
            </a:r>
            <a:r>
              <a:rPr lang="en-US" sz="1200" i="1" dirty="0"/>
              <a:t> is </a:t>
            </a:r>
            <a:r>
              <a:rPr lang="en-US" sz="1200" i="1" dirty="0" smtClean="0"/>
              <a:t> declared </a:t>
            </a:r>
            <a:r>
              <a:rPr lang="en-US" sz="1200" i="1" dirty="0"/>
              <a:t>in the </a:t>
            </a:r>
            <a:r>
              <a:rPr lang="en-US" sz="1200" i="1" dirty="0" err="1"/>
              <a:t>vif</a:t>
            </a:r>
            <a:r>
              <a:rPr lang="en-US" sz="1200" i="1" dirty="0"/>
              <a:t> interface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logic  </a:t>
            </a:r>
            <a:r>
              <a:rPr lang="en-US" sz="1200" dirty="0"/>
              <a:t>valid1_key;</a:t>
            </a:r>
          </a:p>
          <a:p>
            <a:pPr marL="0" indent="0">
              <a:buNone/>
            </a:pPr>
            <a:r>
              <a:rPr lang="en-US" sz="1200" dirty="0" smtClean="0"/>
              <a:t>  assign </a:t>
            </a:r>
            <a:r>
              <a:rPr lang="en-US" sz="1200" dirty="0"/>
              <a:t>key_g1_enum  =  key_g1_enum_t'(</a:t>
            </a:r>
            <a:r>
              <a:rPr lang="en-US" sz="1200" b="1" dirty="0" err="1"/>
              <a:t>vif.key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assign </a:t>
            </a:r>
            <a:r>
              <a:rPr lang="en-US" sz="1200" b="1" dirty="0"/>
              <a:t>valid1_key</a:t>
            </a:r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/>
              <a:t>= (key_g1_enum</a:t>
            </a:r>
            <a:r>
              <a:rPr lang="en-US" sz="1200" b="1" dirty="0"/>
              <a:t>.name</a:t>
            </a:r>
            <a:r>
              <a:rPr lang="en-US" sz="1200" dirty="0"/>
              <a:t> () != </a:t>
            </a:r>
            <a:r>
              <a:rPr lang="en-US" sz="1200" dirty="0" smtClean="0"/>
              <a:t>"");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logic  </a:t>
            </a:r>
            <a:r>
              <a:rPr lang="en-US" sz="1200" dirty="0"/>
              <a:t>valid2_key;</a:t>
            </a:r>
          </a:p>
          <a:p>
            <a:pPr marL="0" indent="0">
              <a:buNone/>
            </a:pPr>
            <a:r>
              <a:rPr lang="en-US" sz="1200" dirty="0"/>
              <a:t> assign key_g2_enum  =  key_g2_enum_t'(</a:t>
            </a:r>
            <a:r>
              <a:rPr lang="en-US" sz="1200" b="1" dirty="0" err="1"/>
              <a:t>vif.key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assign </a:t>
            </a:r>
            <a:r>
              <a:rPr lang="en-US" sz="1200" b="1" dirty="0"/>
              <a:t>valid2_key</a:t>
            </a:r>
            <a:r>
              <a:rPr lang="en-US" sz="1200" dirty="0"/>
              <a:t>   </a:t>
            </a:r>
            <a:r>
              <a:rPr lang="en-US" sz="1200" dirty="0" smtClean="0"/>
              <a:t>   = </a:t>
            </a:r>
            <a:r>
              <a:rPr lang="en-US" sz="1200" dirty="0"/>
              <a:t>(key_g2_enum</a:t>
            </a:r>
            <a:r>
              <a:rPr lang="en-US" sz="1200" b="1" dirty="0"/>
              <a:t>.name</a:t>
            </a:r>
            <a:r>
              <a:rPr lang="en-US" sz="1200" dirty="0"/>
              <a:t> () != </a:t>
            </a:r>
            <a:r>
              <a:rPr lang="en-US" sz="1200" dirty="0" smtClean="0"/>
              <a:t>"");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sequence </a:t>
            </a:r>
            <a:r>
              <a:rPr lang="en-US" sz="1200" b="1" dirty="0" smtClean="0"/>
              <a:t>check_key_g1</a:t>
            </a:r>
            <a:r>
              <a:rPr lang="en-US" sz="1200" dirty="0" smtClean="0"/>
              <a:t> 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smtClean="0"/>
              <a:t> @(</a:t>
            </a:r>
            <a:r>
              <a:rPr lang="en-US" sz="1200" dirty="0" err="1"/>
              <a:t>posedge</a:t>
            </a:r>
            <a:r>
              <a:rPr lang="en-US" sz="1200" dirty="0"/>
              <a:t> </a:t>
            </a:r>
            <a:r>
              <a:rPr lang="en-US" sz="1200" dirty="0" err="1"/>
              <a:t>vif.clk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 smtClean="0"/>
              <a:t>      ((</a:t>
            </a:r>
            <a:r>
              <a:rPr lang="en-US" sz="1200" dirty="0" err="1"/>
              <a:t>vif.cmd_start</a:t>
            </a:r>
            <a:r>
              <a:rPr lang="en-US" sz="1200" dirty="0"/>
              <a:t>) &amp;&amp; (</a:t>
            </a:r>
            <a:r>
              <a:rPr lang="en-US" sz="1200" dirty="0" err="1"/>
              <a:t>vif.grp</a:t>
            </a:r>
            <a:r>
              <a:rPr lang="en-US" sz="1200" dirty="0"/>
              <a:t> == 2'b0) &amp;&amp; </a:t>
            </a:r>
            <a:r>
              <a:rPr lang="en-US" sz="1200" dirty="0" smtClean="0"/>
              <a:t>(</a:t>
            </a:r>
            <a:r>
              <a:rPr lang="en-US" sz="1200" b="1" dirty="0" smtClean="0"/>
              <a:t>valid1_key</a:t>
            </a:r>
            <a:r>
              <a:rPr lang="en-US" sz="1200" dirty="0" smtClean="0"/>
              <a:t>));            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endsequence</a:t>
            </a:r>
            <a:endParaRPr lang="en-US" sz="1200" dirty="0"/>
          </a:p>
          <a:p>
            <a:pPr marL="0" indent="0">
              <a:buFont typeface="Arial" charset="0"/>
              <a:buNone/>
            </a:pPr>
            <a:endParaRPr lang="en-US" sz="1200" dirty="0" smtClean="0">
              <a:latin typeface="Arial" charset="0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sz="half" idx="4294967295"/>
          </p:nvPr>
        </p:nvSpPr>
        <p:spPr>
          <a:xfrm>
            <a:off x="4970054" y="954157"/>
            <a:ext cx="4027603" cy="5605669"/>
          </a:xfr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200" dirty="0" smtClean="0"/>
              <a:t>sequence </a:t>
            </a:r>
            <a:r>
              <a:rPr lang="en-US" sz="1200" b="1" dirty="0"/>
              <a:t>check_key_g2</a:t>
            </a:r>
            <a:r>
              <a:rPr lang="en-US" sz="1200" dirty="0"/>
              <a:t> ;</a:t>
            </a:r>
          </a:p>
          <a:p>
            <a:pPr marL="0" indent="0">
              <a:buNone/>
            </a:pPr>
            <a:r>
              <a:rPr lang="en-US" sz="1200" dirty="0"/>
              <a:t>  @(</a:t>
            </a:r>
            <a:r>
              <a:rPr lang="en-US" sz="1200" dirty="0" err="1"/>
              <a:t>posedge</a:t>
            </a:r>
            <a:r>
              <a:rPr lang="en-US" sz="1200" dirty="0"/>
              <a:t> </a:t>
            </a:r>
            <a:r>
              <a:rPr lang="en-US" sz="1200" dirty="0" err="1"/>
              <a:t>vif.clk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   ((</a:t>
            </a:r>
            <a:r>
              <a:rPr lang="en-US" sz="1200" dirty="0" err="1"/>
              <a:t>vif.cmd_start</a:t>
            </a:r>
            <a:r>
              <a:rPr lang="en-US" sz="1200" dirty="0"/>
              <a:t>) &amp;&amp; (</a:t>
            </a:r>
            <a:r>
              <a:rPr lang="en-US" sz="1200" dirty="0" err="1"/>
              <a:t>vif.grp</a:t>
            </a:r>
            <a:r>
              <a:rPr lang="en-US" sz="1200" dirty="0"/>
              <a:t> == 2'b1) &amp;&amp; (</a:t>
            </a:r>
            <a:r>
              <a:rPr lang="en-US" sz="1200" b="1" dirty="0"/>
              <a:t>valid2_key</a:t>
            </a:r>
            <a:r>
              <a:rPr lang="en-US" sz="1200" dirty="0"/>
              <a:t>)); </a:t>
            </a:r>
          </a:p>
          <a:p>
            <a:pPr marL="0" indent="0">
              <a:buNone/>
            </a:pPr>
            <a:r>
              <a:rPr lang="en-US" sz="1200" dirty="0" err="1">
                <a:latin typeface="Arial" charset="0"/>
              </a:rPr>
              <a:t>endsequence</a:t>
            </a:r>
            <a:endParaRPr lang="en-US" sz="1200" dirty="0">
              <a:latin typeface="Arial" charset="0"/>
            </a:endParaRP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  // </a:t>
            </a:r>
            <a:r>
              <a:rPr lang="en-US" sz="1200" i="1" dirty="0"/>
              <a:t>assertion for grp1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property </a:t>
            </a:r>
            <a:r>
              <a:rPr lang="en-US" sz="1200" b="1" dirty="0"/>
              <a:t>check_grp1_cmpl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logic [7:0] </a:t>
            </a:r>
            <a:r>
              <a:rPr lang="en-US" sz="1200" dirty="0" err="1"/>
              <a:t>local_tag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@(</a:t>
            </a:r>
            <a:r>
              <a:rPr lang="en-US" sz="1200" dirty="0" err="1"/>
              <a:t>posedge</a:t>
            </a:r>
            <a:r>
              <a:rPr lang="en-US" sz="1200" dirty="0"/>
              <a:t> </a:t>
            </a:r>
            <a:r>
              <a:rPr lang="en-US" sz="1200" dirty="0" err="1"/>
              <a:t>vif.clk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disable </a:t>
            </a:r>
            <a:r>
              <a:rPr lang="en-US" sz="1200" dirty="0" err="1"/>
              <a:t>iff</a:t>
            </a:r>
            <a:r>
              <a:rPr lang="en-US" sz="1200" dirty="0"/>
              <a:t> (!</a:t>
            </a:r>
            <a:r>
              <a:rPr lang="en-US" sz="1200" dirty="0" err="1"/>
              <a:t>vif.rst_b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i="1" dirty="0"/>
              <a:t>    </a:t>
            </a:r>
            <a:r>
              <a:rPr lang="en-US" sz="1200" dirty="0" smtClean="0"/>
              <a:t>(</a:t>
            </a:r>
            <a:r>
              <a:rPr lang="en-US" sz="1200" b="1" dirty="0"/>
              <a:t>check_key_grp1</a:t>
            </a:r>
            <a:r>
              <a:rPr lang="en-US" sz="1200" dirty="0"/>
              <a:t>.</a:t>
            </a:r>
            <a:r>
              <a:rPr lang="en-US" sz="1200" b="1" dirty="0"/>
              <a:t>triggered</a:t>
            </a:r>
            <a:r>
              <a:rPr lang="en-US" sz="1200" dirty="0"/>
              <a:t>, </a:t>
            </a:r>
            <a:r>
              <a:rPr lang="en-US" sz="1200" dirty="0" err="1"/>
              <a:t>local_tag</a:t>
            </a:r>
            <a:r>
              <a:rPr lang="en-US" sz="1200" dirty="0"/>
              <a:t> = </a:t>
            </a:r>
            <a:r>
              <a:rPr lang="en-US" sz="1200" dirty="0" err="1"/>
              <a:t>vif.tag</a:t>
            </a:r>
            <a:r>
              <a:rPr lang="en-US" sz="1200" dirty="0"/>
              <a:t>) |-&gt;  </a:t>
            </a:r>
          </a:p>
          <a:p>
            <a:pPr marL="0" indent="0">
              <a:buNone/>
            </a:pPr>
            <a:r>
              <a:rPr lang="en-US" sz="1200" dirty="0" smtClean="0"/>
              <a:t>         (</a:t>
            </a:r>
            <a:r>
              <a:rPr lang="en-US" sz="1200" dirty="0" err="1"/>
              <a:t>vif.opcode</a:t>
            </a:r>
            <a:r>
              <a:rPr lang="en-US" sz="1200" dirty="0"/>
              <a:t> == 2’b0) &amp;&amp; (</a:t>
            </a:r>
            <a:r>
              <a:rPr lang="en-US" sz="1200" dirty="0" err="1"/>
              <a:t>vif.resp_tag</a:t>
            </a:r>
            <a:r>
              <a:rPr lang="en-US" sz="1200" dirty="0"/>
              <a:t> == </a:t>
            </a:r>
            <a:r>
              <a:rPr lang="en-US" sz="1200" dirty="0" err="1"/>
              <a:t>local_tag</a:t>
            </a:r>
            <a:r>
              <a:rPr lang="en-US" sz="1200" dirty="0"/>
              <a:t>);   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          </a:t>
            </a:r>
            <a:r>
              <a:rPr lang="en-US" sz="1200" i="1" dirty="0" smtClean="0"/>
              <a:t>//</a:t>
            </a:r>
            <a:r>
              <a:rPr lang="en-US" sz="1200" i="1" dirty="0"/>
              <a:t>opcode   </a:t>
            </a:r>
            <a:r>
              <a:rPr lang="en-US" sz="1200" i="1" dirty="0" smtClean="0"/>
              <a:t>   </a:t>
            </a:r>
            <a:r>
              <a:rPr lang="en-US" sz="1200" i="1" dirty="0"/>
              <a:t>2’b0 -&gt; successful operation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endproperty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 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 </a:t>
            </a:r>
            <a:r>
              <a:rPr lang="en-US" sz="1200" i="1" dirty="0" smtClean="0"/>
              <a:t> </a:t>
            </a:r>
            <a:r>
              <a:rPr lang="en-US" sz="1200" i="1" dirty="0"/>
              <a:t>// assertion for grp2 </a:t>
            </a: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  </a:t>
            </a:r>
            <a:r>
              <a:rPr lang="en-US" sz="1200" dirty="0" smtClean="0"/>
              <a:t>property </a:t>
            </a:r>
            <a:r>
              <a:rPr lang="en-US" sz="1200" b="1" dirty="0"/>
              <a:t>check_grp2_cmpl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logic [7:0] </a:t>
            </a:r>
            <a:r>
              <a:rPr lang="en-US" sz="1200" dirty="0" err="1"/>
              <a:t>local_tag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@(</a:t>
            </a:r>
            <a:r>
              <a:rPr lang="en-US" sz="1200" dirty="0" err="1"/>
              <a:t>posedge</a:t>
            </a:r>
            <a:r>
              <a:rPr lang="en-US" sz="1200" dirty="0"/>
              <a:t> </a:t>
            </a:r>
            <a:r>
              <a:rPr lang="en-US" sz="1200" dirty="0" err="1"/>
              <a:t>vif.clk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disable </a:t>
            </a:r>
            <a:r>
              <a:rPr lang="en-US" sz="1200" dirty="0" err="1"/>
              <a:t>iff</a:t>
            </a:r>
            <a:r>
              <a:rPr lang="en-US" sz="1200" dirty="0"/>
              <a:t> (!</a:t>
            </a:r>
            <a:r>
              <a:rPr lang="en-US" sz="1200" dirty="0" err="1"/>
              <a:t>vif.rst_b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(</a:t>
            </a:r>
            <a:r>
              <a:rPr lang="en-US" sz="1200" b="1" dirty="0"/>
              <a:t>check_key_grp2</a:t>
            </a:r>
            <a:r>
              <a:rPr lang="en-US" sz="1200" dirty="0"/>
              <a:t>.</a:t>
            </a:r>
            <a:r>
              <a:rPr lang="en-US" sz="1200" b="1" dirty="0"/>
              <a:t>triggered</a:t>
            </a:r>
            <a:r>
              <a:rPr lang="en-US" sz="1200" dirty="0"/>
              <a:t>, </a:t>
            </a:r>
            <a:r>
              <a:rPr lang="en-US" sz="1200" dirty="0" err="1"/>
              <a:t>local_tag</a:t>
            </a:r>
            <a:r>
              <a:rPr lang="en-US" sz="1200" dirty="0"/>
              <a:t> = </a:t>
            </a:r>
            <a:r>
              <a:rPr lang="en-US" sz="1200" dirty="0" err="1"/>
              <a:t>vif.tag</a:t>
            </a:r>
            <a:r>
              <a:rPr lang="en-US" sz="1200" dirty="0"/>
              <a:t>) |-&gt;  </a:t>
            </a:r>
          </a:p>
          <a:p>
            <a:pPr marL="0" indent="0">
              <a:buNone/>
            </a:pPr>
            <a:r>
              <a:rPr lang="en-US" sz="1200" dirty="0"/>
              <a:t>      (</a:t>
            </a:r>
            <a:r>
              <a:rPr lang="en-US" sz="1200" dirty="0" err="1"/>
              <a:t>vif.opcode</a:t>
            </a:r>
            <a:r>
              <a:rPr lang="en-US" sz="1200" dirty="0"/>
              <a:t> == 2’b0) &amp;&amp; (</a:t>
            </a:r>
            <a:r>
              <a:rPr lang="en-US" sz="1200" dirty="0" err="1"/>
              <a:t>vif.resp_tag</a:t>
            </a:r>
            <a:r>
              <a:rPr lang="en-US" sz="1200" dirty="0"/>
              <a:t> == </a:t>
            </a:r>
            <a:r>
              <a:rPr lang="en-US" sz="1200" dirty="0" err="1"/>
              <a:t>local_tag</a:t>
            </a:r>
            <a:r>
              <a:rPr lang="en-US" sz="1200" dirty="0"/>
              <a:t>);   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       </a:t>
            </a:r>
            <a:r>
              <a:rPr lang="en-US" sz="1200" i="1" dirty="0" smtClean="0"/>
              <a:t>//</a:t>
            </a:r>
            <a:r>
              <a:rPr lang="en-US" sz="1200" i="1" dirty="0"/>
              <a:t>opcode    </a:t>
            </a:r>
            <a:r>
              <a:rPr lang="en-US" sz="1200" i="1" dirty="0" smtClean="0"/>
              <a:t>  2’b0 </a:t>
            </a:r>
            <a:r>
              <a:rPr lang="en-US" sz="1200" i="1" dirty="0"/>
              <a:t>-&gt;  successful operation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endproperty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>
                <a:latin typeface="Arial" charset="0"/>
              </a:rPr>
              <a:t>e</a:t>
            </a:r>
            <a:r>
              <a:rPr lang="en-US" sz="1200" dirty="0" err="1" smtClean="0">
                <a:latin typeface="Arial" charset="0"/>
              </a:rPr>
              <a:t>ndmodule:ip_check</a:t>
            </a:r>
            <a:endParaRPr 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8045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7F"/>
                </a:solidFill>
                <a:latin typeface="Arial" charset="0"/>
              </a:rPr>
              <a:t>Notes</a:t>
            </a:r>
            <a:endParaRPr altLang="en-US" dirty="0" smtClean="0">
              <a:solidFill>
                <a:srgbClr val="00007F"/>
              </a:solidFill>
              <a:latin typeface="Arial" charset="0"/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00B08E-7F33-4EA4-910E-5C4E2CFCD6F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Would do the same code to verify “valid” Master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Assists with coverage per the assertion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Cover the </a:t>
            </a:r>
            <a:r>
              <a:rPr lang="en-US" dirty="0" err="1" smtClean="0">
                <a:latin typeface="Arial" charset="0"/>
                <a:cs typeface="Arial" charset="0"/>
              </a:rPr>
              <a:t>enums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Easy to </a:t>
            </a:r>
            <a:r>
              <a:rPr lang="en-US" dirty="0" err="1" smtClean="0">
                <a:latin typeface="Arial" charset="0"/>
                <a:cs typeface="Arial" charset="0"/>
              </a:rPr>
              <a:t>maintian</a:t>
            </a:r>
            <a:r>
              <a:rPr lang="en-US" dirty="0" smtClean="0">
                <a:latin typeface="Arial" charset="0"/>
                <a:cs typeface="Arial" charset="0"/>
              </a:rPr>
              <a:t> the code for coverage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bind </a:t>
            </a:r>
            <a:r>
              <a:rPr lang="en-US" dirty="0" err="1" smtClean="0">
                <a:latin typeface="Arial" charset="0"/>
                <a:cs typeface="Arial" charset="0"/>
              </a:rPr>
              <a:t>ip_check</a:t>
            </a:r>
            <a:r>
              <a:rPr lang="en-US" dirty="0" smtClean="0">
                <a:latin typeface="Arial" charset="0"/>
                <a:cs typeface="Arial" charset="0"/>
              </a:rPr>
              <a:t> into each IP instance</a:t>
            </a:r>
            <a:endParaRPr lang="en-US" sz="2600" dirty="0" smtClean="0"/>
          </a:p>
          <a:p>
            <a:pPr lvl="1"/>
            <a:r>
              <a:rPr lang="en-US" sz="2800" i="1" dirty="0" smtClean="0"/>
              <a:t>The following syntax is not complete</a:t>
            </a:r>
          </a:p>
          <a:p>
            <a:pPr marL="398462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bind </a:t>
            </a:r>
            <a:r>
              <a:rPr lang="en-US" sz="2800" dirty="0" err="1" smtClean="0">
                <a:solidFill>
                  <a:srgbClr val="FF0000"/>
                </a:solidFill>
              </a:rPr>
              <a:t>ip_check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#(</a:t>
            </a:r>
            <a:r>
              <a:rPr lang="en-US" sz="2800" b="1" dirty="0">
                <a:solidFill>
                  <a:srgbClr val="FF0000"/>
                </a:solidFill>
              </a:rPr>
              <a:t>.T1(a</a:t>
            </a:r>
            <a:r>
              <a:rPr lang="en-US" sz="2800" b="1" dirty="0" smtClean="0">
                <a:solidFill>
                  <a:srgbClr val="FF0000"/>
                </a:solidFill>
              </a:rPr>
              <a:t>), .</a:t>
            </a:r>
            <a:r>
              <a:rPr lang="en-US" sz="2800" b="1" dirty="0">
                <a:solidFill>
                  <a:srgbClr val="FF0000"/>
                </a:solidFill>
              </a:rPr>
              <a:t>T2(b)</a:t>
            </a:r>
            <a:r>
              <a:rPr lang="en-US" sz="2800" dirty="0">
                <a:solidFill>
                  <a:srgbClr val="FF0000"/>
                </a:solidFill>
              </a:rPr>
              <a:t>) dut_ip1_check () </a:t>
            </a:r>
            <a:r>
              <a:rPr lang="en-US" sz="2800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Tool Support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00B08E-7F33-4EA4-910E-5C4E2CFCD6F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Verified with one of the “big 3” simulators - Questa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Enhancements are filed with remaining vendors</a:t>
            </a:r>
          </a:p>
        </p:txBody>
      </p:sp>
    </p:spTree>
    <p:extLst>
      <p:ext uri="{BB962C8B-B14F-4D97-AF65-F5344CB8AC3E}">
        <p14:creationId xmlns:p14="http://schemas.microsoft.com/office/powerpoint/2010/main" val="31854875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References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1DE8EA-9341-4845-99B4-4E2B67D6BF6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smtClean="0">
                <a:latin typeface="Arial" charset="0"/>
                <a:cs typeface="Arial" charset="0"/>
              </a:rPr>
              <a:t>SNUG Silicon Valley, 2016, " </a:t>
            </a:r>
            <a:r>
              <a:rPr lang="en-US" sz="2400" b="1" smtClean="0">
                <a:latin typeface="Arial" charset="0"/>
                <a:cs typeface="Arial" charset="0"/>
              </a:rPr>
              <a:t>Thank you VGEN - Complex SoC Assertion Qualification Turnaround Time from Hours to Minutes</a:t>
            </a:r>
            <a:r>
              <a:rPr lang="en-US" sz="2400" smtClean="0">
                <a:latin typeface="Arial" charset="0"/>
                <a:cs typeface="Arial" charset="0"/>
              </a:rPr>
              <a:t>“, Sachin, Sreenu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IEEE Computer Society, "</a:t>
            </a:r>
            <a:r>
              <a:rPr lang="en-US" sz="2400" b="1" smtClean="0">
                <a:latin typeface="Arial" charset="0"/>
                <a:cs typeface="Arial" charset="0"/>
              </a:rPr>
              <a:t>SystemVerilog--Unified Hardware Design, Specification, and Verification Language (1800-2012)</a:t>
            </a:r>
            <a:r>
              <a:rPr lang="en-US" sz="2400" smtClean="0">
                <a:latin typeface="Arial" charset="0"/>
                <a:cs typeface="Arial" charset="0"/>
              </a:rPr>
              <a:t>," Section 16.8, 16.12, Assertions.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IEEE Computer Society, "</a:t>
            </a:r>
            <a:r>
              <a:rPr lang="en-US" sz="2400" b="1" smtClean="0">
                <a:latin typeface="Arial" charset="0"/>
                <a:cs typeface="Arial" charset="0"/>
              </a:rPr>
              <a:t>SystemVerilog--Unified Hardware Design, Specification, and Verification Language (1800-2012)</a:t>
            </a:r>
            <a:r>
              <a:rPr lang="en-US" sz="2400" smtClean="0">
                <a:latin typeface="Arial" charset="0"/>
                <a:cs typeface="Arial" charset="0"/>
              </a:rPr>
              <a:t>," Section 19.8.1, Sample function override.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CD49D0-38E6-46E1-B0B5-D057EFD5D98C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7413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6288" y="990600"/>
            <a:ext cx="4975225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Abstract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Arial" panose="020B0604020202020204" pitchFamily="34" charset="0"/>
              </a:rPr>
              <a:t>Usage of class data type for SoC level assertions (SV)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Arial" panose="020B0604020202020204" pitchFamily="34" charset="0"/>
              </a:rPr>
              <a:t>Modular code development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Arial" panose="020B0604020202020204" pitchFamily="34" charset="0"/>
              </a:rPr>
              <a:t>Reusable code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>
                <a:cs typeface="Arial" panose="020B0604020202020204" pitchFamily="34" charset="0"/>
              </a:rPr>
              <a:t>Reduce human errors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Arial" panose="020B0604020202020204" pitchFamily="34" charset="0"/>
              </a:rPr>
              <a:t>Can be extended to complex data structures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/>
              <a:t>Don Mills - Microchip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3FE886-A919-47F8-BE2E-1451ACD303E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Motivation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Reusable assertions across IPs/projects/revisions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Minimal changes while scaling up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Ease of plugging into the </a:t>
            </a:r>
            <a:r>
              <a:rPr lang="en-US" dirty="0" err="1" smtClean="0">
                <a:latin typeface="Arial" charset="0"/>
                <a:cs typeface="Arial" charset="0"/>
              </a:rPr>
              <a:t>Testbench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82B6C6-B342-4E91-9243-82644066CA3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Case Study Attributes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SoC</a:t>
            </a:r>
            <a:r>
              <a:rPr lang="en-US" dirty="0" smtClean="0">
                <a:latin typeface="Arial" charset="0"/>
                <a:cs typeface="Arial" charset="0"/>
              </a:rPr>
              <a:t> with IPs across interconnect fabrics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IPs have common rules to adhere to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IP design rules can be enhanced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An added feature needed to be verified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203DDF-3772-465D-8636-64D77A49B78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Representative SoC Diagram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CB852C-883A-4AD1-A273-099720044B86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7174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471613"/>
            <a:ext cx="7239000" cy="4903787"/>
          </a:xfr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IP Packet Handling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7D81C1-04CA-4B30-9E64-A906C54041BF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250" y="3171825"/>
            <a:ext cx="5867400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Content Placeholder 2"/>
          <p:cNvSpPr txBox="1">
            <a:spLocks/>
          </p:cNvSpPr>
          <p:nvPr/>
        </p:nvSpPr>
        <p:spPr bwMode="auto">
          <a:xfrm>
            <a:off x="311150" y="1471613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513" indent="-290513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2800" dirty="0"/>
              <a:t>IP has pre-configured key values</a:t>
            </a:r>
          </a:p>
          <a:p>
            <a:pPr marL="290513" indent="-290513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2800" dirty="0"/>
              <a:t>Matches incoming packet/command keys</a:t>
            </a:r>
          </a:p>
          <a:p>
            <a:pPr marL="290513" indent="-290513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r>
              <a:rPr lang="en-US" sz="2800" dirty="0"/>
              <a:t>Responds with Success/Unsuccessful response</a:t>
            </a:r>
          </a:p>
          <a:p>
            <a:pPr marL="290513" indent="-290513"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A Sophisticated Scenario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24077A-EF71-47EE-AD5B-7C48525D1E4D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9222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5000" y="1447800"/>
            <a:ext cx="7874000" cy="4495800"/>
          </a:xfr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Traditional Approach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20C47F-14E8-4139-B2E8-B622B3EB020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One file per interface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More than one assertion module for compilation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But uses a similar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templated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Changes mostly in the keys defined for the IP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Assertion modules proportional to number of IPs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Each IP will require one unique module</a:t>
            </a:r>
          </a:p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763713" y="328613"/>
            <a:ext cx="7227887" cy="1143000"/>
          </a:xfrm>
        </p:spPr>
        <p:txBody>
          <a:bodyPr/>
          <a:lstStyle/>
          <a:p>
            <a:pPr eaLnBrk="1" hangingPunct="1"/>
            <a:r>
              <a:rPr altLang="en-US" smtClean="0">
                <a:solidFill>
                  <a:srgbClr val="00007F"/>
                </a:solidFill>
                <a:latin typeface="Arial" charset="0"/>
              </a:rPr>
              <a:t>Proposed Approach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727556-4509-40A9-A3D6-758F8B33EB9C}" type="datetime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3/1/2017</a:t>
            </a:fld>
            <a:endParaRPr lang="en-US" altLang="en-US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 smtClean="0"/>
              <a:t>Don Mills - Microchip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438855-F1B5-460A-A052-F4BF424006A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Type over-ride using parameterized class types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Encapsulating </a:t>
            </a:r>
            <a:r>
              <a:rPr lang="en-US" dirty="0" err="1" smtClean="0">
                <a:latin typeface="Arial" charset="0"/>
                <a:cs typeface="Arial" charset="0"/>
              </a:rPr>
              <a:t>enum</a:t>
            </a:r>
            <a:r>
              <a:rPr lang="en-US" dirty="0" smtClean="0">
                <a:latin typeface="Arial" charset="0"/>
                <a:cs typeface="Arial" charset="0"/>
              </a:rPr>
              <a:t> “Key” values using virtual classes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Allows for unique scopes for each set of keys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Single assertion file and multiple instances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Configuration changes based on the instantiation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Thus key values for the instance are modified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HDL Custom">
      <a:dk1>
        <a:srgbClr val="000000"/>
      </a:dk1>
      <a:lt1>
        <a:srgbClr val="FFFFFF"/>
      </a:lt1>
      <a:dk2>
        <a:srgbClr val="FFFFCC"/>
      </a:dk2>
      <a:lt2>
        <a:srgbClr val="E5FFFF"/>
      </a:lt2>
      <a:accent1>
        <a:srgbClr val="F2F2F2"/>
      </a:accent1>
      <a:accent2>
        <a:srgbClr val="0000FF"/>
      </a:accent2>
      <a:accent3>
        <a:srgbClr val="FF0000"/>
      </a:accent3>
      <a:accent4>
        <a:srgbClr val="FFF0F0"/>
      </a:accent4>
      <a:accent5>
        <a:srgbClr val="EBFADC"/>
      </a:accent5>
      <a:accent6>
        <a:srgbClr val="F0E6FF"/>
      </a:accent6>
      <a:hlink>
        <a:srgbClr val="0000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White">
        <a:solidFill>
          <a:schemeClr val="tx2">
            <a:lumMod val="90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>
          <a:defRPr b="1" dirty="0" smtClean="0">
            <a:latin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On-screen Show (4:3)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Statically Dynamic or Dynamically Static?  Exploring the power of classes and enumerations in SystemVerilog Assertions for reusability and scalability</vt:lpstr>
      <vt:lpstr>Abstract</vt:lpstr>
      <vt:lpstr>Motivation</vt:lpstr>
      <vt:lpstr>Case Study Attributes</vt:lpstr>
      <vt:lpstr>Representative SoC Diagram</vt:lpstr>
      <vt:lpstr>IP Packet Handling</vt:lpstr>
      <vt:lpstr>A Sophisticated Scenario</vt:lpstr>
      <vt:lpstr>Traditional Approach</vt:lpstr>
      <vt:lpstr>Proposed Approach</vt:lpstr>
      <vt:lpstr>Implementation Details</vt:lpstr>
      <vt:lpstr>Sample Code - 1</vt:lpstr>
      <vt:lpstr>Virtual Classes </vt:lpstr>
      <vt:lpstr>Sample Code - 2 Module, IP checks</vt:lpstr>
      <vt:lpstr>Sample Code - 3 IP Implementation</vt:lpstr>
      <vt:lpstr>Notes</vt:lpstr>
      <vt:lpstr>Tool Support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2015-01-19T12:41:29Z</dcterms:created>
  <dcterms:modified xsi:type="dcterms:W3CDTF">2017-03-01T18:01:14Z</dcterms:modified>
</cp:coreProperties>
</file>