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36"/>
  </p:notesMasterIdLst>
  <p:sldIdLst>
    <p:sldId id="258" r:id="rId2"/>
    <p:sldId id="260" r:id="rId3"/>
    <p:sldId id="288" r:id="rId4"/>
    <p:sldId id="286" r:id="rId5"/>
    <p:sldId id="262" r:id="rId6"/>
    <p:sldId id="265" r:id="rId7"/>
    <p:sldId id="289" r:id="rId8"/>
    <p:sldId id="261" r:id="rId9"/>
    <p:sldId id="282" r:id="rId10"/>
    <p:sldId id="290" r:id="rId11"/>
    <p:sldId id="264" r:id="rId12"/>
    <p:sldId id="291" r:id="rId13"/>
    <p:sldId id="279" r:id="rId14"/>
    <p:sldId id="275" r:id="rId15"/>
    <p:sldId id="276" r:id="rId16"/>
    <p:sldId id="277" r:id="rId17"/>
    <p:sldId id="278" r:id="rId18"/>
    <p:sldId id="292" r:id="rId19"/>
    <p:sldId id="271" r:id="rId20"/>
    <p:sldId id="283" r:id="rId21"/>
    <p:sldId id="285" r:id="rId22"/>
    <p:sldId id="273" r:id="rId23"/>
    <p:sldId id="274" r:id="rId24"/>
    <p:sldId id="284" r:id="rId25"/>
    <p:sldId id="280" r:id="rId26"/>
    <p:sldId id="293" r:id="rId27"/>
    <p:sldId id="270" r:id="rId28"/>
    <p:sldId id="294" r:id="rId29"/>
    <p:sldId id="263" r:id="rId30"/>
    <p:sldId id="268" r:id="rId31"/>
    <p:sldId id="287" r:id="rId32"/>
    <p:sldId id="267" r:id="rId33"/>
    <p:sldId id="266" r:id="rId34"/>
    <p:sldId id="269" r:id="rId3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D700"/>
    <a:srgbClr val="008000"/>
    <a:srgbClr val="0000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1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6A588CD9-406D-4F74-A7C5-E0C17E192B08}" type="datetimeFigureOut">
              <a:rPr lang="en-US"/>
              <a:pPr>
                <a:defRPr/>
              </a:pPr>
              <a:t>2/6/2017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DA352CE-BE8C-4087-A03A-438A042A68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304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4144D9C-E26A-4F1C-AE10-28EFAF84212A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53902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4144D9C-E26A-4F1C-AE10-28EFAF84212A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6697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4144D9C-E26A-4F1C-AE10-28EFAF84212A}" type="slidenum">
              <a:rPr lang="en-US" altLang="en-US" smtClean="0"/>
              <a:pPr/>
              <a:t>18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14279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A352CE-BE8C-4087-A03A-438A042A683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246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A352CE-BE8C-4087-A03A-438A042A683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62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4144D9C-E26A-4F1C-AE10-28EFAF84212A}" type="slidenum">
              <a:rPr lang="en-US" altLang="en-US" smtClean="0"/>
              <a:pPr/>
              <a:t>26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447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54B12FB-F2B8-4024-AF0E-80719F9025EF}" type="slidenum">
              <a:rPr lang="en-US" altLang="en-US" smtClean="0"/>
              <a:pPr/>
              <a:t>27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94284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4144D9C-E26A-4F1C-AE10-28EFAF84212A}" type="slidenum">
              <a:rPr lang="en-US" altLang="en-US" smtClean="0"/>
              <a:pPr/>
              <a:t>28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22918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3FF08D5-2903-4576-9ACE-E52C54F78CA4}" type="slidenum">
              <a:rPr lang="en-US" altLang="en-US" smtClean="0"/>
              <a:pPr/>
              <a:t>29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572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7A1D331-D6DA-45A7-92DA-67E42C0D6B23}" type="slidenum">
              <a:rPr lang="en-US" altLang="en-US" smtClean="0"/>
              <a:pPr/>
              <a:t>30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78573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7A1D331-D6DA-45A7-92DA-67E42C0D6B23}" type="slidenum">
              <a:rPr lang="en-US" altLang="en-US" smtClean="0"/>
              <a:pPr/>
              <a:t>31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05177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4144D9C-E26A-4F1C-AE10-28EFAF84212A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198932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F93DA3F-E933-42E8-8159-9386517E5129}" type="slidenum">
              <a:rPr lang="en-US" altLang="en-US" smtClean="0"/>
              <a:pPr/>
              <a:t>32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634854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23A7FF1-ED5D-465D-8D78-782ADE0DC963}" type="slidenum">
              <a:rPr lang="en-US" altLang="en-US" smtClean="0"/>
              <a:pPr/>
              <a:t>33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47884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9EA62DD-E576-4606-ADDC-BA788A1BF94C}" type="slidenum">
              <a:rPr lang="en-US" altLang="en-US" smtClean="0"/>
              <a:pPr/>
              <a:t>34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2199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4144D9C-E26A-4F1C-AE10-28EFAF84212A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65656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56FB480-D639-4155-A175-31713BA53658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01596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7DA8DA9-5D5B-4FA4-8959-E2A2E88804CE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4036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4144D9C-E26A-4F1C-AE10-28EFAF84212A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79182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87ED28B-F2C9-4D0C-B5DB-3A030D1B3F4F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32069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4144D9C-E26A-4F1C-AE10-28EFAF84212A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99263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3B91A94-89B0-4146-8A51-843BB0A018D7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87255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209799"/>
          </a:xfrm>
        </p:spPr>
        <p:txBody>
          <a:bodyPr/>
          <a:lstStyle>
            <a:lvl1pPr algn="ctr">
              <a:defRPr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772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9F98E-E5B3-4369-9A68-07C7F3E77E7C}" type="datetime1">
              <a:rPr lang="en-US"/>
              <a:pPr>
                <a:defRPr/>
              </a:pPr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Ponnambalam Lakshmanan, Analog Devices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F1DE8-CDF6-4956-9DE5-D63102E22B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780439"/>
      </p:ext>
    </p:extLst>
  </p:cSld>
  <p:clrMapOvr>
    <a:masterClrMapping/>
  </p:clrMapOvr>
  <p:transition spd="slow"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40" y="274320"/>
            <a:ext cx="7315200" cy="1143000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 sz="2600"/>
            </a:lvl2pPr>
            <a:lvl3pPr>
              <a:buClr>
                <a:schemeClr val="tx1"/>
              </a:buClr>
              <a:defRPr sz="2400"/>
            </a:lvl3pPr>
            <a:lvl4pPr>
              <a:buClr>
                <a:schemeClr val="tx1"/>
              </a:buClr>
              <a:defRPr sz="2200"/>
            </a:lvl4pPr>
            <a:lvl5pPr>
              <a:buClr>
                <a:schemeClr val="tx1"/>
              </a:buCl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C57AF-F017-40AD-8682-A2CB9E22C017}" type="datetime1">
              <a:rPr lang="en-US"/>
              <a:pPr>
                <a:defRPr/>
              </a:pPr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Ponnambalam Lakshmanan, Analog Devices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D5799-926E-462F-B9C7-46E5BCEC16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2963091"/>
      </p:ext>
    </p:extLst>
  </p:cSld>
  <p:clrMapOvr>
    <a:masterClrMapping/>
  </p:clrMapOvr>
  <p:transition spd="slow"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688" y="274638"/>
            <a:ext cx="73152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EFAAF-B529-48B2-B4CC-F0780879E7E4}" type="datetime1">
              <a:rPr lang="en-US"/>
              <a:pPr>
                <a:defRPr/>
              </a:pPr>
              <a:t>2/6/2017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Ponnambalam Lakshmanan, Analog Devices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55DAC-C2FB-4F07-9FB9-046AA4A20B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3506587"/>
      </p:ext>
    </p:extLst>
  </p:cSld>
  <p:clrMapOvr>
    <a:masterClrMapping/>
  </p:clrMapOvr>
  <p:transition spd="slow"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535113"/>
            <a:ext cx="43449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2174874"/>
            <a:ext cx="4344988" cy="4302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465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346575" cy="4302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BC53D-3544-4E13-ADC2-F0305ED4C09C}" type="datetime1">
              <a:rPr lang="en-US"/>
              <a:pPr>
                <a:defRPr/>
              </a:pPr>
              <a:t>2/6/2017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Ponnambalam Lakshmanan, Analog Devices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CD529-0A24-46EF-8F67-864198014F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126274"/>
      </p:ext>
    </p:extLst>
  </p:cSld>
  <p:clrMapOvr>
    <a:masterClrMapping/>
  </p:clrMapOvr>
  <p:transition spd="slow"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D8B71-061D-41D3-BAAB-027F59DAE14D}" type="datetime1">
              <a:rPr lang="en-US"/>
              <a:pPr>
                <a:defRPr/>
              </a:pPr>
              <a:t>2/6/2017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Ponnambalam Lakshmanan, Analog Devices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D3E2B-C136-4694-865D-75C8322E44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470938"/>
      </p:ext>
    </p:extLst>
  </p:cSld>
  <p:clrMapOvr>
    <a:masterClrMapping/>
  </p:clrMapOvr>
  <p:transition spd="slow"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FDFB2-44DE-4E91-865A-158F950C29A5}" type="datetime1">
              <a:rPr lang="en-US"/>
              <a:pPr>
                <a:defRPr/>
              </a:pPr>
              <a:t>2/6/2017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Ponnambalam Lakshmanan, Analog Devices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E5A05-A418-4A89-9BFD-08BECB95C3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915016"/>
      </p:ext>
    </p:extLst>
  </p:cSld>
  <p:clrMapOvr>
    <a:masterClrMapping/>
  </p:clrMapOvr>
  <p:transition spd="slow"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 userDrawn="1"/>
        </p:nvGrpSpPr>
        <p:grpSpPr bwMode="auto">
          <a:xfrm>
            <a:off x="0" y="0"/>
            <a:ext cx="9144000" cy="285750"/>
            <a:chOff x="0" y="0"/>
            <a:chExt cx="9144000" cy="285176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169522"/>
            </a:xfrm>
            <a:prstGeom prst="rect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69522"/>
              <a:ext cx="9144000" cy="11565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027" name="Group 12"/>
          <p:cNvGrpSpPr>
            <a:grpSpLocks/>
          </p:cNvGrpSpPr>
          <p:nvPr userDrawn="1"/>
        </p:nvGrpSpPr>
        <p:grpSpPr bwMode="auto">
          <a:xfrm flipV="1">
            <a:off x="0" y="6572250"/>
            <a:ext cx="9144000" cy="285750"/>
            <a:chOff x="0" y="0"/>
            <a:chExt cx="9144000" cy="285176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44000" cy="169521"/>
            </a:xfrm>
            <a:prstGeom prst="rect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169521"/>
              <a:ext cx="9144000" cy="115655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690688" y="274638"/>
            <a:ext cx="7315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600200"/>
            <a:ext cx="8839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63" y="6688138"/>
            <a:ext cx="1062037" cy="158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ACA58C6D-74E8-4EDE-88B3-F5E76D1BC0CC}" type="datetime1">
              <a:rPr lang="en-US"/>
              <a:pPr>
                <a:defRPr/>
              </a:pPr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688138"/>
            <a:ext cx="6934200" cy="158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Ponnambalam Lakshmanan, Analog Devices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6688138"/>
            <a:ext cx="912813" cy="158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B9AC62A-99B7-4849-8995-1C928C0B09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3" name="Picture 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750"/>
            <a:ext cx="176847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slow">
    <p:strips dir="rd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000" b="1" kern="1200" dirty="0">
          <a:solidFill>
            <a:srgbClr val="00007F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8975" indent="-2905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indent="-2254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0000"/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204913" indent="-2905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484313" indent="-2794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»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209800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 smtClean="0"/>
              <a:t>Efficient Standard Co-Emulation Modeling Interface (SCE-MI) </a:t>
            </a:r>
            <a:r>
              <a:rPr lang="it-IT" dirty="0"/>
              <a:t>Usage to Accelerate TBA </a:t>
            </a:r>
            <a:r>
              <a:rPr lang="it-IT" dirty="0" smtClean="0"/>
              <a:t>Performance</a:t>
            </a:r>
            <a:endParaRPr altLang="en-US" dirty="0" smtClean="0">
              <a:solidFill>
                <a:srgbClr val="00007F"/>
              </a:solidFill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685800" y="3955415"/>
            <a:ext cx="7772400" cy="2109788"/>
          </a:xfrm>
        </p:spPr>
        <p:txBody>
          <a:bodyPr/>
          <a:lstStyle/>
          <a:p>
            <a:r>
              <a:rPr lang="it-IT" altLang="en-US" sz="3200" dirty="0" smtClean="0"/>
              <a:t>Ponnambalam Lakshmanan</a:t>
            </a:r>
          </a:p>
          <a:p>
            <a:r>
              <a:rPr lang="fr-FR" altLang="en-US" sz="2400" dirty="0" smtClean="0"/>
              <a:t>Analog Devices, Bengaluru, India</a:t>
            </a:r>
            <a:endParaRPr lang="en-US" altLang="en-US" sz="2400" dirty="0" smtClean="0"/>
          </a:p>
        </p:txBody>
      </p:sp>
      <p:pic>
        <p:nvPicPr>
          <p:cNvPr id="307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640" y="5286058"/>
            <a:ext cx="13716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763713" y="328613"/>
            <a:ext cx="7227887" cy="1143000"/>
          </a:xfrm>
        </p:spPr>
        <p:txBody>
          <a:bodyPr/>
          <a:lstStyle/>
          <a:p>
            <a:pPr eaLnBrk="1" hangingPunct="1">
              <a:defRPr/>
            </a:pPr>
            <a:r>
              <a:rPr dirty="0" smtClean="0"/>
              <a:t>Agenda</a:t>
            </a:r>
            <a:endParaRPr altLang="en-US" dirty="0" smtClean="0">
              <a:solidFill>
                <a:srgbClr val="00007F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Acceleration Concept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Introduction to SCE-MI and SCE-MI Pipes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/>
              <a:t>Testbench Architecture and Existing Challenges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Optimizing SCE-MI pipe usage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SCE-MI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Direct Memory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and Function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Based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Interface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Optimized Architecture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Results and Conclusion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EE5A34-BE68-4959-A03D-5CEEB6D45DE5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2/6/2017</a:t>
            </a:fld>
            <a:endParaRPr lang="en-US" altLang="en-US" smtClean="0"/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/>
              <a:t>Ponnambalam Lakshmanan, Analog Devices</a:t>
            </a:r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79B0BB-7D0E-4E46-83A9-50167B30DE19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508007915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1" t="114" r="2" b="12390"/>
          <a:stretch>
            <a:fillRect/>
          </a:stretch>
        </p:blipFill>
        <p:spPr bwMode="auto">
          <a:xfrm>
            <a:off x="158750" y="1506538"/>
            <a:ext cx="4948238" cy="494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763713" y="328613"/>
            <a:ext cx="7288212" cy="1143000"/>
          </a:xfrm>
        </p:spPr>
        <p:txBody>
          <a:bodyPr/>
          <a:lstStyle/>
          <a:p>
            <a:pPr eaLnBrk="1" hangingPunct="1">
              <a:defRPr/>
            </a:pPr>
            <a:r>
              <a:rPr lang="cs-CZ" altLang="en-US" sz="3600" smtClean="0"/>
              <a:t>Initial Architecture </a:t>
            </a:r>
            <a:r>
              <a:rPr lang="cs-CZ" altLang="en-US" sz="3600" dirty="0" smtClean="0"/>
              <a:t>Challenges</a:t>
            </a:r>
            <a:endParaRPr altLang="en-US" sz="3600" dirty="0" smtClean="0">
              <a:solidFill>
                <a:srgbClr val="00007F"/>
              </a:solidFill>
            </a:endParaRPr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EE5A34-BE68-4959-A03D-5CEEB6D45DE5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2/6/2017</a:t>
            </a:fld>
            <a:endParaRPr lang="en-US" altLang="en-US" smtClean="0"/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/>
              <a:t>Ponnambalam Lakshmanan, Analog Devices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F35B0A-139E-4567-A7E7-258626AE4417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45"/>
          <a:stretch>
            <a:fillRect/>
          </a:stretch>
        </p:blipFill>
        <p:spPr bwMode="auto">
          <a:xfrm>
            <a:off x="158750" y="1506538"/>
            <a:ext cx="4948238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668963" y="1812925"/>
            <a:ext cx="2492375" cy="336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SCEMI Pipes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68963" y="2336800"/>
            <a:ext cx="2492375" cy="33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SCEMI Pipes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89613" y="4251325"/>
            <a:ext cx="2490787" cy="334963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SCEMI pipes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89613" y="4805363"/>
            <a:ext cx="2490787" cy="560387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cs-CZ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Transmission of small </a:t>
            </a:r>
            <a:r>
              <a:rPr lang="cs-CZ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packets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frequently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89613" y="5584825"/>
            <a:ext cx="2490787" cy="576263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cs-CZ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 loop to clear pipe contents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11775" y="3733800"/>
            <a:ext cx="2968625" cy="334963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cs-CZ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Bottlenecks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&quot;No&quot; Symbol 4"/>
          <p:cNvSpPr/>
          <p:nvPr/>
        </p:nvSpPr>
        <p:spPr>
          <a:xfrm>
            <a:off x="5318125" y="4287838"/>
            <a:ext cx="361950" cy="260350"/>
          </a:xfrm>
          <a:prstGeom prst="noSmoking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&quot;No&quot; Symbol 17"/>
          <p:cNvSpPr/>
          <p:nvPr/>
        </p:nvSpPr>
        <p:spPr>
          <a:xfrm>
            <a:off x="5322888" y="4981575"/>
            <a:ext cx="361950" cy="260350"/>
          </a:xfrm>
          <a:prstGeom prst="noSmoking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&quot;No&quot; Symbol 18"/>
          <p:cNvSpPr/>
          <p:nvPr/>
        </p:nvSpPr>
        <p:spPr>
          <a:xfrm>
            <a:off x="5318125" y="5767388"/>
            <a:ext cx="361950" cy="260350"/>
          </a:xfrm>
          <a:prstGeom prst="noSmoking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25563" y="1706563"/>
            <a:ext cx="1706562" cy="1109662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306513" y="4354513"/>
            <a:ext cx="1706562" cy="819150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306513" y="5291138"/>
            <a:ext cx="1706562" cy="203200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306513" y="2909888"/>
            <a:ext cx="1706562" cy="231775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 flipV="1">
            <a:off x="3032125" y="1981200"/>
            <a:ext cx="2636838" cy="106363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6" idx="3"/>
            <a:endCxn id="4" idx="1"/>
          </p:cNvCxnSpPr>
          <p:nvPr/>
        </p:nvCxnSpPr>
        <p:spPr>
          <a:xfrm flipV="1">
            <a:off x="3013075" y="1981200"/>
            <a:ext cx="2655888" cy="2782888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2" idx="1"/>
          </p:cNvCxnSpPr>
          <p:nvPr/>
        </p:nvCxnSpPr>
        <p:spPr>
          <a:xfrm flipV="1">
            <a:off x="3033713" y="2503488"/>
            <a:ext cx="2635250" cy="50800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3"/>
            <a:endCxn id="12" idx="1"/>
          </p:cNvCxnSpPr>
          <p:nvPr/>
        </p:nvCxnSpPr>
        <p:spPr>
          <a:xfrm flipV="1">
            <a:off x="3013075" y="2503488"/>
            <a:ext cx="2655888" cy="288925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2" grpId="0" animBg="1"/>
      <p:bldP spid="12" grpId="1" animBg="1"/>
      <p:bldP spid="13" grpId="0" animBg="1"/>
      <p:bldP spid="14" grpId="0" animBg="1"/>
      <p:bldP spid="15" grpId="0" animBg="1"/>
      <p:bldP spid="16" grpId="0" animBg="1"/>
      <p:bldP spid="6" grpId="0" animBg="1"/>
      <p:bldP spid="6" grpId="1" animBg="1"/>
      <p:bldP spid="6" grpId="2" animBg="1"/>
      <p:bldP spid="6" grpId="3" animBg="1"/>
      <p:bldP spid="6" grpId="4" animBg="1"/>
      <p:bldP spid="26" grpId="0" animBg="1"/>
      <p:bldP spid="26" grpId="1" animBg="1"/>
      <p:bldP spid="30" grpId="0" animBg="1"/>
      <p:bldP spid="30" grpId="1" animBg="1"/>
      <p:bldP spid="30" grpId="2" animBg="1"/>
      <p:bldP spid="30" grpId="3" animBg="1"/>
      <p:bldP spid="37" grpId="0" animBg="1"/>
      <p:bldP spid="37" grpId="1" animBg="1"/>
      <p:bldP spid="37" grpId="2" animBg="1"/>
      <p:bldP spid="37" grpId="3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763713" y="328613"/>
            <a:ext cx="7227887" cy="1143000"/>
          </a:xfrm>
        </p:spPr>
        <p:txBody>
          <a:bodyPr/>
          <a:lstStyle/>
          <a:p>
            <a:pPr eaLnBrk="1" hangingPunct="1">
              <a:defRPr/>
            </a:pPr>
            <a:r>
              <a:rPr dirty="0" smtClean="0"/>
              <a:t>Agenda</a:t>
            </a:r>
            <a:endParaRPr altLang="en-US" dirty="0" smtClean="0">
              <a:solidFill>
                <a:srgbClr val="00007F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Acceleration Concept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Introduction to SCE-MI and SCE-MI Pipes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Testbench Architecture and Existing Challenges</a:t>
            </a:r>
          </a:p>
          <a:p>
            <a:r>
              <a:rPr lang="en-US" sz="2400" dirty="0" smtClean="0"/>
              <a:t>Optimizing SCE-MI pipe usage</a:t>
            </a:r>
            <a:endParaRPr lang="en-US" sz="2400" dirty="0"/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SCE-MI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Direct Memory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and Function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Based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Interface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Optimized Architecture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Results and Conclusion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EE5A34-BE68-4959-A03D-5CEEB6D45DE5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2/6/2017</a:t>
            </a:fld>
            <a:endParaRPr lang="en-US" altLang="en-US" smtClean="0"/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/>
              <a:t>Ponnambalam Lakshmanan, Analog Devices</a:t>
            </a:r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79B0BB-7D0E-4E46-83A9-50167B30DE19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241563094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360" y="351790"/>
            <a:ext cx="7315200" cy="1143000"/>
          </a:xfrm>
        </p:spPr>
        <p:txBody>
          <a:bodyPr/>
          <a:lstStyle/>
          <a:p>
            <a:pPr>
              <a:defRPr/>
            </a:pPr>
            <a:r>
              <a:rPr sz="3600" dirty="0" err="1" smtClean="0"/>
              <a:t>Optimiz</a:t>
            </a:r>
            <a:r>
              <a:rPr lang="cs-CZ" sz="3600" dirty="0" smtClean="0"/>
              <a:t>ing</a:t>
            </a:r>
            <a:r>
              <a:rPr sz="3600" dirty="0" smtClean="0"/>
              <a:t> </a:t>
            </a:r>
            <a:r>
              <a:rPr sz="3600" dirty="0"/>
              <a:t>SCE-MI </a:t>
            </a:r>
            <a:r>
              <a:rPr lang="cs-CZ" sz="3600" dirty="0" smtClean="0"/>
              <a:t>P</a:t>
            </a:r>
            <a:r>
              <a:rPr sz="3600" dirty="0" err="1" smtClean="0"/>
              <a:t>ipe</a:t>
            </a:r>
            <a:r>
              <a:rPr sz="3600" dirty="0" smtClean="0"/>
              <a:t> </a:t>
            </a:r>
            <a:r>
              <a:rPr lang="cs-CZ" sz="3600" dirty="0" smtClean="0"/>
              <a:t>U</a:t>
            </a:r>
            <a:r>
              <a:rPr sz="3600" dirty="0" smtClean="0"/>
              <a:t>sage</a:t>
            </a:r>
            <a:endParaRPr sz="3600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68275" y="1639888"/>
            <a:ext cx="8839200" cy="4876800"/>
          </a:xfrm>
        </p:spPr>
        <p:txBody>
          <a:bodyPr/>
          <a:lstStyle/>
          <a:p>
            <a:r>
              <a:rPr lang="en-US" altLang="en-US" smtClean="0"/>
              <a:t>Merging SCE-MI pipes</a:t>
            </a:r>
            <a:endParaRPr lang="cs-CZ" altLang="en-US" smtClean="0"/>
          </a:p>
          <a:p>
            <a:endParaRPr lang="cs-CZ" altLang="en-US" smtClean="0"/>
          </a:p>
          <a:p>
            <a:endParaRPr lang="cs-CZ" altLang="en-US" smtClean="0"/>
          </a:p>
          <a:p>
            <a:endParaRPr lang="cs-CZ" altLang="en-US" smtClean="0"/>
          </a:p>
          <a:p>
            <a:endParaRPr lang="cs-CZ" altLang="en-US" smtClean="0"/>
          </a:p>
          <a:p>
            <a:endParaRPr lang="cs-CZ" altLang="en-US" smtClean="0"/>
          </a:p>
          <a:p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9F34109-E411-4266-B8CA-228D3403E331}" type="datetime1">
              <a:rPr lang="en-US" smtClean="0"/>
              <a:pPr>
                <a:defRPr/>
              </a:pPr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Ponnambalam Lakshmanan, Analog Devices</a:t>
            </a:r>
            <a:endParaRPr lang="en-US"/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5DB6C4-FB12-4415-A1D1-7C8DE6127295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90538" y="2324100"/>
          <a:ext cx="8305800" cy="1349375"/>
        </p:xfrm>
        <a:graphic>
          <a:graphicData uri="http://schemas.openxmlformats.org/drawingml/2006/table">
            <a:tbl>
              <a:tblPr firstRow="1" bandRow="1"/>
              <a:tblGrid>
                <a:gridCol w="3708400"/>
                <a:gridCol w="4597400"/>
              </a:tblGrid>
              <a:tr h="43475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Challenge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31" marB="45731"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Solution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31" marB="45731">
                    <a:solidFill>
                      <a:srgbClr val="FFD700"/>
                    </a:solidFill>
                  </a:tcPr>
                </a:tc>
              </a:tr>
              <a:tr h="91461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Behavioral evals with every SCE-MI access</a:t>
                      </a:r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Send data via a single SCE-MI pipe.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 SCE-MI pipe  - Bit vectors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Dynamic SCE-MI pipe - Array of data</a:t>
                      </a:r>
                    </a:p>
                  </a:txBody>
                  <a:tcPr marT="45731" marB="45731"/>
                </a:tc>
              </a:tr>
            </a:tbl>
          </a:graphicData>
        </a:graphic>
      </p:graphicFrame>
      <p:pic>
        <p:nvPicPr>
          <p:cNvPr id="19458" name="Picture 2" descr="multiple_pi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8" y="4064000"/>
            <a:ext cx="5311775" cy="217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sz="3600" dirty="0" err="1" smtClean="0"/>
              <a:t>Optimiz</a:t>
            </a:r>
            <a:r>
              <a:rPr lang="cs-CZ" sz="3600" dirty="0" smtClean="0"/>
              <a:t>ing</a:t>
            </a:r>
            <a:r>
              <a:rPr sz="3600" dirty="0" smtClean="0"/>
              <a:t> </a:t>
            </a:r>
            <a:r>
              <a:rPr sz="3600" dirty="0"/>
              <a:t>SCE-MI </a:t>
            </a:r>
            <a:r>
              <a:rPr lang="cs-CZ" sz="3600" dirty="0" smtClean="0"/>
              <a:t>P</a:t>
            </a:r>
            <a:r>
              <a:rPr sz="3600" dirty="0" err="1" smtClean="0"/>
              <a:t>ipe</a:t>
            </a:r>
            <a:r>
              <a:rPr sz="3600" dirty="0" smtClean="0"/>
              <a:t> </a:t>
            </a:r>
            <a:r>
              <a:rPr lang="cs-CZ" sz="3600" dirty="0" smtClean="0"/>
              <a:t>U</a:t>
            </a:r>
            <a:r>
              <a:rPr sz="3600" dirty="0" smtClean="0"/>
              <a:t>sage</a:t>
            </a:r>
            <a:endParaRPr sz="3600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Synchronous access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9F34109-E411-4266-B8CA-228D3403E331}" type="datetime1">
              <a:rPr lang="en-US" smtClean="0"/>
              <a:pPr>
                <a:defRPr/>
              </a:pPr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Ponnambalam Lakshmanan, Analog Devices</a:t>
            </a:r>
            <a:endParaRPr lang="en-US"/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F0C4C68-D5EB-4975-B5A0-F20BA4767ADF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2381250"/>
          <a:ext cx="8305800" cy="100566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152900"/>
                <a:gridCol w="4152900"/>
              </a:tblGrid>
              <a:tr h="36541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Challenge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Solution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00"/>
                    </a:solidFill>
                  </a:tcPr>
                </a:tc>
              </a:tr>
              <a:tr h="639474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Asynchronous mode creates significant behavioral evals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Synchronous mode of SCE-MI pipe</a:t>
                      </a:r>
                    </a:p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IS_CLOCKED_INTF = 1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876800" y="3946525"/>
            <a:ext cx="3352800" cy="1957388"/>
            <a:chOff x="645543" y="4475747"/>
            <a:chExt cx="2944926" cy="1720182"/>
          </a:xfrm>
        </p:grpSpPr>
        <p:sp>
          <p:nvSpPr>
            <p:cNvPr id="10" name="Rectangle 9"/>
            <p:cNvSpPr/>
            <p:nvPr/>
          </p:nvSpPr>
          <p:spPr>
            <a:xfrm>
              <a:off x="651121" y="4869171"/>
              <a:ext cx="2939348" cy="1326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en-US" sz="1600" b="1" i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scemi_input_pipe</a:t>
              </a:r>
              <a:r>
                <a:rPr lang="en-US" altLang="en-US" sz="16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#(</a:t>
              </a:r>
            </a:p>
            <a:p>
              <a:pPr>
                <a:defRPr/>
              </a:pPr>
              <a:r>
                <a:rPr lang="en-US" altLang="en-US" sz="16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.BYTES_PER_ELEMENT(20), .PAYLOAD_MAX_ELEMENTS(1), </a:t>
              </a:r>
            </a:p>
            <a:p>
              <a:pPr>
                <a:defRPr/>
              </a:pPr>
              <a:r>
                <a:rPr lang="en-US" altLang="en-US" sz="16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.VISIBILITY_MODE(2), </a:t>
              </a:r>
            </a:p>
            <a:p>
              <a:pPr>
                <a:defRPr/>
              </a:pPr>
              <a:r>
                <a:rPr lang="en-US" altLang="en-US" sz="16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.IS_CLOCKED_INTF(1) ) inbox (clk); 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5543" y="4475747"/>
              <a:ext cx="1772255" cy="393424"/>
            </a:xfrm>
            <a:prstGeom prst="rect">
              <a:avLst/>
            </a:prstGeom>
            <a:solidFill>
              <a:srgbClr val="FFD700"/>
            </a:solidFill>
            <a:ln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 Snippet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764088" y="5334000"/>
            <a:ext cx="2830512" cy="31908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</a:t>
            </a: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641350" y="3946525"/>
            <a:ext cx="3352800" cy="1957388"/>
            <a:chOff x="645543" y="4475747"/>
            <a:chExt cx="2944926" cy="1720182"/>
          </a:xfrm>
        </p:grpSpPr>
        <p:sp>
          <p:nvSpPr>
            <p:cNvPr id="14" name="Rectangle 13"/>
            <p:cNvSpPr/>
            <p:nvPr/>
          </p:nvSpPr>
          <p:spPr>
            <a:xfrm>
              <a:off x="651121" y="4869171"/>
              <a:ext cx="2939348" cy="1326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en-US" sz="1600" b="1" i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scemi_input_pipe</a:t>
              </a:r>
              <a:r>
                <a:rPr lang="en-US" altLang="en-US" sz="16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#(</a:t>
              </a:r>
            </a:p>
            <a:p>
              <a:pPr>
                <a:defRPr/>
              </a:pPr>
              <a:r>
                <a:rPr lang="en-US" altLang="en-US" sz="16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.BYTES_PER_ELEMENT(20), .PAYLOAD_MAX_ELEMENTS(1), </a:t>
              </a:r>
            </a:p>
            <a:p>
              <a:pPr>
                <a:defRPr/>
              </a:pPr>
              <a:r>
                <a:rPr lang="en-US" altLang="en-US" sz="16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.VISIBILITY_MODE(2), </a:t>
              </a:r>
            </a:p>
            <a:p>
              <a:pPr>
                <a:defRPr/>
              </a:pPr>
              <a:r>
                <a:rPr lang="en-US" altLang="en-US" sz="16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.IS_CLOCKED_INTF(0) ) inbox (clk); 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5543" y="4475747"/>
              <a:ext cx="1772255" cy="393424"/>
            </a:xfrm>
            <a:prstGeom prst="rect">
              <a:avLst/>
            </a:prstGeom>
            <a:solidFill>
              <a:srgbClr val="FFD700"/>
            </a:solidFill>
            <a:ln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 Snippet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527050" y="5334000"/>
            <a:ext cx="2832100" cy="31908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sz="3600" dirty="0" err="1" smtClean="0"/>
              <a:t>Optimiz</a:t>
            </a:r>
            <a:r>
              <a:rPr lang="cs-CZ" sz="3600" dirty="0" smtClean="0"/>
              <a:t>ing</a:t>
            </a:r>
            <a:r>
              <a:rPr sz="3600" dirty="0" smtClean="0"/>
              <a:t> </a:t>
            </a:r>
            <a:r>
              <a:rPr sz="3600" dirty="0"/>
              <a:t>SCE-MI </a:t>
            </a:r>
            <a:r>
              <a:rPr lang="cs-CZ" sz="3600" dirty="0" smtClean="0"/>
              <a:t>P</a:t>
            </a:r>
            <a:r>
              <a:rPr sz="3600" dirty="0" err="1" smtClean="0"/>
              <a:t>ipe</a:t>
            </a:r>
            <a:r>
              <a:rPr sz="3600" dirty="0" smtClean="0"/>
              <a:t> </a:t>
            </a:r>
            <a:r>
              <a:rPr lang="cs-CZ" sz="3600" dirty="0" smtClean="0"/>
              <a:t>U</a:t>
            </a:r>
            <a:r>
              <a:rPr sz="3600" dirty="0" smtClean="0"/>
              <a:t>sage</a:t>
            </a:r>
            <a:endParaRPr sz="3600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Optimized data transfer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9F34109-E411-4266-B8CA-228D3403E331}" type="datetime1">
              <a:rPr lang="en-US" smtClean="0"/>
              <a:pPr>
                <a:defRPr/>
              </a:pPr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Ponnambalam Lakshmanan, Analog Devices</a:t>
            </a:r>
            <a:endParaRPr lang="en-US"/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7859ABF-C54C-48DB-8DA2-1E07D64EEF57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2360613"/>
          <a:ext cx="8305800" cy="155444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152900"/>
                <a:gridCol w="4152900"/>
              </a:tblGrid>
              <a:tr h="36568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Challenge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Solution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00"/>
                    </a:solidFill>
                  </a:tcPr>
                </a:tc>
              </a:tr>
              <a:tr h="118847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Accessing more than one element per access results in behavioral evals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PAYLOAD_MAX_ELEMENTS = 5;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BYTES_PER_ELEMENT =  1;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the intention is to access 5 Bytes per call then set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PAYLOAD_MAX_ELEMENTS = 1;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BYTES_PER_ELEMENT =  5;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75" y="4514850"/>
            <a:ext cx="5426075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sz="3600" dirty="0" err="1" smtClean="0"/>
              <a:t>Optimiz</a:t>
            </a:r>
            <a:r>
              <a:rPr lang="cs-CZ" sz="3600" dirty="0" smtClean="0"/>
              <a:t>ing</a:t>
            </a:r>
            <a:r>
              <a:rPr sz="3600" dirty="0" smtClean="0"/>
              <a:t> </a:t>
            </a:r>
            <a:r>
              <a:rPr sz="3600" dirty="0"/>
              <a:t>SCE-MI </a:t>
            </a:r>
            <a:r>
              <a:rPr lang="cs-CZ" sz="3600" dirty="0" smtClean="0"/>
              <a:t>P</a:t>
            </a:r>
            <a:r>
              <a:rPr sz="3600" dirty="0" err="1" smtClean="0"/>
              <a:t>ipe</a:t>
            </a:r>
            <a:r>
              <a:rPr sz="3600" dirty="0" smtClean="0"/>
              <a:t> </a:t>
            </a:r>
            <a:r>
              <a:rPr lang="cs-CZ" sz="3600" dirty="0" smtClean="0"/>
              <a:t>U</a:t>
            </a:r>
            <a:r>
              <a:rPr sz="3600" dirty="0" smtClean="0"/>
              <a:t>sage</a:t>
            </a:r>
            <a:endParaRPr sz="3600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Minimal Synchronization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9F34109-E411-4266-B8CA-228D3403E331}" type="datetime1">
              <a:rPr lang="en-US" smtClean="0"/>
              <a:pPr>
                <a:defRPr/>
              </a:pPr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Ponnambalam Lakshmanan, Analog Devices</a:t>
            </a:r>
            <a:endParaRPr 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4443F95-9239-46AF-95CF-C01B5FF9BB05}" type="slidenum">
              <a:rPr lang="en-US" altLang="en-US" smtClean="0"/>
              <a:pPr/>
              <a:t>16</a:t>
            </a:fld>
            <a:endParaRPr lang="en-US" altLang="en-US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2359025"/>
          <a:ext cx="8305800" cy="155575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152900"/>
                <a:gridCol w="4152900"/>
              </a:tblGrid>
              <a:tr h="366059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Challenge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57" marB="457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Solution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57" marB="457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00"/>
                    </a:solidFill>
                  </a:tcPr>
                </a:tc>
              </a:tr>
              <a:tr h="1189691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Frequent data transfer causes the emulator to halt frequently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Results in degraded acceleration</a:t>
                      </a:r>
                    </a:p>
                  </a:txBody>
                  <a:tcPr marT="45757" marB="457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Accumulate multiple bytes of data and transfer at once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Try to buffer the elements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Avoid</a:t>
                      </a:r>
                      <a:r>
                        <a:rPr lang="en-US" sz="18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unnecessary flush() usage</a:t>
                      </a:r>
                      <a:endParaRPr lang="en-US" sz="18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57" marB="457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378075" y="4338638"/>
            <a:ext cx="4464050" cy="2082800"/>
            <a:chOff x="645542" y="4136858"/>
            <a:chExt cx="4464581" cy="2082965"/>
          </a:xfrm>
        </p:grpSpPr>
        <p:sp>
          <p:nvSpPr>
            <p:cNvPr id="9" name="Rectangle 8"/>
            <p:cNvSpPr/>
            <p:nvPr/>
          </p:nvSpPr>
          <p:spPr>
            <a:xfrm>
              <a:off x="645542" y="4538527"/>
              <a:ext cx="4464581" cy="16812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en-US" sz="1600" b="1" i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scemi_input_pipe</a:t>
              </a:r>
              <a:r>
                <a:rPr lang="en-US" altLang="en-US" sz="16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#(</a:t>
              </a:r>
            </a:p>
            <a:p>
              <a:pPr>
                <a:defRPr/>
              </a:pPr>
              <a:r>
                <a:rPr lang="en-US" altLang="en-US" sz="16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.BYTES_PER_ELEMENT(20), .PAYLOAD_MAX_ELEMENTS(1), .BUFFER_MAX_ELEMENTS(10),</a:t>
              </a:r>
            </a:p>
            <a:p>
              <a:pPr>
                <a:defRPr/>
              </a:pPr>
              <a:r>
                <a:rPr lang="en-US" altLang="en-US" sz="16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.VISIBILITY_MODE(2), </a:t>
              </a:r>
            </a:p>
            <a:p>
              <a:pPr>
                <a:defRPr/>
              </a:pPr>
              <a:r>
                <a:rPr lang="en-US" altLang="en-US" sz="16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.IS_CLOCKED_INTF(1) ) inbox (clk); 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5542" y="4136858"/>
              <a:ext cx="1771861" cy="393731"/>
            </a:xfrm>
            <a:prstGeom prst="rect">
              <a:avLst/>
            </a:prstGeom>
            <a:solidFill>
              <a:srgbClr val="FFD700"/>
            </a:solidFill>
            <a:ln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 Snippet</a:t>
              </a:r>
            </a:p>
          </p:txBody>
        </p:sp>
      </p:grp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sz="3600" dirty="0" err="1" smtClean="0"/>
              <a:t>Optimiz</a:t>
            </a:r>
            <a:r>
              <a:rPr lang="cs-CZ" sz="3600" dirty="0" smtClean="0"/>
              <a:t>ing</a:t>
            </a:r>
            <a:r>
              <a:rPr sz="3600" dirty="0" smtClean="0"/>
              <a:t> </a:t>
            </a:r>
            <a:r>
              <a:rPr sz="3600" dirty="0"/>
              <a:t>SCE-MI </a:t>
            </a:r>
            <a:r>
              <a:rPr lang="cs-CZ" sz="3600" dirty="0" smtClean="0"/>
              <a:t>P</a:t>
            </a:r>
            <a:r>
              <a:rPr sz="3600" dirty="0" err="1" smtClean="0"/>
              <a:t>ipe</a:t>
            </a:r>
            <a:r>
              <a:rPr sz="3600" dirty="0" smtClean="0"/>
              <a:t> </a:t>
            </a:r>
            <a:r>
              <a:rPr lang="cs-CZ" sz="3600" dirty="0" smtClean="0"/>
              <a:t>U</a:t>
            </a:r>
            <a:r>
              <a:rPr sz="3600" dirty="0" smtClean="0"/>
              <a:t>sage</a:t>
            </a:r>
            <a:endParaRPr sz="3600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Clearing the pipe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9F34109-E411-4266-B8CA-228D3403E331}" type="datetime1">
              <a:rPr lang="en-US" smtClean="0"/>
              <a:pPr>
                <a:defRPr/>
              </a:pPr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Ponnambalam Lakshmanan, Analog Devices</a:t>
            </a:r>
            <a:endParaRPr lang="en-US"/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045F777-4C94-40CE-8653-9B1AEBABF561}" type="slidenum">
              <a:rPr lang="en-US" altLang="en-US" smtClean="0"/>
              <a:pPr/>
              <a:t>17</a:t>
            </a:fld>
            <a:endParaRPr lang="en-US" altLang="en-US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2308225"/>
          <a:ext cx="8305800" cy="128111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152900"/>
                <a:gridCol w="4152900"/>
              </a:tblGrid>
              <a:tr h="366032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Challenge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54" marB="45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Solution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54" marB="45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00"/>
                    </a:solidFill>
                  </a:tcPr>
                </a:tc>
              </a:tr>
              <a:tr h="915081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Discarding buffer contents on reset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inbuilt functions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Increase in step-count</a:t>
                      </a:r>
                    </a:p>
                  </a:txBody>
                  <a:tcPr marT="45754" marB="45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the fastest clock available to synchronously fetch data from pipe</a:t>
                      </a:r>
                    </a:p>
                  </a:txBody>
                  <a:tcPr marT="45754" marB="45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800600" y="4089400"/>
            <a:ext cx="4038600" cy="2387600"/>
            <a:chOff x="4172706" y="2979917"/>
            <a:chExt cx="4038600" cy="2388098"/>
          </a:xfrm>
        </p:grpSpPr>
        <p:sp>
          <p:nvSpPr>
            <p:cNvPr id="9" name="Rectangle 8"/>
            <p:cNvSpPr/>
            <p:nvPr/>
          </p:nvSpPr>
          <p:spPr>
            <a:xfrm>
              <a:off x="4172706" y="3383226"/>
              <a:ext cx="4038600" cy="1984789"/>
            </a:xfrm>
            <a:prstGeom prst="rect">
              <a:avLst/>
            </a:prstGeom>
            <a:noFill/>
            <a:ln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en-US" sz="11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always@(posedge </a:t>
              </a:r>
              <a:r>
                <a:rPr lang="en-US" altLang="en-US" sz="1100" b="1" i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fst_clk</a:t>
              </a:r>
              <a:r>
                <a:rPr lang="en-US" altLang="en-US" sz="11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posedge </a:t>
              </a:r>
              <a:r>
                <a:rPr lang="en-US" altLang="en-US" sz="1100" b="1" i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rst</a:t>
              </a:r>
              <a:r>
                <a:rPr lang="en-US" altLang="en-US" sz="11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begin</a:t>
              </a:r>
            </a:p>
            <a:p>
              <a:pPr>
                <a:defRPr/>
              </a:pPr>
              <a:r>
                <a:rPr lang="en-US" altLang="en-US" sz="11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if(</a:t>
              </a:r>
              <a:r>
                <a:rPr lang="en-US" altLang="en-US" sz="1100" b="1" i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rst</a:t>
              </a:r>
              <a:r>
                <a:rPr lang="en-US" altLang="en-US" sz="11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begin </a:t>
              </a:r>
            </a:p>
            <a:p>
              <a:pPr>
                <a:defRPr/>
              </a:pPr>
              <a:r>
                <a:rPr lang="en-US" altLang="en-US" sz="11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altLang="en-US" sz="1100" b="1" i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rst_buff</a:t>
              </a:r>
              <a:r>
                <a:rPr lang="en-US" altLang="en-US" sz="11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1;</a:t>
              </a:r>
            </a:p>
            <a:p>
              <a:pPr>
                <a:defRPr/>
              </a:pPr>
              <a:r>
                <a:rPr lang="en-US" altLang="en-US" sz="11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// statements</a:t>
              </a:r>
            </a:p>
            <a:p>
              <a:pPr>
                <a:defRPr/>
              </a:pPr>
              <a:r>
                <a:rPr lang="en-US" altLang="en-US" sz="11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end </a:t>
              </a:r>
            </a:p>
            <a:p>
              <a:pPr>
                <a:defRPr/>
              </a:pPr>
              <a:r>
                <a:rPr lang="en-US" altLang="en-US" sz="11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else begin</a:t>
              </a:r>
            </a:p>
            <a:p>
              <a:pPr>
                <a:defRPr/>
              </a:pPr>
              <a:r>
                <a:rPr lang="en-US" altLang="en-US" sz="11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if(</a:t>
              </a:r>
              <a:r>
                <a:rPr lang="en-US" altLang="en-US" sz="1100" b="1" i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rst_buff</a:t>
              </a:r>
              <a:r>
                <a:rPr lang="en-US" altLang="en-US" sz="11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&amp;&amp; !</a:t>
              </a:r>
              <a:r>
                <a:rPr lang="en-US" altLang="en-US" sz="1100" b="1" i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eom</a:t>
              </a:r>
              <a:r>
                <a:rPr lang="en-US" altLang="en-US" sz="11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>
                <a:defRPr/>
              </a:pPr>
              <a:r>
                <a:rPr lang="en-US" altLang="en-US" sz="11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altLang="en-US" sz="1100" b="1" i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inbox.receive</a:t>
              </a:r>
              <a:r>
                <a:rPr lang="en-US" altLang="en-US" sz="11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(1,ve,data,eom);</a:t>
              </a:r>
            </a:p>
            <a:p>
              <a:pPr>
                <a:defRPr/>
              </a:pPr>
              <a:r>
                <a:rPr lang="en-US" altLang="en-US" sz="11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else	</a:t>
              </a:r>
            </a:p>
            <a:p>
              <a:pPr>
                <a:defRPr/>
              </a:pPr>
              <a:r>
                <a:rPr lang="en-US" altLang="en-US" sz="11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altLang="en-US" sz="1100" b="1" i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rst_buff</a:t>
              </a:r>
              <a:r>
                <a:rPr lang="en-US" altLang="en-US" sz="11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</a:t>
              </a:r>
            </a:p>
            <a:p>
              <a:pPr>
                <a:defRPr/>
              </a:pPr>
              <a:r>
                <a:rPr lang="en-US" altLang="en-US" sz="11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end    </a:t>
              </a:r>
            </a:p>
            <a:p>
              <a:pPr>
                <a:defRPr/>
              </a:pPr>
              <a:r>
                <a:rPr lang="en-US" altLang="en-US" sz="11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72706" y="2979917"/>
              <a:ext cx="3205163" cy="393782"/>
            </a:xfrm>
            <a:prstGeom prst="rect">
              <a:avLst/>
            </a:prstGeom>
            <a:solidFill>
              <a:srgbClr val="FFD700"/>
            </a:solidFill>
            <a:ln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 Snippet : After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457200" y="4089400"/>
            <a:ext cx="3670300" cy="2181225"/>
            <a:chOff x="457200" y="3600905"/>
            <a:chExt cx="3669651" cy="2181823"/>
          </a:xfrm>
        </p:grpSpPr>
        <p:sp>
          <p:nvSpPr>
            <p:cNvPr id="12" name="Rectangle 11"/>
            <p:cNvSpPr/>
            <p:nvPr/>
          </p:nvSpPr>
          <p:spPr>
            <a:xfrm>
              <a:off x="457200" y="3994713"/>
              <a:ext cx="3669651" cy="17880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en-US" sz="11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always@(posedge clk, posedge </a:t>
              </a:r>
              <a:r>
                <a:rPr lang="en-US" altLang="en-US" sz="1100" b="1" i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rst</a:t>
              </a:r>
              <a:r>
                <a:rPr lang="en-US" altLang="en-US" sz="11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begin</a:t>
              </a:r>
            </a:p>
            <a:p>
              <a:pPr>
                <a:defRPr/>
              </a:pPr>
              <a:r>
                <a:rPr lang="en-US" altLang="en-US" sz="11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if(</a:t>
              </a:r>
              <a:r>
                <a:rPr lang="en-US" altLang="en-US" sz="1100" b="1" i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rst</a:t>
              </a:r>
              <a:r>
                <a:rPr lang="en-US" altLang="en-US" sz="11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begin</a:t>
              </a:r>
            </a:p>
            <a:p>
              <a:pPr>
                <a:defRPr/>
              </a:pPr>
              <a:r>
                <a:rPr lang="en-US" altLang="en-US" sz="11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// Statements</a:t>
              </a:r>
            </a:p>
            <a:p>
              <a:pPr>
                <a:defRPr/>
              </a:pPr>
              <a:r>
                <a:rPr lang="en-US" altLang="en-US" sz="11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for(int </a:t>
              </a:r>
              <a:r>
                <a:rPr lang="en-US" altLang="en-US" sz="1100" b="1" i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en-US" sz="11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=0, </a:t>
              </a:r>
              <a:r>
                <a:rPr lang="en-US" altLang="en-US" sz="1100" b="1" i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en-US" sz="11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&lt;20), </a:t>
              </a:r>
              <a:r>
                <a:rPr lang="en-US" altLang="en-US" sz="1100" b="1" i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en-US" sz="11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</a:t>
              </a:r>
            </a:p>
            <a:p>
              <a:pPr>
                <a:defRPr/>
              </a:pPr>
              <a:r>
                <a:rPr lang="en-US" altLang="en-US" sz="11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altLang="en-US" sz="1100" b="1" i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inbox.receive</a:t>
              </a:r>
              <a:r>
                <a:rPr lang="en-US" altLang="en-US" sz="11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(1,ve,data,eom);</a:t>
              </a:r>
            </a:p>
            <a:p>
              <a:pPr>
                <a:defRPr/>
              </a:pPr>
              <a:r>
                <a:rPr lang="en-US" altLang="en-US" sz="11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end </a:t>
              </a:r>
            </a:p>
            <a:p>
              <a:pPr>
                <a:defRPr/>
              </a:pPr>
              <a:r>
                <a:rPr lang="en-US" altLang="en-US" sz="11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else begin</a:t>
              </a:r>
            </a:p>
            <a:p>
              <a:pPr>
                <a:defRPr/>
              </a:pPr>
              <a:r>
                <a:rPr lang="en-US" altLang="en-US" sz="11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// statements</a:t>
              </a:r>
            </a:p>
            <a:p>
              <a:pPr>
                <a:defRPr/>
              </a:pPr>
              <a:r>
                <a:rPr lang="en-US" altLang="en-US" sz="11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end    </a:t>
              </a:r>
            </a:p>
            <a:p>
              <a:pPr>
                <a:defRPr/>
              </a:pPr>
              <a:r>
                <a:rPr lang="en-US" altLang="en-US" sz="11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" y="3600905"/>
              <a:ext cx="3364905" cy="393808"/>
            </a:xfrm>
            <a:prstGeom prst="rect">
              <a:avLst/>
            </a:prstGeom>
            <a:solidFill>
              <a:srgbClr val="FFD700"/>
            </a:solidFill>
            <a:ln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 Snippet : Before 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481638" y="4432300"/>
            <a:ext cx="1458912" cy="23177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17588" y="5027613"/>
            <a:ext cx="2805112" cy="40798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763713" y="328613"/>
            <a:ext cx="7227887" cy="1143000"/>
          </a:xfrm>
        </p:spPr>
        <p:txBody>
          <a:bodyPr/>
          <a:lstStyle/>
          <a:p>
            <a:pPr eaLnBrk="1" hangingPunct="1">
              <a:defRPr/>
            </a:pPr>
            <a:r>
              <a:rPr dirty="0" smtClean="0"/>
              <a:t>Agenda</a:t>
            </a:r>
            <a:endParaRPr altLang="en-US" dirty="0" smtClean="0">
              <a:solidFill>
                <a:srgbClr val="00007F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Acceleration Concept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Introduction to SCE-MI and SCE-MI Pipes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Testbench Architecture and Existing Challenges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Optimizing SCE-MI pipe usage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 smtClean="0"/>
              <a:t>SCE-MI </a:t>
            </a:r>
            <a:r>
              <a:rPr lang="en-US" sz="2400" dirty="0"/>
              <a:t>Direct Memory </a:t>
            </a:r>
            <a:r>
              <a:rPr lang="en-US" sz="2400" dirty="0" smtClean="0"/>
              <a:t>and Function </a:t>
            </a:r>
            <a:r>
              <a:rPr lang="en-US" sz="2400" dirty="0"/>
              <a:t>Based </a:t>
            </a:r>
            <a:r>
              <a:rPr lang="en-US" sz="2400" dirty="0" smtClean="0"/>
              <a:t>Interface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Optimized Architecture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Results and Conclusion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EE5A34-BE68-4959-A03D-5CEEB6D45DE5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2/6/2017</a:t>
            </a:fld>
            <a:endParaRPr lang="en-US" altLang="en-US" smtClean="0"/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/>
              <a:t>Ponnambalam Lakshmanan, Analog Devices</a:t>
            </a:r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79B0BB-7D0E-4E46-83A9-50167B30DE19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421688104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SCE-MI Direct Memory Interface</a:t>
            </a: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cs-CZ" dirty="0" smtClean="0"/>
              <a:t>S</a:t>
            </a:r>
            <a:r>
              <a:rPr lang="en-US" dirty="0" err="1" smtClean="0"/>
              <a:t>oftware</a:t>
            </a:r>
            <a:r>
              <a:rPr lang="en-US" dirty="0" smtClean="0"/>
              <a:t> </a:t>
            </a:r>
            <a:r>
              <a:rPr lang="en-US" dirty="0"/>
              <a:t>side interface to perform backdoor read/write operations on </a:t>
            </a:r>
            <a:r>
              <a:rPr lang="en-US" dirty="0" smtClean="0"/>
              <a:t>hardware </a:t>
            </a:r>
            <a:r>
              <a:rPr lang="cs-CZ" dirty="0" smtClean="0"/>
              <a:t>side </a:t>
            </a:r>
            <a:r>
              <a:rPr lang="en-US" dirty="0" smtClean="0"/>
              <a:t>memories</a:t>
            </a:r>
            <a:endParaRPr lang="cs-CZ" dirty="0" smtClean="0"/>
          </a:p>
          <a:p>
            <a:pPr>
              <a:defRPr/>
            </a:pPr>
            <a:endParaRPr lang="cs-CZ" dirty="0" smtClean="0"/>
          </a:p>
          <a:p>
            <a:pPr>
              <a:defRPr/>
            </a:pPr>
            <a:r>
              <a:rPr lang="cs-CZ" dirty="0" smtClean="0"/>
              <a:t>T</a:t>
            </a:r>
            <a:r>
              <a:rPr lang="en-US" dirty="0" err="1" smtClean="0"/>
              <a:t>ypes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interfaces</a:t>
            </a:r>
            <a:endParaRPr lang="cs-CZ" dirty="0" smtClean="0"/>
          </a:p>
          <a:p>
            <a:pPr lvl="1">
              <a:defRPr/>
            </a:pPr>
            <a:r>
              <a:rPr lang="en-US" dirty="0" smtClean="0"/>
              <a:t>Block interface</a:t>
            </a:r>
            <a:endParaRPr lang="cs-CZ" dirty="0" smtClean="0"/>
          </a:p>
          <a:p>
            <a:pPr lvl="1">
              <a:defRPr/>
            </a:pPr>
            <a:r>
              <a:rPr lang="en-US" dirty="0" smtClean="0"/>
              <a:t>Word interface</a:t>
            </a:r>
            <a:endParaRPr lang="cs-CZ" dirty="0" smtClean="0"/>
          </a:p>
          <a:p>
            <a:pPr marL="398462" lvl="1" indent="0">
              <a:buFont typeface="Arial" panose="020B0604020202020204" pitchFamily="34" charset="0"/>
              <a:buNone/>
              <a:defRPr/>
            </a:pPr>
            <a:endParaRPr lang="cs-CZ" dirty="0" smtClean="0"/>
          </a:p>
          <a:p>
            <a:pPr>
              <a:defRPr/>
            </a:pPr>
            <a:r>
              <a:rPr lang="en-US" dirty="0"/>
              <a:t>Performance Improvement:</a:t>
            </a:r>
          </a:p>
          <a:p>
            <a:pPr lvl="1">
              <a:defRPr/>
            </a:pPr>
            <a:r>
              <a:rPr lang="en-US" dirty="0"/>
              <a:t>HW-SW synchronizations reduced by ~50%</a:t>
            </a:r>
          </a:p>
          <a:p>
            <a:pPr lvl="1">
              <a:defRPr/>
            </a:pPr>
            <a:r>
              <a:rPr lang="en-US" dirty="0"/>
              <a:t>TBA run time decreased by &gt;25%</a:t>
            </a:r>
          </a:p>
          <a:p>
            <a:pPr marL="398462" lvl="1" indent="0">
              <a:buFont typeface="Arial" panose="020B0604020202020204" pitchFamily="34" charset="0"/>
              <a:buNone/>
              <a:defRPr/>
            </a:pP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9F34109-E411-4266-B8CA-228D3403E331}" type="datetime1">
              <a:rPr lang="en-US" smtClean="0"/>
              <a:pPr>
                <a:defRPr/>
              </a:pPr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Ponnambalam Lakshmanan, Analog Devices</a:t>
            </a:r>
            <a:endParaRPr lang="en-US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94B91D8-083B-4531-B2A5-3B448BC64F6B}" type="slidenum">
              <a:rPr lang="en-US" altLang="en-US" smtClean="0"/>
              <a:pPr/>
              <a:t>19</a:t>
            </a:fld>
            <a:endParaRPr lang="en-US" altLang="en-US" smtClean="0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763713" y="328613"/>
            <a:ext cx="7227887" cy="1143000"/>
          </a:xfrm>
        </p:spPr>
        <p:txBody>
          <a:bodyPr/>
          <a:lstStyle/>
          <a:p>
            <a:pPr eaLnBrk="1" hangingPunct="1">
              <a:defRPr/>
            </a:pPr>
            <a:r>
              <a:rPr dirty="0" smtClean="0"/>
              <a:t>Agenda</a:t>
            </a:r>
            <a:endParaRPr altLang="en-US" dirty="0" smtClean="0">
              <a:solidFill>
                <a:srgbClr val="00007F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Acceleration Concept</a:t>
            </a:r>
            <a:endParaRPr lang="en-US" sz="2400" dirty="0"/>
          </a:p>
          <a:p>
            <a:r>
              <a:rPr lang="en-US" sz="2400" dirty="0" smtClean="0"/>
              <a:t>Introduction to SCE-MI and SCE-MI Pipes</a:t>
            </a:r>
            <a:endParaRPr lang="en-US" sz="2400" dirty="0"/>
          </a:p>
          <a:p>
            <a:r>
              <a:rPr lang="en-US" sz="2400" dirty="0"/>
              <a:t>Testbench Architecture and Existing Challenges</a:t>
            </a:r>
          </a:p>
          <a:p>
            <a:r>
              <a:rPr lang="en-US" sz="2400" dirty="0" smtClean="0"/>
              <a:t>Optimizing SCE-MI pipe usage</a:t>
            </a:r>
            <a:endParaRPr lang="en-US" sz="2400" dirty="0"/>
          </a:p>
          <a:p>
            <a:r>
              <a:rPr lang="en-US" sz="2400" dirty="0" smtClean="0"/>
              <a:t>SCE-MI </a:t>
            </a:r>
            <a:r>
              <a:rPr lang="en-US" sz="2400" dirty="0"/>
              <a:t>Direct Memory </a:t>
            </a:r>
            <a:r>
              <a:rPr lang="en-US" sz="2400" dirty="0" smtClean="0"/>
              <a:t>and Function </a:t>
            </a:r>
            <a:r>
              <a:rPr lang="en-US" sz="2400" dirty="0"/>
              <a:t>Based </a:t>
            </a:r>
            <a:r>
              <a:rPr lang="en-US" sz="2400" dirty="0" smtClean="0"/>
              <a:t>Interface</a:t>
            </a:r>
          </a:p>
          <a:p>
            <a:r>
              <a:rPr lang="en-US" sz="2400" dirty="0" smtClean="0"/>
              <a:t>Optimized Architecture</a:t>
            </a:r>
            <a:endParaRPr lang="en-US" sz="2400" dirty="0"/>
          </a:p>
          <a:p>
            <a:r>
              <a:rPr lang="en-US" sz="2400" dirty="0" smtClean="0"/>
              <a:t>Results and Conclusion</a:t>
            </a:r>
            <a:endParaRPr lang="en-US" sz="2400" dirty="0"/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EE5A34-BE68-4959-A03D-5CEEB6D45DE5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2/6/2017</a:t>
            </a:fld>
            <a:endParaRPr lang="en-US" altLang="en-US" smtClean="0"/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/>
              <a:t>Ponnambalam Lakshmanan, Analog Devices</a:t>
            </a:r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79B0BB-7D0E-4E46-83A9-50167B30DE19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 smtClean="0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SCE-MI Direct Memory Interface</a:t>
            </a:r>
            <a:endParaRPr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9F34109-E411-4266-B8CA-228D3403E331}" type="datetime1">
              <a:rPr lang="en-US" smtClean="0"/>
              <a:pPr>
                <a:defRPr/>
              </a:pPr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Ponnambalam Lakshmanan, Analog Devices</a:t>
            </a:r>
            <a:endParaRPr lang="en-US"/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37A8EBE-D8AB-4459-8F80-143BA58E95B0}" type="slidenum">
              <a:rPr lang="en-US" altLang="en-US" smtClean="0"/>
              <a:pPr/>
              <a:t>20</a:t>
            </a:fld>
            <a:endParaRPr lang="en-US" altLang="en-US" smtClean="0"/>
          </a:p>
        </p:txBody>
      </p:sp>
      <p:sp>
        <p:nvSpPr>
          <p:cNvPr id="8" name="Rectangle 7"/>
          <p:cNvSpPr/>
          <p:nvPr/>
        </p:nvSpPr>
        <p:spPr>
          <a:xfrm>
            <a:off x="823913" y="1979613"/>
            <a:ext cx="3319462" cy="3508375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19600" y="1981200"/>
            <a:ext cx="4025900" cy="3508375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9725" y="5022850"/>
            <a:ext cx="16192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+mn-cs"/>
              </a:rPr>
              <a:t>Emulator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0125" y="5037138"/>
            <a:ext cx="16208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+mn-cs"/>
              </a:rPr>
              <a:t>Simulator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6500" y="2278063"/>
            <a:ext cx="1736725" cy="2651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latin typeface="Arial"/>
                <a:cs typeface="+mn-cs"/>
              </a:rPr>
              <a:t>Proxy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latin typeface="Arial"/>
                <a:cs typeface="+mn-cs"/>
              </a:rPr>
              <a:t>Agent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13275" y="2278063"/>
            <a:ext cx="1736725" cy="2651125"/>
          </a:xfrm>
          <a:prstGeom prst="rect">
            <a:avLst/>
          </a:prstGeom>
          <a:solidFill>
            <a:schemeClr val="accent4">
              <a:lumMod val="9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kern="0" dirty="0">
              <a:latin typeface="Arial"/>
              <a:cs typeface="+mn-cs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kern="0" dirty="0">
              <a:latin typeface="Arial"/>
              <a:cs typeface="+mn-cs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kern="0" dirty="0">
              <a:latin typeface="Arial"/>
              <a:cs typeface="+mn-cs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kern="0" dirty="0">
              <a:latin typeface="Arial"/>
              <a:cs typeface="+mn-cs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kern="0" dirty="0">
              <a:latin typeface="Arial"/>
              <a:cs typeface="+mn-cs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kern="0" dirty="0">
              <a:latin typeface="Arial"/>
              <a:cs typeface="+mn-cs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latin typeface="Arial"/>
                <a:cs typeface="+mn-cs"/>
              </a:rPr>
              <a:t>	   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kern="0" dirty="0">
              <a:latin typeface="Arial"/>
              <a:cs typeface="+mn-cs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latin typeface="Arial"/>
                <a:cs typeface="+mn-cs"/>
              </a:rPr>
              <a:t>BFM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87398" y="2278278"/>
            <a:ext cx="480290" cy="2650837"/>
          </a:xfrm>
          <a:prstGeom prst="rect">
            <a:avLst/>
          </a:prstGeom>
          <a:gradFill rotWithShape="1">
            <a:gsLst>
              <a:gs pos="0">
                <a:srgbClr val="27B34F">
                  <a:tint val="50000"/>
                  <a:satMod val="300000"/>
                </a:srgbClr>
              </a:gs>
              <a:gs pos="35000">
                <a:srgbClr val="27B34F">
                  <a:tint val="37000"/>
                  <a:satMod val="300000"/>
                </a:srgbClr>
              </a:gs>
              <a:gs pos="100000">
                <a:srgbClr val="27B34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vert27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  <a:cs typeface="+mn-cs"/>
              </a:rPr>
              <a:t>C Membrane</a:t>
            </a:r>
          </a:p>
        </p:txBody>
      </p:sp>
      <p:sp>
        <p:nvSpPr>
          <p:cNvPr id="15" name="Teardrop 14"/>
          <p:cNvSpPr/>
          <p:nvPr/>
        </p:nvSpPr>
        <p:spPr>
          <a:xfrm>
            <a:off x="3625850" y="3952875"/>
            <a:ext cx="328613" cy="322263"/>
          </a:xfrm>
          <a:prstGeom prst="teardrop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6" name="Line Callout 2 (Border and Accent Bar) 15"/>
          <p:cNvSpPr/>
          <p:nvPr/>
        </p:nvSpPr>
        <p:spPr>
          <a:xfrm>
            <a:off x="6502400" y="1355725"/>
            <a:ext cx="1054100" cy="454025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42097"/>
              <a:gd name="adj6" fmla="val -96800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  <a:cs typeface="+mn-cs"/>
              </a:rPr>
              <a:t>Memory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800" y="3063875"/>
            <a:ext cx="1287463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6829425" y="2255838"/>
            <a:ext cx="1130300" cy="2651125"/>
          </a:xfrm>
          <a:prstGeom prst="rect">
            <a:avLst/>
          </a:prstGeom>
          <a:solidFill>
            <a:schemeClr val="accent4">
              <a:lumMod val="9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latin typeface="Arial"/>
                <a:cs typeface="+mn-cs"/>
              </a:rPr>
              <a:t>DUT</a:t>
            </a: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6205538" y="3152775"/>
            <a:ext cx="769937" cy="1073150"/>
            <a:chOff x="8065820" y="2544117"/>
            <a:chExt cx="769780" cy="1073903"/>
          </a:xfrm>
        </p:grpSpPr>
        <p:pic>
          <p:nvPicPr>
            <p:cNvPr id="16428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100" y="2815309"/>
              <a:ext cx="57150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29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065820" y="3097187"/>
              <a:ext cx="57150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30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0414" y="2544117"/>
              <a:ext cx="57150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31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076748" y="3427520"/>
              <a:ext cx="57150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3821113"/>
            <a:ext cx="1287462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14600"/>
            <a:ext cx="1287463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4986338" y="2420938"/>
            <a:ext cx="782637" cy="59372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86338" y="2420938"/>
            <a:ext cx="782637" cy="1968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86338" y="2617788"/>
            <a:ext cx="782637" cy="1968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986338" y="2817813"/>
            <a:ext cx="782637" cy="1968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30" name="Teardrop 29"/>
          <p:cNvSpPr/>
          <p:nvPr/>
        </p:nvSpPr>
        <p:spPr>
          <a:xfrm>
            <a:off x="2347913" y="2392363"/>
            <a:ext cx="328612" cy="322262"/>
          </a:xfrm>
          <a:prstGeom prst="teardrop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31" name="Flowchart: Connector 30"/>
          <p:cNvSpPr/>
          <p:nvPr/>
        </p:nvSpPr>
        <p:spPr>
          <a:xfrm>
            <a:off x="4117975" y="2514600"/>
            <a:ext cx="95250" cy="103188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32" name="Flowchart: Connector 31"/>
          <p:cNvSpPr/>
          <p:nvPr/>
        </p:nvSpPr>
        <p:spPr>
          <a:xfrm>
            <a:off x="4257675" y="2514600"/>
            <a:ext cx="95250" cy="103188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33" name="Flowchart: Connector 32"/>
          <p:cNvSpPr/>
          <p:nvPr/>
        </p:nvSpPr>
        <p:spPr>
          <a:xfrm>
            <a:off x="4419600" y="2514600"/>
            <a:ext cx="95250" cy="103188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34" name="Flowchart: Connector 33"/>
          <p:cNvSpPr/>
          <p:nvPr/>
        </p:nvSpPr>
        <p:spPr>
          <a:xfrm>
            <a:off x="4565650" y="2514600"/>
            <a:ext cx="95250" cy="103188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35" name="Flowchart: Connector 34"/>
          <p:cNvSpPr/>
          <p:nvPr/>
        </p:nvSpPr>
        <p:spPr>
          <a:xfrm>
            <a:off x="4713288" y="2514600"/>
            <a:ext cx="95250" cy="103188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36" name="Flowchart: Connector 35"/>
          <p:cNvSpPr/>
          <p:nvPr/>
        </p:nvSpPr>
        <p:spPr>
          <a:xfrm>
            <a:off x="4835525" y="2514600"/>
            <a:ext cx="95250" cy="103188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005388" y="3875088"/>
            <a:ext cx="782637" cy="59372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05388" y="3875088"/>
            <a:ext cx="782637" cy="1968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05388" y="4071938"/>
            <a:ext cx="782637" cy="1968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05388" y="4271963"/>
            <a:ext cx="782637" cy="1968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41" name="Flowchart: Connector 40"/>
          <p:cNvSpPr/>
          <p:nvPr/>
        </p:nvSpPr>
        <p:spPr>
          <a:xfrm>
            <a:off x="4138613" y="4075113"/>
            <a:ext cx="95250" cy="103187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42" name="Flowchart: Connector 41"/>
          <p:cNvSpPr/>
          <p:nvPr/>
        </p:nvSpPr>
        <p:spPr>
          <a:xfrm>
            <a:off x="4276725" y="4075113"/>
            <a:ext cx="95250" cy="103187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43" name="Flowchart: Connector 42"/>
          <p:cNvSpPr/>
          <p:nvPr/>
        </p:nvSpPr>
        <p:spPr>
          <a:xfrm>
            <a:off x="4438650" y="4075113"/>
            <a:ext cx="95250" cy="103187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44" name="Flowchart: Connector 43"/>
          <p:cNvSpPr/>
          <p:nvPr/>
        </p:nvSpPr>
        <p:spPr>
          <a:xfrm>
            <a:off x="4584700" y="4075113"/>
            <a:ext cx="95250" cy="103187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45" name="Flowchart: Connector 44"/>
          <p:cNvSpPr/>
          <p:nvPr/>
        </p:nvSpPr>
        <p:spPr>
          <a:xfrm>
            <a:off x="4732338" y="4075113"/>
            <a:ext cx="95250" cy="103187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46" name="Flowchart: Connector 45"/>
          <p:cNvSpPr/>
          <p:nvPr/>
        </p:nvSpPr>
        <p:spPr>
          <a:xfrm>
            <a:off x="4856163" y="4075113"/>
            <a:ext cx="95250" cy="103187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47" name="Line Callout 2 (Border and Accent Bar) 46"/>
          <p:cNvSpPr/>
          <p:nvPr/>
        </p:nvSpPr>
        <p:spPr>
          <a:xfrm>
            <a:off x="6688138" y="5551488"/>
            <a:ext cx="1055687" cy="455612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37157"/>
              <a:gd name="adj6" fmla="val -94391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  <a:cs typeface="+mn-cs"/>
              </a:rPr>
              <a:t>Memory</a:t>
            </a:r>
          </a:p>
        </p:txBody>
      </p:sp>
      <p:sp>
        <p:nvSpPr>
          <p:cNvPr id="48" name="Line Callout 2 (Border and Accent Bar) 47"/>
          <p:cNvSpPr/>
          <p:nvPr/>
        </p:nvSpPr>
        <p:spPr>
          <a:xfrm flipH="1">
            <a:off x="1587500" y="1433513"/>
            <a:ext cx="1995488" cy="455612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46468"/>
              <a:gd name="adj6" fmla="val -30661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  <a:cs typeface="+mn-cs"/>
              </a:rPr>
              <a:t>Backdoor Access</a:t>
            </a:r>
          </a:p>
        </p:txBody>
      </p:sp>
      <p:sp>
        <p:nvSpPr>
          <p:cNvPr id="49" name="Line Callout 2 (Border and Accent Bar) 48"/>
          <p:cNvSpPr/>
          <p:nvPr/>
        </p:nvSpPr>
        <p:spPr>
          <a:xfrm flipH="1">
            <a:off x="1811338" y="5629275"/>
            <a:ext cx="1993900" cy="455613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37559"/>
              <a:gd name="adj6" fmla="val -54915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  <a:cs typeface="+mn-cs"/>
              </a:rPr>
              <a:t>Backdoor Access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22222E-6 L 0.13854 0.00093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1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4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5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6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9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41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1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1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1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1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1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1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1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48148E-6 L -0.13924 -0.00602 " pathEditMode="relative" rAng="0" ptsTypes="AA">
                                      <p:cBhvr>
                                        <p:cTn id="1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2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1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1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1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1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157" presetID="1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" t="16138" r="45094" b="59508"/>
          <a:stretch/>
        </p:blipFill>
        <p:spPr>
          <a:xfrm>
            <a:off x="2042812" y="1414272"/>
            <a:ext cx="5744912" cy="20816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SCE-MI Direct Memory Interface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251433" y="3716334"/>
            <a:ext cx="1541116" cy="4107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200">
              <a:spcBef>
                <a:spcPts val="1000"/>
              </a:spcBef>
              <a:buClr>
                <a:srgbClr val="1E4056"/>
              </a:buClr>
              <a:buSzPct val="75000"/>
            </a:pPr>
            <a:r>
              <a:rPr lang="en-US" sz="2000" dirty="0" smtClean="0">
                <a:solidFill>
                  <a:srgbClr val="000000"/>
                </a:solidFill>
              </a:rPr>
              <a:t>Proxy side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05208" y="5108741"/>
            <a:ext cx="1533994" cy="4107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200">
              <a:spcBef>
                <a:spcPts val="1000"/>
              </a:spcBef>
              <a:buClr>
                <a:srgbClr val="1E4056"/>
              </a:buClr>
              <a:buSzPct val="75000"/>
            </a:pPr>
            <a:r>
              <a:rPr lang="en-US" sz="2000" dirty="0" smtClean="0">
                <a:solidFill>
                  <a:srgbClr val="000000"/>
                </a:solidFill>
              </a:rPr>
              <a:t>BFM side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88143" y="2190556"/>
            <a:ext cx="1533994" cy="4107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200">
              <a:spcBef>
                <a:spcPts val="1000"/>
              </a:spcBef>
              <a:buClr>
                <a:srgbClr val="1E4056"/>
              </a:buClr>
              <a:buSzPct val="75000"/>
            </a:pPr>
            <a:r>
              <a:rPr lang="en-US" sz="2000" dirty="0" smtClean="0">
                <a:solidFill>
                  <a:srgbClr val="000000"/>
                </a:solidFill>
              </a:rPr>
              <a:t>C membrane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" t="13547" r="59997" b="54480"/>
          <a:stretch/>
        </p:blipFill>
        <p:spPr>
          <a:xfrm>
            <a:off x="2021040" y="3498980"/>
            <a:ext cx="4264089" cy="2838700"/>
          </a:xfrm>
          <a:prstGeom prst="rect">
            <a:avLst/>
          </a:prstGeom>
        </p:spPr>
      </p:pic>
      <p:cxnSp>
        <p:nvCxnSpPr>
          <p:cNvPr id="56" name="Straight Connector 55"/>
          <p:cNvCxnSpPr/>
          <p:nvPr/>
        </p:nvCxnSpPr>
        <p:spPr>
          <a:xfrm>
            <a:off x="2507449" y="5498388"/>
            <a:ext cx="8969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498118" y="5619003"/>
            <a:ext cx="8969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507448" y="5498388"/>
            <a:ext cx="0" cy="1206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395055" y="5498388"/>
            <a:ext cx="0" cy="1206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1616796" y="5597465"/>
            <a:ext cx="8810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1577355" y="2001649"/>
            <a:ext cx="23891" cy="35958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1577355" y="2001649"/>
            <a:ext cx="455613" cy="1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274911" y="3135086"/>
            <a:ext cx="1392075" cy="0"/>
          </a:xfrm>
          <a:prstGeom prst="line">
            <a:avLst/>
          </a:prstGeom>
          <a:ln w="19050">
            <a:solidFill>
              <a:schemeClr val="tx1">
                <a:alpha val="40000"/>
              </a:schemeClr>
            </a:solidFill>
            <a:prstDash val="sys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666986" y="3135086"/>
            <a:ext cx="0" cy="1630914"/>
          </a:xfrm>
          <a:prstGeom prst="line">
            <a:avLst/>
          </a:prstGeom>
          <a:ln w="19050">
            <a:solidFill>
              <a:schemeClr val="tx1">
                <a:alpha val="40000"/>
              </a:schemeClr>
            </a:solidFill>
            <a:prstDash val="sys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3825555" y="4766000"/>
            <a:ext cx="2841431" cy="0"/>
          </a:xfrm>
          <a:prstGeom prst="straightConnector1">
            <a:avLst/>
          </a:prstGeom>
          <a:ln w="19050">
            <a:solidFill>
              <a:schemeClr val="tx1">
                <a:alpha val="40000"/>
              </a:schemeClr>
            </a:solidFill>
            <a:prstDash val="sysDash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507449" y="4708397"/>
            <a:ext cx="12442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2498118" y="4829012"/>
            <a:ext cx="12535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07448" y="4708397"/>
            <a:ext cx="0" cy="1206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3751696" y="4708397"/>
            <a:ext cx="0" cy="1206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 flipV="1">
            <a:off x="1803923" y="4766000"/>
            <a:ext cx="711487" cy="7026"/>
          </a:xfrm>
          <a:prstGeom prst="line">
            <a:avLst/>
          </a:prstGeom>
          <a:ln w="19050">
            <a:solidFill>
              <a:schemeClr val="tx1">
                <a:alpha val="40000"/>
              </a:schemeClr>
            </a:solidFill>
            <a:prstDash val="sys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1813254" y="3151443"/>
            <a:ext cx="0" cy="1630914"/>
          </a:xfrm>
          <a:prstGeom prst="line">
            <a:avLst/>
          </a:prstGeom>
          <a:ln w="19050">
            <a:solidFill>
              <a:schemeClr val="tx1">
                <a:alpha val="40000"/>
              </a:schemeClr>
            </a:solidFill>
            <a:prstDash val="sys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1803923" y="3143700"/>
            <a:ext cx="3070472" cy="4822"/>
          </a:xfrm>
          <a:prstGeom prst="straightConnector1">
            <a:avLst/>
          </a:prstGeom>
          <a:ln w="19050">
            <a:solidFill>
              <a:schemeClr val="tx1">
                <a:alpha val="40000"/>
              </a:schemeClr>
            </a:solidFill>
            <a:prstDash val="sysDash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843156" y="3075538"/>
            <a:ext cx="457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843156" y="3196153"/>
            <a:ext cx="4484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4833230" y="3075538"/>
            <a:ext cx="0" cy="1206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291625" y="3075538"/>
            <a:ext cx="0" cy="1206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152034" y="3209278"/>
            <a:ext cx="12442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2142703" y="3329893"/>
            <a:ext cx="12535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2152033" y="3209278"/>
            <a:ext cx="0" cy="1206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3396281" y="3209278"/>
            <a:ext cx="0" cy="1206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3404387" y="3269585"/>
            <a:ext cx="14700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4874395" y="3269585"/>
            <a:ext cx="0" cy="529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4056709" y="3793997"/>
            <a:ext cx="19191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4047378" y="3914612"/>
            <a:ext cx="19284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4056708" y="3793997"/>
            <a:ext cx="0" cy="1206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5975868" y="3793997"/>
            <a:ext cx="0" cy="1206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3" name="Line Callout 1 132"/>
          <p:cNvSpPr/>
          <p:nvPr/>
        </p:nvSpPr>
        <p:spPr>
          <a:xfrm>
            <a:off x="171109" y="5165169"/>
            <a:ext cx="1274763" cy="1284288"/>
          </a:xfrm>
          <a:prstGeom prst="borderCallout1">
            <a:avLst>
              <a:gd name="adj1" fmla="val 34517"/>
              <a:gd name="adj2" fmla="val 180930"/>
              <a:gd name="adj3" fmla="val 53777"/>
              <a:gd name="adj4" fmla="val 100617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Invoke </a:t>
            </a:r>
            <a:r>
              <a:rPr lang="en-US" sz="1600" dirty="0" smtClean="0"/>
              <a:t>a memory read from BFM</a:t>
            </a:r>
            <a:endParaRPr lang="en-US" sz="1600" dirty="0"/>
          </a:p>
        </p:txBody>
      </p:sp>
      <p:sp>
        <p:nvSpPr>
          <p:cNvPr id="134" name="Line Callout 1 133"/>
          <p:cNvSpPr/>
          <p:nvPr/>
        </p:nvSpPr>
        <p:spPr>
          <a:xfrm>
            <a:off x="94316" y="1502229"/>
            <a:ext cx="1271031" cy="1426992"/>
          </a:xfrm>
          <a:prstGeom prst="borderCallout1">
            <a:avLst>
              <a:gd name="adj1" fmla="val 109954"/>
              <a:gd name="adj2" fmla="val 373734"/>
              <a:gd name="adj3" fmla="val 47844"/>
              <a:gd name="adj4" fmla="val 98152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/>
              <a:t>C - Backdoor memory access through predefined SCE-MI API</a:t>
            </a:r>
            <a:endParaRPr lang="en-US" sz="1600" dirty="0"/>
          </a:p>
        </p:txBody>
      </p:sp>
      <p:sp>
        <p:nvSpPr>
          <p:cNvPr id="135" name="Line Callout 1 134"/>
          <p:cNvSpPr/>
          <p:nvPr/>
        </p:nvSpPr>
        <p:spPr>
          <a:xfrm>
            <a:off x="128883" y="3308399"/>
            <a:ext cx="1274763" cy="1284288"/>
          </a:xfrm>
          <a:prstGeom prst="borderCallout1">
            <a:avLst>
              <a:gd name="adj1" fmla="val 2308"/>
              <a:gd name="adj2" fmla="val 207402"/>
              <a:gd name="adj3" fmla="val 53777"/>
              <a:gd name="adj4" fmla="val 100617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/>
              <a:t>C-membrane writes the memory contents in to the proxy</a:t>
            </a:r>
            <a:endParaRPr lang="en-US" sz="1600" dirty="0"/>
          </a:p>
        </p:txBody>
      </p:sp>
      <p:sp>
        <p:nvSpPr>
          <p:cNvPr id="1025" name="Rectangle 1024"/>
          <p:cNvSpPr/>
          <p:nvPr/>
        </p:nvSpPr>
        <p:spPr>
          <a:xfrm>
            <a:off x="2021040" y="1352588"/>
            <a:ext cx="6664966" cy="2081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025977" y="3431936"/>
            <a:ext cx="6664966" cy="959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025973" y="4386248"/>
            <a:ext cx="6664966" cy="1927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763" y="6688138"/>
            <a:ext cx="1062037" cy="158750"/>
          </a:xfrm>
        </p:spPr>
        <p:txBody>
          <a:bodyPr/>
          <a:lstStyle/>
          <a:p>
            <a:pPr>
              <a:defRPr/>
            </a:pPr>
            <a:fld id="{D9F34109-E411-4266-B8CA-228D3403E331}" type="datetime1">
              <a:rPr lang="en-US" smtClean="0"/>
              <a:pPr>
                <a:defRPr/>
              </a:pPr>
              <a:t>2/6/2017</a:t>
            </a:fld>
            <a:endParaRPr lang="en-US" dirty="0"/>
          </a:p>
        </p:txBody>
      </p:sp>
      <p:sp>
        <p:nvSpPr>
          <p:cNvPr id="4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3000" y="6688138"/>
            <a:ext cx="6934200" cy="158750"/>
          </a:xfrm>
        </p:spPr>
        <p:txBody>
          <a:bodyPr/>
          <a:lstStyle/>
          <a:p>
            <a:pPr>
              <a:defRPr/>
            </a:pPr>
            <a:r>
              <a:rPr lang="en-US" smtClean="0"/>
              <a:t>Ponnambalam Lakshmanan, Analog Devices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32388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animBg="1"/>
      <p:bldP spid="1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sz="3200" dirty="0"/>
              <a:t>SCE-MI </a:t>
            </a:r>
            <a:r>
              <a:rPr lang="cs-CZ" sz="3200" dirty="0" smtClean="0"/>
              <a:t>Function Based Interface</a:t>
            </a:r>
            <a:endParaRPr sz="3200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Adopts SystemVerilog Direct </a:t>
            </a:r>
            <a:r>
              <a:rPr lang="cs-CZ" altLang="en-US" dirty="0" smtClean="0"/>
              <a:t>P</a:t>
            </a:r>
            <a:r>
              <a:rPr lang="en-US" altLang="en-US" dirty="0" err="1" smtClean="0"/>
              <a:t>rogramming</a:t>
            </a:r>
            <a:r>
              <a:rPr lang="en-US" altLang="en-US" dirty="0" smtClean="0"/>
              <a:t> Interface (DPI) concept.</a:t>
            </a:r>
            <a:endParaRPr lang="cs-CZ" altLang="en-US" dirty="0" smtClean="0"/>
          </a:p>
          <a:p>
            <a:endParaRPr lang="cs-CZ" altLang="en-US" dirty="0" smtClean="0"/>
          </a:p>
          <a:p>
            <a:r>
              <a:rPr lang="cs-CZ" altLang="en-US" dirty="0" smtClean="0"/>
              <a:t>E</a:t>
            </a:r>
            <a:r>
              <a:rPr lang="en-US" altLang="en-US" dirty="0" err="1" smtClean="0"/>
              <a:t>nd</a:t>
            </a:r>
            <a:r>
              <a:rPr lang="en-US" altLang="en-US" dirty="0" smtClean="0"/>
              <a:t> user is required to implement all the functions</a:t>
            </a:r>
            <a:endParaRPr lang="cs-CZ" altLang="en-US" dirty="0" smtClean="0"/>
          </a:p>
          <a:p>
            <a:pPr lvl="1"/>
            <a:r>
              <a:rPr lang="cs-CZ" altLang="en-US" dirty="0" smtClean="0"/>
              <a:t>No built in functions</a:t>
            </a:r>
          </a:p>
          <a:p>
            <a:endParaRPr lang="cs-CZ" altLang="en-US" dirty="0" smtClean="0"/>
          </a:p>
          <a:p>
            <a:r>
              <a:rPr lang="cs-CZ" altLang="en-US" dirty="0" smtClean="0"/>
              <a:t>Used to configure BFM registers</a:t>
            </a:r>
          </a:p>
          <a:p>
            <a:endParaRPr lang="cs-CZ" altLang="en-US" dirty="0" smtClean="0"/>
          </a:p>
          <a:p>
            <a:endParaRPr lang="en-US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9F34109-E411-4266-B8CA-228D3403E331}" type="datetime1">
              <a:rPr lang="en-US" smtClean="0"/>
              <a:pPr>
                <a:defRPr/>
              </a:pPr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Ponnambalam Lakshmanan, Analog Devices</a:t>
            </a:r>
            <a:endParaRPr 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FBE9360-033B-4D5C-8401-BE629A0E8771}" type="slidenum">
              <a:rPr lang="en-US" altLang="en-US" smtClean="0"/>
              <a:pPr/>
              <a:t>22</a:t>
            </a:fld>
            <a:endParaRPr lang="en-US" altLang="en-US" smtClean="0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sz="3200" dirty="0"/>
              <a:t>SCE-MI </a:t>
            </a:r>
            <a:r>
              <a:rPr lang="cs-CZ" sz="3200" dirty="0" smtClean="0"/>
              <a:t>Function Based Interface</a:t>
            </a:r>
            <a:endParaRPr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9F34109-E411-4266-B8CA-228D3403E331}" type="datetime1">
              <a:rPr lang="en-US" smtClean="0"/>
              <a:pPr>
                <a:defRPr/>
              </a:pPr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Ponnambalam Lakshmanan, Analog Devices</a:t>
            </a:r>
            <a:endParaRPr lang="en-US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8128E94-5FC5-4853-BA53-FC2D05BE9BB1}" type="slidenum">
              <a:rPr lang="en-US" altLang="en-US" smtClean="0"/>
              <a:pPr/>
              <a:t>23</a:t>
            </a:fld>
            <a:endParaRPr lang="en-US" altLang="en-US" smtClean="0"/>
          </a:p>
        </p:txBody>
      </p:sp>
      <p:sp>
        <p:nvSpPr>
          <p:cNvPr id="7" name="Rectangle 6"/>
          <p:cNvSpPr/>
          <p:nvPr/>
        </p:nvSpPr>
        <p:spPr>
          <a:xfrm>
            <a:off x="342900" y="1628775"/>
            <a:ext cx="4187825" cy="3508375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83125" y="1628775"/>
            <a:ext cx="4027488" cy="3508375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8350" y="1982788"/>
            <a:ext cx="1736725" cy="2651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latin typeface="Arial"/>
                <a:cs typeface="+mn-cs"/>
              </a:rPr>
              <a:t>Proxy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latin typeface="Arial"/>
                <a:cs typeface="+mn-cs"/>
              </a:rPr>
              <a:t>Agent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51400" y="1981200"/>
            <a:ext cx="1736725" cy="26511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kern="0" dirty="0">
              <a:latin typeface="Arial"/>
              <a:cs typeface="+mn-cs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kern="0" dirty="0">
              <a:latin typeface="Arial"/>
              <a:cs typeface="+mn-cs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kern="0" dirty="0">
              <a:latin typeface="Arial"/>
              <a:cs typeface="+mn-cs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kern="0" dirty="0">
              <a:latin typeface="Arial"/>
              <a:cs typeface="+mn-cs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kern="0" dirty="0">
              <a:latin typeface="Arial"/>
              <a:cs typeface="+mn-cs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kern="0" dirty="0">
              <a:latin typeface="Arial"/>
              <a:cs typeface="+mn-cs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latin typeface="Arial"/>
                <a:cs typeface="+mn-cs"/>
              </a:rPr>
              <a:t>	   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latin typeface="Arial"/>
                <a:cs typeface="+mn-cs"/>
              </a:rPr>
              <a:t>BFM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55153" y="1982742"/>
            <a:ext cx="480290" cy="2650837"/>
          </a:xfrm>
          <a:prstGeom prst="rect">
            <a:avLst/>
          </a:prstGeom>
          <a:gradFill rotWithShape="1">
            <a:gsLst>
              <a:gs pos="0">
                <a:srgbClr val="27B34F">
                  <a:tint val="50000"/>
                  <a:satMod val="300000"/>
                </a:srgbClr>
              </a:gs>
              <a:gs pos="35000">
                <a:srgbClr val="27B34F">
                  <a:tint val="37000"/>
                  <a:satMod val="300000"/>
                </a:srgbClr>
              </a:gs>
              <a:gs pos="100000">
                <a:srgbClr val="27B34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vert27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  <a:cs typeface="+mn-cs"/>
              </a:rPr>
              <a:t>C Membrane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12756" y="1982743"/>
            <a:ext cx="688110" cy="2650837"/>
          </a:xfrm>
          <a:prstGeom prst="rect">
            <a:avLst/>
          </a:prstGeom>
          <a:gradFill rotWithShape="1">
            <a:gsLst>
              <a:gs pos="0">
                <a:srgbClr val="009FBD">
                  <a:tint val="50000"/>
                  <a:satMod val="300000"/>
                </a:srgbClr>
              </a:gs>
              <a:gs pos="35000">
                <a:srgbClr val="009FBD">
                  <a:tint val="37000"/>
                  <a:satMod val="300000"/>
                </a:srgbClr>
              </a:gs>
              <a:gs pos="100000">
                <a:srgbClr val="009F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vert27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  <a:cs typeface="+mn-cs"/>
              </a:rPr>
              <a:t>Interface</a:t>
            </a:r>
          </a:p>
        </p:txBody>
      </p:sp>
      <p:sp>
        <p:nvSpPr>
          <p:cNvPr id="13" name="Curved Up Arrow 12"/>
          <p:cNvSpPr/>
          <p:nvPr/>
        </p:nvSpPr>
        <p:spPr>
          <a:xfrm flipV="1">
            <a:off x="2030413" y="1757363"/>
            <a:ext cx="3498850" cy="633412"/>
          </a:xfrm>
          <a:prstGeom prst="curvedUpArrow">
            <a:avLst>
              <a:gd name="adj1" fmla="val 19266"/>
              <a:gd name="adj2" fmla="val 50000"/>
              <a:gd name="adj3" fmla="val 25000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2505075" y="2727325"/>
            <a:ext cx="407988" cy="252413"/>
          </a:xfrm>
          <a:prstGeom prst="leftRightArrow">
            <a:avLst/>
          </a:prstGeom>
          <a:solidFill>
            <a:srgbClr val="FF66FF"/>
          </a:solidFill>
          <a:ln w="25400" cap="flat" cmpd="sng" algn="ctr">
            <a:solidFill>
              <a:srgbClr val="009F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5" name="Left-Right Arrow 14"/>
          <p:cNvSpPr/>
          <p:nvPr/>
        </p:nvSpPr>
        <p:spPr>
          <a:xfrm>
            <a:off x="2497138" y="3832225"/>
            <a:ext cx="407987" cy="250825"/>
          </a:xfrm>
          <a:prstGeom prst="leftRightArrow">
            <a:avLst/>
          </a:prstGeom>
          <a:solidFill>
            <a:srgbClr val="FF66FF"/>
          </a:solidFill>
          <a:ln w="25400" cap="flat" cmpd="sng" algn="ctr">
            <a:solidFill>
              <a:srgbClr val="009F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6" name="Curved Up Arrow 15"/>
          <p:cNvSpPr/>
          <p:nvPr/>
        </p:nvSpPr>
        <p:spPr>
          <a:xfrm flipH="1">
            <a:off x="3019425" y="4348163"/>
            <a:ext cx="2297113" cy="646112"/>
          </a:xfrm>
          <a:prstGeom prst="curvedUpArrow">
            <a:avLst>
              <a:gd name="adj1" fmla="val 19266"/>
              <a:gd name="adj2" fmla="val 50000"/>
              <a:gd name="adj3" fmla="val 25000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000000"/>
              </a:solidFill>
              <a:latin typeface="Arial"/>
              <a:cs typeface="+mn-cs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192838" y="2798763"/>
            <a:ext cx="298450" cy="4762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8" name="Donut 17"/>
          <p:cNvSpPr/>
          <p:nvPr/>
        </p:nvSpPr>
        <p:spPr>
          <a:xfrm>
            <a:off x="5248275" y="2443163"/>
            <a:ext cx="908050" cy="758825"/>
          </a:xfrm>
          <a:prstGeom prst="donu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072188" y="3086100"/>
            <a:ext cx="239712" cy="203200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0" name="Straight Arrow Connector 19"/>
          <p:cNvCxnSpPr/>
          <p:nvPr/>
        </p:nvCxnSpPr>
        <p:spPr>
          <a:xfrm flipV="1">
            <a:off x="5683250" y="3208338"/>
            <a:ext cx="9525" cy="249237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1" name="Straight Arrow Connector 20"/>
          <p:cNvCxnSpPr/>
          <p:nvPr/>
        </p:nvCxnSpPr>
        <p:spPr>
          <a:xfrm flipV="1">
            <a:off x="5149850" y="3084513"/>
            <a:ext cx="166688" cy="220662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2" name="Straight Arrow Connector 21"/>
          <p:cNvCxnSpPr/>
          <p:nvPr/>
        </p:nvCxnSpPr>
        <p:spPr>
          <a:xfrm flipV="1">
            <a:off x="4946650" y="2813050"/>
            <a:ext cx="260350" cy="7938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3" name="Straight Arrow Connector 22"/>
          <p:cNvCxnSpPr/>
          <p:nvPr/>
        </p:nvCxnSpPr>
        <p:spPr>
          <a:xfrm>
            <a:off x="5108575" y="2395538"/>
            <a:ext cx="211138" cy="152400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4" name="Straight Arrow Connector 23"/>
          <p:cNvCxnSpPr/>
          <p:nvPr/>
        </p:nvCxnSpPr>
        <p:spPr>
          <a:xfrm>
            <a:off x="5676900" y="2130425"/>
            <a:ext cx="0" cy="257175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5" name="Straight Arrow Connector 24"/>
          <p:cNvCxnSpPr/>
          <p:nvPr/>
        </p:nvCxnSpPr>
        <p:spPr>
          <a:xfrm flipH="1">
            <a:off x="6024563" y="2300288"/>
            <a:ext cx="252412" cy="174625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6" name="Straight Arrow Connector 25"/>
          <p:cNvCxnSpPr/>
          <p:nvPr/>
        </p:nvCxnSpPr>
        <p:spPr>
          <a:xfrm flipH="1" flipV="1">
            <a:off x="6192838" y="2836863"/>
            <a:ext cx="298450" cy="3175"/>
          </a:xfrm>
          <a:prstGeom prst="straightConnector1">
            <a:avLst/>
          </a:prstGeom>
          <a:noFill/>
          <a:ln w="38100" cap="flat" cmpd="sng" algn="ctr">
            <a:solidFill>
              <a:srgbClr val="A91D45">
                <a:lumMod val="60000"/>
                <a:lumOff val="40000"/>
              </a:srgbClr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7" name="Straight Arrow Connector 26"/>
          <p:cNvCxnSpPr/>
          <p:nvPr/>
        </p:nvCxnSpPr>
        <p:spPr>
          <a:xfrm flipH="1" flipV="1">
            <a:off x="6043613" y="3106738"/>
            <a:ext cx="239712" cy="203200"/>
          </a:xfrm>
          <a:prstGeom prst="straightConnector1">
            <a:avLst/>
          </a:prstGeom>
          <a:noFill/>
          <a:ln w="38100" cap="flat" cmpd="sng" algn="ctr">
            <a:solidFill>
              <a:srgbClr val="A91D45">
                <a:lumMod val="60000"/>
                <a:lumOff val="40000"/>
              </a:srgbClr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8" name="Straight Arrow Connector 27"/>
          <p:cNvCxnSpPr/>
          <p:nvPr/>
        </p:nvCxnSpPr>
        <p:spPr>
          <a:xfrm flipV="1">
            <a:off x="5648325" y="3211513"/>
            <a:ext cx="7938" cy="250825"/>
          </a:xfrm>
          <a:prstGeom prst="straightConnector1">
            <a:avLst/>
          </a:prstGeom>
          <a:noFill/>
          <a:ln w="38100" cap="flat" cmpd="sng" algn="ctr">
            <a:solidFill>
              <a:srgbClr val="A91D45">
                <a:lumMod val="60000"/>
                <a:lumOff val="40000"/>
              </a:srgbClr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9" name="Straight Arrow Connector 28"/>
          <p:cNvCxnSpPr/>
          <p:nvPr/>
        </p:nvCxnSpPr>
        <p:spPr>
          <a:xfrm flipV="1">
            <a:off x="5127625" y="3063875"/>
            <a:ext cx="166688" cy="220663"/>
          </a:xfrm>
          <a:prstGeom prst="straightConnector1">
            <a:avLst/>
          </a:prstGeom>
          <a:noFill/>
          <a:ln w="38100" cap="flat" cmpd="sng" algn="ctr">
            <a:solidFill>
              <a:srgbClr val="A91D45">
                <a:lumMod val="60000"/>
                <a:lumOff val="40000"/>
              </a:srgbClr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0" name="Straight Arrow Connector 29"/>
          <p:cNvCxnSpPr/>
          <p:nvPr/>
        </p:nvCxnSpPr>
        <p:spPr>
          <a:xfrm flipV="1">
            <a:off x="4954588" y="2782888"/>
            <a:ext cx="260350" cy="7937"/>
          </a:xfrm>
          <a:prstGeom prst="straightConnector1">
            <a:avLst/>
          </a:prstGeom>
          <a:noFill/>
          <a:ln w="38100" cap="flat" cmpd="sng" algn="ctr">
            <a:solidFill>
              <a:srgbClr val="A91D45">
                <a:lumMod val="60000"/>
                <a:lumOff val="40000"/>
              </a:srgbClr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1" name="Straight Arrow Connector 30"/>
          <p:cNvCxnSpPr/>
          <p:nvPr/>
        </p:nvCxnSpPr>
        <p:spPr>
          <a:xfrm>
            <a:off x="5143500" y="2368550"/>
            <a:ext cx="209550" cy="152400"/>
          </a:xfrm>
          <a:prstGeom prst="straightConnector1">
            <a:avLst/>
          </a:prstGeom>
          <a:noFill/>
          <a:ln w="38100" cap="flat" cmpd="sng" algn="ctr">
            <a:solidFill>
              <a:srgbClr val="A91D45">
                <a:lumMod val="60000"/>
                <a:lumOff val="40000"/>
              </a:srgbClr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2" name="Straight Arrow Connector 31"/>
          <p:cNvCxnSpPr/>
          <p:nvPr/>
        </p:nvCxnSpPr>
        <p:spPr>
          <a:xfrm>
            <a:off x="5708650" y="2135188"/>
            <a:ext cx="0" cy="257175"/>
          </a:xfrm>
          <a:prstGeom prst="straightConnector1">
            <a:avLst/>
          </a:prstGeom>
          <a:noFill/>
          <a:ln w="38100" cap="flat" cmpd="sng" algn="ctr">
            <a:solidFill>
              <a:srgbClr val="A91D45">
                <a:lumMod val="60000"/>
                <a:lumOff val="40000"/>
              </a:srgbClr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3" name="Straight Arrow Connector 32"/>
          <p:cNvCxnSpPr/>
          <p:nvPr/>
        </p:nvCxnSpPr>
        <p:spPr>
          <a:xfrm flipH="1">
            <a:off x="6042025" y="2333625"/>
            <a:ext cx="252413" cy="174625"/>
          </a:xfrm>
          <a:prstGeom prst="straightConnector1">
            <a:avLst/>
          </a:prstGeom>
          <a:noFill/>
          <a:ln w="38100" cap="flat" cmpd="sng" algn="ctr">
            <a:solidFill>
              <a:srgbClr val="A91D45">
                <a:lumMod val="60000"/>
                <a:lumOff val="40000"/>
              </a:srgbClr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4" name="Straight Arrow Connector 33"/>
          <p:cNvCxnSpPr/>
          <p:nvPr/>
        </p:nvCxnSpPr>
        <p:spPr>
          <a:xfrm>
            <a:off x="6586538" y="5819775"/>
            <a:ext cx="430212" cy="0"/>
          </a:xfrm>
          <a:prstGeom prst="straightConnector1">
            <a:avLst/>
          </a:prstGeom>
          <a:noFill/>
          <a:ln w="38100" cap="flat" cmpd="sng" algn="ctr">
            <a:solidFill>
              <a:srgbClr val="A91D45">
                <a:lumMod val="60000"/>
                <a:lumOff val="40000"/>
              </a:srgbClr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5" name="Straight Arrow Connector 34"/>
          <p:cNvCxnSpPr/>
          <p:nvPr/>
        </p:nvCxnSpPr>
        <p:spPr>
          <a:xfrm>
            <a:off x="6596063" y="5483225"/>
            <a:ext cx="420687" cy="0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36" name="TextBox 35"/>
          <p:cNvSpPr txBox="1"/>
          <p:nvPr/>
        </p:nvSpPr>
        <p:spPr>
          <a:xfrm>
            <a:off x="7162800" y="5299075"/>
            <a:ext cx="16192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+mn-cs"/>
              </a:rPr>
              <a:t>Write Pointer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62800" y="5653088"/>
            <a:ext cx="161925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+mn-cs"/>
              </a:rPr>
              <a:t>Read Pointer</a:t>
            </a:r>
          </a:p>
        </p:txBody>
      </p:sp>
      <p:sp>
        <p:nvSpPr>
          <p:cNvPr id="38" name="Teardrop 37"/>
          <p:cNvSpPr/>
          <p:nvPr/>
        </p:nvSpPr>
        <p:spPr>
          <a:xfrm>
            <a:off x="5060950" y="4214813"/>
            <a:ext cx="327025" cy="322262"/>
          </a:xfrm>
          <a:prstGeom prst="teardrop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39" name="Teardrop 38"/>
          <p:cNvSpPr/>
          <p:nvPr/>
        </p:nvSpPr>
        <p:spPr>
          <a:xfrm>
            <a:off x="1920875" y="2141538"/>
            <a:ext cx="327025" cy="320675"/>
          </a:xfrm>
          <a:prstGeom prst="teardrop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40" name="Teardrop 39"/>
          <p:cNvSpPr/>
          <p:nvPr/>
        </p:nvSpPr>
        <p:spPr>
          <a:xfrm>
            <a:off x="1927225" y="2146300"/>
            <a:ext cx="328613" cy="320675"/>
          </a:xfrm>
          <a:prstGeom prst="teardrop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41" name="Teardrop 40"/>
          <p:cNvSpPr/>
          <p:nvPr/>
        </p:nvSpPr>
        <p:spPr>
          <a:xfrm>
            <a:off x="1933575" y="2151063"/>
            <a:ext cx="327025" cy="320675"/>
          </a:xfrm>
          <a:prstGeom prst="teardrop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42" name="Teardrop 41"/>
          <p:cNvSpPr/>
          <p:nvPr/>
        </p:nvSpPr>
        <p:spPr>
          <a:xfrm>
            <a:off x="1920875" y="2154238"/>
            <a:ext cx="327025" cy="322262"/>
          </a:xfrm>
          <a:prstGeom prst="teardrop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43" name="Teardrop 42"/>
          <p:cNvSpPr/>
          <p:nvPr/>
        </p:nvSpPr>
        <p:spPr>
          <a:xfrm>
            <a:off x="1916113" y="2154238"/>
            <a:ext cx="327025" cy="322262"/>
          </a:xfrm>
          <a:prstGeom prst="teardrop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44" name="Teardrop 43"/>
          <p:cNvSpPr/>
          <p:nvPr/>
        </p:nvSpPr>
        <p:spPr>
          <a:xfrm>
            <a:off x="1901825" y="2165350"/>
            <a:ext cx="327025" cy="322263"/>
          </a:xfrm>
          <a:prstGeom prst="teardrop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45" name="Teardrop 44"/>
          <p:cNvSpPr/>
          <p:nvPr/>
        </p:nvSpPr>
        <p:spPr>
          <a:xfrm>
            <a:off x="1924050" y="2176463"/>
            <a:ext cx="327025" cy="320675"/>
          </a:xfrm>
          <a:prstGeom prst="teardrop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46" name="Line Callout 2 (Border and Accent Bar) 45"/>
          <p:cNvSpPr/>
          <p:nvPr/>
        </p:nvSpPr>
        <p:spPr>
          <a:xfrm>
            <a:off x="6651625" y="1392238"/>
            <a:ext cx="1647825" cy="454025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55213"/>
              <a:gd name="adj6" fmla="val -44087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  <a:cs typeface="+mn-cs"/>
              </a:rPr>
              <a:t>Circular FIFO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3370263"/>
            <a:ext cx="1285875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7067550" y="1958975"/>
            <a:ext cx="1130300" cy="26511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latin typeface="Arial"/>
                <a:cs typeface="+mn-cs"/>
              </a:rPr>
              <a:t>DUT</a:t>
            </a:r>
          </a:p>
        </p:txBody>
      </p: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6445250" y="2854325"/>
            <a:ext cx="769938" cy="1074738"/>
            <a:chOff x="8065820" y="2544117"/>
            <a:chExt cx="769780" cy="1073903"/>
          </a:xfrm>
        </p:grpSpPr>
        <p:pic>
          <p:nvPicPr>
            <p:cNvPr id="18485" name="Picture 4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100" y="2815309"/>
              <a:ext cx="57150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86" name="Picture 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065820" y="3097187"/>
              <a:ext cx="57150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87" name="Picture 5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0414" y="2544117"/>
              <a:ext cx="57150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88" name="Picture 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076748" y="3427520"/>
              <a:ext cx="57150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3524250"/>
            <a:ext cx="1285875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2219325"/>
            <a:ext cx="128587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7191375" y="4673600"/>
            <a:ext cx="11636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+mn-cs"/>
              </a:rPr>
              <a:t>Emulator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17525" y="4713288"/>
            <a:ext cx="1619250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+mn-cs"/>
              </a:rPr>
              <a:t>Simulator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0.0257 -0.025 L 0.05 -0.04028 L 0.08038 -0.05556 L 0.12882 -0.07222 L 0.17031 -0.075 L 0.2007 -0.04861 L 0.21788 -0.00695 L 0.24844 -0.05972 L 0.2882 -0.05278 L 0.33281 -0.02084 L 0.35313 0.01944 L 0.35781 0.03611 " pathEditMode="relative" rAng="0" ptsTypes="AAAAAAAAAAAAA">
                                      <p:cBhvr>
                                        <p:cTn id="1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82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L 0.02569 -0.025 L 0.05 -0.04028 L 0.08055 -0.05555 L 0.12882 -0.07222 L 0.17031 -0.075 L 0.20069 -0.04861 L 0.21805 -0.00694 L 0.24843 -0.05972 L 0.28819 -0.05278 L 0.33281 -0.02083 L 0.35312 0.01945 L 0.35781 0.03611 " pathEditMode="relative" rAng="0" ptsTypes="AAAAAAAAAAAAA">
                                      <p:cBhvr>
                                        <p:cTn id="2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82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96296E-6 L 0.02569 -0.025 L 0.05 -0.04028 L 0.08056 -0.05556 L 0.12882 -0.07223 L 0.17031 -0.075 L 0.20069 -0.04861 L 0.21806 -0.00695 L 0.24844 -0.05973 L 0.28819 -0.05278 L 0.33281 -0.02084 L 0.35313 0.01944 L 0.35781 0.03611 " pathEditMode="relative" rAng="0" ptsTypes="AAAAAAAAAAAAA">
                                      <p:cBhvr>
                                        <p:cTn id="4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82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7.40741E-7 L 0.02569 -0.025 L 0.05 -0.04028 L 0.08055 -0.05555 L 0.12882 -0.07222 L 0.17031 -0.075 L 0.20069 -0.04861 L 0.21805 -0.00694 L 0.24844 -0.05972 L 0.28819 -0.05278 L 0.33281 -0.02083 L 0.35312 0.01945 L 0.35781 0.03611 " pathEditMode="relative" rAng="0" ptsTypes="AAAAAAAAAAAAA">
                                      <p:cBhvr>
                                        <p:cTn id="5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82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5.55112E-17 L 0.0257 -0.025 L 0.05 -0.04028 L 0.08038 -0.05556 L 0.12882 -0.07222 L 0.17031 -0.075 L 0.2007 -0.04861 L 0.21788 -0.00694 L 0.24844 -0.05972 L 0.2882 -0.05278 L 0.33281 -0.02083 L 0.35313 0.01944 L 0.35781 0.03611 " pathEditMode="relative" rAng="0" ptsTypes="AAAAAAAAAAAAA">
                                      <p:cBhvr>
                                        <p:cTn id="6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82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5.55112E-17 L 0.0257 -0.025 L 0.05 -0.04028 L 0.08038 -0.05556 L 0.12882 -0.07222 L 0.17031 -0.075 L 0.2007 -0.04861 L 0.21788 -0.00694 L 0.24844 -0.05972 L 0.2882 -0.05278 L 0.33281 -0.02083 L 0.35313 0.01944 L 0.35781 0.03611 " pathEditMode="relative" rAng="0" ptsTypes="AAAAAAAAAAAAA">
                                      <p:cBhvr>
                                        <p:cTn id="7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82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7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02569 -0.025 L 0.05 -0.04028 L 0.08055 -0.05556 L 0.12899 -0.07222 L 0.17031 -0.075 L 0.20069 -0.04861 L 0.21805 -0.00694 L 0.24844 -0.05972 L 0.28819 -0.05278 L 0.33281 -0.02083 L 0.35312 0.01944 L 0.35781 0.03611 " pathEditMode="relative" rAng="0" ptsTypes="AAAAAAAAAAAAA">
                                      <p:cBhvr>
                                        <p:cTn id="8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82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9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3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-0.01527 0.04445 L -0.05503 0.07361 L -0.08993 0.0875 L -0.11614 0.00417 L -0.15382 0.08334 L -0.19409 0.07639 L -0.23628 0.04028 L -0.25069 -0.00416 L -0.27309 -0.0625 L -0.3493 -0.06111 L -0.3493 -0.06088 " pathEditMode="relative" rAng="0" ptsTypes="AAAAAAAAAAAA">
                                      <p:cBhvr>
                                        <p:cTn id="149" dur="3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56" presetID="1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creenshot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 t="56107" r="47723" b="27872"/>
          <a:stretch>
            <a:fillRect/>
          </a:stretch>
        </p:blipFill>
        <p:spPr bwMode="auto">
          <a:xfrm>
            <a:off x="1509488" y="4785520"/>
            <a:ext cx="5547933" cy="146875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027" name="Picture 3" descr="Screenshot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9" t="42169" r="38470" b="43977"/>
          <a:stretch>
            <a:fillRect/>
          </a:stretch>
        </p:blipFill>
        <p:spPr bwMode="auto">
          <a:xfrm>
            <a:off x="1504950" y="3196432"/>
            <a:ext cx="7151370" cy="1395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creenshot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2" t="25555" r="48193" b="59071"/>
          <a:stretch>
            <a:fillRect/>
          </a:stretch>
        </p:blipFill>
        <p:spPr bwMode="auto">
          <a:xfrm>
            <a:off x="1506697" y="1506526"/>
            <a:ext cx="6031547" cy="150734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sz="3200" dirty="0"/>
              <a:t>SCE-MI </a:t>
            </a:r>
            <a:r>
              <a:rPr lang="cs-CZ" sz="3200" dirty="0" smtClean="0"/>
              <a:t>Function Based Interface</a:t>
            </a:r>
            <a:endParaRPr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9F34109-E411-4266-B8CA-228D3403E331}" type="datetime1">
              <a:rPr lang="en-US" smtClean="0"/>
              <a:pPr>
                <a:defRPr/>
              </a:pPr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Ponnambalam Lakshmanan, Analog Devices</a:t>
            </a:r>
            <a:endParaRPr lang="en-US"/>
          </a:p>
        </p:txBody>
      </p:sp>
      <p:sp>
        <p:nvSpPr>
          <p:cNvPr id="194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CF51E12-2B7F-4138-B949-D6F42D76FA61}" type="slidenum">
              <a:rPr lang="en-US" altLang="en-US" smtClean="0"/>
              <a:pPr/>
              <a:t>24</a:t>
            </a:fld>
            <a:endParaRPr lang="en-US" altLang="en-US" smtClean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951538" y="3473451"/>
            <a:ext cx="10715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49950" y="3470276"/>
            <a:ext cx="0" cy="117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023100" y="3478213"/>
            <a:ext cx="0" cy="180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945188" y="3659188"/>
            <a:ext cx="1077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966913" y="4086225"/>
            <a:ext cx="1104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947863" y="4257675"/>
            <a:ext cx="11239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5175" y="3475039"/>
            <a:ext cx="1355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298825" y="3654426"/>
            <a:ext cx="1362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298825" y="3471864"/>
            <a:ext cx="3175" cy="188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660900" y="3471864"/>
            <a:ext cx="0" cy="187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4288" y="2129632"/>
            <a:ext cx="808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554288" y="2291557"/>
            <a:ext cx="808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966913" y="2291557"/>
            <a:ext cx="12398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966913" y="2429669"/>
            <a:ext cx="12430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554288" y="2129632"/>
            <a:ext cx="0" cy="150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62326" y="2129632"/>
            <a:ext cx="0" cy="150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847850" y="2695575"/>
            <a:ext cx="808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847850" y="2876550"/>
            <a:ext cx="808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847850" y="2695575"/>
            <a:ext cx="0" cy="180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55888" y="2695575"/>
            <a:ext cx="0" cy="180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479800" y="5222875"/>
            <a:ext cx="847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79800" y="5414963"/>
            <a:ext cx="847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79800" y="5222875"/>
            <a:ext cx="0" cy="19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327525" y="5222875"/>
            <a:ext cx="0" cy="19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758282" y="5611813"/>
            <a:ext cx="896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758282" y="5807076"/>
            <a:ext cx="896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758282" y="5610226"/>
            <a:ext cx="1587" cy="196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655219" y="5611813"/>
            <a:ext cx="0" cy="195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965326" y="4086225"/>
            <a:ext cx="0" cy="117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071813" y="4084638"/>
            <a:ext cx="0" cy="1730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966913" y="2282032"/>
            <a:ext cx="0" cy="101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209926" y="2280444"/>
            <a:ext cx="0" cy="149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949950" y="3468688"/>
            <a:ext cx="0" cy="196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965326" y="4084638"/>
            <a:ext cx="0" cy="1730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966913" y="2280444"/>
            <a:ext cx="0" cy="149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1074738" y="4152900"/>
            <a:ext cx="881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066800" y="2364583"/>
            <a:ext cx="0" cy="1788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066800" y="2364582"/>
            <a:ext cx="55562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479800" y="2794000"/>
            <a:ext cx="3492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972300" y="2794000"/>
            <a:ext cx="0" cy="294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5483225" y="5734050"/>
            <a:ext cx="14890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2" name="Line Callout 1 61"/>
          <p:cNvSpPr/>
          <p:nvPr/>
        </p:nvSpPr>
        <p:spPr>
          <a:xfrm>
            <a:off x="4452938" y="3908425"/>
            <a:ext cx="2214562" cy="592138"/>
          </a:xfrm>
          <a:prstGeom prst="borderCallout1">
            <a:avLst>
              <a:gd name="adj1" fmla="val 56068"/>
              <a:gd name="adj2" fmla="val -76"/>
              <a:gd name="adj3" fmla="val -42331"/>
              <a:gd name="adj4" fmla="val -27199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C-function imported and used in proxy</a:t>
            </a:r>
          </a:p>
        </p:txBody>
      </p:sp>
      <p:sp>
        <p:nvSpPr>
          <p:cNvPr id="63" name="Line Callout 1 62"/>
          <p:cNvSpPr/>
          <p:nvPr/>
        </p:nvSpPr>
        <p:spPr>
          <a:xfrm>
            <a:off x="7475538" y="5116513"/>
            <a:ext cx="1614487" cy="1025525"/>
          </a:xfrm>
          <a:prstGeom prst="borderCallout1">
            <a:avLst>
              <a:gd name="adj1" fmla="val 43283"/>
              <a:gd name="adj2" fmla="val -303"/>
              <a:gd name="adj3" fmla="val 57085"/>
              <a:gd name="adj4" fmla="val -234192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Verilog -function exported and used in the C - interface</a:t>
            </a:r>
          </a:p>
        </p:txBody>
      </p:sp>
      <p:sp>
        <p:nvSpPr>
          <p:cNvPr id="65" name="Line Callout 1 64"/>
          <p:cNvSpPr/>
          <p:nvPr/>
        </p:nvSpPr>
        <p:spPr>
          <a:xfrm>
            <a:off x="7731125" y="2141538"/>
            <a:ext cx="1282700" cy="760412"/>
          </a:xfrm>
          <a:prstGeom prst="borderCallout1">
            <a:avLst>
              <a:gd name="adj1" fmla="val 48782"/>
              <a:gd name="adj2" fmla="val -481"/>
              <a:gd name="adj3" fmla="val 83981"/>
              <a:gd name="adj4" fmla="val -58548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BFM register write from C interface</a:t>
            </a:r>
          </a:p>
        </p:txBody>
      </p:sp>
      <p:sp>
        <p:nvSpPr>
          <p:cNvPr id="64" name="Line Callout 1 63"/>
          <p:cNvSpPr/>
          <p:nvPr/>
        </p:nvSpPr>
        <p:spPr>
          <a:xfrm>
            <a:off x="123825" y="4581525"/>
            <a:ext cx="1274763" cy="1284288"/>
          </a:xfrm>
          <a:prstGeom prst="borderCallout1">
            <a:avLst>
              <a:gd name="adj1" fmla="val -30749"/>
              <a:gd name="adj2" fmla="val 91267"/>
              <a:gd name="adj3" fmla="val -1317"/>
              <a:gd name="adj4" fmla="val 49381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Invoke register write from proxy through C</a:t>
            </a:r>
          </a:p>
        </p:txBody>
      </p:sp>
      <p:sp>
        <p:nvSpPr>
          <p:cNvPr id="19510" name="TextBox 17"/>
          <p:cNvSpPr txBox="1">
            <a:spLocks noChangeArrowheads="1"/>
          </p:cNvSpPr>
          <p:nvPr/>
        </p:nvSpPr>
        <p:spPr bwMode="auto">
          <a:xfrm>
            <a:off x="5810250" y="2284413"/>
            <a:ext cx="15351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>
                <a:srgbClr val="1E4056"/>
              </a:buClr>
              <a:buSzPct val="75000"/>
            </a:pPr>
            <a:r>
              <a:rPr lang="en-US" altLang="en-US" sz="2000">
                <a:solidFill>
                  <a:srgbClr val="FF0000"/>
                </a:solidFill>
              </a:rPr>
              <a:t>C membrane</a:t>
            </a:r>
          </a:p>
        </p:txBody>
      </p:sp>
      <p:sp>
        <p:nvSpPr>
          <p:cNvPr id="19511" name="TextBox 13"/>
          <p:cNvSpPr txBox="1">
            <a:spLocks noChangeArrowheads="1"/>
          </p:cNvSpPr>
          <p:nvPr/>
        </p:nvSpPr>
        <p:spPr bwMode="auto">
          <a:xfrm>
            <a:off x="7296943" y="4166472"/>
            <a:ext cx="134858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>
                <a:srgbClr val="1E4056"/>
              </a:buClr>
              <a:buSzPct val="75000"/>
            </a:pPr>
            <a:r>
              <a:rPr lang="en-US" altLang="en-US" sz="2000" dirty="0">
                <a:solidFill>
                  <a:srgbClr val="FF0000"/>
                </a:solidFill>
              </a:rPr>
              <a:t>Proxy side</a:t>
            </a:r>
          </a:p>
        </p:txBody>
      </p:sp>
      <p:sp>
        <p:nvSpPr>
          <p:cNvPr id="19512" name="TextBox 14"/>
          <p:cNvSpPr txBox="1">
            <a:spLocks noChangeArrowheads="1"/>
          </p:cNvSpPr>
          <p:nvPr/>
        </p:nvSpPr>
        <p:spPr bwMode="auto">
          <a:xfrm>
            <a:off x="5811839" y="5900021"/>
            <a:ext cx="11604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>
                <a:srgbClr val="1E4056"/>
              </a:buClr>
              <a:buSzPct val="75000"/>
            </a:pPr>
            <a:r>
              <a:rPr lang="en-US" altLang="en-US" sz="2000" dirty="0">
                <a:solidFill>
                  <a:srgbClr val="FF0000"/>
                </a:solidFill>
              </a:rPr>
              <a:t>BFM side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3" grpId="0" animBg="1"/>
      <p:bldP spid="63" grpId="1" animBg="1"/>
      <p:bldP spid="65" grpId="0" animBg="1"/>
      <p:bldP spid="6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sz="3600" dirty="0"/>
              <a:t>Trimming </a:t>
            </a:r>
            <a:r>
              <a:rPr lang="cs-CZ" sz="3600" dirty="0" smtClean="0"/>
              <a:t>D</a:t>
            </a:r>
            <a:r>
              <a:rPr sz="3600" dirty="0" err="1" smtClean="0"/>
              <a:t>evelopment</a:t>
            </a:r>
            <a:r>
              <a:rPr sz="3600" dirty="0" smtClean="0"/>
              <a:t> </a:t>
            </a:r>
            <a:r>
              <a:rPr lang="cs-CZ" sz="3600" dirty="0" smtClean="0"/>
              <a:t>T</a:t>
            </a:r>
            <a:r>
              <a:rPr sz="3600" dirty="0" err="1" smtClean="0"/>
              <a:t>ime</a:t>
            </a:r>
            <a:endParaRPr sz="3600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altLang="en-US" dirty="0" smtClean="0"/>
              <a:t>Factors</a:t>
            </a:r>
          </a:p>
          <a:p>
            <a:pPr lvl="1"/>
            <a:r>
              <a:rPr lang="en-US" altLang="en-US" dirty="0" smtClean="0"/>
              <a:t>Increase in effort and time to implement complex functionality in a synthesizable format.</a:t>
            </a:r>
            <a:endParaRPr lang="cs-CZ" altLang="en-US" dirty="0" smtClean="0"/>
          </a:p>
          <a:p>
            <a:pPr lvl="1"/>
            <a:r>
              <a:rPr lang="en-US" altLang="en-US" dirty="0" smtClean="0"/>
              <a:t>Increase in area occupied by the BFM on the emulator.</a:t>
            </a:r>
          </a:p>
          <a:p>
            <a:endParaRPr lang="cs-CZ" altLang="en-US" dirty="0" smtClean="0"/>
          </a:p>
          <a:p>
            <a:r>
              <a:rPr lang="cs-CZ" altLang="en-US" dirty="0" smtClean="0"/>
              <a:t>I</a:t>
            </a:r>
            <a:r>
              <a:rPr lang="en-US" altLang="en-US" dirty="0" err="1" smtClean="0"/>
              <a:t>mplement</a:t>
            </a:r>
            <a:r>
              <a:rPr lang="en-US" altLang="en-US" dirty="0" smtClean="0"/>
              <a:t> </a:t>
            </a:r>
            <a:r>
              <a:rPr lang="cs-CZ" altLang="en-US" dirty="0" smtClean="0"/>
              <a:t>c</a:t>
            </a:r>
            <a:r>
              <a:rPr lang="en-US" altLang="en-US" dirty="0" err="1" smtClean="0"/>
              <a:t>omplex</a:t>
            </a:r>
            <a:r>
              <a:rPr lang="en-US" altLang="en-US" dirty="0" smtClean="0"/>
              <a:t> functionality</a:t>
            </a:r>
            <a:r>
              <a:rPr lang="cs-CZ" altLang="en-US" dirty="0" smtClean="0"/>
              <a:t> that is</a:t>
            </a:r>
            <a:r>
              <a:rPr lang="en-US" altLang="en-US" dirty="0" smtClean="0"/>
              <a:t> utilized </a:t>
            </a:r>
            <a:r>
              <a:rPr lang="cs-CZ" altLang="en-US" dirty="0" smtClean="0"/>
              <a:t>o</a:t>
            </a:r>
            <a:r>
              <a:rPr lang="en-US" altLang="en-US" dirty="0" err="1" smtClean="0"/>
              <a:t>ccasional</a:t>
            </a:r>
            <a:r>
              <a:rPr lang="cs-CZ" altLang="en-US" dirty="0" smtClean="0"/>
              <a:t>ly</a:t>
            </a:r>
            <a:r>
              <a:rPr lang="en-US" altLang="en-US" dirty="0" smtClean="0"/>
              <a:t> as a method in the C membrane and import/invoke from the BFM.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9F34109-E411-4266-B8CA-228D3403E331}" type="datetime1">
              <a:rPr lang="en-US" smtClean="0"/>
              <a:pPr>
                <a:defRPr/>
              </a:pPr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Ponnambalam Lakshmanan, Analog Devices</a:t>
            </a:r>
            <a:endParaRPr lang="en-US"/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CEE7F4C-6B3F-4E86-BE24-33218ED6C36D}" type="slidenum">
              <a:rPr lang="en-US" altLang="en-US" smtClean="0"/>
              <a:pPr/>
              <a:t>25</a:t>
            </a:fld>
            <a:endParaRPr lang="en-US" altLang="en-US" smtClean="0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763713" y="328613"/>
            <a:ext cx="7227887" cy="1143000"/>
          </a:xfrm>
        </p:spPr>
        <p:txBody>
          <a:bodyPr/>
          <a:lstStyle/>
          <a:p>
            <a:pPr eaLnBrk="1" hangingPunct="1">
              <a:defRPr/>
            </a:pPr>
            <a:r>
              <a:rPr dirty="0" smtClean="0"/>
              <a:t>Agenda</a:t>
            </a:r>
            <a:endParaRPr altLang="en-US" dirty="0" smtClean="0">
              <a:solidFill>
                <a:srgbClr val="00007F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Acceleration Concept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Introduction to SCE-MI and SCE-MI Pipes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Testbench Architecture and Existing Challenges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Optimizing SCE-MI pipe usage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SCE-MI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Direct Memory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and Function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Based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Interface</a:t>
            </a:r>
          </a:p>
          <a:p>
            <a:r>
              <a:rPr lang="en-US" sz="2400" dirty="0" smtClean="0"/>
              <a:t>Optimized Architecture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Results and Conclusion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EE5A34-BE68-4959-A03D-5CEEB6D45DE5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2/6/2017</a:t>
            </a:fld>
            <a:endParaRPr lang="en-US" altLang="en-US" smtClean="0"/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/>
              <a:t>Ponnambalam Lakshmanan, Analog Devices</a:t>
            </a:r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79B0BB-7D0E-4E46-83A9-50167B30DE19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470655477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3" b="12755"/>
          <a:stretch>
            <a:fillRect/>
          </a:stretch>
        </p:blipFill>
        <p:spPr bwMode="auto">
          <a:xfrm>
            <a:off x="146050" y="1471613"/>
            <a:ext cx="4838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2494"/>
          <a:stretch>
            <a:fillRect/>
          </a:stretch>
        </p:blipFill>
        <p:spPr bwMode="auto">
          <a:xfrm>
            <a:off x="146050" y="1471613"/>
            <a:ext cx="4838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763713" y="328613"/>
            <a:ext cx="7288212" cy="1143000"/>
          </a:xfrm>
        </p:spPr>
        <p:txBody>
          <a:bodyPr/>
          <a:lstStyle/>
          <a:p>
            <a:pPr eaLnBrk="1" hangingPunct="1">
              <a:defRPr/>
            </a:pPr>
            <a:r>
              <a:rPr lang="cs-CZ" altLang="en-US" sz="3600" dirty="0" smtClean="0"/>
              <a:t>Optimized Architecture</a:t>
            </a:r>
            <a:endParaRPr altLang="en-US" sz="3600" dirty="0" smtClean="0">
              <a:solidFill>
                <a:srgbClr val="00007F"/>
              </a:solidFill>
            </a:endParaRPr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EE5A34-BE68-4959-A03D-5CEEB6D45DE5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2/6/2017</a:t>
            </a:fld>
            <a:endParaRPr lang="en-US" altLang="en-US" smtClean="0"/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/>
              <a:t>Ponnambalam Lakshmanan, Analog Devices</a:t>
            </a:r>
          </a:p>
        </p:txBody>
      </p:sp>
      <p:sp>
        <p:nvSpPr>
          <p:cNvPr id="266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CD4150-75D8-4438-8DC5-23E8E7298284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 smtClean="0"/>
          </a:p>
        </p:txBody>
      </p:sp>
      <p:sp>
        <p:nvSpPr>
          <p:cNvPr id="4" name="Rectangle 3"/>
          <p:cNvSpPr/>
          <p:nvPr/>
        </p:nvSpPr>
        <p:spPr>
          <a:xfrm>
            <a:off x="5680074" y="1539876"/>
            <a:ext cx="3082925" cy="1853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cs-CZ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SCEMI </a:t>
            </a:r>
            <a:r>
              <a:rPr lang="cs-CZ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cs-CZ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</a:t>
            </a:r>
            <a:r>
              <a:rPr lang="cs-CZ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cs-CZ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cs-CZ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BFM </a:t>
            </a:r>
            <a:r>
              <a:rPr lang="cs-CZ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update proxy about events in BFM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80075" y="3761980"/>
            <a:ext cx="3082924" cy="1381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cs-CZ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SCEMI Direct Memory </a:t>
            </a:r>
            <a:r>
              <a:rPr lang="cs-CZ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cs-CZ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write/read</a:t>
            </a:r>
            <a:r>
              <a:rPr lang="cs-CZ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BFM memory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6513" y="1809750"/>
            <a:ext cx="1706562" cy="323850"/>
          </a:xfrm>
          <a:prstGeom prst="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306513" y="4354513"/>
            <a:ext cx="1706562" cy="911225"/>
          </a:xfrm>
          <a:prstGeom prst="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306513" y="5314950"/>
            <a:ext cx="1706562" cy="201613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306513" y="2930525"/>
            <a:ext cx="1706562" cy="230188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6" idx="3"/>
            <a:endCxn id="4" idx="1"/>
          </p:cNvCxnSpPr>
          <p:nvPr/>
        </p:nvCxnSpPr>
        <p:spPr>
          <a:xfrm>
            <a:off x="3013075" y="1971675"/>
            <a:ext cx="2666999" cy="49490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6" idx="3"/>
            <a:endCxn id="4" idx="1"/>
          </p:cNvCxnSpPr>
          <p:nvPr/>
        </p:nvCxnSpPr>
        <p:spPr>
          <a:xfrm flipV="1">
            <a:off x="3013075" y="2466579"/>
            <a:ext cx="2666999" cy="2343547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7" idx="3"/>
            <a:endCxn id="12" idx="1"/>
          </p:cNvCxnSpPr>
          <p:nvPr/>
        </p:nvCxnSpPr>
        <p:spPr>
          <a:xfrm>
            <a:off x="3013075" y="3045619"/>
            <a:ext cx="2667000" cy="1406924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3"/>
            <a:endCxn id="12" idx="1"/>
          </p:cNvCxnSpPr>
          <p:nvPr/>
        </p:nvCxnSpPr>
        <p:spPr>
          <a:xfrm flipV="1">
            <a:off x="3013075" y="4452543"/>
            <a:ext cx="2667000" cy="963214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306513" y="2560638"/>
            <a:ext cx="1706562" cy="323850"/>
          </a:xfrm>
          <a:prstGeom prst="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5" name="Straight Arrow Connector 34"/>
          <p:cNvCxnSpPr>
            <a:stCxn id="34" idx="3"/>
            <a:endCxn id="4" idx="1"/>
          </p:cNvCxnSpPr>
          <p:nvPr/>
        </p:nvCxnSpPr>
        <p:spPr>
          <a:xfrm flipV="1">
            <a:off x="3013075" y="2466579"/>
            <a:ext cx="2666999" cy="25598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306513" y="2182813"/>
            <a:ext cx="1706562" cy="196850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1" name="Straight Arrow Connector 40"/>
          <p:cNvCxnSpPr>
            <a:stCxn id="40" idx="3"/>
            <a:endCxn id="12" idx="1"/>
          </p:cNvCxnSpPr>
          <p:nvPr/>
        </p:nvCxnSpPr>
        <p:spPr>
          <a:xfrm>
            <a:off x="3013075" y="2281238"/>
            <a:ext cx="2667000" cy="2171305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196011" y="5521722"/>
            <a:ext cx="2544128" cy="4064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cs-CZ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Pipes are removed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074" y="5589985"/>
            <a:ext cx="350914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6" grpId="0" animBg="1"/>
      <p:bldP spid="26" grpId="0" animBg="1"/>
      <p:bldP spid="30" grpId="0" animBg="1"/>
      <p:bldP spid="37" grpId="0" animBg="1"/>
      <p:bldP spid="34" grpId="0" animBg="1"/>
      <p:bldP spid="40" grpId="1" animBg="1"/>
      <p:bldP spid="6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763713" y="328613"/>
            <a:ext cx="7227887" cy="1143000"/>
          </a:xfrm>
        </p:spPr>
        <p:txBody>
          <a:bodyPr/>
          <a:lstStyle/>
          <a:p>
            <a:pPr eaLnBrk="1" hangingPunct="1">
              <a:defRPr/>
            </a:pPr>
            <a:r>
              <a:rPr dirty="0" smtClean="0"/>
              <a:t>Agenda</a:t>
            </a:r>
            <a:endParaRPr altLang="en-US" dirty="0" smtClean="0">
              <a:solidFill>
                <a:srgbClr val="00007F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Acceleration Concept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Introduction to SCE-MI and SCE-MI Pipes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Testbench Architecture and Existing Challenges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Optimizing SCE-MI pipe usage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SCE-MI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Direct Memory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and Function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Based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Interface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Optimized Architecture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 smtClean="0"/>
              <a:t>Results and Conclusion</a:t>
            </a:r>
            <a:endParaRPr lang="en-US" sz="2400" dirty="0"/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EE5A34-BE68-4959-A03D-5CEEB6D45DE5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2/6/2017</a:t>
            </a:fld>
            <a:endParaRPr lang="en-US" altLang="en-US" smtClean="0"/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/>
              <a:t>Ponnambalam Lakshmanan, Analog Devices</a:t>
            </a:r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79B0BB-7D0E-4E46-83A9-50167B30DE19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93915206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/>
          <p:cNvSpPr txBox="1">
            <a:spLocks/>
          </p:cNvSpPr>
          <p:nvPr/>
        </p:nvSpPr>
        <p:spPr bwMode="auto">
          <a:xfrm>
            <a:off x="152400" y="1600200"/>
            <a:ext cx="8839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0513" indent="-290513">
              <a:spcBef>
                <a:spcPct val="200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8975" indent="-290513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5425">
              <a:spcBef>
                <a:spcPct val="200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4913" indent="-290513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484313" indent="-2794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9415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3987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8559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3131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TBA </a:t>
            </a:r>
            <a:r>
              <a:rPr lang="cs-CZ" altLang="en-US" dirty="0" smtClean="0"/>
              <a:t>Performance improvement</a:t>
            </a:r>
            <a:endParaRPr lang="cs-CZ" altLang="en-US" dirty="0"/>
          </a:p>
          <a:p>
            <a:pPr eaLnBrk="1" hangingPunct="1"/>
            <a:endParaRPr lang="cs-CZ" altLang="en-US" dirty="0"/>
          </a:p>
          <a:p>
            <a:pPr eaLnBrk="1" hangingPunct="1"/>
            <a:endParaRPr lang="cs-CZ" altLang="en-US" dirty="0"/>
          </a:p>
          <a:p>
            <a:pPr eaLnBrk="1" hangingPunct="1"/>
            <a:endParaRPr lang="cs-CZ" altLang="en-US" dirty="0"/>
          </a:p>
          <a:p>
            <a:pPr eaLnBrk="1" hangingPunct="1"/>
            <a:endParaRPr lang="cs-CZ" altLang="en-US" dirty="0"/>
          </a:p>
          <a:p>
            <a:pPr eaLnBrk="1" hangingPunct="1"/>
            <a:endParaRPr lang="cs-CZ" altLang="en-US" dirty="0"/>
          </a:p>
          <a:p>
            <a:pPr eaLnBrk="1" hangingPunct="1"/>
            <a:r>
              <a:rPr lang="cs-CZ" altLang="en-US" dirty="0"/>
              <a:t>Simulation </a:t>
            </a:r>
            <a:r>
              <a:rPr lang="en-US" altLang="en-US" dirty="0"/>
              <a:t>v/s TBA run-time </a:t>
            </a:r>
            <a:r>
              <a:rPr lang="en-US" altLang="en-US" dirty="0" smtClean="0"/>
              <a:t>comparison for </a:t>
            </a:r>
            <a:r>
              <a:rPr lang="en-US" altLang="en-US" dirty="0" err="1" smtClean="0"/>
              <a:t>usecase</a:t>
            </a:r>
            <a:endParaRPr lang="cs-CZ" altLang="en-US" dirty="0"/>
          </a:p>
          <a:p>
            <a:pPr eaLnBrk="1" hangingPunct="1"/>
            <a:endParaRPr lang="cs-CZ" altLang="en-US" dirty="0"/>
          </a:p>
        </p:txBody>
      </p:sp>
      <p:sp>
        <p:nvSpPr>
          <p:cNvPr id="28675" name="Title 1"/>
          <p:cNvSpPr>
            <a:spLocks noGrp="1"/>
          </p:cNvSpPr>
          <p:nvPr>
            <p:ph type="title"/>
          </p:nvPr>
        </p:nvSpPr>
        <p:spPr>
          <a:xfrm>
            <a:off x="1763713" y="328613"/>
            <a:ext cx="7227887" cy="1143000"/>
          </a:xfrm>
        </p:spPr>
        <p:txBody>
          <a:bodyPr/>
          <a:lstStyle/>
          <a:p>
            <a:pPr eaLnBrk="1" hangingPunct="1"/>
            <a:r>
              <a:rPr lang="cs-CZ" altLang="en-US" smtClean="0">
                <a:solidFill>
                  <a:srgbClr val="00007F"/>
                </a:solidFill>
              </a:rPr>
              <a:t>Results</a:t>
            </a:r>
            <a:endParaRPr altLang="en-US" smtClean="0">
              <a:solidFill>
                <a:srgbClr val="00007F"/>
              </a:solidFill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230627"/>
              </p:ext>
            </p:extLst>
          </p:nvPr>
        </p:nvGraphicFramePr>
        <p:xfrm>
          <a:off x="297181" y="2181225"/>
          <a:ext cx="8194358" cy="2285366"/>
        </p:xfrm>
        <a:graphic>
          <a:graphicData uri="http://schemas.openxmlformats.org/drawingml/2006/table">
            <a:tbl>
              <a:tblPr/>
              <a:tblGrid>
                <a:gridCol w="1895090"/>
                <a:gridCol w="1554903"/>
                <a:gridCol w="1553244"/>
                <a:gridCol w="1596390"/>
                <a:gridCol w="1594731"/>
              </a:tblGrid>
              <a:tr h="11112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Implementation</a:t>
                      </a: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700"/>
                    </a:solidFill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TBA properties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7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40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Gate count</a:t>
                      </a:r>
                      <a:endParaRPr kumimoji="0" lang="en-US" alt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Bevals</a:t>
                      </a:r>
                      <a:endParaRPr kumimoji="0" lang="en-US" alt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HW-SW Sync</a:t>
                      </a:r>
                      <a:endParaRPr kumimoji="0" lang="en-US" alt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TBA Time</a:t>
                      </a:r>
                      <a:endParaRPr kumimoji="0" lang="en-US" alt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700"/>
                    </a:solidFill>
                  </a:tcPr>
                </a:tc>
              </a:tr>
              <a:tr h="354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Pipe only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~2 M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18,299,173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4,728,998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~60 min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C"/>
                    </a:solidFill>
                  </a:tcPr>
                </a:tc>
              </a:tr>
              <a:tr h="354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Pipes only (Optimized)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~2 M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2,859,320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1,284,765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~35 min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C"/>
                    </a:solidFill>
                  </a:tcPr>
                </a:tc>
              </a:tr>
              <a:tr h="354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DMI + Function based Interface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~1.5 M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218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9,871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~4 min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C"/>
                    </a:solidFill>
                  </a:tcPr>
                </a:tc>
              </a:tr>
            </a:tbl>
          </a:graphicData>
        </a:graphic>
      </p:graphicFrame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EE5A34-BE68-4959-A03D-5CEEB6D45DE5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2/6/2017</a:t>
            </a:fld>
            <a:endParaRPr lang="en-US" altLang="en-US" smtClean="0"/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/>
              <a:t>Ponnambalam Lakshmanan, Analog Devices</a:t>
            </a:r>
          </a:p>
        </p:txBody>
      </p:sp>
      <p:sp>
        <p:nvSpPr>
          <p:cNvPr id="287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19DD8F-A201-4248-B03A-6E9A796A844A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674564"/>
              </p:ext>
            </p:extLst>
          </p:nvPr>
        </p:nvGraphicFramePr>
        <p:xfrm>
          <a:off x="1623060" y="5370131"/>
          <a:ext cx="6096000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220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Simulation Time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TBA Time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D7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~360min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~8min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763713" y="328613"/>
            <a:ext cx="7227887" cy="1143000"/>
          </a:xfrm>
        </p:spPr>
        <p:txBody>
          <a:bodyPr/>
          <a:lstStyle/>
          <a:p>
            <a:pPr eaLnBrk="1" hangingPunct="1">
              <a:defRPr/>
            </a:pPr>
            <a:r>
              <a:rPr dirty="0" smtClean="0"/>
              <a:t>Agenda</a:t>
            </a:r>
            <a:endParaRPr altLang="en-US" dirty="0" smtClean="0">
              <a:solidFill>
                <a:srgbClr val="00007F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Acceleration Concept</a:t>
            </a:r>
            <a:endParaRPr lang="en-US" sz="2400" dirty="0"/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Introduction to SCE-MI and SCE-MI Pipes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Testbench Architecture and Existing Challenges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Optimizing SCE-MI pipe usage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SCE-MI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Direct Memory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and Function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Based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Interface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Optimized Architecture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Results and Conclusion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EE5A34-BE68-4959-A03D-5CEEB6D45DE5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2/6/2017</a:t>
            </a:fld>
            <a:endParaRPr lang="en-US" altLang="en-US" smtClean="0"/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/>
              <a:t>Ponnambalam Lakshmanan, Analog Devices</a:t>
            </a:r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79B0BB-7D0E-4E46-83A9-50167B30DE19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669895137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763713" y="328613"/>
            <a:ext cx="7227887" cy="1143000"/>
          </a:xfrm>
        </p:spPr>
        <p:txBody>
          <a:bodyPr/>
          <a:lstStyle/>
          <a:p>
            <a:pPr eaLnBrk="1" hangingPunct="1"/>
            <a:r>
              <a:rPr lang="cs-CZ" altLang="en-US" smtClean="0">
                <a:solidFill>
                  <a:srgbClr val="00007F"/>
                </a:solidFill>
              </a:rPr>
              <a:t>Conclusion</a:t>
            </a:r>
            <a:endParaRPr altLang="en-US" smtClean="0">
              <a:solidFill>
                <a:srgbClr val="00007F"/>
              </a:solidFill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SCE-MI has multiple interfaces for different use cases </a:t>
            </a:r>
            <a:endParaRPr lang="en-US" dirty="0" smtClean="0"/>
          </a:p>
          <a:p>
            <a:pPr lvl="1"/>
            <a:r>
              <a:rPr lang="en-US" altLang="en-US" dirty="0"/>
              <a:t>SCE-MI DMI used for backdoor read/write operation</a:t>
            </a:r>
            <a:endParaRPr lang="cs-CZ" altLang="en-US" dirty="0"/>
          </a:p>
          <a:p>
            <a:pPr lvl="1"/>
            <a:r>
              <a:rPr lang="en-US" altLang="en-US" dirty="0" smtClean="0"/>
              <a:t>SCE-MI </a:t>
            </a:r>
            <a:r>
              <a:rPr lang="en-US" altLang="en-US" dirty="0"/>
              <a:t>Function Based Interface used to write into registers</a:t>
            </a:r>
          </a:p>
          <a:p>
            <a:pPr lvl="1"/>
            <a:r>
              <a:rPr lang="en-US" altLang="en-US" dirty="0" smtClean="0"/>
              <a:t>SCE-MI </a:t>
            </a:r>
            <a:r>
              <a:rPr lang="en-US" altLang="en-US" dirty="0"/>
              <a:t>Pipes are intended for streaming, variable length messaging, etc.</a:t>
            </a:r>
          </a:p>
          <a:p>
            <a:endParaRPr lang="en-US" dirty="0"/>
          </a:p>
          <a:p>
            <a:r>
              <a:rPr lang="en-US" dirty="0"/>
              <a:t>HW-SW sync and Bevals could greatly deteriorate the performance of emulator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EE5A34-BE68-4959-A03D-5CEEB6D45DE5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2/6/2017</a:t>
            </a:fld>
            <a:endParaRPr lang="en-US" altLang="en-US" dirty="0" smtClean="0"/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/>
              <a:t>Ponnambalam Lakshmanan, Analog Devices</a:t>
            </a:r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52C23A-358C-4143-A285-9A9A43F72731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 smtClean="0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763713" y="328613"/>
            <a:ext cx="7227887" cy="1143000"/>
          </a:xfrm>
        </p:spPr>
        <p:txBody>
          <a:bodyPr/>
          <a:lstStyle/>
          <a:p>
            <a:pPr eaLnBrk="1" hangingPunct="1"/>
            <a:r>
              <a:rPr lang="cs-CZ" altLang="en-US" smtClean="0">
                <a:solidFill>
                  <a:srgbClr val="00007F"/>
                </a:solidFill>
              </a:rPr>
              <a:t>Conclusion</a:t>
            </a:r>
            <a:endParaRPr altLang="en-US" smtClean="0">
              <a:solidFill>
                <a:srgbClr val="00007F"/>
              </a:solidFill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Efficient </a:t>
            </a:r>
            <a:r>
              <a:rPr lang="en-US" dirty="0"/>
              <a:t>usage of SCE-MI helps in leveraging maximum performance from emulator resulting in handsome </a:t>
            </a:r>
            <a:r>
              <a:rPr lang="en-US" b="1" dirty="0"/>
              <a:t>SPEED-UP</a:t>
            </a:r>
            <a:r>
              <a:rPr lang="en-US" dirty="0"/>
              <a:t>.</a:t>
            </a:r>
          </a:p>
          <a:p>
            <a:pPr eaLnBrk="1" hangingPunct="1"/>
            <a:endParaRPr lang="cs-CZ" altLang="en-US" dirty="0"/>
          </a:p>
          <a:p>
            <a:r>
              <a:rPr lang="en-US" altLang="en-US" dirty="0" smtClean="0"/>
              <a:t>H</a:t>
            </a:r>
            <a:r>
              <a:rPr lang="cs-CZ" altLang="en-US" dirty="0"/>
              <a:t>W</a:t>
            </a:r>
            <a:r>
              <a:rPr lang="en-US" altLang="en-US" dirty="0"/>
              <a:t>-</a:t>
            </a:r>
            <a:r>
              <a:rPr lang="cs-CZ" altLang="en-US" dirty="0"/>
              <a:t>SW</a:t>
            </a:r>
            <a:r>
              <a:rPr lang="en-US" altLang="en-US" dirty="0"/>
              <a:t> syncs generated using vendor proprietary implementation </a:t>
            </a:r>
            <a:endParaRPr lang="cs-CZ" altLang="en-US" dirty="0"/>
          </a:p>
          <a:p>
            <a:pPr lvl="1"/>
            <a:r>
              <a:rPr lang="cs-CZ" altLang="en-US" dirty="0"/>
              <a:t>N</a:t>
            </a:r>
            <a:r>
              <a:rPr lang="en-US" altLang="en-US" dirty="0"/>
              <a:t>umber of syncs </a:t>
            </a:r>
            <a:r>
              <a:rPr lang="cs-CZ" altLang="en-US" dirty="0"/>
              <a:t>are kept to </a:t>
            </a:r>
            <a:r>
              <a:rPr lang="en-US" altLang="en-US" dirty="0"/>
              <a:t>minimum. </a:t>
            </a:r>
            <a:endParaRPr lang="cs-CZ" altLang="en-US" dirty="0"/>
          </a:p>
          <a:p>
            <a:endParaRPr lang="cs-CZ" altLang="en-US" dirty="0" smtClean="0"/>
          </a:p>
          <a:p>
            <a:endParaRPr lang="cs-CZ" altLang="en-US" dirty="0" smtClean="0"/>
          </a:p>
          <a:p>
            <a:endParaRPr lang="cs-CZ" altLang="en-US" dirty="0" smtClean="0"/>
          </a:p>
          <a:p>
            <a:pPr eaLnBrk="1" hangingPunct="1"/>
            <a:endParaRPr lang="cs-CZ" altLang="en-US" dirty="0" smtClean="0"/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EE5A34-BE68-4959-A03D-5CEEB6D45DE5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2/6/2017</a:t>
            </a:fld>
            <a:endParaRPr lang="en-US" altLang="en-US" smtClean="0"/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/>
              <a:t>Ponnambalam Lakshmanan, Analog Devices</a:t>
            </a:r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52C23A-358C-4143-A285-9A9A43F72731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95282182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763713" y="328613"/>
            <a:ext cx="7227887" cy="1143000"/>
          </a:xfrm>
        </p:spPr>
        <p:txBody>
          <a:bodyPr/>
          <a:lstStyle/>
          <a:p>
            <a:pPr eaLnBrk="1" hangingPunct="1">
              <a:defRPr/>
            </a:pPr>
            <a:r>
              <a:rPr lang="cs-CZ" dirty="0" smtClean="0"/>
              <a:t>Future Work</a:t>
            </a:r>
            <a:endParaRPr altLang="en-US" dirty="0" smtClean="0">
              <a:solidFill>
                <a:srgbClr val="00007F"/>
              </a:solidFill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Porting  to  SOC environment and analyze the performance </a:t>
            </a:r>
            <a:endParaRPr lang="cs-CZ" altLang="en-US" smtClean="0"/>
          </a:p>
          <a:p>
            <a:endParaRPr lang="cs-CZ" altLang="en-US" smtClean="0"/>
          </a:p>
          <a:p>
            <a:r>
              <a:rPr lang="cs-CZ" altLang="en-US" smtClean="0"/>
              <a:t>Explore UVM registers support decribed in SCEMI v2.3</a:t>
            </a:r>
            <a:endParaRPr lang="en-US" altLang="en-US" smtClean="0"/>
          </a:p>
          <a:p>
            <a:pPr eaLnBrk="1" hangingPunct="1"/>
            <a:endParaRPr lang="cs-CZ" altLang="en-US" smtClean="0"/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EE5A34-BE68-4959-A03D-5CEEB6D45DE5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2/6/2017</a:t>
            </a:fld>
            <a:endParaRPr lang="en-US" altLang="en-US" smtClean="0"/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/>
              <a:t>Ponnambalam Lakshmanan, Analog Devices</a:t>
            </a:r>
          </a:p>
        </p:txBody>
      </p:sp>
      <p:sp>
        <p:nvSpPr>
          <p:cNvPr id="348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FA4D31-73A5-4558-A300-C3906F9BC0D4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200" smtClean="0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763713" y="328613"/>
            <a:ext cx="7227887" cy="1143000"/>
          </a:xfrm>
        </p:spPr>
        <p:txBody>
          <a:bodyPr/>
          <a:lstStyle/>
          <a:p>
            <a:pPr eaLnBrk="1" hangingPunct="1">
              <a:defRPr/>
            </a:pPr>
            <a:r>
              <a:rPr dirty="0"/>
              <a:t>Acknowledgements</a:t>
            </a:r>
            <a:endParaRPr altLang="en-US" dirty="0" smtClean="0">
              <a:solidFill>
                <a:srgbClr val="00007F"/>
              </a:solidFill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cs-CZ" altLang="en-US" dirty="0" smtClean="0"/>
              <a:t>David Brownell, ADI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Anilkumar T. S, Cadence</a:t>
            </a:r>
          </a:p>
          <a:p>
            <a:pPr eaLnBrk="1" hangingPunct="1"/>
            <a:r>
              <a:rPr lang="en-US" altLang="en-US" dirty="0" smtClean="0"/>
              <a:t>Dr. Hans van </a:t>
            </a:r>
            <a:r>
              <a:rPr lang="en-US" altLang="en-US" dirty="0"/>
              <a:t>d</a:t>
            </a:r>
            <a:r>
              <a:rPr lang="en-US" altLang="en-US" dirty="0" smtClean="0"/>
              <a:t>er Schoot, Mentor Graphics</a:t>
            </a:r>
            <a:endParaRPr lang="cs-CZ" altLang="en-US" dirty="0" smtClean="0"/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EE5A34-BE68-4959-A03D-5CEEB6D45DE5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2/6/2017</a:t>
            </a:fld>
            <a:endParaRPr lang="en-US" altLang="en-US" smtClean="0"/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/>
              <a:t>Ponnambalam Lakshmanan, Analog Devices</a:t>
            </a:r>
          </a:p>
        </p:txBody>
      </p:sp>
      <p:sp>
        <p:nvSpPr>
          <p:cNvPr id="368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086BA9-1432-48F5-89EE-30E3F4190864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200" smtClean="0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2967038" y="3114675"/>
            <a:ext cx="3441700" cy="390525"/>
          </a:xfrm>
        </p:spPr>
        <p:txBody>
          <a:bodyPr/>
          <a:lstStyle/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cs-CZ" altLang="en-US" sz="3600" smtClean="0"/>
              <a:t>Questions</a:t>
            </a:r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EE5A34-BE68-4959-A03D-5CEEB6D45DE5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2/6/2017</a:t>
            </a:fld>
            <a:endParaRPr lang="en-US" altLang="en-US" smtClean="0"/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/>
              <a:t>Ponnambalam Lakshmanan, Analog Devices</a:t>
            </a: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24C4D1-3141-4AA8-9590-8727A267535F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200" smtClean="0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763713" y="328613"/>
            <a:ext cx="7227887" cy="1143000"/>
          </a:xfrm>
        </p:spPr>
        <p:txBody>
          <a:bodyPr/>
          <a:lstStyle/>
          <a:p>
            <a:r>
              <a:rPr lang="en-US" dirty="0"/>
              <a:t>Acceleration </a:t>
            </a:r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Hardware assisted acceleration</a:t>
            </a:r>
            <a:r>
              <a:rPr lang="cs-CZ" altLang="en-US" dirty="0" smtClean="0"/>
              <a:t> offers better performance over software simulation.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Hardware assisted acceleration techniques:</a:t>
            </a:r>
          </a:p>
          <a:p>
            <a:pPr lvl="1" eaLnBrk="1" hangingPunct="1"/>
            <a:r>
              <a:rPr lang="en-US" altLang="en-US" dirty="0" smtClean="0"/>
              <a:t>Signal Based Acceleration (SBA)</a:t>
            </a:r>
          </a:p>
          <a:p>
            <a:pPr lvl="1" eaLnBrk="1" hangingPunct="1"/>
            <a:r>
              <a:rPr lang="en-US" altLang="en-US" dirty="0" smtClean="0"/>
              <a:t>Transaction Based Acceleration (TBA)</a:t>
            </a:r>
          </a:p>
          <a:p>
            <a:pPr lvl="1" eaLnBrk="1" hangingPunct="1"/>
            <a:r>
              <a:rPr lang="en-US" altLang="en-US" dirty="0" smtClean="0"/>
              <a:t>Embedded testbench</a:t>
            </a:r>
          </a:p>
          <a:p>
            <a:pPr lvl="1" eaLnBrk="1" hangingPunct="1"/>
            <a:r>
              <a:rPr lang="en-US" altLang="en-US" dirty="0" smtClean="0"/>
              <a:t>Vector Based Acceleration (VBA)</a:t>
            </a:r>
          </a:p>
          <a:p>
            <a:pPr lvl="1" eaLnBrk="1" hangingPunct="1"/>
            <a:r>
              <a:rPr lang="en-US" altLang="en-US" dirty="0" smtClean="0"/>
              <a:t>In-circuit Emulation (ICE)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EE5A34-BE68-4959-A03D-5CEEB6D45DE5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2/6/2017</a:t>
            </a:fld>
            <a:endParaRPr lang="en-US" altLang="en-US" smtClean="0"/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/>
              <a:t>Ponnambalam Lakshmanan, Analog Devices</a:t>
            </a:r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79B0BB-7D0E-4E46-83A9-50167B30DE19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247862085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763713" y="328613"/>
            <a:ext cx="7227887" cy="1143000"/>
          </a:xfrm>
        </p:spPr>
        <p:txBody>
          <a:bodyPr/>
          <a:lstStyle/>
          <a:p>
            <a:pPr eaLnBrk="1" hangingPunct="1">
              <a:defRPr/>
            </a:pPr>
            <a:r>
              <a:rPr sz="3600" dirty="0"/>
              <a:t>Transaction Based </a:t>
            </a:r>
            <a:r>
              <a:rPr sz="3600" dirty="0" smtClean="0"/>
              <a:t>Acceleration</a:t>
            </a:r>
            <a:endParaRPr altLang="en-US" sz="3600" dirty="0" smtClean="0">
              <a:solidFill>
                <a:srgbClr val="00007F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25406" y="1577340"/>
            <a:ext cx="8453774" cy="4876800"/>
          </a:xfrm>
        </p:spPr>
        <p:txBody>
          <a:bodyPr/>
          <a:lstStyle/>
          <a:p>
            <a:pPr eaLnBrk="1" hangingPunct="1"/>
            <a:r>
              <a:rPr lang="cs-CZ" altLang="en-US" dirty="0" smtClean="0"/>
              <a:t>T</a:t>
            </a:r>
            <a:r>
              <a:rPr lang="en-US" altLang="en-US" dirty="0" err="1" smtClean="0"/>
              <a:t>raditional</a:t>
            </a:r>
            <a:r>
              <a:rPr lang="en-US" altLang="en-US" dirty="0" smtClean="0"/>
              <a:t> </a:t>
            </a:r>
            <a:r>
              <a:rPr lang="cs-CZ" altLang="en-US" dirty="0" smtClean="0"/>
              <a:t>testbench</a:t>
            </a:r>
            <a:r>
              <a:rPr lang="en-US" altLang="en-US" dirty="0" smtClean="0"/>
              <a:t> </a:t>
            </a:r>
            <a:r>
              <a:rPr lang="cs-CZ" altLang="en-US" dirty="0" smtClean="0"/>
              <a:t>is </a:t>
            </a:r>
            <a:r>
              <a:rPr lang="en-US" altLang="en-US" dirty="0" smtClean="0"/>
              <a:t>split into two domains</a:t>
            </a:r>
            <a:endParaRPr lang="cs-CZ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Non-Synthesizable domain</a:t>
            </a:r>
          </a:p>
          <a:p>
            <a:pPr lvl="2" eaLnBrk="1" hangingPunct="1"/>
            <a:r>
              <a:rPr lang="en-US" altLang="en-US" dirty="0" smtClean="0"/>
              <a:t>Runs on simulator</a:t>
            </a:r>
            <a:endParaRPr lang="cs-CZ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Synthesizable domain</a:t>
            </a:r>
          </a:p>
          <a:p>
            <a:pPr lvl="2" eaLnBrk="1" hangingPunct="1"/>
            <a:r>
              <a:rPr lang="en-US" altLang="en-US" dirty="0" smtClean="0"/>
              <a:t>Runs on emulator</a:t>
            </a:r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EE5A34-BE68-4959-A03D-5CEEB6D45DE5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2/6/2017</a:t>
            </a:fld>
            <a:endParaRPr lang="en-US" altLang="en-US" smtClean="0"/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/>
              <a:t>Ponnambalam Lakshmanan, Analog Devices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0EA375-D948-4239-B848-0E0131F2004C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5234940" y="2178122"/>
            <a:ext cx="3444240" cy="3841678"/>
            <a:chOff x="2614205" y="1300049"/>
            <a:chExt cx="5337652" cy="5916602"/>
          </a:xfrm>
        </p:grpSpPr>
        <p:pic>
          <p:nvPicPr>
            <p:cNvPr id="9" name="Shape 36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540515" y="4540203"/>
              <a:ext cx="1808057" cy="14403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Shape 367"/>
            <p:cNvSpPr/>
            <p:nvPr/>
          </p:nvSpPr>
          <p:spPr>
            <a:xfrm>
              <a:off x="6104892" y="3995147"/>
              <a:ext cx="306294" cy="51776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Shape 368"/>
            <p:cNvSpPr/>
            <p:nvPr/>
          </p:nvSpPr>
          <p:spPr>
            <a:xfrm>
              <a:off x="3395030" y="3995147"/>
              <a:ext cx="306294" cy="51776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" name="Shape 36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143020" y="4512908"/>
              <a:ext cx="1437602" cy="14676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Shape 370"/>
            <p:cNvSpPr txBox="1"/>
            <p:nvPr/>
          </p:nvSpPr>
          <p:spPr>
            <a:xfrm>
              <a:off x="3096499" y="5980517"/>
              <a:ext cx="1404251" cy="25083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228600" indent="-228600">
                <a:buSzPct val="25000"/>
              </a:pPr>
              <a:r>
                <a:rPr lang="en-US" sz="9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Workstation</a:t>
              </a:r>
            </a:p>
          </p:txBody>
        </p:sp>
        <p:sp>
          <p:nvSpPr>
            <p:cNvPr id="14" name="Shape 371"/>
            <p:cNvSpPr txBox="1"/>
            <p:nvPr/>
          </p:nvSpPr>
          <p:spPr>
            <a:xfrm>
              <a:off x="6051575" y="6003206"/>
              <a:ext cx="1296998" cy="32944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228600" indent="-228600">
                <a:buSzPct val="25000"/>
              </a:pPr>
              <a:r>
                <a:rPr lang="en-US" sz="9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Emulator </a:t>
              </a:r>
              <a:endParaRPr lang="en-US" sz="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" name="Shape 372"/>
            <p:cNvGrpSpPr/>
            <p:nvPr/>
          </p:nvGrpSpPr>
          <p:grpSpPr>
            <a:xfrm>
              <a:off x="5056566" y="6602691"/>
              <a:ext cx="2819594" cy="613960"/>
              <a:chOff x="6252253" y="6834096"/>
              <a:chExt cx="2819594" cy="613960"/>
            </a:xfrm>
          </p:grpSpPr>
          <p:sp>
            <p:nvSpPr>
              <p:cNvPr id="17" name="Shape 373"/>
              <p:cNvSpPr/>
              <p:nvPr/>
            </p:nvSpPr>
            <p:spPr>
              <a:xfrm>
                <a:off x="6252253" y="6834096"/>
                <a:ext cx="599295" cy="248195"/>
              </a:xfrm>
              <a:prstGeom prst="rect">
                <a:avLst/>
              </a:prstGeom>
              <a:solidFill>
                <a:srgbClr val="009F59"/>
              </a:solidFill>
              <a:ln w="9525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Shape 374"/>
              <p:cNvSpPr txBox="1"/>
              <p:nvPr/>
            </p:nvSpPr>
            <p:spPr>
              <a:xfrm>
                <a:off x="6903797" y="6847153"/>
                <a:ext cx="1518162" cy="2351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228600" indent="-228600">
                  <a:buSzPct val="25000"/>
                </a:pPr>
                <a:r>
                  <a:rPr lang="en-US" sz="8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Synthesizable</a:t>
                </a:r>
              </a:p>
            </p:txBody>
          </p:sp>
          <p:sp>
            <p:nvSpPr>
              <p:cNvPr id="19" name="Shape 375"/>
              <p:cNvSpPr/>
              <p:nvPr/>
            </p:nvSpPr>
            <p:spPr>
              <a:xfrm>
                <a:off x="6252253" y="7199856"/>
                <a:ext cx="599295" cy="248195"/>
              </a:xfrm>
              <a:prstGeom prst="rect">
                <a:avLst/>
              </a:prstGeom>
              <a:solidFill>
                <a:schemeClr val="accent6"/>
              </a:solidFill>
              <a:ln w="9525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Shape 376"/>
              <p:cNvSpPr txBox="1"/>
              <p:nvPr/>
            </p:nvSpPr>
            <p:spPr>
              <a:xfrm>
                <a:off x="6903798" y="7199863"/>
                <a:ext cx="2168049" cy="2481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228600" indent="-228600">
                  <a:buSzPct val="25000"/>
                </a:pPr>
                <a:r>
                  <a:rPr lang="en-US" sz="8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Non - Synthesizable</a:t>
                </a:r>
              </a:p>
            </p:txBody>
          </p:sp>
        </p:grpSp>
        <p:pic>
          <p:nvPicPr>
            <p:cNvPr id="16" name="Picture 15" descr="tba_tb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14205" y="1300049"/>
              <a:ext cx="5337652" cy="2676964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763713" y="328613"/>
            <a:ext cx="7227887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solidFill>
                  <a:srgbClr val="00007F"/>
                </a:solidFill>
              </a:rPr>
              <a:t>Factors Affecting Acceleration</a:t>
            </a:r>
            <a:endParaRPr altLang="en-US" sz="3600" dirty="0" smtClean="0">
              <a:solidFill>
                <a:srgbClr val="00007F"/>
              </a:solidFill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Various factors directly affect the emulator performance</a:t>
            </a:r>
            <a:endParaRPr lang="cs-CZ" altLang="en-US" dirty="0" smtClean="0"/>
          </a:p>
          <a:p>
            <a:pPr lvl="1" eaLnBrk="1" hangingPunct="1"/>
            <a:r>
              <a:rPr lang="en-US" altLang="en-US" dirty="0" smtClean="0"/>
              <a:t>Inefficient usage of SCE-MI</a:t>
            </a:r>
            <a:endParaRPr lang="cs-CZ" altLang="en-US" dirty="0" smtClean="0"/>
          </a:p>
          <a:p>
            <a:pPr lvl="1" eaLnBrk="1" hangingPunct="1"/>
            <a:r>
              <a:rPr lang="en-US" altLang="en-US" dirty="0" smtClean="0"/>
              <a:t>Behavioral constructs (Not purely-synthesizable)</a:t>
            </a:r>
            <a:endParaRPr lang="cs-CZ" altLang="en-US" dirty="0" smtClean="0"/>
          </a:p>
          <a:p>
            <a:pPr lvl="1" eaLnBrk="1" hangingPunct="1"/>
            <a:r>
              <a:rPr lang="en-US" altLang="en-US" dirty="0" smtClean="0"/>
              <a:t>Memory Handling</a:t>
            </a:r>
          </a:p>
          <a:p>
            <a:pPr lvl="1" eaLnBrk="1" hangingPunct="1"/>
            <a:r>
              <a:rPr lang="en-US" altLang="en-US" dirty="0" smtClean="0"/>
              <a:t>Amount of code running on simulator and emulator</a:t>
            </a:r>
            <a:endParaRPr lang="cs-CZ" altLang="en-US" dirty="0" smtClean="0"/>
          </a:p>
          <a:p>
            <a:pPr lvl="1" eaLnBrk="1" hangingPunct="1"/>
            <a:r>
              <a:rPr lang="en-US" altLang="en-US" dirty="0" smtClean="0"/>
              <a:t>Simulator – Emulator synchronizations</a:t>
            </a:r>
            <a:endParaRPr lang="cs-CZ" altLang="en-US" dirty="0" smtClean="0"/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EE5A34-BE68-4959-A03D-5CEEB6D45DE5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2/6/2017</a:t>
            </a:fld>
            <a:endParaRPr lang="en-US" altLang="en-US" smtClean="0"/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/>
              <a:t>Ponnambalam Lakshmanan, Analog Devices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EDD66F-6EB8-4707-9E5F-03E071311323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 smtClean="0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29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763713" y="328613"/>
            <a:ext cx="7227887" cy="1143000"/>
          </a:xfrm>
        </p:spPr>
        <p:txBody>
          <a:bodyPr/>
          <a:lstStyle/>
          <a:p>
            <a:pPr eaLnBrk="1" hangingPunct="1">
              <a:defRPr/>
            </a:pPr>
            <a:r>
              <a:rPr dirty="0" smtClean="0"/>
              <a:t>Agenda</a:t>
            </a:r>
            <a:endParaRPr altLang="en-US" dirty="0" smtClean="0">
              <a:solidFill>
                <a:srgbClr val="00007F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Acceleration Concept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 smtClean="0"/>
              <a:t>Introduction to SCE-MI and SCE-MI Pipes</a:t>
            </a:r>
            <a:endParaRPr lang="en-US" sz="2400" dirty="0"/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Testbench Architecture and Existing Challenges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Optimizing SCE-MI pipe usage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SCE-MI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Direct Memory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and Function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Based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Interface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Optimized Architecture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Results and Conclusion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EE5A34-BE68-4959-A03D-5CEEB6D45DE5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2/6/2017</a:t>
            </a:fld>
            <a:endParaRPr lang="en-US" altLang="en-US" smtClean="0"/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/>
              <a:t>Ponnambalam Lakshmanan, Analog Devices</a:t>
            </a:r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79B0BB-7D0E-4E46-83A9-50167B30DE19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786508841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763713" y="328613"/>
            <a:ext cx="7227887" cy="1143000"/>
          </a:xfrm>
        </p:spPr>
        <p:txBody>
          <a:bodyPr/>
          <a:lstStyle/>
          <a:p>
            <a:pPr eaLnBrk="1" hangingPunct="1">
              <a:defRPr/>
            </a:pPr>
            <a:r>
              <a:rPr dirty="0" smtClean="0"/>
              <a:t>Introduction to SCE-MI</a:t>
            </a:r>
            <a:endParaRPr altLang="en-US" dirty="0" smtClean="0">
              <a:solidFill>
                <a:srgbClr val="00007F"/>
              </a:solidFill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87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Standard Co-Emulation Modeling Interface (SCE-MI) is an Accellera standard</a:t>
            </a:r>
            <a:endParaRPr lang="cs-CZ" altLang="en-US" dirty="0" smtClean="0"/>
          </a:p>
          <a:p>
            <a:pPr eaLnBrk="1" hangingPunct="1"/>
            <a:endParaRPr lang="cs-CZ" altLang="en-US" dirty="0" smtClean="0"/>
          </a:p>
          <a:p>
            <a:pPr eaLnBrk="1" hangingPunct="1"/>
            <a:r>
              <a:rPr lang="cs-CZ" altLang="en-US" dirty="0" smtClean="0"/>
              <a:t>Communication interface between BFM and proxy</a:t>
            </a:r>
            <a:endParaRPr lang="it-IT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Different types of SCE-MI use models:</a:t>
            </a:r>
          </a:p>
          <a:p>
            <a:pPr lvl="1" eaLnBrk="1" hangingPunct="1"/>
            <a:r>
              <a:rPr lang="it-IT" altLang="en-US" dirty="0" smtClean="0"/>
              <a:t>SCE-MI Pipe based interface</a:t>
            </a:r>
          </a:p>
          <a:p>
            <a:pPr lvl="1" eaLnBrk="1" hangingPunct="1"/>
            <a:r>
              <a:rPr lang="en-US" altLang="en-US" dirty="0" smtClean="0"/>
              <a:t>SCE-MI Direct memory interface (DMI)</a:t>
            </a:r>
          </a:p>
          <a:p>
            <a:pPr lvl="1" eaLnBrk="1" hangingPunct="1"/>
            <a:r>
              <a:rPr lang="en-US" altLang="en-US" dirty="0"/>
              <a:t>SCE-MI Function based </a:t>
            </a:r>
            <a:r>
              <a:rPr lang="en-US" altLang="en-US" dirty="0" smtClean="0"/>
              <a:t>interface</a:t>
            </a:r>
            <a:endParaRPr lang="en-US" altLang="en-US" dirty="0"/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EE5A34-BE68-4959-A03D-5CEEB6D45DE5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2/6/2017</a:t>
            </a:fld>
            <a:endParaRPr lang="en-US" altLang="en-US" smtClean="0"/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/>
              <a:t>Ponnambalam Lakshmanan, Analog Devices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184B06-8C3C-44FD-B589-533953D1C148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 smtClean="0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dirty="0"/>
              <a:t>SCE-MI </a:t>
            </a:r>
            <a:r>
              <a:rPr lang="cs-CZ" dirty="0" smtClean="0"/>
              <a:t>Pipes</a:t>
            </a:r>
            <a:endParaRPr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Salient Features:   </a:t>
            </a:r>
          </a:p>
          <a:p>
            <a:pPr lvl="1"/>
            <a:r>
              <a:rPr lang="en-US" altLang="en-US" smtClean="0"/>
              <a:t>Unidirectional</a:t>
            </a:r>
          </a:p>
          <a:p>
            <a:pPr lvl="1"/>
            <a:r>
              <a:rPr lang="en-US" altLang="en-US" smtClean="0"/>
              <a:t>Batching</a:t>
            </a:r>
          </a:p>
          <a:p>
            <a:pPr lvl="1"/>
            <a:r>
              <a:rPr lang="en-US" altLang="en-US" smtClean="0"/>
              <a:t>Buffering</a:t>
            </a:r>
          </a:p>
          <a:p>
            <a:pPr lvl="1"/>
            <a:r>
              <a:rPr lang="en-US" altLang="en-US" smtClean="0"/>
              <a:t>Flushing</a:t>
            </a:r>
          </a:p>
          <a:p>
            <a:pPr lvl="1"/>
            <a:r>
              <a:rPr lang="en-US" altLang="en-US" smtClean="0"/>
              <a:t>Data shaping </a:t>
            </a:r>
          </a:p>
          <a:p>
            <a:pPr lvl="1"/>
            <a:r>
              <a:rPr lang="en-US" altLang="en-US" smtClean="0"/>
              <a:t>Blocking and Non-Blocking constructs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9F34109-E411-4266-B8CA-228D3403E331}" type="datetime1">
              <a:rPr lang="en-US" smtClean="0"/>
              <a:pPr>
                <a:defRPr/>
              </a:pPr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Ponnambalam Lakshmanan, Analog Devices</a:t>
            </a:r>
            <a:endParaRPr 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BC6955E-2E6F-41DF-A8A9-1428C56B1269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996" y="2219304"/>
            <a:ext cx="5154010" cy="2077424"/>
          </a:xfrm>
          <a:prstGeom prst="rect">
            <a:avLst/>
          </a:prstGeom>
        </p:spPr>
      </p:pic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HDL Custom">
      <a:dk1>
        <a:srgbClr val="000000"/>
      </a:dk1>
      <a:lt1>
        <a:srgbClr val="FFFFFF"/>
      </a:lt1>
      <a:dk2>
        <a:srgbClr val="FFFFCC"/>
      </a:dk2>
      <a:lt2>
        <a:srgbClr val="E5FFFF"/>
      </a:lt2>
      <a:accent1>
        <a:srgbClr val="F2F2F2"/>
      </a:accent1>
      <a:accent2>
        <a:srgbClr val="0000FF"/>
      </a:accent2>
      <a:accent3>
        <a:srgbClr val="FF0000"/>
      </a:accent3>
      <a:accent4>
        <a:srgbClr val="FFF0F0"/>
      </a:accent4>
      <a:accent5>
        <a:srgbClr val="EBFADC"/>
      </a:accent5>
      <a:accent6>
        <a:srgbClr val="F0E6FF"/>
      </a:accent6>
      <a:hlink>
        <a:srgbClr val="0000FF"/>
      </a:hlink>
      <a:folHlink>
        <a:srgbClr val="7030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blackWhite">
        <a:solidFill>
          <a:schemeClr val="tx2">
            <a:lumMod val="90000"/>
          </a:schemeClr>
        </a:solidFill>
        <a:ln w="9525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>
          <a:defRPr b="1" dirty="0" smtClean="0">
            <a:latin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1506</Words>
  <Application>Microsoft Office PowerPoint</Application>
  <PresentationFormat>On-screen Show (4:3)</PresentationFormat>
  <Paragraphs>469</Paragraphs>
  <Slides>34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Calibri</vt:lpstr>
      <vt:lpstr>Times New Roman</vt:lpstr>
      <vt:lpstr>Arial</vt:lpstr>
      <vt:lpstr>Courier New</vt:lpstr>
      <vt:lpstr>Office Theme</vt:lpstr>
      <vt:lpstr>Efficient Standard Co-Emulation Modeling Interface (SCE-MI) Usage to Accelerate TBA Performance</vt:lpstr>
      <vt:lpstr>Agenda</vt:lpstr>
      <vt:lpstr>Agenda</vt:lpstr>
      <vt:lpstr>Acceleration Concept</vt:lpstr>
      <vt:lpstr>Transaction Based Acceleration</vt:lpstr>
      <vt:lpstr>Factors Affecting Acceleration</vt:lpstr>
      <vt:lpstr>Agenda</vt:lpstr>
      <vt:lpstr>Introduction to SCE-MI</vt:lpstr>
      <vt:lpstr>SCE-MI Pipes</vt:lpstr>
      <vt:lpstr>Agenda</vt:lpstr>
      <vt:lpstr>Initial Architecture Challenges</vt:lpstr>
      <vt:lpstr>Agenda</vt:lpstr>
      <vt:lpstr>Optimizing SCE-MI Pipe Usage</vt:lpstr>
      <vt:lpstr>Optimizing SCE-MI Pipe Usage</vt:lpstr>
      <vt:lpstr>Optimizing SCE-MI Pipe Usage</vt:lpstr>
      <vt:lpstr>Optimizing SCE-MI Pipe Usage</vt:lpstr>
      <vt:lpstr>Optimizing SCE-MI Pipe Usage</vt:lpstr>
      <vt:lpstr>Agenda</vt:lpstr>
      <vt:lpstr>SCE-MI Direct Memory Interface</vt:lpstr>
      <vt:lpstr>SCE-MI Direct Memory Interface</vt:lpstr>
      <vt:lpstr>SCE-MI Direct Memory Interface</vt:lpstr>
      <vt:lpstr>SCE-MI Function Based Interface</vt:lpstr>
      <vt:lpstr>SCE-MI Function Based Interface</vt:lpstr>
      <vt:lpstr>SCE-MI Function Based Interface</vt:lpstr>
      <vt:lpstr>Trimming Development Time</vt:lpstr>
      <vt:lpstr>Agenda</vt:lpstr>
      <vt:lpstr>Optimized Architecture</vt:lpstr>
      <vt:lpstr>Agenda</vt:lpstr>
      <vt:lpstr>Results</vt:lpstr>
      <vt:lpstr>Conclusion</vt:lpstr>
      <vt:lpstr>Conclusion</vt:lpstr>
      <vt:lpstr>Future Work</vt:lpstr>
      <vt:lpstr>Acknowledgements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2015-01-19T12:41:29Z</dcterms:created>
  <dcterms:modified xsi:type="dcterms:W3CDTF">2017-02-06T07:41:24Z</dcterms:modified>
</cp:coreProperties>
</file>