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2ac9d60f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2ac9d60f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2ac9d60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2ac9d60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2ac9d60f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2ac9d60f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2ac9d60f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2ac9d60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1bbf3f203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1bbf3f203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1bbf3f203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1bbf3f203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1bbf3f203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1bbf3f203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1bbf3f203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1bbf3f203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2ac9d60f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2ac9d60f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2ac9d60f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2ac9d60f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1bbf3f20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1bbf3f20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bbf3f203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bbf3f203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1bbf3f203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1bbf3f203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1bbf3f203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1bbf3f20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1bbf3f203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1bbf3f203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1bbf3f203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1bbf3f203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1bbf3f203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1bbf3f203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2ac9d60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2ac9d60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2ac9d60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2ac9d60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2ac9d60f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2ac9d60f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Clustering Project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 K means</a:t>
            </a:r>
            <a:endParaRPr/>
          </a:p>
        </p:txBody>
      </p:sp>
      <p:sp>
        <p:nvSpPr>
          <p:cNvPr id="119" name="Google Shape;119;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900" u="sng"/>
              <a:t>Customers demographics</a:t>
            </a:r>
            <a:endParaRPr b="1" sz="1900" u="sng"/>
          </a:p>
          <a:p>
            <a:pPr indent="-342900" lvl="0" marL="457200" rtl="0" algn="l">
              <a:spcBef>
                <a:spcPts val="1200"/>
              </a:spcBef>
              <a:spcAft>
                <a:spcPts val="0"/>
              </a:spcAft>
              <a:buSzPts val="1800"/>
              <a:buChar char="-"/>
            </a:pPr>
            <a:r>
              <a:rPr lang="en"/>
              <a:t>We plot the graph for K means for Elbow method and Silhouette method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537375" y="2163925"/>
            <a:ext cx="3219500" cy="2048749"/>
          </a:xfrm>
          <a:prstGeom prst="rect">
            <a:avLst/>
          </a:prstGeom>
          <a:noFill/>
          <a:ln>
            <a:noFill/>
          </a:ln>
        </p:spPr>
      </p:pic>
      <p:pic>
        <p:nvPicPr>
          <p:cNvPr id="121" name="Google Shape;121;p22"/>
          <p:cNvPicPr preferRelativeResize="0"/>
          <p:nvPr/>
        </p:nvPicPr>
        <p:blipFill>
          <a:blip r:embed="rId4">
            <a:alphaModFix/>
          </a:blip>
          <a:stretch>
            <a:fillRect/>
          </a:stretch>
        </p:blipFill>
        <p:spPr>
          <a:xfrm>
            <a:off x="3986050" y="2192725"/>
            <a:ext cx="4132226" cy="1971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 K means</a:t>
            </a:r>
            <a:endParaRPr/>
          </a:p>
        </p:txBody>
      </p:sp>
      <p:sp>
        <p:nvSpPr>
          <p:cNvPr id="127" name="Google Shape;127;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900" u="sng"/>
              <a:t>Banking Behavior</a:t>
            </a:r>
            <a:endParaRPr b="1" sz="1900" u="sng"/>
          </a:p>
          <a:p>
            <a:pPr indent="-342900" lvl="0" marL="457200" rtl="0" algn="l">
              <a:spcBef>
                <a:spcPts val="1200"/>
              </a:spcBef>
              <a:spcAft>
                <a:spcPts val="0"/>
              </a:spcAft>
              <a:buSzPts val="1800"/>
              <a:buChar char="-"/>
            </a:pPr>
            <a:r>
              <a:rPr lang="en"/>
              <a:t>We plot the graph for K means for Elbow method and Silhouette method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551775" y="2154350"/>
            <a:ext cx="3828827" cy="2437375"/>
          </a:xfrm>
          <a:prstGeom prst="rect">
            <a:avLst/>
          </a:prstGeom>
          <a:noFill/>
          <a:ln>
            <a:noFill/>
          </a:ln>
        </p:spPr>
      </p:pic>
      <p:pic>
        <p:nvPicPr>
          <p:cNvPr id="129" name="Google Shape;129;p23"/>
          <p:cNvPicPr preferRelativeResize="0"/>
          <p:nvPr/>
        </p:nvPicPr>
        <p:blipFill>
          <a:blip r:embed="rId4">
            <a:alphaModFix/>
          </a:blip>
          <a:stretch>
            <a:fillRect/>
          </a:stretch>
        </p:blipFill>
        <p:spPr>
          <a:xfrm>
            <a:off x="4768125" y="2154350"/>
            <a:ext cx="3609249" cy="238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 </a:t>
            </a:r>
            <a:r>
              <a:rPr lang="en"/>
              <a:t>Results</a:t>
            </a:r>
            <a:endParaRPr/>
          </a:p>
        </p:txBody>
      </p:sp>
      <p:sp>
        <p:nvSpPr>
          <p:cNvPr id="135" name="Google Shape;135;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running K means multiple times with 3 and 4 clusters we find that the optimal value was 3 clusters</a:t>
            </a:r>
            <a:endParaRPr/>
          </a:p>
          <a:p>
            <a:pPr indent="-342900" lvl="0" marL="457200" rtl="0" algn="l">
              <a:spcBef>
                <a:spcPts val="0"/>
              </a:spcBef>
              <a:spcAft>
                <a:spcPts val="0"/>
              </a:spcAft>
              <a:buSzPts val="1800"/>
              <a:buChar char="-"/>
            </a:pPr>
            <a:r>
              <a:rPr lang="en"/>
              <a:t>We used PCA to reduce the dimension and selected PC1 and PC2 for </a:t>
            </a:r>
            <a:r>
              <a:rPr lang="en"/>
              <a:t>visualization</a:t>
            </a:r>
            <a:endParaRPr/>
          </a:p>
          <a:p>
            <a:pPr indent="-342900" lvl="0" marL="457200" rtl="0" algn="l">
              <a:spcBef>
                <a:spcPts val="0"/>
              </a:spcBef>
              <a:spcAft>
                <a:spcPts val="0"/>
              </a:spcAft>
              <a:buSzPts val="1800"/>
              <a:buChar char="-"/>
            </a:pPr>
            <a:r>
              <a:rPr lang="en"/>
              <a:t>Below is the cluster for customer demographics</a:t>
            </a:r>
            <a:endParaRPr/>
          </a:p>
        </p:txBody>
      </p:sp>
      <p:pic>
        <p:nvPicPr>
          <p:cNvPr id="136" name="Google Shape;136;p24"/>
          <p:cNvPicPr preferRelativeResize="0"/>
          <p:nvPr/>
        </p:nvPicPr>
        <p:blipFill>
          <a:blip r:embed="rId3">
            <a:alphaModFix/>
          </a:blip>
          <a:stretch>
            <a:fillRect/>
          </a:stretch>
        </p:blipFill>
        <p:spPr>
          <a:xfrm>
            <a:off x="2520350" y="2843325"/>
            <a:ext cx="2944601" cy="200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 Results</a:t>
            </a:r>
            <a:endParaRPr/>
          </a:p>
        </p:txBody>
      </p:sp>
      <p:sp>
        <p:nvSpPr>
          <p:cNvPr id="142" name="Google Shape;142;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Below is the cluster for banking behavior</a:t>
            </a:r>
            <a:endParaRPr/>
          </a:p>
        </p:txBody>
      </p:sp>
      <p:pic>
        <p:nvPicPr>
          <p:cNvPr id="143" name="Google Shape;143;p25"/>
          <p:cNvPicPr preferRelativeResize="0"/>
          <p:nvPr/>
        </p:nvPicPr>
        <p:blipFill>
          <a:blip r:embed="rId3">
            <a:alphaModFix/>
          </a:blip>
          <a:stretch>
            <a:fillRect/>
          </a:stretch>
        </p:blipFill>
        <p:spPr>
          <a:xfrm>
            <a:off x="2150675" y="1895225"/>
            <a:ext cx="3903625" cy="2211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the results</a:t>
            </a:r>
            <a:endParaRPr/>
          </a:p>
        </p:txBody>
      </p:sp>
      <p:sp>
        <p:nvSpPr>
          <p:cNvPr id="149" name="Google Shape;149;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downsides to PCA is that although you can create a visualization of the results in a scatter plot as with all the variables considered PCA-1 and PCA-2 are difficult to interpret.</a:t>
            </a:r>
            <a:endParaRPr/>
          </a:p>
          <a:p>
            <a:pPr indent="-342900" lvl="0" marL="457200" rtl="0" algn="l">
              <a:spcBef>
                <a:spcPts val="0"/>
              </a:spcBef>
              <a:spcAft>
                <a:spcPts val="0"/>
              </a:spcAft>
              <a:buSzPts val="1800"/>
              <a:buChar char="-"/>
            </a:pPr>
            <a:r>
              <a:rPr lang="en"/>
              <a:t>We can view the PCA components to determine what is important. </a:t>
            </a:r>
            <a:endParaRPr/>
          </a:p>
          <a:p>
            <a:pPr indent="0" lvl="0" marL="0" rtl="0" algn="l">
              <a:spcBef>
                <a:spcPts val="1200"/>
              </a:spcBef>
              <a:spcAft>
                <a:spcPts val="0"/>
              </a:spcAft>
              <a:buNone/>
            </a:pPr>
            <a:r>
              <a:rPr lang="en"/>
              <a:t>The mean of each cluster in the data is posted below for customer demographics:</a:t>
            </a:r>
            <a:endParaRPr/>
          </a:p>
          <a:p>
            <a:pPr indent="0" lvl="0" marL="0" rtl="0" algn="l">
              <a:spcBef>
                <a:spcPts val="120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0" y="3425800"/>
            <a:ext cx="9144000" cy="114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results: Banking behaviour</a:t>
            </a:r>
            <a:endParaRPr/>
          </a:p>
        </p:txBody>
      </p:sp>
      <p:pic>
        <p:nvPicPr>
          <p:cNvPr id="156" name="Google Shape;156;p27"/>
          <p:cNvPicPr preferRelativeResize="0"/>
          <p:nvPr/>
        </p:nvPicPr>
        <p:blipFill>
          <a:blip r:embed="rId3">
            <a:alphaModFix/>
          </a:blip>
          <a:stretch>
            <a:fillRect/>
          </a:stretch>
        </p:blipFill>
        <p:spPr>
          <a:xfrm>
            <a:off x="311700" y="1407125"/>
            <a:ext cx="8839200" cy="1494110"/>
          </a:xfrm>
          <a:prstGeom prst="rect">
            <a:avLst/>
          </a:prstGeom>
          <a:noFill/>
          <a:ln>
            <a:noFill/>
          </a:ln>
        </p:spPr>
      </p:pic>
      <p:pic>
        <p:nvPicPr>
          <p:cNvPr id="157" name="Google Shape;157;p27"/>
          <p:cNvPicPr preferRelativeResize="0"/>
          <p:nvPr/>
        </p:nvPicPr>
        <p:blipFill>
          <a:blip r:embed="rId4">
            <a:alphaModFix/>
          </a:blip>
          <a:stretch>
            <a:fillRect/>
          </a:stretch>
        </p:blipFill>
        <p:spPr>
          <a:xfrm>
            <a:off x="311700" y="3115800"/>
            <a:ext cx="4092851" cy="141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coefficients used for each component of customer demographics:</a:t>
            </a:r>
            <a:endParaRPr/>
          </a:p>
        </p:txBody>
      </p:sp>
      <p:sp>
        <p:nvSpPr>
          <p:cNvPr id="163" name="Google Shape;163;p28"/>
          <p:cNvSpPr txBox="1"/>
          <p:nvPr>
            <p:ph idx="1" type="body"/>
          </p:nvPr>
        </p:nvSpPr>
        <p:spPr>
          <a:xfrm>
            <a:off x="439000" y="4721900"/>
            <a:ext cx="8393400" cy="1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64" name="Google Shape;164;p28"/>
          <p:cNvPicPr preferRelativeResize="0"/>
          <p:nvPr/>
        </p:nvPicPr>
        <p:blipFill>
          <a:blip r:embed="rId3">
            <a:alphaModFix/>
          </a:blip>
          <a:stretch>
            <a:fillRect/>
          </a:stretch>
        </p:blipFill>
        <p:spPr>
          <a:xfrm>
            <a:off x="5433850" y="1788100"/>
            <a:ext cx="2911825" cy="2666250"/>
          </a:xfrm>
          <a:prstGeom prst="rect">
            <a:avLst/>
          </a:prstGeom>
          <a:noFill/>
          <a:ln>
            <a:noFill/>
          </a:ln>
        </p:spPr>
      </p:pic>
      <p:pic>
        <p:nvPicPr>
          <p:cNvPr id="165" name="Google Shape;165;p28"/>
          <p:cNvPicPr preferRelativeResize="0"/>
          <p:nvPr/>
        </p:nvPicPr>
        <p:blipFill>
          <a:blip r:embed="rId4">
            <a:alphaModFix/>
          </a:blip>
          <a:stretch>
            <a:fillRect/>
          </a:stretch>
        </p:blipFill>
        <p:spPr>
          <a:xfrm>
            <a:off x="528750" y="1843400"/>
            <a:ext cx="2938819" cy="266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The coefficients used for each component of banking behaviour:</a:t>
            </a:r>
            <a:endParaRPr/>
          </a:p>
        </p:txBody>
      </p:sp>
      <p:sp>
        <p:nvSpPr>
          <p:cNvPr id="171" name="Google Shape;171;p29"/>
          <p:cNvSpPr txBox="1"/>
          <p:nvPr>
            <p:ph idx="1" type="body"/>
          </p:nvPr>
        </p:nvSpPr>
        <p:spPr>
          <a:xfrm flipH="1">
            <a:off x="8832250" y="1970125"/>
            <a:ext cx="108300" cy="25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505725" y="1563275"/>
            <a:ext cx="3498775" cy="3219300"/>
          </a:xfrm>
          <a:prstGeom prst="rect">
            <a:avLst/>
          </a:prstGeom>
          <a:noFill/>
          <a:ln>
            <a:noFill/>
          </a:ln>
        </p:spPr>
      </p:pic>
      <p:pic>
        <p:nvPicPr>
          <p:cNvPr id="173" name="Google Shape;173;p29"/>
          <p:cNvPicPr preferRelativeResize="0"/>
          <p:nvPr/>
        </p:nvPicPr>
        <p:blipFill>
          <a:blip r:embed="rId4">
            <a:alphaModFix/>
          </a:blip>
          <a:stretch>
            <a:fillRect/>
          </a:stretch>
        </p:blipFill>
        <p:spPr>
          <a:xfrm>
            <a:off x="4978875" y="1563275"/>
            <a:ext cx="3351375" cy="3169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Radar Charts</a:t>
            </a:r>
            <a:endParaRPr/>
          </a:p>
        </p:txBody>
      </p:sp>
      <p:sp>
        <p:nvSpPr>
          <p:cNvPr id="179" name="Google Shape;179;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Below is the radar chart for customer </a:t>
            </a:r>
            <a:r>
              <a:rPr lang="en"/>
              <a:t>demographics</a:t>
            </a:r>
            <a:endParaRPr/>
          </a:p>
        </p:txBody>
      </p:sp>
      <p:pic>
        <p:nvPicPr>
          <p:cNvPr id="180" name="Google Shape;180;p30"/>
          <p:cNvPicPr preferRelativeResize="0"/>
          <p:nvPr/>
        </p:nvPicPr>
        <p:blipFill>
          <a:blip r:embed="rId3">
            <a:alphaModFix/>
          </a:blip>
          <a:stretch>
            <a:fillRect/>
          </a:stretch>
        </p:blipFill>
        <p:spPr>
          <a:xfrm>
            <a:off x="1987525" y="1688925"/>
            <a:ext cx="3563675" cy="313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Radar Charts</a:t>
            </a:r>
            <a:endParaRPr/>
          </a:p>
        </p:txBody>
      </p:sp>
      <p:sp>
        <p:nvSpPr>
          <p:cNvPr id="186" name="Google Shape;186;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Below is the radar chart for banking behavior</a:t>
            </a:r>
            <a:endParaRPr/>
          </a:p>
        </p:txBody>
      </p:sp>
      <p:pic>
        <p:nvPicPr>
          <p:cNvPr id="187" name="Google Shape;187;p31"/>
          <p:cNvPicPr preferRelativeResize="0"/>
          <p:nvPr/>
        </p:nvPicPr>
        <p:blipFill>
          <a:blip r:embed="rId3">
            <a:alphaModFix/>
          </a:blip>
          <a:stretch>
            <a:fillRect/>
          </a:stretch>
        </p:blipFill>
        <p:spPr>
          <a:xfrm>
            <a:off x="1591094" y="1756081"/>
            <a:ext cx="3985300" cy="276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1.  create two separate customer segmentations (using clustering) to split them into 3-5 clusters: </a:t>
            </a:r>
            <a:endParaRPr/>
          </a:p>
          <a:p>
            <a:pPr indent="0" lvl="0" marL="0" rtl="0" algn="l">
              <a:spcBef>
                <a:spcPts val="1200"/>
              </a:spcBef>
              <a:spcAft>
                <a:spcPts val="0"/>
              </a:spcAft>
              <a:buClr>
                <a:schemeClr val="dk1"/>
              </a:buClr>
              <a:buSzPct val="61111"/>
              <a:buFont typeface="Arial"/>
              <a:buNone/>
            </a:pPr>
            <a:r>
              <a:rPr lang="en"/>
              <a:t>    - based on demographics (only on the information from twm_customer)</a:t>
            </a:r>
            <a:endParaRPr/>
          </a:p>
          <a:p>
            <a:pPr indent="0" lvl="0" marL="0" rtl="0" algn="l">
              <a:spcBef>
                <a:spcPts val="1200"/>
              </a:spcBef>
              <a:spcAft>
                <a:spcPts val="0"/>
              </a:spcAft>
              <a:buClr>
                <a:schemeClr val="dk1"/>
              </a:buClr>
              <a:buSzPct val="61111"/>
              <a:buFont typeface="Arial"/>
              <a:buNone/>
            </a:pPr>
            <a:r>
              <a:rPr lang="en"/>
              <a:t>    - based on their banking behavior. We can take following things into consideration as banking behavior:</a:t>
            </a:r>
            <a:endParaRPr/>
          </a:p>
          <a:p>
            <a:pPr indent="0" lvl="0" marL="0" rtl="0" algn="l">
              <a:spcBef>
                <a:spcPts val="1200"/>
              </a:spcBef>
              <a:spcAft>
                <a:spcPts val="0"/>
              </a:spcAft>
              <a:buClr>
                <a:schemeClr val="dk1"/>
              </a:buClr>
              <a:buSzPct val="61111"/>
              <a:buFont typeface="Arial"/>
              <a:buNone/>
            </a:pPr>
            <a:r>
              <a:rPr lang="en"/>
              <a:t>        - do they have savings account? How much do they save?</a:t>
            </a:r>
            <a:endParaRPr/>
          </a:p>
          <a:p>
            <a:pPr indent="0" lvl="0" marL="0" rtl="0" algn="l">
              <a:spcBef>
                <a:spcPts val="1200"/>
              </a:spcBef>
              <a:spcAft>
                <a:spcPts val="0"/>
              </a:spcAft>
              <a:buClr>
                <a:schemeClr val="dk1"/>
              </a:buClr>
              <a:buSzPct val="61111"/>
              <a:buFont typeface="Arial"/>
              <a:buNone/>
            </a:pPr>
            <a:r>
              <a:rPr lang="en"/>
              <a:t>        - do they have credit account? How much do they live in debt?</a:t>
            </a:r>
            <a:endParaRPr/>
          </a:p>
          <a:p>
            <a:pPr indent="0" lvl="0" marL="0" rtl="0" algn="l">
              <a:spcBef>
                <a:spcPts val="1200"/>
              </a:spcBef>
              <a:spcAft>
                <a:spcPts val="0"/>
              </a:spcAft>
              <a:buClr>
                <a:schemeClr val="dk1"/>
              </a:buClr>
              <a:buSzPct val="61111"/>
              <a:buFont typeface="Arial"/>
              <a:buNone/>
            </a:pPr>
            <a:r>
              <a:rPr lang="en"/>
              <a:t>        - are they making lot of small transactions or few huge ones?</a:t>
            </a:r>
            <a:endParaRPr/>
          </a:p>
          <a:p>
            <a:pPr indent="0" lvl="0" marL="0" rtl="0" algn="l">
              <a:spcBef>
                <a:spcPts val="1200"/>
              </a:spcBef>
              <a:spcAft>
                <a:spcPts val="0"/>
              </a:spcAft>
              <a:buClr>
                <a:schemeClr val="dk1"/>
              </a:buClr>
              <a:buSzPct val="61111"/>
              <a:buFont typeface="Arial"/>
              <a:buNone/>
            </a:pPr>
            <a:r>
              <a:rPr lang="en"/>
              <a:t>2. visualize the created clusters using radar charts and compare them against each other</a:t>
            </a:r>
            <a:endParaRPr/>
          </a:p>
          <a:p>
            <a:pPr indent="0" lvl="0" marL="0" rtl="0" algn="l">
              <a:spcBef>
                <a:spcPts val="1200"/>
              </a:spcBef>
              <a:spcAft>
                <a:spcPts val="1200"/>
              </a:spcAft>
              <a:buNone/>
            </a:pPr>
            <a:r>
              <a:rPr lang="en"/>
              <a:t>3. visualize segmentations using scatter plot. We will have to use PCA to be able to plot our observations in 2D.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&amp; Conclusion (Banking behaviour): </a:t>
            </a:r>
            <a:endParaRPr/>
          </a:p>
        </p:txBody>
      </p:sp>
      <p:sp>
        <p:nvSpPr>
          <p:cNvPr id="193" name="Google Shape;193;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Banking behaviour: </a:t>
            </a:r>
            <a:endParaRPr/>
          </a:p>
          <a:p>
            <a:pPr indent="-334327" lvl="0" marL="457200" rtl="0" algn="l">
              <a:spcBef>
                <a:spcPts val="1200"/>
              </a:spcBef>
              <a:spcAft>
                <a:spcPts val="0"/>
              </a:spcAft>
              <a:buSzPct val="100000"/>
              <a:buChar char="-"/>
            </a:pPr>
            <a:r>
              <a:rPr lang="en"/>
              <a:t>Cluster 0: 241 in cluster, individuals with credit cards, higher debt usage, slightly lower income average, makes more transactions of medium amounts.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Cluster 1: 281 in cluster, majority individuals without credit cards, very low debt usage,  lower savings balance, less transactions of lower amounts.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Cluster 2: 225 in cluster, higher income, individuals with credit cards and low debt usage, highest savings balance, makes medium amount of transactions with larger average amounts.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&amp; Conclusion (Customer demographics)</a:t>
            </a:r>
            <a:endParaRPr/>
          </a:p>
        </p:txBody>
      </p:sp>
      <p:sp>
        <p:nvSpPr>
          <p:cNvPr id="199" name="Google Shape;199;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Cluster 0: 253 in cluster, average age of 62, medium average income,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Cluster 1: 240 in cluster, average age of 22, lower average income.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Cluster 2: 254 in cluster, average age of 41, higher income, higher average of number of children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942"/>
              <a:t>The first step is the data wrangling is data collection which consists of the following sheets:</a:t>
            </a:r>
            <a:br>
              <a:rPr lang="en"/>
            </a:br>
            <a:r>
              <a:rPr lang="en"/>
              <a:t>- twm_customer - information about customers</a:t>
            </a:r>
            <a:endParaRPr/>
          </a:p>
          <a:p>
            <a:pPr indent="0" lvl="0" marL="0" rtl="0" algn="l">
              <a:spcBef>
                <a:spcPts val="1200"/>
              </a:spcBef>
              <a:spcAft>
                <a:spcPts val="0"/>
              </a:spcAft>
              <a:buClr>
                <a:schemeClr val="dk1"/>
              </a:buClr>
              <a:buSzPct val="61111"/>
              <a:buFont typeface="Arial"/>
              <a:buNone/>
            </a:pPr>
            <a:r>
              <a:rPr lang="en"/>
              <a:t>- twm_accounts - information about accounts</a:t>
            </a:r>
            <a:endParaRPr/>
          </a:p>
          <a:p>
            <a:pPr indent="0" lvl="0" marL="0" rtl="0" algn="l">
              <a:spcBef>
                <a:spcPts val="1200"/>
              </a:spcBef>
              <a:spcAft>
                <a:spcPts val="0"/>
              </a:spcAft>
              <a:buClr>
                <a:schemeClr val="dk1"/>
              </a:buClr>
              <a:buSzPct val="61111"/>
              <a:buFont typeface="Arial"/>
              <a:buNone/>
            </a:pPr>
            <a:r>
              <a:rPr lang="en"/>
              <a:t>- twm_checking_accounts - information about checking accounts (subset of twm_accounts)</a:t>
            </a:r>
            <a:endParaRPr/>
          </a:p>
          <a:p>
            <a:pPr indent="0" lvl="0" marL="0" rtl="0" algn="l">
              <a:spcBef>
                <a:spcPts val="1200"/>
              </a:spcBef>
              <a:spcAft>
                <a:spcPts val="0"/>
              </a:spcAft>
              <a:buClr>
                <a:schemeClr val="dk1"/>
              </a:buClr>
              <a:buSzPct val="61111"/>
              <a:buFont typeface="Arial"/>
              <a:buNone/>
            </a:pPr>
            <a:r>
              <a:rPr lang="en"/>
              <a:t>- twm_credit_accounts - information about checking accounts (subset of twm_accounts)</a:t>
            </a:r>
            <a:endParaRPr/>
          </a:p>
          <a:p>
            <a:pPr indent="0" lvl="0" marL="0" rtl="0" algn="l">
              <a:spcBef>
                <a:spcPts val="1200"/>
              </a:spcBef>
              <a:spcAft>
                <a:spcPts val="0"/>
              </a:spcAft>
              <a:buClr>
                <a:schemeClr val="dk1"/>
              </a:buClr>
              <a:buSzPct val="61111"/>
              <a:buFont typeface="Arial"/>
              <a:buNone/>
            </a:pPr>
            <a:r>
              <a:rPr lang="en"/>
              <a:t>- twm_savings_accounts - information about checking accounts (subset of twm_accounts)</a:t>
            </a:r>
            <a:endParaRPr/>
          </a:p>
          <a:p>
            <a:pPr indent="0" lvl="0" marL="0" rtl="0" algn="l">
              <a:spcBef>
                <a:spcPts val="1200"/>
              </a:spcBef>
              <a:spcAft>
                <a:spcPts val="0"/>
              </a:spcAft>
              <a:buClr>
                <a:schemeClr val="dk1"/>
              </a:buClr>
              <a:buSzPct val="61111"/>
              <a:buFont typeface="Arial"/>
              <a:buNone/>
            </a:pPr>
            <a:r>
              <a:rPr lang="en"/>
              <a:t>- twm_transactions - information about financial transactions</a:t>
            </a:r>
            <a:endParaRPr/>
          </a:p>
          <a:p>
            <a:pPr indent="0" lvl="0" marL="0" rtl="0" algn="l">
              <a:spcBef>
                <a:spcPts val="1200"/>
              </a:spcBef>
              <a:spcAft>
                <a:spcPts val="0"/>
              </a:spcAft>
              <a:buClr>
                <a:schemeClr val="dk1"/>
              </a:buClr>
              <a:buSzPct val="61111"/>
              <a:buFont typeface="Arial"/>
              <a:buNone/>
            </a:pPr>
            <a:r>
              <a:rPr lang="en"/>
              <a:t>- twm_savings_tran - information about savings transactions (subset of twm_transactions)</a:t>
            </a:r>
            <a:endParaRPr/>
          </a:p>
          <a:p>
            <a:pPr indent="0" lvl="0" marL="0" rtl="0" algn="l">
              <a:spcBef>
                <a:spcPts val="1200"/>
              </a:spcBef>
              <a:spcAft>
                <a:spcPts val="0"/>
              </a:spcAft>
              <a:buClr>
                <a:schemeClr val="dk1"/>
              </a:buClr>
              <a:buSzPct val="61111"/>
              <a:buFont typeface="Arial"/>
              <a:buNone/>
            </a:pPr>
            <a:r>
              <a:rPr lang="en"/>
              <a:t>- twm_checking_tran - information about savings transactions (subset of twm_transactions)</a:t>
            </a:r>
            <a:endParaRPr/>
          </a:p>
          <a:p>
            <a:pPr indent="0" lvl="0" marL="0" rtl="0" algn="l">
              <a:spcBef>
                <a:spcPts val="1200"/>
              </a:spcBef>
              <a:spcAft>
                <a:spcPts val="1200"/>
              </a:spcAft>
              <a:buNone/>
            </a:pPr>
            <a:r>
              <a:rPr lang="en"/>
              <a:t>- twm_credit_tran - information about credit checking (subset of twm_transactions)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78" name="Google Shape;78;p16"/>
          <p:cNvSpPr txBox="1"/>
          <p:nvPr>
            <p:ph idx="1" type="body"/>
          </p:nvPr>
        </p:nvSpPr>
        <p:spPr>
          <a:xfrm>
            <a:off x="311700" y="10324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next step was data exploration to get an understanding of the data:</a:t>
            </a:r>
            <a:endParaRPr/>
          </a:p>
          <a:p>
            <a:pPr indent="0" lvl="0" marL="0" rtl="0" algn="l">
              <a:spcBef>
                <a:spcPts val="1200"/>
              </a:spcBef>
              <a:spcAft>
                <a:spcPts val="0"/>
              </a:spcAft>
              <a:buNone/>
            </a:pPr>
            <a:r>
              <a:rPr lang="en"/>
              <a:t>We have two types of sheets. </a:t>
            </a:r>
            <a:endParaRPr/>
          </a:p>
          <a:p>
            <a:pPr indent="-342900" lvl="0" marL="457200" rtl="0" algn="l">
              <a:spcBef>
                <a:spcPts val="1200"/>
              </a:spcBef>
              <a:spcAft>
                <a:spcPts val="0"/>
              </a:spcAft>
              <a:buSzPts val="1800"/>
              <a:buAutoNum type="arabicPeriod"/>
            </a:pPr>
            <a:r>
              <a:rPr lang="en"/>
              <a:t>Accounts information </a:t>
            </a:r>
            <a:endParaRPr/>
          </a:p>
          <a:p>
            <a:pPr indent="-342900" lvl="0" marL="457200" rtl="0" algn="l">
              <a:spcBef>
                <a:spcPts val="0"/>
              </a:spcBef>
              <a:spcAft>
                <a:spcPts val="0"/>
              </a:spcAft>
              <a:buSzPts val="1800"/>
              <a:buAutoNum type="arabicPeriod"/>
            </a:pPr>
            <a:r>
              <a:rPr lang="en"/>
              <a:t>Transaction information</a:t>
            </a:r>
            <a:endParaRPr/>
          </a:p>
          <a:p>
            <a:pPr indent="0" lvl="0" marL="457200" rtl="0" algn="l">
              <a:spcBef>
                <a:spcPts val="1200"/>
              </a:spcBef>
              <a:spcAft>
                <a:spcPts val="0"/>
              </a:spcAft>
              <a:buNone/>
            </a:pPr>
            <a:r>
              <a:rPr lang="en" sz="1700"/>
              <a:t>Below is the information about the columns and their connection with each other</a:t>
            </a:r>
            <a:endParaRPr sz="1700"/>
          </a:p>
          <a:p>
            <a:pPr indent="0" lvl="0" marL="45720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801275" y="3309900"/>
            <a:ext cx="7676876" cy="115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a:p>
            <a:pPr indent="-342900" lvl="0" marL="457200" rtl="0" algn="l">
              <a:spcBef>
                <a:spcPts val="1200"/>
              </a:spcBef>
              <a:spcAft>
                <a:spcPts val="0"/>
              </a:spcAft>
              <a:buSzPts val="1800"/>
              <a:buChar char="-"/>
            </a:pPr>
            <a:r>
              <a:rPr lang="en"/>
              <a:t>We checked the dataset for null values</a:t>
            </a:r>
            <a:endParaRPr/>
          </a:p>
          <a:p>
            <a:pPr indent="-342900" lvl="0" marL="457200" rtl="0" algn="l">
              <a:spcBef>
                <a:spcPts val="0"/>
              </a:spcBef>
              <a:spcAft>
                <a:spcPts val="0"/>
              </a:spcAft>
              <a:buSzPts val="1800"/>
              <a:buChar char="-"/>
            </a:pPr>
            <a:r>
              <a:rPr lang="en"/>
              <a:t>We explored the </a:t>
            </a:r>
            <a:r>
              <a:rPr lang="en"/>
              <a:t>dataset</a:t>
            </a:r>
            <a:r>
              <a:rPr lang="en"/>
              <a:t> for customer accounts information and transaction information</a:t>
            </a:r>
            <a:endParaRPr/>
          </a:p>
          <a:p>
            <a:pPr indent="-342900" lvl="0" marL="457200" rtl="0" algn="l">
              <a:spcBef>
                <a:spcPts val="0"/>
              </a:spcBef>
              <a:spcAft>
                <a:spcPts val="0"/>
              </a:spcAft>
              <a:buSzPts val="1800"/>
              <a:buChar char="-"/>
            </a:pPr>
            <a:r>
              <a:rPr lang="en"/>
              <a:t>We imported the sheets and created two dataframes. One for customer accounts and other for transaction. </a:t>
            </a:r>
            <a:r>
              <a:rPr lang="en"/>
              <a:t>Tables</a:t>
            </a:r>
            <a:r>
              <a:rPr lang="en"/>
              <a:t> are joined using cust_id.</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309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a:t>
            </a:r>
            <a:endParaRPr/>
          </a:p>
        </p:txBody>
      </p:sp>
      <p:sp>
        <p:nvSpPr>
          <p:cNvPr id="91" name="Google Shape;91;p18"/>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are the pair plots</a:t>
            </a:r>
            <a:endParaRPr/>
          </a:p>
        </p:txBody>
      </p:sp>
      <p:pic>
        <p:nvPicPr>
          <p:cNvPr id="92" name="Google Shape;92;p18"/>
          <p:cNvPicPr preferRelativeResize="0"/>
          <p:nvPr/>
        </p:nvPicPr>
        <p:blipFill>
          <a:blip r:embed="rId3">
            <a:alphaModFix/>
          </a:blip>
          <a:stretch>
            <a:fillRect/>
          </a:stretch>
        </p:blipFill>
        <p:spPr>
          <a:xfrm>
            <a:off x="5045400" y="1171600"/>
            <a:ext cx="2643900" cy="1478600"/>
          </a:xfrm>
          <a:prstGeom prst="rect">
            <a:avLst/>
          </a:prstGeom>
          <a:noFill/>
          <a:ln>
            <a:noFill/>
          </a:ln>
        </p:spPr>
      </p:pic>
      <p:pic>
        <p:nvPicPr>
          <p:cNvPr id="93" name="Google Shape;93;p18"/>
          <p:cNvPicPr preferRelativeResize="0"/>
          <p:nvPr/>
        </p:nvPicPr>
        <p:blipFill>
          <a:blip r:embed="rId4">
            <a:alphaModFix/>
          </a:blip>
          <a:stretch>
            <a:fillRect/>
          </a:stretch>
        </p:blipFill>
        <p:spPr>
          <a:xfrm>
            <a:off x="5045400" y="2862675"/>
            <a:ext cx="2643900" cy="1706124"/>
          </a:xfrm>
          <a:prstGeom prst="rect">
            <a:avLst/>
          </a:prstGeom>
          <a:noFill/>
          <a:ln>
            <a:noFill/>
          </a:ln>
        </p:spPr>
      </p:pic>
      <p:pic>
        <p:nvPicPr>
          <p:cNvPr id="94" name="Google Shape;94;p18"/>
          <p:cNvPicPr preferRelativeResize="0"/>
          <p:nvPr/>
        </p:nvPicPr>
        <p:blipFill>
          <a:blip r:embed="rId5">
            <a:alphaModFix/>
          </a:blip>
          <a:stretch>
            <a:fillRect/>
          </a:stretch>
        </p:blipFill>
        <p:spPr>
          <a:xfrm>
            <a:off x="371775" y="1679675"/>
            <a:ext cx="3165824" cy="3029524"/>
          </a:xfrm>
          <a:prstGeom prst="rect">
            <a:avLst/>
          </a:prstGeom>
          <a:noFill/>
          <a:ln>
            <a:noFill/>
          </a:ln>
        </p:spPr>
      </p:pic>
      <p:sp>
        <p:nvSpPr>
          <p:cNvPr id="95" name="Google Shape;95;p18"/>
          <p:cNvSpPr txBox="1"/>
          <p:nvPr>
            <p:ph idx="2" type="body"/>
          </p:nvPr>
        </p:nvSpPr>
        <p:spPr>
          <a:xfrm>
            <a:off x="4700275" y="774725"/>
            <a:ext cx="3999900" cy="387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Histogram Income and 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and Feature Engineering</a:t>
            </a:r>
            <a:endParaRPr/>
          </a:p>
        </p:txBody>
      </p:sp>
      <p:sp>
        <p:nvSpPr>
          <p:cNvPr id="101" name="Google Shape;101;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900" u="sng"/>
              <a:t>Customers demographics</a:t>
            </a:r>
            <a:endParaRPr b="1" sz="1900" u="sng"/>
          </a:p>
          <a:p>
            <a:pPr indent="-342900" lvl="0" marL="457200" rtl="0" algn="l">
              <a:spcBef>
                <a:spcPts val="1200"/>
              </a:spcBef>
              <a:spcAft>
                <a:spcPts val="0"/>
              </a:spcAft>
              <a:buSzPts val="1800"/>
              <a:buChar char="-"/>
            </a:pPr>
            <a:r>
              <a:rPr lang="en"/>
              <a:t>We combined the customers information from saving, checking and credit card </a:t>
            </a:r>
            <a:r>
              <a:rPr lang="en"/>
              <a:t>dataset</a:t>
            </a:r>
            <a:r>
              <a:rPr lang="en"/>
              <a:t> into single dataframe.</a:t>
            </a:r>
            <a:endParaRPr/>
          </a:p>
          <a:p>
            <a:pPr indent="-342900" lvl="0" marL="457200" rtl="0" algn="l">
              <a:spcBef>
                <a:spcPts val="0"/>
              </a:spcBef>
              <a:spcAft>
                <a:spcPts val="0"/>
              </a:spcAft>
              <a:buSzPts val="1800"/>
              <a:buChar char="-"/>
            </a:pPr>
            <a:r>
              <a:rPr lang="en"/>
              <a:t>W</a:t>
            </a:r>
            <a:r>
              <a:rPr lang="en"/>
              <a:t>e selected age,income,marital status,years with bank and number of children as feature.</a:t>
            </a:r>
            <a:endParaRPr/>
          </a:p>
          <a:p>
            <a:pPr indent="-342900" lvl="0" marL="457200" rtl="0" algn="l">
              <a:spcBef>
                <a:spcPts val="0"/>
              </a:spcBef>
              <a:spcAft>
                <a:spcPts val="0"/>
              </a:spcAft>
              <a:buSzPts val="1800"/>
              <a:buChar char="-"/>
            </a:pPr>
            <a:r>
              <a:rPr lang="en"/>
              <a:t>For State we converted it to Regions by using state_code column to reduce the number of features</a:t>
            </a:r>
            <a:endParaRPr/>
          </a:p>
          <a:p>
            <a:pPr indent="-342900" lvl="0" marL="457200" rtl="0" algn="l">
              <a:spcBef>
                <a:spcPts val="0"/>
              </a:spcBef>
              <a:spcAft>
                <a:spcPts val="0"/>
              </a:spcAft>
              <a:buSzPts val="1800"/>
              <a:buChar char="-"/>
            </a:pPr>
            <a:r>
              <a:rPr lang="en"/>
              <a:t>We drop the features like street number,street name, postal code that are not useful for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and Feature Engineering</a:t>
            </a:r>
            <a:endParaRPr/>
          </a:p>
        </p:txBody>
      </p:sp>
      <p:sp>
        <p:nvSpPr>
          <p:cNvPr id="107" name="Google Shape;107;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sz="1900" u="sng"/>
              <a:t>Banking</a:t>
            </a:r>
            <a:r>
              <a:rPr b="1" lang="en" sz="1900" u="sng"/>
              <a:t> Behavior</a:t>
            </a:r>
            <a:endParaRPr b="1" sz="1900" u="sng"/>
          </a:p>
          <a:p>
            <a:pPr indent="-342900" lvl="0" marL="457200" rtl="0" algn="l">
              <a:spcBef>
                <a:spcPts val="1200"/>
              </a:spcBef>
              <a:spcAft>
                <a:spcPts val="0"/>
              </a:spcAft>
              <a:buSzPts val="1800"/>
              <a:buChar char="-"/>
            </a:pPr>
            <a:r>
              <a:rPr lang="en"/>
              <a:t>We combined the banking information from saving, checking and credit card dataset into single dataframe.</a:t>
            </a:r>
            <a:endParaRPr/>
          </a:p>
          <a:p>
            <a:pPr indent="-342900" lvl="0" marL="457200" rtl="0" algn="l">
              <a:spcBef>
                <a:spcPts val="0"/>
              </a:spcBef>
              <a:spcAft>
                <a:spcPts val="0"/>
              </a:spcAft>
              <a:buSzPts val="1800"/>
              <a:buChar char="-"/>
            </a:pPr>
            <a:r>
              <a:rPr lang="en"/>
              <a:t>The dataset contain many columns and we need to </a:t>
            </a:r>
            <a:r>
              <a:rPr lang="en"/>
              <a:t>select</a:t>
            </a:r>
            <a:r>
              <a:rPr lang="en"/>
              <a:t> </a:t>
            </a:r>
            <a:r>
              <a:rPr lang="en"/>
              <a:t>relevant</a:t>
            </a:r>
            <a:r>
              <a:rPr lang="en"/>
              <a:t> features</a:t>
            </a:r>
            <a:endParaRPr/>
          </a:p>
          <a:p>
            <a:pPr indent="-342900" lvl="0" marL="457200" rtl="0" algn="l">
              <a:spcBef>
                <a:spcPts val="0"/>
              </a:spcBef>
              <a:spcAft>
                <a:spcPts val="0"/>
              </a:spcAft>
              <a:buSzPts val="1800"/>
              <a:buChar char="-"/>
            </a:pPr>
            <a:r>
              <a:rPr lang="en"/>
              <a:t>We created new feature spending that will show the spending behavior of the customer. We calculated the spending for saving, checking and credit card account then merge them to get the overall spending behavior of customers.</a:t>
            </a:r>
            <a:endParaRPr/>
          </a:p>
          <a:p>
            <a:pPr indent="-342900" lvl="0" marL="457200" rtl="0" algn="l">
              <a:spcBef>
                <a:spcPts val="0"/>
              </a:spcBef>
              <a:spcAft>
                <a:spcPts val="0"/>
              </a:spcAft>
              <a:buSzPts val="1800"/>
              <a:buChar char="-"/>
            </a:pPr>
            <a:r>
              <a:rPr lang="en"/>
              <a:t>Similarly we created debt usage and average transaction amount for each customer</a:t>
            </a:r>
            <a:endParaRPr/>
          </a:p>
          <a:p>
            <a:pPr indent="-342900" lvl="0" marL="457200" rtl="0" algn="l">
              <a:spcBef>
                <a:spcPts val="0"/>
              </a:spcBef>
              <a:spcAft>
                <a:spcPts val="0"/>
              </a:spcAft>
              <a:buSzPts val="1800"/>
              <a:buChar char="-"/>
            </a:pPr>
            <a:r>
              <a:rPr lang="en"/>
              <a:t>We also calculate number of transaction for each customer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and Feature Engineering</a:t>
            </a:r>
            <a:endParaRPr/>
          </a:p>
        </p:txBody>
      </p:sp>
      <p:sp>
        <p:nvSpPr>
          <p:cNvPr id="113" name="Google Shape;113;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900" u="sng"/>
              <a:t>Banking Behavior</a:t>
            </a:r>
            <a:endParaRPr b="1" sz="1900" u="sng"/>
          </a:p>
          <a:p>
            <a:pPr indent="-342900" lvl="0" marL="457200" rtl="0" algn="l">
              <a:spcBef>
                <a:spcPts val="1200"/>
              </a:spcBef>
              <a:spcAft>
                <a:spcPts val="0"/>
              </a:spcAft>
              <a:buSzPts val="1800"/>
              <a:buChar char="-"/>
            </a:pPr>
            <a:r>
              <a:rPr lang="en"/>
              <a:t>Below are the final set of features we selected</a:t>
            </a:r>
            <a:endParaRPr/>
          </a:p>
          <a:p>
            <a:pPr indent="0" lvl="0" marL="457200" rtl="0" algn="l">
              <a:spcBef>
                <a:spcPts val="1200"/>
              </a:spcBef>
              <a:spcAft>
                <a:spcPts val="0"/>
              </a:spcAft>
              <a:buNone/>
            </a:pPr>
            <a:r>
              <a:rPr lang="en"/>
              <a:t>income, has_savings, savings_balance,has_credit_card,</a:t>
            </a:r>
            <a:endParaRPr/>
          </a:p>
          <a:p>
            <a:pPr indent="0" lvl="0" marL="457200" rtl="0" algn="l">
              <a:spcBef>
                <a:spcPts val="1200"/>
              </a:spcBef>
              <a:spcAft>
                <a:spcPts val="0"/>
              </a:spcAft>
              <a:buNone/>
            </a:pPr>
            <a:r>
              <a:rPr lang="en"/>
              <a:t>credit_limit, credit_balance, debt_usage,</a:t>
            </a:r>
            <a:endParaRPr/>
          </a:p>
          <a:p>
            <a:pPr indent="0" lvl="0" marL="457200" rtl="0" algn="l">
              <a:spcBef>
                <a:spcPts val="1200"/>
              </a:spcBef>
              <a:spcAft>
                <a:spcPts val="0"/>
              </a:spcAft>
              <a:buNone/>
            </a:pPr>
            <a:r>
              <a:rPr lang="en"/>
              <a:t>nbr_transactions, average_trans_amt, all_spending</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