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76" r:id="rId24"/>
    <p:sldId id="285" r:id="rId25"/>
    <p:sldId id="281" r:id="rId26"/>
    <p:sldId id="282" r:id="rId27"/>
    <p:sldId id="269" r:id="rId28"/>
    <p:sldId id="312" r:id="rId29"/>
    <p:sldId id="313" r:id="rId30"/>
    <p:sldId id="310" r:id="rId31"/>
    <p:sldId id="316" r:id="rId32"/>
    <p:sldId id="311" r:id="rId33"/>
    <p:sldId id="271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8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284" r:id="rId52"/>
    <p:sldId id="306" r:id="rId53"/>
    <p:sldId id="314" r:id="rId54"/>
    <p:sldId id="303" r:id="rId55"/>
    <p:sldId id="304" r:id="rId56"/>
    <p:sldId id="305" r:id="rId57"/>
    <p:sldId id="302" r:id="rId58"/>
    <p:sldId id="307" r:id="rId59"/>
    <p:sldId id="317" r:id="rId60"/>
    <p:sldId id="318" r:id="rId61"/>
    <p:sldId id="27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user-gui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Functions, </a:t>
            </a:r>
            <a:endParaRPr lang="en-US" b="1" dirty="0" smtClean="0"/>
          </a:p>
          <a:p>
            <a:r>
              <a:rPr lang="en-US" b="1" dirty="0" smtClean="0"/>
              <a:t>Arguments, </a:t>
            </a:r>
          </a:p>
          <a:p>
            <a:r>
              <a:rPr lang="en-US" b="1" dirty="0" smtClean="0"/>
              <a:t>and </a:t>
            </a:r>
            <a:r>
              <a:rPr lang="en-US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3" y="400129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 have the name of the function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1774415" y="2708370"/>
            <a:ext cx="3011898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2" y="4001294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there are parentheses.</a:t>
            </a:r>
          </a:p>
          <a:p>
            <a:r>
              <a:rPr lang="en-US" dirty="0"/>
              <a:t>All function calls have parentheses after the function name.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4766072" y="2708370"/>
            <a:ext cx="292894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117439-C18C-4DB0-8280-F520F7DB4ECB}"/>
              </a:ext>
            </a:extLst>
          </p:cNvPr>
          <p:cNvSpPr/>
          <p:nvPr/>
        </p:nvSpPr>
        <p:spPr>
          <a:xfrm>
            <a:off x="7279482" y="2767901"/>
            <a:ext cx="292894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3194292" y="4001294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parentheses is, possibly, a list of </a:t>
            </a:r>
            <a:r>
              <a:rPr lang="en-US" dirty="0" smtClean="0"/>
              <a:t>arguments</a:t>
            </a:r>
            <a:r>
              <a:rPr lang="en-US" dirty="0"/>
              <a:t>.</a:t>
            </a:r>
          </a:p>
          <a:p>
            <a:r>
              <a:rPr lang="en-US" dirty="0"/>
              <a:t>Some function calls do not have any </a:t>
            </a:r>
            <a:r>
              <a:rPr lang="en-US" dirty="0" smtClean="0"/>
              <a:t>arguments</a:t>
            </a:r>
            <a:r>
              <a:rPr lang="en-US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4BFA8-6B04-4E44-A068-EB302B503D95}"/>
              </a:ext>
            </a:extLst>
          </p:cNvPr>
          <p:cNvSpPr/>
          <p:nvPr/>
        </p:nvSpPr>
        <p:spPr>
          <a:xfrm>
            <a:off x="4927997" y="2708370"/>
            <a:ext cx="2422922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78E-84AC-47C2-A6C7-F7B58EAE2E28}"/>
              </a:ext>
            </a:extLst>
          </p:cNvPr>
          <p:cNvSpPr txBox="1"/>
          <p:nvPr/>
        </p:nvSpPr>
        <p:spPr>
          <a:xfrm>
            <a:off x="6798230" y="4001294"/>
            <a:ext cx="29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 are sometimes called “parameters”.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actually been seeing many function calls already!</a:t>
            </a:r>
          </a:p>
          <a:p>
            <a:r>
              <a:rPr lang="en-US" dirty="0"/>
              <a:t>Function calls have the form: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&lt;function name</a:t>
            </a:r>
            <a:r>
              <a:rPr lang="en-US" dirty="0" smtClean="0">
                <a:latin typeface="Consolas" panose="020B0609020204030204" pitchFamily="49" charset="0"/>
              </a:rPr>
              <a:t>&gt;(&lt;arguments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  <a:p>
            <a:r>
              <a:rPr lang="en-US" dirty="0"/>
              <a:t>Some examples we’ve seen: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/>
              <a:t>input()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(), float(),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open()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sqrt()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152-2DAB-41D0-B4ED-D8398C44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Passing Data To/From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96D9-1543-4167-A2D0-AA75AC8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functions are defined separately from the rest of the code, </a:t>
            </a:r>
            <a:r>
              <a:rPr lang="en-US" dirty="0">
                <a:solidFill>
                  <a:srgbClr val="0070C0"/>
                </a:solidFill>
              </a:rPr>
              <a:t>they don’t necessarily have access to the same data as in the main code</a:t>
            </a:r>
          </a:p>
          <a:p>
            <a:r>
              <a:rPr lang="en-US" dirty="0"/>
              <a:t>We pass data into the function using </a:t>
            </a:r>
            <a:r>
              <a:rPr lang="en-US" dirty="0" smtClean="0"/>
              <a:t>arguments</a:t>
            </a:r>
            <a:endParaRPr lang="en-US" dirty="0"/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print("Howdy!") </a:t>
            </a:r>
            <a:r>
              <a:rPr lang="en-US" dirty="0"/>
              <a:t>is passing the string “Howdy” to the function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Ideally, all the data the function needs should be passed in through the </a:t>
            </a:r>
            <a:r>
              <a:rPr lang="en-US" dirty="0" smtClean="0">
                <a:solidFill>
                  <a:srgbClr val="0070C0"/>
                </a:solidFill>
              </a:rPr>
              <a:t>arguments</a:t>
            </a:r>
            <a:r>
              <a:rPr lang="en-US" dirty="0"/>
              <a:t>.</a:t>
            </a:r>
          </a:p>
          <a:p>
            <a:r>
              <a:rPr lang="en-US" dirty="0"/>
              <a:t>Data is returned from the function by a return value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input() </a:t>
            </a:r>
            <a:r>
              <a:rPr lang="en-US" dirty="0"/>
              <a:t>will return a string – the string entered in the console.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We can then assign the returned value to some variable, or use it in an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032D-3C15-4C37-99E8-0D23F80A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Functions as a “black box”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4EB4-37ED-4D62-BF71-6EED42C3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9106"/>
          </a:xfrm>
        </p:spPr>
        <p:txBody>
          <a:bodyPr/>
          <a:lstStyle/>
          <a:p>
            <a:r>
              <a:rPr lang="en-US" dirty="0"/>
              <a:t>It is often helpful to think of functions as a </a:t>
            </a:r>
            <a:r>
              <a:rPr lang="en-US" dirty="0">
                <a:solidFill>
                  <a:srgbClr val="C00000"/>
                </a:solidFill>
              </a:rPr>
              <a:t>“black box”</a:t>
            </a:r>
          </a:p>
          <a:p>
            <a:pPr lvl="1"/>
            <a:r>
              <a:rPr lang="en-US" dirty="0"/>
              <a:t>They take input (via </a:t>
            </a:r>
            <a:r>
              <a:rPr lang="en-US" dirty="0" smtClean="0"/>
              <a:t>arguments/parameters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do something (but you don’t need to understand exactly how)</a:t>
            </a:r>
          </a:p>
          <a:p>
            <a:pPr lvl="1"/>
            <a:r>
              <a:rPr lang="en-US" dirty="0"/>
              <a:t>They return some value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3BC4520-BDE5-4B37-A632-C36DFE0ED10D}"/>
              </a:ext>
            </a:extLst>
          </p:cNvPr>
          <p:cNvSpPr/>
          <p:nvPr/>
        </p:nvSpPr>
        <p:spPr>
          <a:xfrm>
            <a:off x="6000750" y="4093369"/>
            <a:ext cx="3093244" cy="177879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859CE6C-6526-482F-BFA8-3D47DEFC6C1E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14651" y="4093369"/>
            <a:ext cx="4855070" cy="550068"/>
          </a:xfrm>
          <a:prstGeom prst="bentConnector4">
            <a:avLst>
              <a:gd name="adj1" fmla="val 31782"/>
              <a:gd name="adj2" fmla="val 21818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54CB85-CDD1-4C6D-843D-35F99D817465}"/>
              </a:ext>
            </a:extLst>
          </p:cNvPr>
          <p:cNvCxnSpPr>
            <a:cxnSpLocks/>
            <a:stCxn id="4" idx="3"/>
          </p:cNvCxnSpPr>
          <p:nvPr/>
        </p:nvCxnSpPr>
        <p:spPr>
          <a:xfrm rot="5400000">
            <a:off x="4884094" y="3902720"/>
            <a:ext cx="471487" cy="44103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4588CF-699A-45C9-B33F-670C497ABAFE}"/>
              </a:ext>
            </a:extLst>
          </p:cNvPr>
          <p:cNvSpPr txBox="1"/>
          <p:nvPr/>
        </p:nvSpPr>
        <p:spPr>
          <a:xfrm>
            <a:off x="2817507" y="4643437"/>
            <a:ext cx="1585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Arguments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D9E71-5C7F-443E-9EA0-D8E640D5C40B}"/>
              </a:ext>
            </a:extLst>
          </p:cNvPr>
          <p:cNvSpPr txBox="1"/>
          <p:nvPr/>
        </p:nvSpPr>
        <p:spPr>
          <a:xfrm>
            <a:off x="3334238" y="5817393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34962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0B16-6109-4FD0-A9E7-EEAD838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Passing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A292-A797-45C0-90DA-34C502C0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</a:t>
            </a:r>
            <a:r>
              <a:rPr lang="en-US" dirty="0">
                <a:solidFill>
                  <a:srgbClr val="0070C0"/>
                </a:solidFill>
              </a:rPr>
              <a:t>functions will need more than one piece of data</a:t>
            </a:r>
          </a:p>
          <a:p>
            <a:r>
              <a:rPr lang="en-US" dirty="0"/>
              <a:t>This is usually specified by </a:t>
            </a:r>
            <a:r>
              <a:rPr lang="en-US" dirty="0">
                <a:solidFill>
                  <a:srgbClr val="FF0000"/>
                </a:solidFill>
              </a:rPr>
              <a:t>giving several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>
                <a:solidFill>
                  <a:srgbClr val="FF0000"/>
                </a:solidFill>
              </a:rPr>
              <a:t>, separated by commas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x,y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Some functions </a:t>
            </a:r>
            <a:r>
              <a:rPr lang="en-US" dirty="0">
                <a:solidFill>
                  <a:srgbClr val="0070C0"/>
                </a:solidFill>
              </a:rPr>
              <a:t>will take varying numbers of </a:t>
            </a:r>
            <a:r>
              <a:rPr lang="en-US" dirty="0" smtClean="0">
                <a:solidFill>
                  <a:srgbClr val="0070C0"/>
                </a:solidFill>
              </a:rPr>
              <a:t>arguments</a:t>
            </a:r>
            <a:r>
              <a:rPr lang="en-US" dirty="0"/>
              <a:t>, or even no parameters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input(), input("Enter something:")</a:t>
            </a:r>
          </a:p>
        </p:txBody>
      </p:sp>
    </p:spTree>
    <p:extLst>
      <p:ext uri="{BB962C8B-B14F-4D97-AF65-F5344CB8AC3E}">
        <p14:creationId xmlns:p14="http://schemas.microsoft.com/office/powerpoint/2010/main" val="967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0F10-0951-4AB3-9807-D8479219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5D1-5F91-4ED0-9F98-F944F73D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61" y="1469638"/>
            <a:ext cx="10515600" cy="4819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most functions, </a:t>
            </a:r>
            <a:r>
              <a:rPr lang="en-US" dirty="0">
                <a:solidFill>
                  <a:srgbClr val="0070C0"/>
                </a:solidFill>
              </a:rPr>
              <a:t>the data returned is either nothing, or just a single value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sqrt(x)</a:t>
            </a:r>
            <a:r>
              <a:rPr lang="en-US" dirty="0"/>
              <a:t> returns the square root of x</a:t>
            </a:r>
          </a:p>
          <a:p>
            <a:pPr>
              <a:lnSpc>
                <a:spcPct val="200000"/>
              </a:lnSpc>
            </a:pPr>
            <a:r>
              <a:rPr lang="en-US" dirty="0"/>
              <a:t>Sometimes, </a:t>
            </a:r>
            <a:r>
              <a:rPr lang="en-US" dirty="0">
                <a:solidFill>
                  <a:srgbClr val="FF0000"/>
                </a:solidFill>
              </a:rPr>
              <a:t>we want to return more than one value.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</a:rPr>
              <a:t>For this, we need to understand </a:t>
            </a:r>
            <a:r>
              <a:rPr lang="en-US" b="1" dirty="0">
                <a:solidFill>
                  <a:srgbClr val="FF0000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522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7FC7-58E7-4768-97F7-AB3C8A9E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2C78-6A8F-457C-B70E-2E8807B7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tuple </a:t>
            </a:r>
            <a:r>
              <a:rPr lang="en-US" dirty="0"/>
              <a:t>is like a list, with one important distinction: it cannot change values</a:t>
            </a:r>
          </a:p>
          <a:p>
            <a:pPr lvl="1"/>
            <a:r>
              <a:rPr lang="en-US" dirty="0"/>
              <a:t>The term used is that it’s </a:t>
            </a:r>
            <a:r>
              <a:rPr lang="en-US" b="1" dirty="0">
                <a:solidFill>
                  <a:srgbClr val="C00000"/>
                </a:solidFill>
              </a:rPr>
              <a:t>immutable</a:t>
            </a:r>
          </a:p>
          <a:p>
            <a:pPr lvl="1"/>
            <a:r>
              <a:rPr lang="en-US" dirty="0"/>
              <a:t>We can still use it to compute with</a:t>
            </a:r>
          </a:p>
          <a:p>
            <a:r>
              <a:rPr lang="en-US" dirty="0"/>
              <a:t>Where lists use brackets [], </a:t>
            </a:r>
            <a:r>
              <a:rPr lang="en-US" b="1" dirty="0">
                <a:solidFill>
                  <a:srgbClr val="C00000"/>
                </a:solidFill>
              </a:rPr>
              <a:t>tuples use either parentheses or just comma separated lists: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1, 2,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define tuples: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my_tuple_A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my_tuple_B</a:t>
            </a:r>
            <a:r>
              <a:rPr lang="en-US" dirty="0">
                <a:latin typeface="Consolas" panose="020B0609020204030204" pitchFamily="49" charset="0"/>
              </a:rPr>
              <a:t> = 1, 2,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my_tuple_A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my_tuple_B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3] </a:t>
            </a:r>
          </a:p>
        </p:txBody>
      </p:sp>
    </p:spTree>
    <p:extLst>
      <p:ext uri="{BB962C8B-B14F-4D97-AF65-F5344CB8AC3E}">
        <p14:creationId xmlns:p14="http://schemas.microsoft.com/office/powerpoint/2010/main" val="28729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10" y="1690688"/>
            <a:ext cx="313350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Function Calls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Arguments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Return </a:t>
            </a:r>
            <a:r>
              <a:rPr lang="en-US" b="1" dirty="0" smtClean="0"/>
              <a:t>Values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Tuples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b="1" dirty="0"/>
              <a:t>Modules in Python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operations are just like those for lists: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3, 4)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[2])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[1:3])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61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assign values from a tuple: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a, b, c = </a:t>
            </a:r>
            <a:r>
              <a:rPr lang="en-US" dirty="0" err="1">
                <a:latin typeface="Consolas" panose="020B0609020204030204" pitchFamily="49" charset="0"/>
              </a:rPr>
              <a:t>my_tuple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print(b)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print(c)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50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FC4-BF63-43EE-90DF-61514BD7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Tuple operations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073E-1A6B-4DA6-81B4-98572AC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838"/>
          </a:xfrm>
        </p:spPr>
        <p:txBody>
          <a:bodyPr>
            <a:normAutofit/>
          </a:bodyPr>
          <a:lstStyle/>
          <a:p>
            <a:r>
              <a:rPr lang="en-US" dirty="0"/>
              <a:t>But, assignment is not allowed: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 = (1, 2, 3, 4)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my_tuple</a:t>
            </a:r>
            <a:r>
              <a:rPr lang="en-US" dirty="0">
                <a:latin typeface="Consolas" panose="020B0609020204030204" pitchFamily="49" charset="0"/>
              </a:rPr>
              <a:t>[2] = 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A32D-8AAA-46A0-A608-A015047196DF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'tuple' object does not support item assignment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3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A function can only return one value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But, </a:t>
            </a:r>
            <a:r>
              <a:rPr lang="en-US" dirty="0">
                <a:solidFill>
                  <a:srgbClr val="FF0000"/>
                </a:solidFill>
              </a:rPr>
              <a:t>that value can be a tuple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Then, </a:t>
            </a:r>
            <a:r>
              <a:rPr lang="en-US" dirty="0">
                <a:solidFill>
                  <a:srgbClr val="0070C0"/>
                </a:solidFill>
              </a:rPr>
              <a:t>you can assign the parts of a tuple to various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27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Returning 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8540-F3D9-46DD-8108-6BCFBF8A2EC9}"/>
              </a:ext>
            </a:extLst>
          </p:cNvPr>
          <p:cNvSpPr txBox="1"/>
          <p:nvPr/>
        </p:nvSpPr>
        <p:spPr>
          <a:xfrm>
            <a:off x="3930098" y="4915694"/>
            <a:ext cx="29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will return a tuple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9EBB3-8939-45D0-9E03-D11B33CEEACE}"/>
              </a:ext>
            </a:extLst>
          </p:cNvPr>
          <p:cNvSpPr/>
          <p:nvPr/>
        </p:nvSpPr>
        <p:spPr>
          <a:xfrm>
            <a:off x="3106339" y="3508470"/>
            <a:ext cx="3273029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Returning tuples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a, b =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8540-F3D9-46DD-8108-6BCFBF8A2EC9}"/>
              </a:ext>
            </a:extLst>
          </p:cNvPr>
          <p:cNvSpPr txBox="1"/>
          <p:nvPr/>
        </p:nvSpPr>
        <p:spPr>
          <a:xfrm>
            <a:off x="3930098" y="4915694"/>
            <a:ext cx="290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those tuple values are assigned to the two variables, a and 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49EBB3-8939-45D0-9E03-D11B33CEEACE}"/>
              </a:ext>
            </a:extLst>
          </p:cNvPr>
          <p:cNvSpPr/>
          <p:nvPr/>
        </p:nvSpPr>
        <p:spPr>
          <a:xfrm>
            <a:off x="1743075" y="3529902"/>
            <a:ext cx="942975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9CF-8056-4009-9166-4C95236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Returning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021-F853-4518-93D5-67F0033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function can only return one value</a:t>
            </a:r>
          </a:p>
          <a:p>
            <a:pPr lvl="1"/>
            <a:r>
              <a:rPr lang="en-US" dirty="0"/>
              <a:t>But, that value can be a tuple</a:t>
            </a:r>
          </a:p>
          <a:p>
            <a:pPr lvl="1"/>
            <a:r>
              <a:rPr lang="en-US" dirty="0"/>
              <a:t>Then, you can assign the parts of a tuple to various values</a:t>
            </a:r>
          </a:p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a, b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some_function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This is usually the way that functions will return “multiple” values.</a:t>
            </a:r>
          </a:p>
        </p:txBody>
      </p:sp>
    </p:spTree>
    <p:extLst>
      <p:ext uri="{BB962C8B-B14F-4D97-AF65-F5344CB8AC3E}">
        <p14:creationId xmlns:p14="http://schemas.microsoft.com/office/powerpoint/2010/main" val="3061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Built-in functions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Default functions included in Python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Example: print(), input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Some Useful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There are some built-in functions that are particularly useful for lists: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n-US" dirty="0"/>
              <a:t>for the list/tuple A, gives the </a:t>
            </a:r>
            <a:r>
              <a:rPr lang="en-US" dirty="0" smtClean="0"/>
              <a:t>size (we already saw this)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max(A)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n-US" dirty="0"/>
              <a:t>for the list/tuple A, gives the maximum element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min(A)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– likewise for the minimum element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sum(A) </a:t>
            </a:r>
            <a:r>
              <a:rPr lang="en-US" b="1" dirty="0" smtClean="0">
                <a:solidFill>
                  <a:srgbClr val="C00000"/>
                </a:solidFill>
              </a:rPr>
              <a:t>– </a:t>
            </a:r>
            <a:r>
              <a:rPr lang="en-US" dirty="0" smtClean="0"/>
              <a:t>the sum of all the elements in a list/tuple 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2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Some Useful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operations defined for lists that are built in.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These have the form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A.&lt;function&gt;()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NOT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&lt;function&gt;(A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is due to the way </a:t>
            </a:r>
            <a:r>
              <a:rPr lang="en-US" dirty="0" smtClean="0"/>
              <a:t>these list functions are </a:t>
            </a:r>
            <a:r>
              <a:rPr lang="en-US" dirty="0"/>
              <a:t>defined </a:t>
            </a:r>
            <a:r>
              <a:rPr lang="en-US" dirty="0" smtClean="0"/>
              <a:t>– as </a:t>
            </a:r>
            <a:r>
              <a:rPr lang="en-US" dirty="0"/>
              <a:t>“belonging” to the list, A, rather than as a standalone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A.append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(B)</a:t>
            </a:r>
            <a:r>
              <a:rPr lang="en-US" dirty="0" smtClean="0"/>
              <a:t> – appends B to list A (we saw this already)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A.insert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(B,C)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– inserts C into list A at point B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A.sort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C00000"/>
                </a:solidFill>
              </a:rPr>
              <a:t>– </a:t>
            </a:r>
            <a:r>
              <a:rPr lang="en-US" dirty="0" smtClean="0"/>
              <a:t>sorts the list from smallest to largest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A.index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(B) </a:t>
            </a:r>
            <a:r>
              <a:rPr lang="en-US" dirty="0" smtClean="0">
                <a:solidFill>
                  <a:srgbClr val="C00000"/>
                </a:solidFill>
              </a:rPr>
              <a:t>– </a:t>
            </a:r>
            <a:r>
              <a:rPr lang="en-US" dirty="0" smtClean="0"/>
              <a:t>gives the index where B first occurs in list A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A.pop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(B)</a:t>
            </a:r>
            <a:r>
              <a:rPr lang="en-US" dirty="0" smtClean="0">
                <a:solidFill>
                  <a:srgbClr val="C00000"/>
                </a:solidFill>
              </a:rPr>
              <a:t> – </a:t>
            </a:r>
            <a:r>
              <a:rPr lang="en-US" dirty="0" smtClean="0"/>
              <a:t>removes the element at index B from the list, and returns 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0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Main </a:t>
            </a:r>
            <a:r>
              <a:rPr lang="en-US" sz="3600" b="1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Functions </a:t>
            </a:r>
            <a:r>
              <a:rPr lang="en-US" dirty="0"/>
              <a:t>are basically </a:t>
            </a:r>
            <a:r>
              <a:rPr lang="en-US" b="1" dirty="0">
                <a:solidFill>
                  <a:srgbClr val="0070C0"/>
                </a:solidFill>
              </a:rPr>
              <a:t>a section of code that gets specified separately from the rest of the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6760364" y="2045097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6760366" y="3790553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</p:spTree>
    <p:extLst>
      <p:ext uri="{BB962C8B-B14F-4D97-AF65-F5344CB8AC3E}">
        <p14:creationId xmlns:p14="http://schemas.microsoft.com/office/powerpoint/2010/main" val="1377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467" y="1690688"/>
            <a:ext cx="575106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Built-in functions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Default functions included in Python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Example: print(), input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313" y="1958248"/>
            <a:ext cx="5904627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Built-in functions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Default functions included in Python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Example: print(), input()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Functions a user writes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We’ll talk about this next </a:t>
            </a:r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9932-8DE0-4259-9110-70CD6B0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Where do we get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E829-9E30-46A9-808B-D2551BA1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2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Built-in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Default functions included in 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Example: print(), input()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Functions a user writes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We’ll talk about this next week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Functions we import from modules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We’ll talk about this next!</a:t>
            </a:r>
          </a:p>
        </p:txBody>
      </p:sp>
    </p:spTree>
    <p:extLst>
      <p:ext uri="{BB962C8B-B14F-4D97-AF65-F5344CB8AC3E}">
        <p14:creationId xmlns:p14="http://schemas.microsoft.com/office/powerpoint/2010/main" val="38131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CE-DD80-416C-B706-CF73B69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46CB-5A61-4458-9810-56F38C50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were going to keep track of information – and you can read and write</a:t>
            </a:r>
          </a:p>
          <a:p>
            <a:r>
              <a:rPr lang="en-US" dirty="0"/>
              <a:t> But, imagine that the only things you could have on paper were things you wrote yourself…</a:t>
            </a:r>
          </a:p>
          <a:p>
            <a:pPr lvl="1"/>
            <a:r>
              <a:rPr lang="en-US" dirty="0"/>
              <a:t>You could, over time put together a lot of documents containing information you once knew</a:t>
            </a:r>
          </a:p>
          <a:p>
            <a:pPr lvl="1"/>
            <a:r>
              <a:rPr lang="en-US" dirty="0"/>
              <a:t>But, think of how limited the range of knowledge you could store is!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F0BF4-EF48-4000-AB39-D46D77873C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9" y="4700630"/>
            <a:ext cx="2803448" cy="1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CE-DD80-416C-B706-CF73B69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46CB-5A61-4458-9810-56F38C50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626" cy="4351338"/>
          </a:xfrm>
        </p:spPr>
        <p:txBody>
          <a:bodyPr/>
          <a:lstStyle/>
          <a:p>
            <a:r>
              <a:rPr lang="en-US" dirty="0"/>
              <a:t>Instead, imagine having access to a </a:t>
            </a:r>
            <a:r>
              <a:rPr lang="en-US" dirty="0">
                <a:solidFill>
                  <a:srgbClr val="C00000"/>
                </a:solidFill>
              </a:rPr>
              <a:t>large library of information</a:t>
            </a:r>
            <a:r>
              <a:rPr lang="en-US" dirty="0"/>
              <a:t> that other people had put together</a:t>
            </a:r>
          </a:p>
          <a:p>
            <a:pPr lvl="1"/>
            <a:r>
              <a:rPr lang="en-US" dirty="0"/>
              <a:t>You would have </a:t>
            </a:r>
            <a:r>
              <a:rPr lang="en-US" dirty="0">
                <a:solidFill>
                  <a:srgbClr val="C00000"/>
                </a:solidFill>
              </a:rPr>
              <a:t>far more information available</a:t>
            </a:r>
          </a:p>
          <a:p>
            <a:pPr lvl="1"/>
            <a:r>
              <a:rPr lang="en-US" dirty="0"/>
              <a:t>You </a:t>
            </a:r>
            <a:r>
              <a:rPr lang="en-US" dirty="0">
                <a:solidFill>
                  <a:srgbClr val="C00000"/>
                </a:solidFill>
              </a:rPr>
              <a:t>would have to write down less of your own knowledge</a:t>
            </a:r>
          </a:p>
          <a:p>
            <a:endParaRPr lang="en-US" dirty="0"/>
          </a:p>
          <a:p>
            <a:r>
              <a:rPr lang="en-US" dirty="0"/>
              <a:t>This is the motivation behind </a:t>
            </a:r>
            <a:r>
              <a:rPr lang="en-US" b="1" dirty="0">
                <a:solidFill>
                  <a:srgbClr val="C00000"/>
                </a:solidFill>
              </a:rPr>
              <a:t>libraries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4F71C-0247-4CCE-B3EF-1FB1F5BD1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26" y="1951648"/>
            <a:ext cx="4396642" cy="36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9C10-3681-4478-B694-43218B2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3352-C055-4730-B17F-24B894CA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Python, we refer to one of these collections as a </a:t>
            </a:r>
            <a:r>
              <a:rPr lang="en-US" b="1" dirty="0">
                <a:solidFill>
                  <a:srgbClr val="C00000"/>
                </a:solidFill>
              </a:rPr>
              <a:t>module</a:t>
            </a:r>
          </a:p>
          <a:p>
            <a:pPr lvl="1"/>
            <a:r>
              <a:rPr lang="en-US" dirty="0"/>
              <a:t>This can be thought of as </a:t>
            </a:r>
            <a:r>
              <a:rPr lang="en-US" dirty="0">
                <a:solidFill>
                  <a:srgbClr val="C00000"/>
                </a:solidFill>
              </a:rPr>
              <a:t>a single file, containing Python code that someone else wrote</a:t>
            </a:r>
          </a:p>
          <a:p>
            <a:r>
              <a:rPr lang="en-US" dirty="0"/>
              <a:t>Sometimes, multiple related modules are put together into a </a:t>
            </a:r>
            <a:r>
              <a:rPr lang="en-US" b="1" dirty="0">
                <a:solidFill>
                  <a:srgbClr val="C00000"/>
                </a:solidFill>
              </a:rPr>
              <a:t>package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rgbClr val="C00000"/>
                </a:solidFill>
              </a:rPr>
              <a:t>import</a:t>
            </a:r>
            <a:r>
              <a:rPr lang="en-US" dirty="0"/>
              <a:t> the module/package into our own code</a:t>
            </a:r>
          </a:p>
          <a:p>
            <a:pPr lvl="1"/>
            <a:r>
              <a:rPr lang="en-US" dirty="0"/>
              <a:t>Giving us access to everything that was written there!</a:t>
            </a:r>
          </a:p>
          <a:p>
            <a:endParaRPr lang="en-US" dirty="0"/>
          </a:p>
          <a:p>
            <a:r>
              <a:rPr lang="en-US" dirty="0"/>
              <a:t>Note: the more generic term used in programming for this type of organization (a separate file/structure that gets brought in to another program) is </a:t>
            </a:r>
            <a:r>
              <a:rPr lang="en-US" b="1" dirty="0">
                <a:solidFill>
                  <a:srgbClr val="C00000"/>
                </a:solidFill>
              </a:rPr>
              <a:t>“library”.  </a:t>
            </a:r>
          </a:p>
        </p:txBody>
      </p:sp>
    </p:spTree>
    <p:extLst>
      <p:ext uri="{BB962C8B-B14F-4D97-AF65-F5344CB8AC3E}">
        <p14:creationId xmlns:p14="http://schemas.microsoft.com/office/powerpoint/2010/main" val="35161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327C-D896-47DD-A124-9F7D355A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DF25-5FA6-4C1A-AC94-F5BD1BFF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the </a:t>
            </a:r>
            <a:r>
              <a:rPr lang="en-US" dirty="0">
                <a:solidFill>
                  <a:srgbClr val="C00000"/>
                </a:solidFill>
              </a:rPr>
              <a:t>main thing </a:t>
            </a:r>
            <a:r>
              <a:rPr lang="en-US" dirty="0"/>
              <a:t>a module does is to </a:t>
            </a:r>
            <a:r>
              <a:rPr lang="en-US" b="1" dirty="0">
                <a:solidFill>
                  <a:srgbClr val="C00000"/>
                </a:solidFill>
              </a:rPr>
              <a:t>define functions</a:t>
            </a:r>
          </a:p>
          <a:p>
            <a:pPr lvl="1"/>
            <a:r>
              <a:rPr lang="en-US" dirty="0"/>
              <a:t>Sometimes </a:t>
            </a:r>
            <a:r>
              <a:rPr lang="en-US" dirty="0">
                <a:solidFill>
                  <a:srgbClr val="0070C0"/>
                </a:solidFill>
              </a:rPr>
              <a:t>some other things are also defined, like some variables</a:t>
            </a:r>
          </a:p>
          <a:p>
            <a:r>
              <a:rPr lang="en-US" dirty="0"/>
              <a:t>We’ve already seen an instance of this – </a:t>
            </a:r>
            <a:r>
              <a:rPr lang="en-US" dirty="0">
                <a:solidFill>
                  <a:srgbClr val="C00000"/>
                </a:solidFill>
              </a:rPr>
              <a:t>using the math module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Defined functions for sin, sqrt, etc.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Also defined some constants, like pi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have access </a:t>
            </a:r>
            <a:r>
              <a:rPr lang="en-US" dirty="0"/>
              <a:t>to everything in a module, </a:t>
            </a:r>
            <a:r>
              <a:rPr lang="en-US" b="1" dirty="0">
                <a:solidFill>
                  <a:srgbClr val="FF0000"/>
                </a:solidFill>
              </a:rPr>
              <a:t>we have to import the module</a:t>
            </a:r>
          </a:p>
          <a:p>
            <a:pPr lvl="1"/>
            <a:r>
              <a:rPr lang="en-US" dirty="0"/>
              <a:t>There are a few ways of doing this</a:t>
            </a:r>
          </a:p>
        </p:txBody>
      </p:sp>
    </p:spTree>
    <p:extLst>
      <p:ext uri="{BB962C8B-B14F-4D97-AF65-F5344CB8AC3E}">
        <p14:creationId xmlns:p14="http://schemas.microsoft.com/office/powerpoint/2010/main" val="4028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 import a whole module, just use the command: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&lt;module name&gt;</a:t>
            </a:r>
          </a:p>
          <a:p>
            <a:pPr>
              <a:lnSpc>
                <a:spcPct val="200000"/>
              </a:lnSpc>
            </a:pPr>
            <a:r>
              <a:rPr lang="en-US" dirty="0"/>
              <a:t>This will make </a:t>
            </a:r>
            <a:r>
              <a:rPr lang="en-US" dirty="0">
                <a:solidFill>
                  <a:srgbClr val="0070C0"/>
                </a:solidFill>
              </a:rPr>
              <a:t>all the functions in that module available </a:t>
            </a:r>
            <a:r>
              <a:rPr lang="en-US" dirty="0"/>
              <a:t>for use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1194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67" y="1860526"/>
            <a:ext cx="10515600" cy="47287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import a whole module, just use the command: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&lt;module name&gt;</a:t>
            </a:r>
          </a:p>
          <a:p>
            <a:pPr>
              <a:lnSpc>
                <a:spcPct val="150000"/>
              </a:lnSpc>
            </a:pPr>
            <a:r>
              <a:rPr lang="en-US" dirty="0"/>
              <a:t>This will </a:t>
            </a:r>
            <a:r>
              <a:rPr lang="en-US" dirty="0">
                <a:solidFill>
                  <a:srgbClr val="0070C0"/>
                </a:solidFill>
              </a:rPr>
              <a:t>make all the functions in that module available for use in your program.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&lt;module name&gt;.&lt;function name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&gt;(&lt;arguments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1742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290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module name is the name of the module.</a:t>
            </a:r>
          </a:p>
          <a:p>
            <a:r>
              <a:rPr lang="en-US" dirty="0"/>
              <a:t>It should have been imported earlier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1750219" y="4533003"/>
            <a:ext cx="2664619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– </a:t>
            </a:r>
            <a:br>
              <a:rPr lang="en-US" dirty="0"/>
            </a:br>
            <a:r>
              <a:rPr lang="en-US" sz="3600" b="1" dirty="0"/>
              <a:t>Main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Functions </a:t>
            </a:r>
            <a:r>
              <a:rPr lang="en-US" dirty="0"/>
              <a:t>are basically </a:t>
            </a:r>
            <a:r>
              <a:rPr lang="en-US" b="1" dirty="0">
                <a:solidFill>
                  <a:srgbClr val="0070C0"/>
                </a:solidFill>
              </a:rPr>
              <a:t>a section of code that gets specified separately from the rest of the code.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period is placed between the module name and the function name.</a:t>
            </a:r>
          </a:p>
          <a:p>
            <a:r>
              <a:rPr lang="en-US" dirty="0"/>
              <a:t>It shows the function will be the one coming from that module.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4358723" y="4533003"/>
            <a:ext cx="227565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</a:t>
            </a:r>
            <a:r>
              <a:rPr lang="en-US" dirty="0">
                <a:solidFill>
                  <a:srgbClr val="0070C0"/>
                </a:solidFill>
              </a:rPr>
              <a:t>make all the functions in that module available </a:t>
            </a:r>
            <a:r>
              <a:rPr lang="en-US" dirty="0"/>
              <a:t>for use in your program.</a:t>
            </a:r>
          </a:p>
          <a:p>
            <a:r>
              <a:rPr lang="en-US" dirty="0"/>
              <a:t>To use those functions,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is the name of the function itself.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4580179" y="4533003"/>
            <a:ext cx="2956477" cy="720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B20-F75B-4EB2-88D4-559EECCC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 whole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0050-A402-455A-8496-14298170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import a whole module, just use the command: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 &lt;module name&gt;</a:t>
            </a:r>
          </a:p>
          <a:p>
            <a:r>
              <a:rPr lang="en-US" dirty="0"/>
              <a:t>This will make all the functions in that module available for use in your program.</a:t>
            </a:r>
          </a:p>
          <a:p>
            <a:r>
              <a:rPr lang="en-US" b="1" dirty="0">
                <a:solidFill>
                  <a:srgbClr val="C00000"/>
                </a:solidFill>
              </a:rPr>
              <a:t>To use those functions</a:t>
            </a:r>
            <a:r>
              <a:rPr lang="en-US" dirty="0"/>
              <a:t>, you must call the function starting with the module name: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&lt;module name&gt;.&lt;function name&gt;(&lt;arguments&gt;)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23997-3146-454F-B641-8D42E1D498AF}"/>
              </a:ext>
            </a:extLst>
          </p:cNvPr>
          <p:cNvSpPr txBox="1"/>
          <p:nvPr/>
        </p:nvSpPr>
        <p:spPr>
          <a:xfrm>
            <a:off x="4358723" y="5388570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there are the parentheses, possibly containing </a:t>
            </a:r>
            <a:r>
              <a:rPr lang="en-US" dirty="0" smtClean="0"/>
              <a:t>arguments</a:t>
            </a:r>
            <a:r>
              <a:rPr lang="en-US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6B8726-B3A5-4B03-85EA-73DFC59DCB7A}"/>
              </a:ext>
            </a:extLst>
          </p:cNvPr>
          <p:cNvSpPr/>
          <p:nvPr/>
        </p:nvSpPr>
        <p:spPr>
          <a:xfrm>
            <a:off x="7479506" y="4479131"/>
            <a:ext cx="2720562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954-9077-480A-AB91-F8C714E1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B697-0DA2-4517-A0F1-0EB2C41E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98" y="136493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math module</a:t>
            </a:r>
            <a:r>
              <a:rPr lang="en-US" dirty="0"/>
              <a:t> has a </a:t>
            </a:r>
            <a:r>
              <a:rPr lang="en-US" dirty="0" smtClean="0"/>
              <a:t>function, 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en-US" dirty="0"/>
              <a:t>that can be used to compute the square root.</a:t>
            </a:r>
          </a:p>
          <a:p>
            <a:pPr>
              <a:lnSpc>
                <a:spcPct val="200000"/>
              </a:lnSpc>
            </a:pPr>
            <a:r>
              <a:rPr lang="en-US" dirty="0"/>
              <a:t>We could call that routine as follows:</a:t>
            </a:r>
          </a:p>
          <a:p>
            <a:pPr marL="1828800" lvl="4" indent="0">
              <a:lnSpc>
                <a:spcPct val="20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import math</a:t>
            </a:r>
          </a:p>
          <a:p>
            <a:pPr marL="1828800" lvl="4" indent="0">
              <a:lnSpc>
                <a:spcPct val="20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a =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(2.0)</a:t>
            </a:r>
          </a:p>
        </p:txBody>
      </p:sp>
    </p:spTree>
    <p:extLst>
      <p:ext uri="{BB962C8B-B14F-4D97-AF65-F5344CB8AC3E}">
        <p14:creationId xmlns:p14="http://schemas.microsoft.com/office/powerpoint/2010/main" val="30335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can also import individual functions from a module</a:t>
            </a:r>
          </a:p>
          <a:p>
            <a:pPr>
              <a:lnSpc>
                <a:spcPct val="200000"/>
              </a:lnSpc>
            </a:pPr>
            <a:r>
              <a:rPr lang="en-US" dirty="0"/>
              <a:t>The command to do this is: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can also import individual functions from a module</a:t>
            </a:r>
          </a:p>
          <a:p>
            <a:pPr>
              <a:lnSpc>
                <a:spcPct val="200000"/>
              </a:lnSpc>
            </a:pPr>
            <a:r>
              <a:rPr lang="en-US" dirty="0"/>
              <a:t>The command to do this is: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918975" y="5342825"/>
            <a:ext cx="335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the command “from”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1699395" y="4001294"/>
            <a:ext cx="1064419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module name is the name of the module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2621757" y="2721767"/>
            <a:ext cx="2828924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80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there is the command “import”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5439447" y="2814330"/>
            <a:ext cx="1382834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ED1BC-13A5-4F73-BD1D-97DEDA9541E8}"/>
              </a:ext>
            </a:extLst>
          </p:cNvPr>
          <p:cNvSpPr txBox="1"/>
          <p:nvPr/>
        </p:nvSpPr>
        <p:spPr>
          <a:xfrm>
            <a:off x="3793332" y="4449365"/>
            <a:ext cx="3807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is the list of functions to import from the module, separated by commas.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81C778-8FEB-4399-85F2-E6F73A7CBAA2}"/>
              </a:ext>
            </a:extLst>
          </p:cNvPr>
          <p:cNvSpPr/>
          <p:nvPr/>
        </p:nvSpPr>
        <p:spPr>
          <a:xfrm>
            <a:off x="6838950" y="2775218"/>
            <a:ext cx="3390900" cy="646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can also import individual functions from a module</a:t>
            </a:r>
          </a:p>
          <a:p>
            <a:pPr>
              <a:lnSpc>
                <a:spcPct val="200000"/>
              </a:lnSpc>
            </a:pPr>
            <a:r>
              <a:rPr lang="en-US" dirty="0"/>
              <a:t>The command to do this is: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from &lt;module name&gt; import &lt;function names&gt;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70C0"/>
                </a:solidFill>
              </a:rPr>
              <a:t>To use the functions imported this way, you don’t need to list the module name first.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– </a:t>
            </a:r>
            <a:br>
              <a:rPr lang="en-US" dirty="0"/>
            </a:br>
            <a:r>
              <a:rPr lang="en-US" sz="3600" b="1" dirty="0"/>
              <a:t>Main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r>
              <a:rPr lang="en-US" dirty="0"/>
              <a:t>When following code, we will encounter a function </a:t>
            </a:r>
            <a:r>
              <a:rPr lang="en-US" b="1" dirty="0">
                <a:solidFill>
                  <a:srgbClr val="C00000"/>
                </a:solidFill>
              </a:rPr>
              <a:t>call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“invoking” </a:t>
            </a:r>
            <a:r>
              <a:rPr lang="en-US" dirty="0"/>
              <a:t>the function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Causes the code in the function to be executed next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1766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41E7-BD07-438D-8D36-C7373D8C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individual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CE46-9991-48EA-ABDE-22FB56F1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389"/>
          </a:xfrm>
        </p:spPr>
        <p:txBody>
          <a:bodyPr>
            <a:normAutofit/>
          </a:bodyPr>
          <a:lstStyle/>
          <a:p>
            <a:r>
              <a:rPr lang="en-US" dirty="0"/>
              <a:t>We can also import individual functions from a module</a:t>
            </a:r>
          </a:p>
          <a:p>
            <a:r>
              <a:rPr lang="en-US" dirty="0"/>
              <a:t>The command to do this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from &lt;module name&gt; import &lt;function names&gt;</a:t>
            </a:r>
          </a:p>
          <a:p>
            <a:r>
              <a:rPr lang="en-US" dirty="0">
                <a:solidFill>
                  <a:srgbClr val="0070C0"/>
                </a:solidFill>
              </a:rPr>
              <a:t>To use the functions imported this way, you don’t need to list the module name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To import and use the sqrt and sin functions from the math module: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from math import sin, sqrt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 = sqrt(2.0)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b = sin(3.14159/4)</a:t>
            </a:r>
          </a:p>
        </p:txBody>
      </p:sp>
    </p:spTree>
    <p:extLst>
      <p:ext uri="{BB962C8B-B14F-4D97-AF65-F5344CB8AC3E}">
        <p14:creationId xmlns:p14="http://schemas.microsoft.com/office/powerpoint/2010/main" val="6187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4E9-AF7F-40F6-8F8C-5550219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Importing 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93B-7943-456C-A138-E44F2A31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8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can import </a:t>
            </a:r>
            <a:r>
              <a:rPr lang="en-US" b="1" dirty="0">
                <a:solidFill>
                  <a:srgbClr val="C00000"/>
                </a:solidFill>
              </a:rPr>
              <a:t>all the functions from a module by using an * </a:t>
            </a:r>
            <a:r>
              <a:rPr lang="en-US" dirty="0"/>
              <a:t>in the place of the list of functions.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We’ve been doing this with the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“from math import *” </a:t>
            </a:r>
            <a:r>
              <a:rPr lang="en-US" dirty="0"/>
              <a:t>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generally frowned upon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probably don’t know everything you’re bringing in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You could bring in a new function that conflicts/overrides an existing function that you want to </a:t>
            </a:r>
            <a:r>
              <a:rPr lang="en-US" sz="2600" b="1" dirty="0" smtClean="0">
                <a:solidFill>
                  <a:srgbClr val="0070C0"/>
                </a:solidFill>
              </a:rPr>
              <a:t>keep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new name </a:t>
            </a:r>
            <a:r>
              <a:rPr lang="en-US" sz="2600" dirty="0" smtClean="0"/>
              <a:t>supersedes </a:t>
            </a:r>
            <a:r>
              <a:rPr lang="en-US" sz="2600" dirty="0"/>
              <a:t>the old.</a:t>
            </a:r>
          </a:p>
        </p:txBody>
      </p:sp>
    </p:spTree>
    <p:extLst>
      <p:ext uri="{BB962C8B-B14F-4D97-AF65-F5344CB8AC3E}">
        <p14:creationId xmlns:p14="http://schemas.microsoft.com/office/powerpoint/2010/main" val="28824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8B96-2ACE-48D9-AE2D-CE34F687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BC6C-7276-4D57-A47A-30454C9D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Packages</a:t>
            </a:r>
            <a:r>
              <a:rPr lang="en-US" dirty="0"/>
              <a:t> are basically a collection of related modules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package </a:t>
            </a:r>
            <a:r>
              <a:rPr lang="en-US" dirty="0">
                <a:solidFill>
                  <a:srgbClr val="0070C0"/>
                </a:solidFill>
              </a:rPr>
              <a:t>will be made up of individual modules</a:t>
            </a:r>
          </a:p>
          <a:p>
            <a:r>
              <a:rPr lang="en-US" dirty="0"/>
              <a:t>To access a module in a package, you use the format: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&lt;package name&gt;.&lt;module name&gt;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matplotlib.pyplot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refers to the module </a:t>
            </a:r>
            <a:r>
              <a:rPr lang="en-US" dirty="0" err="1"/>
              <a:t>pyplot</a:t>
            </a:r>
            <a:r>
              <a:rPr lang="en-US" dirty="0"/>
              <a:t> in the package matplotlib</a:t>
            </a:r>
          </a:p>
          <a:p>
            <a:r>
              <a:rPr lang="en-US" dirty="0"/>
              <a:t>These are often called “submodules”</a:t>
            </a:r>
          </a:p>
        </p:txBody>
      </p:sp>
    </p:spTree>
    <p:extLst>
      <p:ext uri="{BB962C8B-B14F-4D97-AF65-F5344CB8AC3E}">
        <p14:creationId xmlns:p14="http://schemas.microsoft.com/office/powerpoint/2010/main" val="3233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Renaming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want to rename a function for your own use</a:t>
            </a:r>
          </a:p>
          <a:p>
            <a:pPr lvl="1"/>
            <a:r>
              <a:rPr lang="en-US" dirty="0" smtClean="0"/>
              <a:t>To save typing, or give a more consistent name with things you are using.</a:t>
            </a:r>
          </a:p>
          <a:p>
            <a:r>
              <a:rPr lang="en-US" dirty="0" smtClean="0"/>
              <a:t>You can do this by </a:t>
            </a:r>
            <a:r>
              <a:rPr lang="en-US" b="1" dirty="0" smtClean="0"/>
              <a:t>adding “as” </a:t>
            </a:r>
            <a:r>
              <a:rPr lang="en-US" dirty="0" smtClean="0"/>
              <a:t>on to the end of the from…import command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from math import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sqrt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sr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 =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(2.0)</a:t>
            </a:r>
          </a:p>
          <a:p>
            <a:pPr lvl="1"/>
            <a:r>
              <a:rPr lang="en-US" dirty="0" smtClean="0"/>
              <a:t>This code defines </a:t>
            </a:r>
            <a:r>
              <a:rPr lang="en-US" dirty="0" err="1" smtClean="0"/>
              <a:t>sqrt</a:t>
            </a:r>
            <a:r>
              <a:rPr lang="en-US" dirty="0" smtClean="0"/>
              <a:t> to be referred to as sr.  Then, </a:t>
            </a:r>
            <a:r>
              <a:rPr lang="en-US" dirty="0" err="1" smtClean="0"/>
              <a:t>sr</a:t>
            </a:r>
            <a:r>
              <a:rPr lang="en-US" dirty="0" smtClean="0"/>
              <a:t> is used for the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are several sources for modules</a:t>
            </a:r>
          </a:p>
          <a:p>
            <a:r>
              <a:rPr lang="en-US" dirty="0"/>
              <a:t>There are default modules included with each Python install</a:t>
            </a:r>
          </a:p>
          <a:p>
            <a:pPr lvl="1"/>
            <a:r>
              <a:rPr lang="en-US" dirty="0"/>
              <a:t>The Python Library Reference</a:t>
            </a:r>
          </a:p>
          <a:p>
            <a:pPr lvl="1"/>
            <a:r>
              <a:rPr lang="en-US" dirty="0"/>
              <a:t>Many commonly used modules, such as: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math (math operations),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cmath</a:t>
            </a:r>
            <a:r>
              <a:rPr lang="en-US" dirty="0">
                <a:solidFill>
                  <a:srgbClr val="FF0000"/>
                </a:solidFill>
              </a:rPr>
              <a:t> (math for complex numbers)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random (random numbers)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etc. (more than 200 more)</a:t>
            </a:r>
          </a:p>
          <a:p>
            <a:pPr lvl="1"/>
            <a:r>
              <a:rPr lang="en-US" dirty="0"/>
              <a:t>You still have to import them to use them.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https://docs.python.org/3/library/index.html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There are several sources for modules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There are default modules included with each Python install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You can install them from external sources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will go into this in a moment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 are automatically installed when you install certain “versions” of Python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Anaconda python automatically includes several additional modules, useful for math/science/engineering computations</a:t>
            </a:r>
          </a:p>
        </p:txBody>
      </p:sp>
    </p:spTree>
    <p:extLst>
      <p:ext uri="{BB962C8B-B14F-4D97-AF65-F5344CB8AC3E}">
        <p14:creationId xmlns:p14="http://schemas.microsoft.com/office/powerpoint/2010/main" val="42437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9A-14C5-48EA-9F4A-F1296D44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Getting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60B-CCF0-4C39-B502-0BA4819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There are several sources for modules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There are default modules included with each Python install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You can install them from external sources</a:t>
            </a:r>
          </a:p>
          <a:p>
            <a:r>
              <a:rPr lang="en-US" b="1" dirty="0" smtClean="0"/>
              <a:t>You </a:t>
            </a:r>
            <a:r>
              <a:rPr lang="en-US" b="1" dirty="0"/>
              <a:t>can write your own!</a:t>
            </a:r>
          </a:p>
          <a:p>
            <a:pPr lvl="1"/>
            <a:r>
              <a:rPr lang="en-US" dirty="0"/>
              <a:t>This is basically just writing and saving a python file</a:t>
            </a:r>
          </a:p>
          <a:p>
            <a:pPr lvl="1"/>
            <a:r>
              <a:rPr lang="en-US" dirty="0"/>
              <a:t>But, there are some details about how to set it up so that it’s more useful</a:t>
            </a:r>
          </a:p>
        </p:txBody>
      </p:sp>
    </p:spTree>
    <p:extLst>
      <p:ext uri="{BB962C8B-B14F-4D97-AF65-F5344CB8AC3E}">
        <p14:creationId xmlns:p14="http://schemas.microsoft.com/office/powerpoint/2010/main" val="38858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6F3E-D560-4C6D-BEA1-D5284A31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Installing additional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DE6B-280E-4176-91A6-D00EA2D2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get additional modules, you need to first install them on your computer.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list of all registered packages/modules available is at the Python Package Index</a:t>
            </a:r>
          </a:p>
          <a:p>
            <a:pPr lvl="1"/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pPr lvl="1"/>
            <a:r>
              <a:rPr lang="en-US" dirty="0"/>
              <a:t>These are not necessarily very good packages!  They are just packages that people enter into the repository</a:t>
            </a:r>
          </a:p>
          <a:p>
            <a:pPr lvl="2"/>
            <a:r>
              <a:rPr lang="en-US" dirty="0"/>
              <a:t>Many new packages are entered daily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You can install them using the pip </a:t>
            </a:r>
            <a:r>
              <a:rPr lang="en-US" b="1" dirty="0" smtClean="0">
                <a:solidFill>
                  <a:srgbClr val="FF0000"/>
                </a:solidFill>
              </a:rPr>
              <a:t>routine or the </a:t>
            </a:r>
            <a:r>
              <a:rPr lang="en-US" b="1" dirty="0" err="1" smtClean="0">
                <a:solidFill>
                  <a:srgbClr val="FF0000"/>
                </a:solidFill>
              </a:rPr>
              <a:t>conda</a:t>
            </a:r>
            <a:r>
              <a:rPr lang="en-US" b="1" dirty="0" smtClean="0">
                <a:solidFill>
                  <a:srgbClr val="FF0000"/>
                </a:solidFill>
              </a:rPr>
              <a:t> package manager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9ACA-74FA-4586-9C14-8CEFE36B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Running 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FB89-CFC5-4A13-B094-459D2EC2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Pip is a routine for installing Python packages</a:t>
            </a:r>
          </a:p>
          <a:p>
            <a:pPr lvl="1"/>
            <a:r>
              <a:rPr lang="en-US" dirty="0"/>
              <a:t>With it, installing a new package is very simple</a:t>
            </a:r>
          </a:p>
          <a:p>
            <a:r>
              <a:rPr lang="en-US" dirty="0">
                <a:solidFill>
                  <a:srgbClr val="FF0000"/>
                </a:solidFill>
              </a:rPr>
              <a:t>You do need to be sure pip is installed and up to date</a:t>
            </a:r>
          </a:p>
          <a:p>
            <a:pPr lvl="1"/>
            <a:r>
              <a:rPr lang="en-US" dirty="0"/>
              <a:t>it should be as part of installing Python, but might need to be updated</a:t>
            </a:r>
          </a:p>
          <a:p>
            <a:r>
              <a:rPr lang="en-US" dirty="0">
                <a:solidFill>
                  <a:srgbClr val="0070C0"/>
                </a:solidFill>
              </a:rPr>
              <a:t>Once installed, you should be able to run pip from the command line of your system</a:t>
            </a:r>
          </a:p>
          <a:p>
            <a:pPr lvl="1"/>
            <a:r>
              <a:rPr lang="en-US" dirty="0" err="1"/>
              <a:t>cmd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Terminal for Mac OSX</a:t>
            </a:r>
          </a:p>
          <a:p>
            <a:r>
              <a:rPr lang="en-US" dirty="0"/>
              <a:t>Just enter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pip install &lt;package name&gt;</a:t>
            </a:r>
          </a:p>
          <a:p>
            <a:r>
              <a:rPr lang="en-US" dirty="0"/>
              <a:t>See documentation: </a:t>
            </a:r>
            <a:r>
              <a:rPr lang="en-US" dirty="0">
                <a:hlinkClick r:id="rId2"/>
              </a:rPr>
              <a:t>https://pip.pypa.io/en/stable/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Running </a:t>
            </a:r>
            <a:r>
              <a:rPr lang="en-US" b="1" dirty="0" err="1" smtClean="0">
                <a:solidFill>
                  <a:srgbClr val="C00000"/>
                </a:solidFill>
              </a:rPr>
              <a:t>conda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is a package manager for use with the Anaconda distribution of Python</a:t>
            </a:r>
          </a:p>
          <a:p>
            <a:r>
              <a:rPr lang="en-US" dirty="0" smtClean="0"/>
              <a:t>It includes both graphical and command-line interfaces to help see which packages are installed, and to install more</a:t>
            </a:r>
          </a:p>
          <a:p>
            <a:r>
              <a:rPr lang="en-US" dirty="0" smtClean="0"/>
              <a:t>See 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https://conda.io/docs/user-guide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– </a:t>
            </a:r>
            <a:br>
              <a:rPr lang="en-US" dirty="0"/>
            </a:br>
            <a:r>
              <a:rPr lang="en-US" sz="3600" b="1" dirty="0"/>
              <a:t>Main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r>
              <a:rPr lang="en-US" dirty="0"/>
              <a:t>When following code, we will encounter a function </a:t>
            </a:r>
            <a:r>
              <a:rPr lang="en-US" b="1" dirty="0"/>
              <a:t>call</a:t>
            </a:r>
          </a:p>
          <a:p>
            <a:r>
              <a:rPr lang="en-US" dirty="0">
                <a:solidFill>
                  <a:srgbClr val="C00000"/>
                </a:solidFill>
              </a:rPr>
              <a:t>When a function is finished</a:t>
            </a:r>
            <a:r>
              <a:rPr lang="en-US" dirty="0"/>
              <a:t>, we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to the place it was called from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F045E-95C4-4F94-834D-FDD6BBC56AD3}"/>
              </a:ext>
            </a:extLst>
          </p:cNvPr>
          <p:cNvSpPr txBox="1"/>
          <p:nvPr/>
        </p:nvSpPr>
        <p:spPr>
          <a:xfrm>
            <a:off x="9420224" y="5536009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59F66-54EA-4B54-B0CE-8EC0A2482AE5}"/>
              </a:ext>
            </a:extLst>
          </p:cNvPr>
          <p:cNvSpPr txBox="1"/>
          <p:nvPr/>
        </p:nvSpPr>
        <p:spPr>
          <a:xfrm>
            <a:off x="8616824" y="2364951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455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Getting and Using Modules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program in Python, you will probably find </a:t>
            </a:r>
            <a:r>
              <a:rPr lang="en-US" dirty="0" smtClean="0">
                <a:solidFill>
                  <a:srgbClr val="0070C0"/>
                </a:solidFill>
              </a:rPr>
              <a:t>there are modules you’d like to use (we’ll see two of these in lab).</a:t>
            </a:r>
          </a:p>
          <a:p>
            <a:r>
              <a:rPr lang="en-US" dirty="0" smtClean="0"/>
              <a:t>Usually, </a:t>
            </a:r>
            <a:r>
              <a:rPr lang="en-US" dirty="0" smtClean="0">
                <a:solidFill>
                  <a:srgbClr val="00B050"/>
                </a:solidFill>
              </a:rPr>
              <a:t>modules have some documentation with them, explaining how they work.</a:t>
            </a:r>
          </a:p>
          <a:p>
            <a:r>
              <a:rPr lang="en-US" dirty="0" smtClean="0"/>
              <a:t>Most </a:t>
            </a:r>
            <a:r>
              <a:rPr lang="en-US" dirty="0" smtClean="0">
                <a:solidFill>
                  <a:srgbClr val="FF0000"/>
                </a:solidFill>
              </a:rPr>
              <a:t>modules have an entire “philosophy” about how the various components they provide should work and be used together.</a:t>
            </a:r>
          </a:p>
          <a:p>
            <a:r>
              <a:rPr lang="en-US" dirty="0" smtClean="0"/>
              <a:t>When using modules, it is more to read and understand how a module works than it is to get it installed on your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40C9-A660-44CB-8817-13FA498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DEB4-C87F-4195-AC08-B7E966AB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practice making function calls</a:t>
            </a:r>
          </a:p>
          <a:p>
            <a:pPr lvl="1"/>
            <a:r>
              <a:rPr lang="en-US" dirty="0"/>
              <a:t>Using plotting commands and creating new data storage types</a:t>
            </a:r>
          </a:p>
          <a:p>
            <a:r>
              <a:rPr lang="en-US" dirty="0"/>
              <a:t>The idea is for you to learn to use (parts of) 2 packages: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a package for performing vector and matrix operations</a:t>
            </a:r>
          </a:p>
          <a:p>
            <a:pPr lvl="1"/>
            <a:r>
              <a:rPr lang="en-US" dirty="0"/>
              <a:t>matplotlib – a package for creating data plots</a:t>
            </a:r>
          </a:p>
          <a:p>
            <a:pPr lvl="1"/>
            <a:r>
              <a:rPr lang="en-US" dirty="0"/>
              <a:t>These are two of the most widely used Python packages in engineering.</a:t>
            </a:r>
          </a:p>
        </p:txBody>
      </p:sp>
    </p:spTree>
    <p:extLst>
      <p:ext uri="{BB962C8B-B14F-4D97-AF65-F5344CB8AC3E}">
        <p14:creationId xmlns:p14="http://schemas.microsoft.com/office/powerpoint/2010/main" val="36574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4B3-5D64-452B-810E-E737D55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23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– </a:t>
            </a:r>
            <a:br>
              <a:rPr lang="en-US" dirty="0"/>
            </a:br>
            <a:r>
              <a:rPr lang="en-US" sz="3600" b="1" dirty="0"/>
              <a:t>Main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0505-2F1C-4B56-9DAC-4C33DAD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5381" cy="4351338"/>
          </a:xfrm>
        </p:spPr>
        <p:txBody>
          <a:bodyPr/>
          <a:lstStyle/>
          <a:p>
            <a:r>
              <a:rPr lang="en-US" dirty="0"/>
              <a:t>Functions are basically a section of code that gets specified separately from the rest of the code.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This presents (along with sequential, conditional, and repetition) another model for organizing computation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0A62B-287A-4948-BA1F-77D18F24A168}"/>
              </a:ext>
            </a:extLst>
          </p:cNvPr>
          <p:cNvSpPr/>
          <p:nvPr/>
        </p:nvSpPr>
        <p:spPr>
          <a:xfrm>
            <a:off x="10050133" y="250457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</a:t>
            </a:r>
          </a:p>
          <a:p>
            <a:pPr algn="ctr"/>
            <a:r>
              <a:rPr lang="en-US" dirty="0"/>
              <a:t>Code Section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1C5B4-FCFA-459D-9E45-85BBE140474C}"/>
              </a:ext>
            </a:extLst>
          </p:cNvPr>
          <p:cNvSpPr/>
          <p:nvPr/>
        </p:nvSpPr>
        <p:spPr>
          <a:xfrm>
            <a:off x="6760364" y="117554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5D65-C447-481B-AFAC-4207DA7ABEC4}"/>
              </a:ext>
            </a:extLst>
          </p:cNvPr>
          <p:cNvSpPr/>
          <p:nvPr/>
        </p:nvSpPr>
        <p:spPr>
          <a:xfrm>
            <a:off x="6760365" y="2917825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D69D5-4FEC-447A-993C-D5565E3C0A1D}"/>
              </a:ext>
            </a:extLst>
          </p:cNvPr>
          <p:cNvSpPr/>
          <p:nvPr/>
        </p:nvSpPr>
        <p:spPr>
          <a:xfrm>
            <a:off x="10050134" y="4766864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B</a:t>
            </a:r>
          </a:p>
          <a:p>
            <a:pPr algn="ctr"/>
            <a:r>
              <a:rPr lang="en-US" dirty="0"/>
              <a:t>Code Section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3A852-5B78-4ABE-82F0-9EA1D916ABAF}"/>
              </a:ext>
            </a:extLst>
          </p:cNvPr>
          <p:cNvSpPr/>
          <p:nvPr/>
        </p:nvSpPr>
        <p:spPr>
          <a:xfrm>
            <a:off x="6760367" y="4663281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BA644-525C-4578-9474-B2B61FA5F863}"/>
              </a:ext>
            </a:extLst>
          </p:cNvPr>
          <p:cNvSpPr/>
          <p:nvPr/>
        </p:nvSpPr>
        <p:spPr>
          <a:xfrm>
            <a:off x="6760368" y="5536009"/>
            <a:ext cx="1693069" cy="65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Section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32790-E8A1-42DB-8782-EDDBA0B19C46}"/>
              </a:ext>
            </a:extLst>
          </p:cNvPr>
          <p:cNvSpPr txBox="1"/>
          <p:nvPr/>
        </p:nvSpPr>
        <p:spPr>
          <a:xfrm>
            <a:off x="6510508" y="625833"/>
            <a:ext cx="21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 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21DBA-8294-4C8C-BC20-8EF261088BB8}"/>
              </a:ext>
            </a:extLst>
          </p:cNvPr>
          <p:cNvSpPr txBox="1"/>
          <p:nvPr/>
        </p:nvSpPr>
        <p:spPr>
          <a:xfrm>
            <a:off x="10170489" y="62583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ECFAC3-E0AB-4B36-84B1-F3858286394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8912308" y="520215"/>
            <a:ext cx="678950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568C1C-1EDD-4FAE-A548-8ECCE5F54E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 flipH="1">
            <a:off x="9133368" y="1391357"/>
            <a:ext cx="236831" cy="3289768"/>
          </a:xfrm>
          <a:prstGeom prst="curvedConnector5">
            <a:avLst>
              <a:gd name="adj1" fmla="val -96525"/>
              <a:gd name="adj2" fmla="val 50000"/>
              <a:gd name="adj3" fmla="val 1965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2FB4E1A-D738-4789-965F-589896460E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652305" y="2522500"/>
            <a:ext cx="1198958" cy="32897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020785-B4D1-46A2-B90B-C03C9A0C22B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>
            <a:off x="8874954" y="3395230"/>
            <a:ext cx="753664" cy="3289767"/>
          </a:xfrm>
          <a:prstGeom prst="curvedConnector5">
            <a:avLst>
              <a:gd name="adj1" fmla="val -30332"/>
              <a:gd name="adj2" fmla="val 50000"/>
              <a:gd name="adj3" fmla="val 130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875F76-7BD6-4488-B459-3DB356275B6D}"/>
              </a:ext>
            </a:extLst>
          </p:cNvPr>
          <p:cNvSpPr txBox="1"/>
          <p:nvPr/>
        </p:nvSpPr>
        <p:spPr>
          <a:xfrm>
            <a:off x="8703288" y="177182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936AD-8312-4D3D-AC04-B93D4466C335}"/>
              </a:ext>
            </a:extLst>
          </p:cNvPr>
          <p:cNvSpPr txBox="1"/>
          <p:nvPr/>
        </p:nvSpPr>
        <p:spPr>
          <a:xfrm>
            <a:off x="9433108" y="378836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Function 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F045E-95C4-4F94-834D-FDD6BBC56AD3}"/>
              </a:ext>
            </a:extLst>
          </p:cNvPr>
          <p:cNvSpPr txBox="1"/>
          <p:nvPr/>
        </p:nvSpPr>
        <p:spPr>
          <a:xfrm>
            <a:off x="9420224" y="5536009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59F66-54EA-4B54-B0CE-8EC0A2482AE5}"/>
              </a:ext>
            </a:extLst>
          </p:cNvPr>
          <p:cNvSpPr txBox="1"/>
          <p:nvPr/>
        </p:nvSpPr>
        <p:spPr>
          <a:xfrm>
            <a:off x="8616824" y="2364951"/>
            <a:ext cx="105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418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7AD-C12F-4CD5-9978-6DE42FBF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Why do we have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DF74-B2A4-4D9A-9BB4-F4AA45DB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Prevent re-writing </a:t>
            </a:r>
            <a:r>
              <a:rPr lang="en-US" dirty="0"/>
              <a:t>the same code repeatedly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can call the same function several times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Helps conceptually separate </a:t>
            </a:r>
            <a:r>
              <a:rPr lang="en-US" dirty="0"/>
              <a:t>parts of the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section </a:t>
            </a:r>
            <a:r>
              <a:rPr lang="en-US" dirty="0">
                <a:solidFill>
                  <a:srgbClr val="FF0000"/>
                </a:solidFill>
              </a:rPr>
              <a:t>of code </a:t>
            </a:r>
            <a:r>
              <a:rPr lang="en-US" dirty="0"/>
              <a:t>that can be thought of as a single action </a:t>
            </a:r>
            <a:r>
              <a:rPr lang="en-US" dirty="0">
                <a:solidFill>
                  <a:srgbClr val="FF0000"/>
                </a:solidFill>
              </a:rPr>
              <a:t>can be separated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don’t see </a:t>
            </a:r>
            <a:r>
              <a:rPr lang="en-US" dirty="0"/>
              <a:t>a big block of code that’s </a:t>
            </a:r>
            <a:r>
              <a:rPr lang="en-US" dirty="0">
                <a:solidFill>
                  <a:srgbClr val="FF0000"/>
                </a:solidFill>
              </a:rPr>
              <a:t>separated from other things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Can write a function separately </a:t>
            </a:r>
            <a:r>
              <a:rPr lang="en-US" dirty="0"/>
              <a:t>from the rest of the code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E080-7214-41DD-96B7-FCA352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4F95-6E2A-4C7A-B147-B80EFBBD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913" y="1755824"/>
            <a:ext cx="8920053" cy="3542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We’ve actually been seeing many function calls already!</a:t>
            </a:r>
          </a:p>
          <a:p>
            <a:pPr>
              <a:lnSpc>
                <a:spcPct val="200000"/>
              </a:lnSpc>
            </a:pPr>
            <a:r>
              <a:rPr lang="en-US" dirty="0"/>
              <a:t>Function calls have the form: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&lt;function name&gt;(&lt;arguments&gt;)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16190</TotalTime>
  <Words>2826</Words>
  <Application>Microsoft Office PowerPoint</Application>
  <PresentationFormat>Widescreen</PresentationFormat>
  <Paragraphs>462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Lecture 10</vt:lpstr>
      <vt:lpstr>What are we going to cover today? </vt:lpstr>
      <vt:lpstr>Functions –  Main Ideas</vt:lpstr>
      <vt:lpstr>Functions –  Main Ideas</vt:lpstr>
      <vt:lpstr>Functions –  Main Ideas</vt:lpstr>
      <vt:lpstr>Functions –  Main Ideas</vt:lpstr>
      <vt:lpstr>Functions –  Main Ideas</vt:lpstr>
      <vt:lpstr>Why do we have functions?</vt:lpstr>
      <vt:lpstr>Function calls</vt:lpstr>
      <vt:lpstr>Function calls</vt:lpstr>
      <vt:lpstr>Function calls</vt:lpstr>
      <vt:lpstr>Function calls</vt:lpstr>
      <vt:lpstr>Function calls</vt:lpstr>
      <vt:lpstr>Passing Data To/From Functions</vt:lpstr>
      <vt:lpstr>Functions as a “black box”</vt:lpstr>
      <vt:lpstr>Passing in Data</vt:lpstr>
      <vt:lpstr>Returning Data</vt:lpstr>
      <vt:lpstr>Tuples</vt:lpstr>
      <vt:lpstr>Tuple operations</vt:lpstr>
      <vt:lpstr>Tuple operations</vt:lpstr>
      <vt:lpstr>Tuple operations</vt:lpstr>
      <vt:lpstr>Tuple operations</vt:lpstr>
      <vt:lpstr>Returning tuples</vt:lpstr>
      <vt:lpstr>Returning tuples</vt:lpstr>
      <vt:lpstr>Returning tuples</vt:lpstr>
      <vt:lpstr>Returning tuples</vt:lpstr>
      <vt:lpstr>Where do we get functions?</vt:lpstr>
      <vt:lpstr>Some Useful Functions</vt:lpstr>
      <vt:lpstr>Some Useful Functions</vt:lpstr>
      <vt:lpstr>Where do we get functions?</vt:lpstr>
      <vt:lpstr>Where do we get functions?</vt:lpstr>
      <vt:lpstr>Where do we get functions?</vt:lpstr>
      <vt:lpstr>An Analogy</vt:lpstr>
      <vt:lpstr>An Analogy</vt:lpstr>
      <vt:lpstr>Modules and Packages</vt:lpstr>
      <vt:lpstr>Importing Modules</vt:lpstr>
      <vt:lpstr>Importing a whole module</vt:lpstr>
      <vt:lpstr>Importing a whole module</vt:lpstr>
      <vt:lpstr>Importing a whole module</vt:lpstr>
      <vt:lpstr>Importing a whole module</vt:lpstr>
      <vt:lpstr>Importing a whole module</vt:lpstr>
      <vt:lpstr>Importing a whole module</vt:lpstr>
      <vt:lpstr>Example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individual functions</vt:lpstr>
      <vt:lpstr>Importing all functions</vt:lpstr>
      <vt:lpstr>Packages</vt:lpstr>
      <vt:lpstr>Renaming</vt:lpstr>
      <vt:lpstr>Getting Modules</vt:lpstr>
      <vt:lpstr>Getting Modules</vt:lpstr>
      <vt:lpstr>Getting Modules</vt:lpstr>
      <vt:lpstr>Installing additional modules</vt:lpstr>
      <vt:lpstr>Running pip</vt:lpstr>
      <vt:lpstr>Running conda</vt:lpstr>
      <vt:lpstr>Getting and Using Modules</vt:lpstr>
      <vt:lpstr>Lab/Homework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232</cp:revision>
  <dcterms:created xsi:type="dcterms:W3CDTF">2017-11-22T15:57:42Z</dcterms:created>
  <dcterms:modified xsi:type="dcterms:W3CDTF">2018-11-05T06:22:37Z</dcterms:modified>
</cp:coreProperties>
</file>