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317" r:id="rId5"/>
    <p:sldId id="318" r:id="rId6"/>
    <p:sldId id="319" r:id="rId7"/>
    <p:sldId id="320" r:id="rId8"/>
    <p:sldId id="321" r:id="rId9"/>
    <p:sldId id="316" r:id="rId10"/>
    <p:sldId id="343" r:id="rId11"/>
    <p:sldId id="322" r:id="rId12"/>
    <p:sldId id="323" r:id="rId13"/>
    <p:sldId id="324" r:id="rId14"/>
    <p:sldId id="325" r:id="rId15"/>
    <p:sldId id="326"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4" r:id="rId30"/>
    <p:sldId id="345" r:id="rId31"/>
    <p:sldId id="346" r:id="rId32"/>
    <p:sldId id="347" r:id="rId33"/>
    <p:sldId id="348" r:id="rId34"/>
    <p:sldId id="349" r:id="rId35"/>
    <p:sldId id="350" r:id="rId36"/>
    <p:sldId id="351" r:id="rId37"/>
    <p:sldId id="352" r:id="rId38"/>
    <p:sldId id="361" r:id="rId39"/>
    <p:sldId id="414" r:id="rId40"/>
    <p:sldId id="415" r:id="rId41"/>
    <p:sldId id="353" r:id="rId42"/>
    <p:sldId id="354" r:id="rId43"/>
    <p:sldId id="356" r:id="rId44"/>
    <p:sldId id="357" r:id="rId45"/>
    <p:sldId id="397" r:id="rId46"/>
    <p:sldId id="359" r:id="rId47"/>
    <p:sldId id="360" r:id="rId48"/>
    <p:sldId id="400" r:id="rId49"/>
    <p:sldId id="401" r:id="rId50"/>
    <p:sldId id="398" r:id="rId51"/>
    <p:sldId id="402" r:id="rId52"/>
    <p:sldId id="403" r:id="rId53"/>
    <p:sldId id="404" r:id="rId54"/>
    <p:sldId id="405" r:id="rId55"/>
    <p:sldId id="363" r:id="rId56"/>
    <p:sldId id="364" r:id="rId57"/>
    <p:sldId id="367" r:id="rId58"/>
    <p:sldId id="368" r:id="rId59"/>
    <p:sldId id="365" r:id="rId60"/>
    <p:sldId id="366" r:id="rId61"/>
    <p:sldId id="369" r:id="rId62"/>
    <p:sldId id="371" r:id="rId63"/>
    <p:sldId id="370" r:id="rId64"/>
    <p:sldId id="372" r:id="rId65"/>
    <p:sldId id="373" r:id="rId66"/>
    <p:sldId id="374" r:id="rId67"/>
    <p:sldId id="375" r:id="rId68"/>
    <p:sldId id="376" r:id="rId69"/>
    <p:sldId id="327"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406" r:id="rId90"/>
    <p:sldId id="410" r:id="rId91"/>
    <p:sldId id="411" r:id="rId92"/>
    <p:sldId id="412" r:id="rId93"/>
    <p:sldId id="413" r:id="rId94"/>
    <p:sldId id="396"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91" d="100"/>
          <a:sy n="91" d="100"/>
        </p:scale>
        <p:origin x="72" y="4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Lecture 11</a:t>
            </a:r>
          </a:p>
        </p:txBody>
      </p:sp>
      <p:sp>
        <p:nvSpPr>
          <p:cNvPr id="3" name="Subtitle 2"/>
          <p:cNvSpPr>
            <a:spLocks noGrp="1"/>
          </p:cNvSpPr>
          <p:nvPr>
            <p:ph type="subTitle" idx="1"/>
          </p:nvPr>
        </p:nvSpPr>
        <p:spPr/>
        <p:txBody>
          <a:bodyPr>
            <a:normAutofit/>
          </a:bodyPr>
          <a:lstStyle/>
          <a:p>
            <a:r>
              <a:rPr lang="en-US" sz="2800" b="1" dirty="0"/>
              <a:t>Creating Functions</a:t>
            </a:r>
          </a:p>
        </p:txBody>
      </p:sp>
    </p:spTree>
    <p:extLst>
      <p:ext uri="{BB962C8B-B14F-4D97-AF65-F5344CB8AC3E}">
        <p14:creationId xmlns:p14="http://schemas.microsoft.com/office/powerpoint/2010/main" val="49469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EE0-047B-4791-8A3C-8EC26032965C}"/>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19C38DE1-450E-4EDE-A7A8-D92EA1A68010}"/>
              </a:ext>
            </a:extLst>
          </p:cNvPr>
          <p:cNvSpPr>
            <a:spLocks noGrp="1"/>
          </p:cNvSpPr>
          <p:nvPr>
            <p:ph idx="1"/>
          </p:nvPr>
        </p:nvSpPr>
        <p:spPr>
          <a:xfrm>
            <a:off x="838199" y="1825625"/>
            <a:ext cx="10756153" cy="4351338"/>
          </a:xfrm>
        </p:spPr>
        <p:txBody>
          <a:bodyPr/>
          <a:lstStyle/>
          <a:p>
            <a:r>
              <a:rPr lang="en-US" dirty="0"/>
              <a:t>We’ll see a couple of examples.</a:t>
            </a:r>
          </a:p>
          <a:p>
            <a:r>
              <a:rPr lang="en-US" dirty="0"/>
              <a:t>For now, </a:t>
            </a:r>
            <a:r>
              <a:rPr lang="en-US" dirty="0">
                <a:solidFill>
                  <a:srgbClr val="0070C0"/>
                </a:solidFill>
              </a:rPr>
              <a:t>we will assume there are no parameters</a:t>
            </a:r>
            <a:r>
              <a:rPr lang="en-US" dirty="0"/>
              <a:t>.</a:t>
            </a:r>
          </a:p>
          <a:p>
            <a:r>
              <a:rPr lang="en-US" dirty="0"/>
              <a:t>Say we want a function that will print out a warning.  We can define it as follows:</a:t>
            </a:r>
          </a:p>
          <a:p>
            <a:pPr marL="0" indent="0">
              <a:buNone/>
            </a:pPr>
            <a:endParaRPr lang="en-US" dirty="0"/>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p:txBody>
      </p:sp>
    </p:spTree>
    <p:extLst>
      <p:ext uri="{BB962C8B-B14F-4D97-AF65-F5344CB8AC3E}">
        <p14:creationId xmlns:p14="http://schemas.microsoft.com/office/powerpoint/2010/main" val="3723616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r>
              <a:rPr lang="en-US" dirty="0"/>
              <a:t>To use it in a program, we first define it, and then we can call it: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4156136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pPr marL="0" indent="0">
              <a:buNone/>
            </a:pPr>
            <a:r>
              <a:rPr lang="en-US" b="1" dirty="0">
                <a:solidFill>
                  <a:srgbClr val="0070C0"/>
                </a:solidFill>
              </a:rPr>
              <a:t>You must define the function before you try to call it.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warn()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NameError</a:t>
            </a:r>
            <a:r>
              <a:rPr lang="en-US" dirty="0">
                <a:solidFill>
                  <a:srgbClr val="FF0000"/>
                </a:solidFill>
                <a:latin typeface="Consolas" panose="020B0609020204030204" pitchFamily="49" charset="0"/>
              </a:rPr>
              <a:t>: name 'warn' is not defined</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2855130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730C-1D1B-4A30-9898-DC5738E6D828}"/>
              </a:ext>
            </a:extLst>
          </p:cNvPr>
          <p:cNvSpPr>
            <a:spLocks noGrp="1"/>
          </p:cNvSpPr>
          <p:nvPr>
            <p:ph type="title"/>
          </p:nvPr>
        </p:nvSpPr>
        <p:spPr/>
        <p:txBody>
          <a:bodyPr/>
          <a:lstStyle/>
          <a:p>
            <a:pPr algn="ctr"/>
            <a:r>
              <a:rPr lang="en-US" b="1" dirty="0">
                <a:solidFill>
                  <a:srgbClr val="C00000"/>
                </a:solidFill>
              </a:rPr>
              <a:t>Functions in a program</a:t>
            </a:r>
          </a:p>
        </p:txBody>
      </p:sp>
      <p:sp>
        <p:nvSpPr>
          <p:cNvPr id="3" name="Content Placeholder 2">
            <a:extLst>
              <a:ext uri="{FF2B5EF4-FFF2-40B4-BE49-F238E27FC236}">
                <a16:creationId xmlns:a16="http://schemas.microsoft.com/office/drawing/2014/main" id="{24EAAFDA-E7D8-42C5-A1C0-986C8B878A25}"/>
              </a:ext>
            </a:extLst>
          </p:cNvPr>
          <p:cNvSpPr>
            <a:spLocks noGrp="1"/>
          </p:cNvSpPr>
          <p:nvPr>
            <p:ph idx="1"/>
          </p:nvPr>
        </p:nvSpPr>
        <p:spPr/>
        <p:txBody>
          <a:bodyPr/>
          <a:lstStyle/>
          <a:p>
            <a:pPr marL="0" indent="0">
              <a:lnSpc>
                <a:spcPct val="200000"/>
              </a:lnSpc>
              <a:buNone/>
            </a:pPr>
            <a:r>
              <a:rPr lang="en-US" dirty="0"/>
              <a:t>It is common practice to </a:t>
            </a:r>
            <a:r>
              <a:rPr lang="en-US" b="1" dirty="0">
                <a:solidFill>
                  <a:srgbClr val="0070C0"/>
                </a:solidFill>
              </a:rPr>
              <a:t>list all functions near the beginning of a program, before any of the “main” code.</a:t>
            </a:r>
          </a:p>
          <a:p>
            <a:pPr lvl="1">
              <a:lnSpc>
                <a:spcPct val="200000"/>
              </a:lnSpc>
            </a:pPr>
            <a:r>
              <a:rPr lang="en-US" b="1" dirty="0">
                <a:solidFill>
                  <a:srgbClr val="0070C0"/>
                </a:solidFill>
              </a:rPr>
              <a:t>First</a:t>
            </a:r>
            <a:r>
              <a:rPr lang="en-US" dirty="0"/>
              <a:t> are usually any import statements</a:t>
            </a:r>
          </a:p>
          <a:p>
            <a:pPr lvl="1">
              <a:lnSpc>
                <a:spcPct val="200000"/>
              </a:lnSpc>
            </a:pPr>
            <a:r>
              <a:rPr lang="en-US" b="1" dirty="0">
                <a:solidFill>
                  <a:srgbClr val="0070C0"/>
                </a:solidFill>
              </a:rPr>
              <a:t>Next </a:t>
            </a:r>
            <a:r>
              <a:rPr lang="en-US" dirty="0"/>
              <a:t>are usually function definitions</a:t>
            </a:r>
          </a:p>
          <a:p>
            <a:pPr lvl="1">
              <a:lnSpc>
                <a:spcPct val="200000"/>
              </a:lnSpc>
            </a:pPr>
            <a:r>
              <a:rPr lang="en-US" b="1" dirty="0">
                <a:solidFill>
                  <a:srgbClr val="0070C0"/>
                </a:solidFill>
              </a:rPr>
              <a:t>Then</a:t>
            </a:r>
            <a:r>
              <a:rPr lang="en-US" dirty="0"/>
              <a:t> is the main code to be executed</a:t>
            </a:r>
          </a:p>
        </p:txBody>
      </p:sp>
    </p:spTree>
    <p:extLst>
      <p:ext uri="{BB962C8B-B14F-4D97-AF65-F5344CB8AC3E}">
        <p14:creationId xmlns:p14="http://schemas.microsoft.com/office/powerpoint/2010/main" val="3400600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You can call one function from another</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p:txBody>
      </p:sp>
    </p:spTree>
    <p:extLst>
      <p:ext uri="{BB962C8B-B14F-4D97-AF65-F5344CB8AC3E}">
        <p14:creationId xmlns:p14="http://schemas.microsoft.com/office/powerpoint/2010/main" val="4011740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730C-1D1B-4A30-9898-DC5738E6D828}"/>
              </a:ext>
            </a:extLst>
          </p:cNvPr>
          <p:cNvSpPr>
            <a:spLocks noGrp="1"/>
          </p:cNvSpPr>
          <p:nvPr>
            <p:ph type="title"/>
          </p:nvPr>
        </p:nvSpPr>
        <p:spPr/>
        <p:txBody>
          <a:bodyPr/>
          <a:lstStyle/>
          <a:p>
            <a:pPr algn="ctr"/>
            <a:r>
              <a:rPr lang="en-US" b="1" dirty="0">
                <a:solidFill>
                  <a:srgbClr val="C00000"/>
                </a:solidFill>
              </a:rPr>
              <a:t>The interpreter and functions</a:t>
            </a:r>
          </a:p>
        </p:txBody>
      </p:sp>
      <p:sp>
        <p:nvSpPr>
          <p:cNvPr id="3" name="Content Placeholder 2">
            <a:extLst>
              <a:ext uri="{FF2B5EF4-FFF2-40B4-BE49-F238E27FC236}">
                <a16:creationId xmlns:a16="http://schemas.microsoft.com/office/drawing/2014/main" id="{24EAAFDA-E7D8-42C5-A1C0-986C8B878A25}"/>
              </a:ext>
            </a:extLst>
          </p:cNvPr>
          <p:cNvSpPr>
            <a:spLocks noGrp="1"/>
          </p:cNvSpPr>
          <p:nvPr>
            <p:ph idx="1"/>
          </p:nvPr>
        </p:nvSpPr>
        <p:spPr>
          <a:xfrm>
            <a:off x="838200" y="1472812"/>
            <a:ext cx="10515600" cy="5095511"/>
          </a:xfrm>
        </p:spPr>
        <p:txBody>
          <a:bodyPr>
            <a:normAutofit/>
          </a:bodyPr>
          <a:lstStyle/>
          <a:p>
            <a:pPr marL="0" indent="0">
              <a:lnSpc>
                <a:spcPct val="200000"/>
              </a:lnSpc>
              <a:buNone/>
            </a:pPr>
            <a:r>
              <a:rPr lang="en-US" sz="2400" dirty="0"/>
              <a:t>When the interpreter encounters a function definition, it </a:t>
            </a:r>
            <a:r>
              <a:rPr lang="en-US" sz="2400" b="1" dirty="0">
                <a:solidFill>
                  <a:srgbClr val="0070C0"/>
                </a:solidFill>
              </a:rPr>
              <a:t>“remembers” </a:t>
            </a:r>
            <a:r>
              <a:rPr lang="en-US" sz="2400" dirty="0"/>
              <a:t>what the </a:t>
            </a:r>
            <a:r>
              <a:rPr lang="en-US" sz="2400" b="1" dirty="0">
                <a:solidFill>
                  <a:srgbClr val="0070C0"/>
                </a:solidFill>
              </a:rPr>
              <a:t>name of the function is and how many parameters it takes.</a:t>
            </a:r>
          </a:p>
          <a:p>
            <a:pPr marL="457200" lvl="1" indent="0">
              <a:lnSpc>
                <a:spcPct val="200000"/>
              </a:lnSpc>
              <a:buNone/>
            </a:pPr>
            <a:r>
              <a:rPr lang="en-US" dirty="0"/>
              <a:t>It does not actually go through the function body</a:t>
            </a:r>
          </a:p>
          <a:p>
            <a:pPr marL="0" indent="0">
              <a:lnSpc>
                <a:spcPct val="200000"/>
              </a:lnSpc>
              <a:buNone/>
            </a:pPr>
            <a:r>
              <a:rPr lang="en-US" sz="2400" b="1" dirty="0">
                <a:solidFill>
                  <a:srgbClr val="C00000"/>
                </a:solidFill>
              </a:rPr>
              <a:t>When the function is called, then the interpreter goes back to the function body and executes those commands</a:t>
            </a:r>
          </a:p>
          <a:p>
            <a:endParaRPr lang="en-US" dirty="0"/>
          </a:p>
        </p:txBody>
      </p:sp>
    </p:spTree>
    <p:extLst>
      <p:ext uri="{BB962C8B-B14F-4D97-AF65-F5344CB8AC3E}">
        <p14:creationId xmlns:p14="http://schemas.microsoft.com/office/powerpoint/2010/main" val="4171894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3" y="148193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The interpreter first encounters a definition of the function named warn</a:t>
            </a:r>
          </a:p>
        </p:txBody>
      </p:sp>
    </p:spTree>
    <p:extLst>
      <p:ext uri="{BB962C8B-B14F-4D97-AF65-F5344CB8AC3E}">
        <p14:creationId xmlns:p14="http://schemas.microsoft.com/office/powerpoint/2010/main" val="1576988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2" y="285054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646331"/>
          </a:xfrm>
          <a:prstGeom prst="rect">
            <a:avLst/>
          </a:prstGeom>
          <a:noFill/>
        </p:spPr>
        <p:txBody>
          <a:bodyPr wrap="square" rtlCol="0">
            <a:spAutoFit/>
          </a:bodyPr>
          <a:lstStyle/>
          <a:p>
            <a:r>
              <a:rPr lang="en-US" dirty="0">
                <a:solidFill>
                  <a:srgbClr val="FF0000"/>
                </a:solidFill>
              </a:rPr>
              <a:t>It remembers where it saw “warn” and skips the body.</a:t>
            </a:r>
          </a:p>
        </p:txBody>
      </p:sp>
    </p:spTree>
    <p:extLst>
      <p:ext uri="{BB962C8B-B14F-4D97-AF65-F5344CB8AC3E}">
        <p14:creationId xmlns:p14="http://schemas.microsoft.com/office/powerpoint/2010/main" val="875581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1" y="419525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1477328"/>
          </a:xfrm>
          <a:prstGeom prst="rect">
            <a:avLst/>
          </a:prstGeom>
          <a:noFill/>
        </p:spPr>
        <p:txBody>
          <a:bodyPr wrap="square" rtlCol="0">
            <a:spAutoFit/>
          </a:bodyPr>
          <a:lstStyle/>
          <a:p>
            <a:r>
              <a:rPr lang="en-US" dirty="0">
                <a:solidFill>
                  <a:srgbClr val="FF0000"/>
                </a:solidFill>
              </a:rPr>
              <a:t>Likewise, it remembers where it saw “</a:t>
            </a:r>
            <a:r>
              <a:rPr lang="en-US" dirty="0" err="1">
                <a:solidFill>
                  <a:srgbClr val="FF0000"/>
                </a:solidFill>
              </a:rPr>
              <a:t>doublewarn</a:t>
            </a:r>
            <a:r>
              <a:rPr lang="en-US" dirty="0">
                <a:solidFill>
                  <a:srgbClr val="FF0000"/>
                </a:solidFill>
              </a:rPr>
              <a:t>” and skips the body.</a:t>
            </a:r>
          </a:p>
          <a:p>
            <a:r>
              <a:rPr lang="en-US" dirty="0">
                <a:solidFill>
                  <a:srgbClr val="FF0000"/>
                </a:solidFill>
              </a:rPr>
              <a:t>It is next going to encounter the function call</a:t>
            </a:r>
          </a:p>
        </p:txBody>
      </p:sp>
    </p:spTree>
    <p:extLst>
      <p:ext uri="{BB962C8B-B14F-4D97-AF65-F5344CB8AC3E}">
        <p14:creationId xmlns:p14="http://schemas.microsoft.com/office/powerpoint/2010/main" val="2601445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321342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1477328"/>
          </a:xfrm>
          <a:prstGeom prst="rect">
            <a:avLst/>
          </a:prstGeom>
          <a:noFill/>
        </p:spPr>
        <p:txBody>
          <a:bodyPr wrap="square" rtlCol="0">
            <a:spAutoFit/>
          </a:bodyPr>
          <a:lstStyle/>
          <a:p>
            <a:r>
              <a:rPr lang="en-US" dirty="0">
                <a:solidFill>
                  <a:srgbClr val="FF0000"/>
                </a:solidFill>
              </a:rPr>
              <a:t>The function call was to </a:t>
            </a:r>
            <a:r>
              <a:rPr lang="en-US" dirty="0" err="1">
                <a:solidFill>
                  <a:srgbClr val="FF0000"/>
                </a:solidFill>
              </a:rPr>
              <a:t>doublewarn</a:t>
            </a:r>
            <a:r>
              <a:rPr lang="en-US" dirty="0">
                <a:solidFill>
                  <a:srgbClr val="FF0000"/>
                </a:solidFill>
              </a:rPr>
              <a:t>, so it goes back to the body of that function.</a:t>
            </a:r>
          </a:p>
          <a:p>
            <a:r>
              <a:rPr lang="en-US" dirty="0">
                <a:solidFill>
                  <a:srgbClr val="FF0000"/>
                </a:solidFill>
              </a:rPr>
              <a:t>It remembers where it needs to return once it’s done.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98294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What are we going to cover today?	</a:t>
            </a:r>
          </a:p>
        </p:txBody>
      </p:sp>
      <p:sp>
        <p:nvSpPr>
          <p:cNvPr id="3" name="Content Placeholder 2"/>
          <p:cNvSpPr>
            <a:spLocks noGrp="1"/>
          </p:cNvSpPr>
          <p:nvPr>
            <p:ph idx="1"/>
          </p:nvPr>
        </p:nvSpPr>
        <p:spPr/>
        <p:txBody>
          <a:bodyPr/>
          <a:lstStyle/>
          <a:p>
            <a:pPr>
              <a:lnSpc>
                <a:spcPct val="150000"/>
              </a:lnSpc>
            </a:pPr>
            <a:r>
              <a:rPr lang="en-US" b="1" dirty="0"/>
              <a:t>Writing Functions</a:t>
            </a:r>
          </a:p>
          <a:p>
            <a:pPr>
              <a:lnSpc>
                <a:spcPct val="150000"/>
              </a:lnSpc>
            </a:pPr>
            <a:r>
              <a:rPr lang="en-US" b="1" dirty="0"/>
              <a:t>Scope of Variables</a:t>
            </a:r>
          </a:p>
          <a:p>
            <a:pPr>
              <a:lnSpc>
                <a:spcPct val="150000"/>
              </a:lnSpc>
            </a:pPr>
            <a:r>
              <a:rPr lang="en-US" b="1" dirty="0"/>
              <a:t>Mutable and immutable data</a:t>
            </a:r>
          </a:p>
        </p:txBody>
      </p:sp>
    </p:spTree>
    <p:extLst>
      <p:ext uri="{BB962C8B-B14F-4D97-AF65-F5344CB8AC3E}">
        <p14:creationId xmlns:p14="http://schemas.microsoft.com/office/powerpoint/2010/main" val="2111118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61411" y="190543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There was now a call to the function warn, so it goes up to that body.</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70BF6A8D-5E58-483D-9703-F76128A83A0C}"/>
              </a:ext>
            </a:extLst>
          </p:cNvPr>
          <p:cNvSpPr/>
          <p:nvPr/>
        </p:nvSpPr>
        <p:spPr>
          <a:xfrm rot="19978952" flipH="1">
            <a:off x="2246368" y="313357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1546679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218035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369332"/>
          </a:xfrm>
          <a:prstGeom prst="rect">
            <a:avLst/>
          </a:prstGeom>
          <a:noFill/>
        </p:spPr>
        <p:txBody>
          <a:bodyPr wrap="square" rtlCol="0">
            <a:spAutoFit/>
          </a:bodyPr>
          <a:lstStyle/>
          <a:p>
            <a:r>
              <a:rPr lang="en-US" dirty="0">
                <a:solidFill>
                  <a:srgbClr val="FF0000"/>
                </a:solidFill>
              </a:rPr>
              <a:t>It executes one line.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70BF6A8D-5E58-483D-9703-F76128A83A0C}"/>
              </a:ext>
            </a:extLst>
          </p:cNvPr>
          <p:cNvSpPr/>
          <p:nvPr/>
        </p:nvSpPr>
        <p:spPr>
          <a:xfrm rot="19978952" flipH="1">
            <a:off x="2246368" y="313357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936131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350749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After executing the next line, it returns to the point where it was called from.  </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3593689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377741" y="186638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646331"/>
          </a:xfrm>
          <a:prstGeom prst="rect">
            <a:avLst/>
          </a:prstGeom>
          <a:noFill/>
        </p:spPr>
        <p:txBody>
          <a:bodyPr wrap="square" rtlCol="0">
            <a:spAutoFit/>
          </a:bodyPr>
          <a:lstStyle/>
          <a:p>
            <a:r>
              <a:rPr lang="en-US" dirty="0">
                <a:solidFill>
                  <a:srgbClr val="FF0000"/>
                </a:solidFill>
              </a:rPr>
              <a:t>We again encounter a function call.</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EFC5C38B-E29A-4188-9142-2772FC2AF9AB}"/>
              </a:ext>
            </a:extLst>
          </p:cNvPr>
          <p:cNvSpPr/>
          <p:nvPr/>
        </p:nvSpPr>
        <p:spPr>
          <a:xfrm rot="19978952" flipH="1">
            <a:off x="2270274" y="347542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4038947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67389" y="221899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369332"/>
          </a:xfrm>
          <a:prstGeom prst="rect">
            <a:avLst/>
          </a:prstGeom>
          <a:noFill/>
        </p:spPr>
        <p:txBody>
          <a:bodyPr wrap="square" rtlCol="0">
            <a:spAutoFit/>
          </a:bodyPr>
          <a:lstStyle/>
          <a:p>
            <a:r>
              <a:rPr lang="en-US" dirty="0">
                <a:solidFill>
                  <a:srgbClr val="FF0000"/>
                </a:solidFill>
              </a:rPr>
              <a:t>We execute the next line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EFC5C38B-E29A-4188-9142-2772FC2AF9AB}"/>
              </a:ext>
            </a:extLst>
          </p:cNvPr>
          <p:cNvSpPr/>
          <p:nvPr/>
        </p:nvSpPr>
        <p:spPr>
          <a:xfrm rot="19978952" flipH="1">
            <a:off x="2270274" y="347542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498180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4" y="456853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a:solidFill>
                  <a:srgbClr val="FF0000"/>
                </a:solidFill>
              </a:rPr>
              <a:t>After executing the last line, we are done with the warn function, so we returned to where it was called.</a:t>
            </a:r>
          </a:p>
          <a:p>
            <a:r>
              <a:rPr lang="en-US" dirty="0">
                <a:solidFill>
                  <a:srgbClr val="FF0000"/>
                </a:solidFill>
              </a:rPr>
              <a:t>That was the end of the function </a:t>
            </a:r>
            <a:r>
              <a:rPr lang="en-US" dirty="0" err="1">
                <a:solidFill>
                  <a:srgbClr val="FF0000"/>
                </a:solidFill>
              </a:rPr>
              <a:t>doublewarn</a:t>
            </a:r>
            <a:r>
              <a:rPr lang="en-US" dirty="0">
                <a:solidFill>
                  <a:srgbClr val="FF0000"/>
                </a:solidFill>
              </a:rPr>
              <a:t> also, so we return to where it was called from.</a:t>
            </a:r>
          </a:p>
        </p:txBody>
      </p:sp>
    </p:spTree>
    <p:extLst>
      <p:ext uri="{BB962C8B-B14F-4D97-AF65-F5344CB8AC3E}">
        <p14:creationId xmlns:p14="http://schemas.microsoft.com/office/powerpoint/2010/main" val="1084046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What would happen here?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callingundefinedfunction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347011" y="3578411"/>
            <a:ext cx="4531828" cy="646331"/>
          </a:xfrm>
          <a:prstGeom prst="rect">
            <a:avLst/>
          </a:prstGeom>
          <a:noFill/>
        </p:spPr>
        <p:txBody>
          <a:bodyPr wrap="square" rtlCol="0">
            <a:spAutoFit/>
          </a:bodyPr>
          <a:lstStyle/>
          <a:p>
            <a:r>
              <a:rPr lang="en-US" dirty="0">
                <a:solidFill>
                  <a:srgbClr val="FF0000"/>
                </a:solidFill>
              </a:rPr>
              <a:t>Notice that </a:t>
            </a:r>
            <a:r>
              <a:rPr lang="en-US" dirty="0" err="1">
                <a:solidFill>
                  <a:srgbClr val="FF0000"/>
                </a:solidFill>
              </a:rPr>
              <a:t>doublewarn</a:t>
            </a:r>
            <a:r>
              <a:rPr lang="en-US" dirty="0">
                <a:solidFill>
                  <a:srgbClr val="FF0000"/>
                </a:solidFill>
              </a:rPr>
              <a:t> is calling a nonexistent function.</a:t>
            </a:r>
          </a:p>
        </p:txBody>
      </p:sp>
    </p:spTree>
    <p:extLst>
      <p:ext uri="{BB962C8B-B14F-4D97-AF65-F5344CB8AC3E}">
        <p14:creationId xmlns:p14="http://schemas.microsoft.com/office/powerpoint/2010/main" val="3951489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What would happen here?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callingundefinedfunction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927680" y="5096644"/>
            <a:ext cx="4531828" cy="1477328"/>
          </a:xfrm>
          <a:prstGeom prst="rect">
            <a:avLst/>
          </a:prstGeom>
          <a:noFill/>
        </p:spPr>
        <p:txBody>
          <a:bodyPr wrap="square" rtlCol="0">
            <a:spAutoFit/>
          </a:bodyPr>
          <a:lstStyle/>
          <a:p>
            <a:r>
              <a:rPr lang="en-US" dirty="0">
                <a:solidFill>
                  <a:srgbClr val="FF0000"/>
                </a:solidFill>
              </a:rPr>
              <a:t>The program completes without error.</a:t>
            </a:r>
          </a:p>
          <a:p>
            <a:endParaRPr lang="en-US" dirty="0">
              <a:solidFill>
                <a:srgbClr val="FF0000"/>
              </a:solidFill>
            </a:endParaRPr>
          </a:p>
          <a:p>
            <a:r>
              <a:rPr lang="en-US" dirty="0">
                <a:solidFill>
                  <a:srgbClr val="FF0000"/>
                </a:solidFill>
              </a:rPr>
              <a:t>Since </a:t>
            </a:r>
            <a:r>
              <a:rPr lang="en-US" dirty="0" err="1">
                <a:solidFill>
                  <a:srgbClr val="FF0000"/>
                </a:solidFill>
              </a:rPr>
              <a:t>doublewarn</a:t>
            </a:r>
            <a:r>
              <a:rPr lang="en-US" dirty="0">
                <a:solidFill>
                  <a:srgbClr val="FF0000"/>
                </a:solidFill>
              </a:rPr>
              <a:t> was never called, its body was never seen, so the undefined function call did not matter! </a:t>
            </a:r>
          </a:p>
        </p:txBody>
      </p:sp>
    </p:spTree>
    <p:extLst>
      <p:ext uri="{BB962C8B-B14F-4D97-AF65-F5344CB8AC3E}">
        <p14:creationId xmlns:p14="http://schemas.microsoft.com/office/powerpoint/2010/main" val="3323950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7B59-23EF-47E8-A205-2C339551502C}"/>
              </a:ext>
            </a:extLst>
          </p:cNvPr>
          <p:cNvSpPr>
            <a:spLocks noGrp="1"/>
          </p:cNvSpPr>
          <p:nvPr>
            <p:ph type="title"/>
          </p:nvPr>
        </p:nvSpPr>
        <p:spPr/>
        <p:txBody>
          <a:bodyPr/>
          <a:lstStyle/>
          <a:p>
            <a:pPr algn="ctr"/>
            <a:r>
              <a:rPr lang="en-US" b="1" dirty="0">
                <a:solidFill>
                  <a:srgbClr val="C00000"/>
                </a:solidFill>
              </a:rPr>
              <a:t>Variables in functions</a:t>
            </a:r>
          </a:p>
        </p:txBody>
      </p:sp>
      <p:sp>
        <p:nvSpPr>
          <p:cNvPr id="3" name="Content Placeholder 2">
            <a:extLst>
              <a:ext uri="{FF2B5EF4-FFF2-40B4-BE49-F238E27FC236}">
                <a16:creationId xmlns:a16="http://schemas.microsoft.com/office/drawing/2014/main" id="{3109192C-5E7B-462D-934E-BD4250F9DBC8}"/>
              </a:ext>
            </a:extLst>
          </p:cNvPr>
          <p:cNvSpPr>
            <a:spLocks noGrp="1"/>
          </p:cNvSpPr>
          <p:nvPr>
            <p:ph idx="1"/>
          </p:nvPr>
        </p:nvSpPr>
        <p:spPr/>
        <p:txBody>
          <a:bodyPr/>
          <a:lstStyle/>
          <a:p>
            <a:pPr>
              <a:lnSpc>
                <a:spcPct val="150000"/>
              </a:lnSpc>
            </a:pPr>
            <a:r>
              <a:rPr lang="en-US" dirty="0"/>
              <a:t>The function body can be thought of as its own, </a:t>
            </a:r>
            <a:r>
              <a:rPr lang="en-US" b="1" dirty="0">
                <a:solidFill>
                  <a:srgbClr val="0070C0"/>
                </a:solidFill>
              </a:rPr>
              <a:t>separate</a:t>
            </a:r>
            <a:r>
              <a:rPr lang="en-US" dirty="0">
                <a:solidFill>
                  <a:srgbClr val="0070C0"/>
                </a:solidFill>
              </a:rPr>
              <a:t>,</a:t>
            </a:r>
            <a:r>
              <a:rPr lang="en-US" dirty="0"/>
              <a:t> program.</a:t>
            </a:r>
          </a:p>
          <a:p>
            <a:pPr>
              <a:lnSpc>
                <a:spcPct val="150000"/>
              </a:lnSpc>
            </a:pPr>
            <a:r>
              <a:rPr lang="en-US" dirty="0"/>
              <a:t>You can </a:t>
            </a:r>
            <a:r>
              <a:rPr lang="en-US" dirty="0">
                <a:solidFill>
                  <a:srgbClr val="0070C0"/>
                </a:solidFill>
              </a:rPr>
              <a:t>create variables </a:t>
            </a:r>
            <a:r>
              <a:rPr lang="en-US" dirty="0"/>
              <a:t>in the function body, and they </a:t>
            </a:r>
            <a:r>
              <a:rPr lang="en-US" b="1" dirty="0">
                <a:solidFill>
                  <a:srgbClr val="0070C0"/>
                </a:solidFill>
              </a:rPr>
              <a:t>“live” </a:t>
            </a:r>
            <a:r>
              <a:rPr lang="en-US" dirty="0"/>
              <a:t>in a </a:t>
            </a:r>
            <a:r>
              <a:rPr lang="en-US" dirty="0">
                <a:solidFill>
                  <a:srgbClr val="0070C0"/>
                </a:solidFill>
              </a:rPr>
              <a:t>different area </a:t>
            </a:r>
            <a:r>
              <a:rPr lang="en-US" dirty="0"/>
              <a:t>from other variables.</a:t>
            </a:r>
          </a:p>
          <a:p>
            <a:pPr>
              <a:lnSpc>
                <a:spcPct val="150000"/>
              </a:lnSpc>
            </a:pPr>
            <a:r>
              <a:rPr lang="en-US" dirty="0">
                <a:solidFill>
                  <a:srgbClr val="FF0000"/>
                </a:solidFill>
              </a:rPr>
              <a:t>Since they are living in a separate world from the rest of the program, the variables in a function can even reuse variable names that were in the main program</a:t>
            </a:r>
            <a:r>
              <a:rPr lang="en-US" dirty="0"/>
              <a:t>.</a:t>
            </a:r>
          </a:p>
        </p:txBody>
      </p:sp>
    </p:spTree>
    <p:extLst>
      <p:ext uri="{BB962C8B-B14F-4D97-AF65-F5344CB8AC3E}">
        <p14:creationId xmlns:p14="http://schemas.microsoft.com/office/powerpoint/2010/main" val="1033214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0" y="155290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When the program begins, it first encounters the function definition</a:t>
            </a:r>
          </a:p>
        </p:txBody>
      </p:sp>
    </p:spTree>
    <p:extLst>
      <p:ext uri="{BB962C8B-B14F-4D97-AF65-F5344CB8AC3E}">
        <p14:creationId xmlns:p14="http://schemas.microsoft.com/office/powerpoint/2010/main" val="1938865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08A5-C423-4D60-9DA2-869945DD7943}"/>
              </a:ext>
            </a:extLst>
          </p:cNvPr>
          <p:cNvSpPr>
            <a:spLocks noGrp="1"/>
          </p:cNvSpPr>
          <p:nvPr>
            <p:ph type="title"/>
          </p:nvPr>
        </p:nvSpPr>
        <p:spPr/>
        <p:txBody>
          <a:bodyPr/>
          <a:lstStyle/>
          <a:p>
            <a:pPr algn="ctr"/>
            <a:r>
              <a:rPr lang="en-US" b="1" dirty="0">
                <a:solidFill>
                  <a:srgbClr val="FF0000"/>
                </a:solidFill>
              </a:rPr>
              <a:t>Writing functions</a:t>
            </a:r>
          </a:p>
        </p:txBody>
      </p:sp>
      <p:sp>
        <p:nvSpPr>
          <p:cNvPr id="3" name="Content Placeholder 2">
            <a:extLst>
              <a:ext uri="{FF2B5EF4-FFF2-40B4-BE49-F238E27FC236}">
                <a16:creationId xmlns:a16="http://schemas.microsoft.com/office/drawing/2014/main" id="{BA96E4ED-1122-468E-8879-C9F04E47CAB7}"/>
              </a:ext>
            </a:extLst>
          </p:cNvPr>
          <p:cNvSpPr>
            <a:spLocks noGrp="1"/>
          </p:cNvSpPr>
          <p:nvPr>
            <p:ph idx="1"/>
          </p:nvPr>
        </p:nvSpPr>
        <p:spPr/>
        <p:txBody>
          <a:bodyPr/>
          <a:lstStyle/>
          <a:p>
            <a:pPr marL="0" indent="0">
              <a:buNone/>
            </a:pPr>
            <a:r>
              <a:rPr lang="en-US" dirty="0"/>
              <a:t>We’ve seen previously how we can make function calls and import and use functions defined by others.</a:t>
            </a:r>
          </a:p>
          <a:p>
            <a:pPr marL="0" indent="0">
              <a:buNone/>
            </a:pPr>
            <a:r>
              <a:rPr lang="en-US" dirty="0"/>
              <a:t>This week, we’ll focus on </a:t>
            </a:r>
            <a:r>
              <a:rPr lang="en-US" dirty="0">
                <a:solidFill>
                  <a:srgbClr val="FF0000"/>
                </a:solidFill>
              </a:rPr>
              <a:t>how we can write our own functions.</a:t>
            </a:r>
          </a:p>
          <a:p>
            <a:endParaRPr lang="en-US" dirty="0">
              <a:solidFill>
                <a:srgbClr val="FF0000"/>
              </a:solidFill>
            </a:endParaRPr>
          </a:p>
          <a:p>
            <a:pPr marL="0" indent="0">
              <a:buNone/>
            </a:pPr>
            <a:r>
              <a:rPr lang="en-US" dirty="0"/>
              <a:t>The main idea</a:t>
            </a:r>
            <a:r>
              <a:rPr lang="en-US" dirty="0" smtClean="0"/>
              <a:t>:</a:t>
            </a:r>
          </a:p>
          <a:p>
            <a:endParaRPr lang="en-US" dirty="0"/>
          </a:p>
          <a:p>
            <a:pPr marL="457200" lvl="1" indent="0">
              <a:buNone/>
            </a:pPr>
            <a:r>
              <a:rPr lang="en-US" b="1" dirty="0">
                <a:solidFill>
                  <a:srgbClr val="0070C0"/>
                </a:solidFill>
              </a:rPr>
              <a:t>Before we make a function call, we need to define the function</a:t>
            </a:r>
          </a:p>
          <a:p>
            <a:pPr marL="457200" lvl="1" indent="0">
              <a:buNone/>
            </a:pPr>
            <a:endParaRPr lang="en-US" dirty="0" smtClean="0"/>
          </a:p>
          <a:p>
            <a:pPr marL="457200" lvl="1" indent="0">
              <a:buNone/>
            </a:pPr>
            <a:r>
              <a:rPr lang="en-US" b="1" dirty="0" smtClean="0">
                <a:solidFill>
                  <a:srgbClr val="0070C0"/>
                </a:solidFill>
              </a:rPr>
              <a:t>Then</a:t>
            </a:r>
            <a:r>
              <a:rPr lang="en-US" b="1" dirty="0">
                <a:solidFill>
                  <a:srgbClr val="0070C0"/>
                </a:solidFill>
              </a:rPr>
              <a:t>, we can call the function whenever we want</a:t>
            </a:r>
          </a:p>
        </p:txBody>
      </p:sp>
    </p:spTree>
    <p:extLst>
      <p:ext uri="{BB962C8B-B14F-4D97-AF65-F5344CB8AC3E}">
        <p14:creationId xmlns:p14="http://schemas.microsoft.com/office/powerpoint/2010/main" val="1664833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2" y="297773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It skips the body and goes to the next line</a:t>
            </a:r>
          </a:p>
        </p:txBody>
      </p:sp>
    </p:spTree>
    <p:extLst>
      <p:ext uri="{BB962C8B-B14F-4D97-AF65-F5344CB8AC3E}">
        <p14:creationId xmlns:p14="http://schemas.microsoft.com/office/powerpoint/2010/main" val="159538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2" y="347588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The variable a is defined in the main program’s memory, and it is assigned the value 5</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415866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2" y="385837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We print the value of a, which is 5</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333257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522272" y="189661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200329"/>
          </a:xfrm>
          <a:prstGeom prst="rect">
            <a:avLst/>
          </a:prstGeom>
          <a:noFill/>
        </p:spPr>
        <p:txBody>
          <a:bodyPr wrap="square" rtlCol="0">
            <a:spAutoFit/>
          </a:bodyPr>
          <a:lstStyle/>
          <a:p>
            <a:r>
              <a:rPr lang="en-US" dirty="0">
                <a:solidFill>
                  <a:srgbClr val="FF0000"/>
                </a:solidFill>
              </a:rPr>
              <a:t>We now have a function call, so we go up to the function body.</a:t>
            </a:r>
          </a:p>
          <a:p>
            <a:r>
              <a:rPr lang="en-US" dirty="0">
                <a:solidFill>
                  <a:srgbClr val="FF0000"/>
                </a:solidFill>
              </a:rPr>
              <a:t>When this happens, the function gets its own area of memory</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530780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564107" y="223909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a:solidFill>
                  <a:srgbClr val="FF0000"/>
                </a:solidFill>
              </a:rPr>
              <a:t>The variable a is defined in the function.  This creates a new variable </a:t>
            </a:r>
            <a:r>
              <a:rPr lang="en-US" b="1" dirty="0">
                <a:solidFill>
                  <a:srgbClr val="FF0000"/>
                </a:solidFill>
              </a:rPr>
              <a:t>in the memory area for that function</a:t>
            </a:r>
            <a:r>
              <a:rPr lang="en-US" dirty="0">
                <a:solidFill>
                  <a:srgbClr val="FF0000"/>
                </a:solidFill>
              </a:rPr>
              <a:t>.</a:t>
            </a:r>
          </a:p>
          <a:p>
            <a:r>
              <a:rPr lang="en-US" dirty="0">
                <a:solidFill>
                  <a:srgbClr val="FF0000"/>
                </a:solidFill>
              </a:rPr>
              <a:t>Notice that it is not the same as the earlier variable, a.</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56188" cy="523220"/>
          </a:xfrm>
          <a:prstGeom prst="rect">
            <a:avLst/>
          </a:prstGeom>
          <a:noFill/>
        </p:spPr>
        <p:txBody>
          <a:bodyPr wrap="none" rtlCol="0">
            <a:spAutoFit/>
          </a:bodyPr>
          <a:lstStyle/>
          <a:p>
            <a:r>
              <a:rPr lang="en-US" sz="2800" dirty="0"/>
              <a:t>a</a:t>
            </a:r>
          </a:p>
        </p:txBody>
      </p:sp>
    </p:spTree>
    <p:extLst>
      <p:ext uri="{BB962C8B-B14F-4D97-AF65-F5344CB8AC3E}">
        <p14:creationId xmlns:p14="http://schemas.microsoft.com/office/powerpoint/2010/main" val="14052217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231906" y="2576784"/>
            <a:ext cx="1452677" cy="2793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Almost 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200329"/>
          </a:xfrm>
          <a:prstGeom prst="rect">
            <a:avLst/>
          </a:prstGeom>
          <a:noFill/>
        </p:spPr>
        <p:txBody>
          <a:bodyPr wrap="square" rtlCol="0">
            <a:spAutoFit/>
          </a:bodyPr>
          <a:lstStyle/>
          <a:p>
            <a:r>
              <a:rPr lang="en-US" dirty="0">
                <a:solidFill>
                  <a:srgbClr val="FF0000"/>
                </a:solidFill>
              </a:rPr>
              <a:t>When we print the value of a within our function, it will print the value in our function’s memory.  In this case, that’s the number 3.</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56188" cy="523220"/>
          </a:xfrm>
          <a:prstGeom prst="rect">
            <a:avLst/>
          </a:prstGeom>
          <a:noFill/>
        </p:spPr>
        <p:txBody>
          <a:bodyPr wrap="none" rtlCol="0">
            <a:spAutoFit/>
          </a:bodyPr>
          <a:lstStyle/>
          <a:p>
            <a:r>
              <a:rPr lang="en-US" sz="2800" dirty="0"/>
              <a:t>a</a:t>
            </a:r>
          </a:p>
        </p:txBody>
      </p:sp>
    </p:spTree>
    <p:extLst>
      <p:ext uri="{BB962C8B-B14F-4D97-AF65-F5344CB8AC3E}">
        <p14:creationId xmlns:p14="http://schemas.microsoft.com/office/powerpoint/2010/main" val="443416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39672" y="416587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923330"/>
          </a:xfrm>
          <a:prstGeom prst="rect">
            <a:avLst/>
          </a:prstGeom>
          <a:noFill/>
        </p:spPr>
        <p:txBody>
          <a:bodyPr wrap="square" rtlCol="0">
            <a:spAutoFit/>
          </a:bodyPr>
          <a:lstStyle/>
          <a:p>
            <a:r>
              <a:rPr lang="en-US" dirty="0">
                <a:solidFill>
                  <a:srgbClr val="FF0000"/>
                </a:solidFill>
              </a:rPr>
              <a:t>When the function finishes, its memory is released.  The variables created in that function are gone.</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2358470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1" y="456047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Printing the value of a prints the value in the main program’s memory.</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3971352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Scope</a:t>
            </a:r>
          </a:p>
        </p:txBody>
      </p:sp>
      <p:sp>
        <p:nvSpPr>
          <p:cNvPr id="3" name="Content Placeholder 2"/>
          <p:cNvSpPr>
            <a:spLocks noGrp="1"/>
          </p:cNvSpPr>
          <p:nvPr>
            <p:ph idx="1"/>
          </p:nvPr>
        </p:nvSpPr>
        <p:spPr>
          <a:xfrm>
            <a:off x="1284929" y="2272355"/>
            <a:ext cx="10515600" cy="2383407"/>
          </a:xfrm>
        </p:spPr>
        <p:txBody>
          <a:bodyPr>
            <a:normAutofit/>
          </a:bodyPr>
          <a:lstStyle/>
          <a:p>
            <a:pPr marL="0" indent="0">
              <a:lnSpc>
                <a:spcPct val="250000"/>
              </a:lnSpc>
              <a:buNone/>
            </a:pPr>
            <a:r>
              <a:rPr lang="en-US" dirty="0"/>
              <a:t>The </a:t>
            </a:r>
            <a:r>
              <a:rPr lang="en-US" b="1" dirty="0">
                <a:solidFill>
                  <a:srgbClr val="FF0000"/>
                </a:solidFill>
              </a:rPr>
              <a:t>scope</a:t>
            </a:r>
            <a:r>
              <a:rPr lang="en-US" dirty="0"/>
              <a:t> of a variable refers to </a:t>
            </a:r>
            <a:r>
              <a:rPr lang="en-US" b="1" dirty="0">
                <a:solidFill>
                  <a:srgbClr val="FF0000"/>
                </a:solidFill>
              </a:rPr>
              <a:t>the regions of the program where that variable is valid, and can be accessed</a:t>
            </a: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3267921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Scope</a:t>
            </a:r>
            <a:endParaRPr lang="en-US" b="1" dirty="0">
              <a:solidFill>
                <a:srgbClr val="C00000"/>
              </a:solidFill>
            </a:endParaRPr>
          </a:p>
        </p:txBody>
      </p:sp>
      <p:sp>
        <p:nvSpPr>
          <p:cNvPr id="3" name="Content Placeholder 2"/>
          <p:cNvSpPr>
            <a:spLocks noGrp="1"/>
          </p:cNvSpPr>
          <p:nvPr>
            <p:ph idx="1"/>
          </p:nvPr>
        </p:nvSpPr>
        <p:spPr>
          <a:xfrm>
            <a:off x="838200" y="1483597"/>
            <a:ext cx="10515600" cy="4889282"/>
          </a:xfrm>
        </p:spPr>
        <p:txBody>
          <a:bodyPr>
            <a:normAutofit fontScale="92500"/>
          </a:bodyPr>
          <a:lstStyle/>
          <a:p>
            <a:pPr>
              <a:lnSpc>
                <a:spcPct val="200000"/>
              </a:lnSpc>
            </a:pPr>
            <a:r>
              <a:rPr lang="en-US" sz="2600" dirty="0"/>
              <a:t>There are </a:t>
            </a:r>
            <a:r>
              <a:rPr lang="en-US" sz="2600" dirty="0">
                <a:solidFill>
                  <a:srgbClr val="0070C0"/>
                </a:solidFill>
              </a:rPr>
              <a:t>two terms often used for variables </a:t>
            </a:r>
            <a:r>
              <a:rPr lang="en-US" sz="2600" dirty="0"/>
              <a:t>when discussing scope:</a:t>
            </a:r>
          </a:p>
          <a:p>
            <a:pPr lvl="1">
              <a:lnSpc>
                <a:spcPct val="200000"/>
              </a:lnSpc>
            </a:pPr>
            <a:r>
              <a:rPr lang="en-US" sz="2600" dirty="0"/>
              <a:t>A </a:t>
            </a:r>
            <a:r>
              <a:rPr lang="en-US" sz="2600" b="1" dirty="0">
                <a:solidFill>
                  <a:srgbClr val="0070C0"/>
                </a:solidFill>
              </a:rPr>
              <a:t>local</a:t>
            </a:r>
            <a:r>
              <a:rPr lang="en-US" sz="2600" dirty="0">
                <a:solidFill>
                  <a:srgbClr val="0070C0"/>
                </a:solidFill>
              </a:rPr>
              <a:t> </a:t>
            </a:r>
            <a:r>
              <a:rPr lang="en-US" sz="2600" dirty="0">
                <a:solidFill>
                  <a:srgbClr val="C00000"/>
                </a:solidFill>
              </a:rPr>
              <a:t>variable is a variable defined in the context of just a particular function</a:t>
            </a:r>
          </a:p>
          <a:p>
            <a:pPr lvl="2">
              <a:lnSpc>
                <a:spcPct val="200000"/>
              </a:lnSpc>
            </a:pPr>
            <a:r>
              <a:rPr lang="en-US" sz="2600" dirty="0"/>
              <a:t>Local variables are not shared between functions</a:t>
            </a:r>
          </a:p>
          <a:p>
            <a:pPr lvl="1">
              <a:lnSpc>
                <a:spcPct val="200000"/>
              </a:lnSpc>
            </a:pPr>
            <a:r>
              <a:rPr lang="en-US" sz="2600" dirty="0"/>
              <a:t>A </a:t>
            </a:r>
            <a:r>
              <a:rPr lang="en-US" sz="2600" b="1" dirty="0">
                <a:solidFill>
                  <a:srgbClr val="0070C0"/>
                </a:solidFill>
              </a:rPr>
              <a:t>global</a:t>
            </a:r>
            <a:r>
              <a:rPr lang="en-US" sz="2600" dirty="0">
                <a:solidFill>
                  <a:srgbClr val="0070C0"/>
                </a:solidFill>
              </a:rPr>
              <a:t> </a:t>
            </a:r>
            <a:r>
              <a:rPr lang="en-US" sz="2600" dirty="0">
                <a:solidFill>
                  <a:srgbClr val="C00000"/>
                </a:solidFill>
              </a:rPr>
              <a:t>variable is a variable defined throughout the program – anything in the main code</a:t>
            </a:r>
          </a:p>
          <a:p>
            <a:pPr lvl="2">
              <a:lnSpc>
                <a:spcPct val="200000"/>
              </a:lnSpc>
            </a:pPr>
            <a:r>
              <a:rPr lang="en-US" sz="2600" dirty="0"/>
              <a:t>This sometimes includes values imported from a module, e.g. pi</a:t>
            </a:r>
          </a:p>
          <a:p>
            <a:pPr lvl="3">
              <a:lnSpc>
                <a:spcPct val="200000"/>
              </a:lnSpc>
            </a:pPr>
            <a:endParaRPr lang="en-US" dirty="0"/>
          </a:p>
        </p:txBody>
      </p:sp>
    </p:spTree>
    <p:extLst>
      <p:ext uri="{BB962C8B-B14F-4D97-AF65-F5344CB8AC3E}">
        <p14:creationId xmlns:p14="http://schemas.microsoft.com/office/powerpoint/2010/main" val="3052626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pPr algn="ctr"/>
            <a:r>
              <a:rPr lang="en-US" b="1" dirty="0">
                <a:solidFill>
                  <a:srgbClr val="C00000"/>
                </a:solidFill>
              </a:rPr>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2901707" cy="1754326"/>
          </a:xfrm>
          <a:prstGeom prst="rect">
            <a:avLst/>
          </a:prstGeom>
          <a:noFill/>
        </p:spPr>
        <p:txBody>
          <a:bodyPr wrap="square" rtlCol="0">
            <a:spAutoFit/>
          </a:bodyPr>
          <a:lstStyle/>
          <a:p>
            <a:r>
              <a:rPr lang="en-US" dirty="0">
                <a:solidFill>
                  <a:srgbClr val="C00000"/>
                </a:solidFill>
              </a:rPr>
              <a:t>A function definition starts with the keyword “def”.</a:t>
            </a:r>
          </a:p>
          <a:p>
            <a:endParaRPr lang="en-US" dirty="0">
              <a:solidFill>
                <a:srgbClr val="C00000"/>
              </a:solidFill>
            </a:endParaRPr>
          </a:p>
          <a:p>
            <a:r>
              <a:rPr lang="en-US" dirty="0">
                <a:solidFill>
                  <a:srgbClr val="C00000"/>
                </a:solidFill>
              </a:rPr>
              <a:t>This first line starting with def is often called the function </a:t>
            </a:r>
            <a:r>
              <a:rPr lang="en-US" b="1" dirty="0">
                <a:solidFill>
                  <a:srgbClr val="C00000"/>
                </a:solidFill>
              </a:rPr>
              <a:t>header</a:t>
            </a:r>
            <a:r>
              <a:rPr lang="en-US" dirty="0">
                <a:solidFill>
                  <a:srgbClr val="C00000"/>
                </a:solidFill>
              </a:rPr>
              <a:t>.</a:t>
            </a:r>
          </a:p>
        </p:txBody>
      </p:sp>
      <p:sp>
        <p:nvSpPr>
          <p:cNvPr id="5" name="Oval 4">
            <a:extLst>
              <a:ext uri="{FF2B5EF4-FFF2-40B4-BE49-F238E27FC236}">
                <a16:creationId xmlns:a16="http://schemas.microsoft.com/office/drawing/2014/main" id="{1E8763D9-1BB4-4CDC-AC4C-35371978704F}"/>
              </a:ext>
            </a:extLst>
          </p:cNvPr>
          <p:cNvSpPr/>
          <p:nvPr/>
        </p:nvSpPr>
        <p:spPr>
          <a:xfrm>
            <a:off x="838200" y="1690688"/>
            <a:ext cx="853141"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41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Scope</a:t>
            </a:r>
            <a:endParaRPr lang="en-US" b="1" dirty="0">
              <a:solidFill>
                <a:srgbClr val="C00000"/>
              </a:solidFill>
            </a:endParaRPr>
          </a:p>
        </p:txBody>
      </p:sp>
      <p:sp>
        <p:nvSpPr>
          <p:cNvPr id="3" name="Content Placeholder 2"/>
          <p:cNvSpPr>
            <a:spLocks noGrp="1"/>
          </p:cNvSpPr>
          <p:nvPr>
            <p:ph idx="1"/>
          </p:nvPr>
        </p:nvSpPr>
        <p:spPr>
          <a:xfrm>
            <a:off x="838200" y="1825625"/>
            <a:ext cx="10515600" cy="3479291"/>
          </a:xfrm>
        </p:spPr>
        <p:txBody>
          <a:bodyPr/>
          <a:lstStyle/>
          <a:p>
            <a:pPr>
              <a:lnSpc>
                <a:spcPct val="250000"/>
              </a:lnSpc>
            </a:pPr>
            <a:r>
              <a:rPr lang="en-US" dirty="0"/>
              <a:t>Unless a variable with the same name has been defined in a function, the variable from the main code can be </a:t>
            </a:r>
            <a:r>
              <a:rPr lang="en-US" b="1" dirty="0">
                <a:solidFill>
                  <a:srgbClr val="C00000"/>
                </a:solidFill>
              </a:rPr>
              <a:t>read</a:t>
            </a:r>
            <a:r>
              <a:rPr lang="en-US" dirty="0">
                <a:solidFill>
                  <a:srgbClr val="C00000"/>
                </a:solidFill>
              </a:rPr>
              <a:t> </a:t>
            </a:r>
            <a:r>
              <a:rPr lang="en-US" dirty="0"/>
              <a:t>in any function</a:t>
            </a:r>
          </a:p>
          <a:p>
            <a:pPr lvl="1">
              <a:lnSpc>
                <a:spcPct val="250000"/>
              </a:lnSpc>
            </a:pPr>
            <a:r>
              <a:rPr lang="en-US" sz="2800" dirty="0"/>
              <a:t>It can’t necessarily be assigned to, though.</a:t>
            </a:r>
          </a:p>
          <a:p>
            <a:pPr>
              <a:lnSpc>
                <a:spcPct val="250000"/>
              </a:lnSpc>
            </a:pPr>
            <a:endParaRPr lang="en-US" dirty="0"/>
          </a:p>
        </p:txBody>
      </p:sp>
    </p:spTree>
    <p:extLst>
      <p:ext uri="{BB962C8B-B14F-4D97-AF65-F5344CB8AC3E}">
        <p14:creationId xmlns:p14="http://schemas.microsoft.com/office/powerpoint/2010/main" val="2446125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4661647" y="1928906"/>
            <a:ext cx="4531828" cy="646331"/>
          </a:xfrm>
          <a:prstGeom prst="rect">
            <a:avLst/>
          </a:prstGeom>
          <a:noFill/>
        </p:spPr>
        <p:txBody>
          <a:bodyPr wrap="square" rtlCol="0">
            <a:spAutoFit/>
          </a:bodyPr>
          <a:lstStyle/>
          <a:p>
            <a:r>
              <a:rPr lang="en-US" dirty="0">
                <a:solidFill>
                  <a:srgbClr val="FF0000"/>
                </a:solidFill>
              </a:rPr>
              <a:t>Notice that there is no longer variable a defined in the function.</a:t>
            </a:r>
          </a:p>
        </p:txBody>
      </p:sp>
    </p:spTree>
    <p:extLst>
      <p:ext uri="{BB962C8B-B14F-4D97-AF65-F5344CB8AC3E}">
        <p14:creationId xmlns:p14="http://schemas.microsoft.com/office/powerpoint/2010/main" val="3479087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1477328"/>
          </a:xfrm>
          <a:prstGeom prst="rect">
            <a:avLst/>
          </a:prstGeom>
          <a:noFill/>
        </p:spPr>
        <p:txBody>
          <a:bodyPr wrap="square" rtlCol="0">
            <a:spAutoFit/>
          </a:bodyPr>
          <a:lstStyle/>
          <a:p>
            <a:r>
              <a:rPr lang="en-US" dirty="0">
                <a:solidFill>
                  <a:srgbClr val="FF0000"/>
                </a:solidFill>
              </a:rPr>
              <a:t>This prints 5 in the function.</a:t>
            </a:r>
          </a:p>
          <a:p>
            <a:endParaRPr lang="en-US" dirty="0">
              <a:solidFill>
                <a:srgbClr val="FF0000"/>
              </a:solidFill>
            </a:endParaRPr>
          </a:p>
          <a:p>
            <a:r>
              <a:rPr lang="en-US" dirty="0">
                <a:solidFill>
                  <a:srgbClr val="FF0000"/>
                </a:solidFill>
              </a:rPr>
              <a:t>If the variable has not been defined in the function’s memory, then it looks to the main program memory to get the value.</a:t>
            </a:r>
          </a:p>
        </p:txBody>
      </p:sp>
    </p:spTree>
    <p:extLst>
      <p:ext uri="{BB962C8B-B14F-4D97-AF65-F5344CB8AC3E}">
        <p14:creationId xmlns:p14="http://schemas.microsoft.com/office/powerpoint/2010/main" val="215731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2585323"/>
          </a:xfrm>
          <a:prstGeom prst="rect">
            <a:avLst/>
          </a:prstGeom>
          <a:noFill/>
        </p:spPr>
        <p:txBody>
          <a:bodyPr wrap="square" rtlCol="0">
            <a:spAutoFit/>
          </a:bodyPr>
          <a:lstStyle/>
          <a:p>
            <a:r>
              <a:rPr lang="en-US" b="1" dirty="0">
                <a:solidFill>
                  <a:srgbClr val="FF0000"/>
                </a:solidFill>
              </a:rPr>
              <a:t>This is bad programming style, though!</a:t>
            </a:r>
          </a:p>
          <a:p>
            <a:endParaRPr lang="en-US" dirty="0">
              <a:solidFill>
                <a:srgbClr val="FF0000"/>
              </a:solidFill>
            </a:endParaRPr>
          </a:p>
          <a:p>
            <a:r>
              <a:rPr lang="en-US" dirty="0">
                <a:solidFill>
                  <a:srgbClr val="FF0000"/>
                </a:solidFill>
              </a:rPr>
              <a:t>Generally, don’t do this!  Don’t try to access variables in the main memory from a function.</a:t>
            </a:r>
          </a:p>
          <a:p>
            <a:endParaRPr lang="en-US" dirty="0">
              <a:solidFill>
                <a:srgbClr val="FF0000"/>
              </a:solidFill>
            </a:endParaRPr>
          </a:p>
          <a:p>
            <a:r>
              <a:rPr lang="en-US" dirty="0">
                <a:solidFill>
                  <a:srgbClr val="FF0000"/>
                </a:solidFill>
              </a:rPr>
              <a:t>Functions should stand on their own – you should understand them by looking just at the function, without knowing about things outside it!</a:t>
            </a:r>
          </a:p>
        </p:txBody>
      </p:sp>
    </p:spTree>
    <p:extLst>
      <p:ext uri="{BB962C8B-B14F-4D97-AF65-F5344CB8AC3E}">
        <p14:creationId xmlns:p14="http://schemas.microsoft.com/office/powerpoint/2010/main" val="1319487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F8BB-50CF-43CF-B4BC-0917BA5BEEC4}"/>
              </a:ext>
            </a:extLst>
          </p:cNvPr>
          <p:cNvSpPr>
            <a:spLocks noGrp="1"/>
          </p:cNvSpPr>
          <p:nvPr>
            <p:ph type="title"/>
          </p:nvPr>
        </p:nvSpPr>
        <p:spPr/>
        <p:txBody>
          <a:bodyPr/>
          <a:lstStyle/>
          <a:p>
            <a:pPr algn="ctr"/>
            <a:r>
              <a:rPr lang="en-US" b="1" dirty="0">
                <a:solidFill>
                  <a:srgbClr val="C00000"/>
                </a:solidFill>
              </a:rPr>
              <a:t>Passing Parameters</a:t>
            </a:r>
          </a:p>
        </p:txBody>
      </p:sp>
      <p:sp>
        <p:nvSpPr>
          <p:cNvPr id="3" name="Content Placeholder 2">
            <a:extLst>
              <a:ext uri="{FF2B5EF4-FFF2-40B4-BE49-F238E27FC236}">
                <a16:creationId xmlns:a16="http://schemas.microsoft.com/office/drawing/2014/main" id="{3CE2E1E8-C69E-4EB1-AEA0-8B3B4FBDC7FB}"/>
              </a:ext>
            </a:extLst>
          </p:cNvPr>
          <p:cNvSpPr>
            <a:spLocks noGrp="1"/>
          </p:cNvSpPr>
          <p:nvPr>
            <p:ph idx="1"/>
          </p:nvPr>
        </p:nvSpPr>
        <p:spPr/>
        <p:txBody>
          <a:bodyPr/>
          <a:lstStyle/>
          <a:p>
            <a:r>
              <a:rPr lang="en-US" dirty="0"/>
              <a:t>The </a:t>
            </a:r>
            <a:r>
              <a:rPr lang="en-US" b="1" dirty="0">
                <a:solidFill>
                  <a:srgbClr val="C00000"/>
                </a:solidFill>
              </a:rPr>
              <a:t>“right” </a:t>
            </a:r>
            <a:r>
              <a:rPr lang="en-US" dirty="0"/>
              <a:t>way to </a:t>
            </a:r>
            <a:r>
              <a:rPr lang="en-US" b="1" dirty="0">
                <a:solidFill>
                  <a:srgbClr val="0070C0"/>
                </a:solidFill>
              </a:rPr>
              <a:t>access data from a function is to pass in the data via </a:t>
            </a:r>
            <a:r>
              <a:rPr lang="en-US" b="1" dirty="0" smtClean="0">
                <a:solidFill>
                  <a:srgbClr val="0070C0"/>
                </a:solidFill>
              </a:rPr>
              <a:t>arguments/parameters</a:t>
            </a:r>
            <a:r>
              <a:rPr lang="en-US" dirty="0">
                <a:solidFill>
                  <a:srgbClr val="0070C0"/>
                </a:solidFill>
              </a:rPr>
              <a:t>.</a:t>
            </a:r>
          </a:p>
          <a:p>
            <a:r>
              <a:rPr lang="en-US" dirty="0"/>
              <a:t>In the </a:t>
            </a:r>
            <a:r>
              <a:rPr lang="en-US" b="1" dirty="0"/>
              <a:t>function header</a:t>
            </a:r>
            <a:r>
              <a:rPr lang="en-US" dirty="0"/>
              <a:t>, you just </a:t>
            </a:r>
            <a:r>
              <a:rPr lang="en-US" b="1" dirty="0"/>
              <a:t>list the variables </a:t>
            </a:r>
            <a:r>
              <a:rPr lang="en-US" dirty="0"/>
              <a:t>that you want to use within the function </a:t>
            </a:r>
            <a:r>
              <a:rPr lang="en-US" dirty="0">
                <a:solidFill>
                  <a:srgbClr val="0070C0"/>
                </a:solidFill>
              </a:rPr>
              <a:t>to store parameters</a:t>
            </a:r>
            <a:r>
              <a:rPr lang="en-US" dirty="0"/>
              <a:t>.</a:t>
            </a:r>
          </a:p>
          <a:p>
            <a:r>
              <a:rPr lang="en-US" dirty="0"/>
              <a:t>Example:</a:t>
            </a:r>
          </a:p>
          <a:p>
            <a:pPr marL="0" indent="0">
              <a:buNone/>
            </a:pPr>
            <a:r>
              <a:rPr lang="en-US" dirty="0">
                <a:latin typeface="Consolas" panose="020B0609020204030204" pitchFamily="49" charset="0"/>
              </a:rPr>
              <a:t>	def </a:t>
            </a:r>
            <a:r>
              <a:rPr lang="en-US" dirty="0" err="1">
                <a:latin typeface="Consolas" panose="020B0609020204030204" pitchFamily="49" charset="0"/>
              </a:rPr>
              <a:t>my_function</a:t>
            </a:r>
            <a:r>
              <a:rPr lang="en-US" dirty="0">
                <a:latin typeface="Consolas" panose="020B0609020204030204" pitchFamily="49" charset="0"/>
              </a:rPr>
              <a:t>(param1, param2):</a:t>
            </a:r>
          </a:p>
          <a:p>
            <a:r>
              <a:rPr lang="en-US" dirty="0"/>
              <a:t>Will be a function taking two </a:t>
            </a:r>
            <a:r>
              <a:rPr lang="en-US" dirty="0" smtClean="0"/>
              <a:t>parameters, </a:t>
            </a:r>
            <a:r>
              <a:rPr lang="en-US" dirty="0"/>
              <a:t>which are called param1 and param2 in the function</a:t>
            </a:r>
            <a:r>
              <a:rPr lang="en-US" dirty="0" smtClean="0"/>
              <a:t>.</a:t>
            </a:r>
            <a:endParaRPr lang="en-US" dirty="0"/>
          </a:p>
        </p:txBody>
      </p:sp>
    </p:spTree>
    <p:extLst>
      <p:ext uri="{BB962C8B-B14F-4D97-AF65-F5344CB8AC3E}">
        <p14:creationId xmlns:p14="http://schemas.microsoft.com/office/powerpoint/2010/main" val="1299911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F8BB-50CF-43CF-B4BC-0917BA5BEEC4}"/>
              </a:ext>
            </a:extLst>
          </p:cNvPr>
          <p:cNvSpPr>
            <a:spLocks noGrp="1"/>
          </p:cNvSpPr>
          <p:nvPr>
            <p:ph type="title"/>
          </p:nvPr>
        </p:nvSpPr>
        <p:spPr/>
        <p:txBody>
          <a:bodyPr/>
          <a:lstStyle/>
          <a:p>
            <a:pPr algn="ctr"/>
            <a:r>
              <a:rPr lang="en-US" b="1" dirty="0">
                <a:solidFill>
                  <a:srgbClr val="C00000"/>
                </a:solidFill>
              </a:rPr>
              <a:t>Passing Parameters</a:t>
            </a:r>
          </a:p>
        </p:txBody>
      </p:sp>
      <p:sp>
        <p:nvSpPr>
          <p:cNvPr id="3" name="Content Placeholder 2">
            <a:extLst>
              <a:ext uri="{FF2B5EF4-FFF2-40B4-BE49-F238E27FC236}">
                <a16:creationId xmlns:a16="http://schemas.microsoft.com/office/drawing/2014/main" id="{3CE2E1E8-C69E-4EB1-AEA0-8B3B4FBDC7FB}"/>
              </a:ext>
            </a:extLst>
          </p:cNvPr>
          <p:cNvSpPr>
            <a:spLocks noGrp="1"/>
          </p:cNvSpPr>
          <p:nvPr>
            <p:ph idx="1"/>
          </p:nvPr>
        </p:nvSpPr>
        <p:spPr>
          <a:xfrm>
            <a:off x="838200" y="1825624"/>
            <a:ext cx="10515600" cy="5032375"/>
          </a:xfrm>
        </p:spPr>
        <p:txBody>
          <a:bodyPr/>
          <a:lstStyle/>
          <a:p>
            <a:r>
              <a:rPr lang="en-US" dirty="0"/>
              <a:t>The “right” way to access data from a function is to pass in the data via </a:t>
            </a:r>
            <a:r>
              <a:rPr lang="en-US" dirty="0" smtClean="0"/>
              <a:t>arguments/parameters</a:t>
            </a:r>
            <a:r>
              <a:rPr lang="en-US" dirty="0"/>
              <a:t>.</a:t>
            </a:r>
          </a:p>
          <a:p>
            <a:r>
              <a:rPr lang="en-US" dirty="0"/>
              <a:t>In the function header, you just list the variables that you want to use within the function to store parameters.</a:t>
            </a:r>
          </a:p>
          <a:p>
            <a:r>
              <a:rPr lang="en-US" dirty="0">
                <a:solidFill>
                  <a:srgbClr val="C00000"/>
                </a:solidFill>
              </a:rPr>
              <a:t>Example:</a:t>
            </a:r>
          </a:p>
          <a:p>
            <a:pPr marL="0" indent="0">
              <a:buNone/>
            </a:pPr>
            <a:r>
              <a:rPr lang="en-US" dirty="0">
                <a:latin typeface="Consolas" panose="020B0609020204030204" pitchFamily="49" charset="0"/>
              </a:rPr>
              <a:t>	</a:t>
            </a:r>
            <a:r>
              <a:rPr lang="en-US" b="1" dirty="0">
                <a:latin typeface="Consolas" panose="020B0609020204030204" pitchFamily="49" charset="0"/>
              </a:rPr>
              <a:t>def </a:t>
            </a:r>
            <a:r>
              <a:rPr lang="en-US" b="1" dirty="0" err="1">
                <a:latin typeface="Consolas" panose="020B0609020204030204" pitchFamily="49" charset="0"/>
              </a:rPr>
              <a:t>my_function</a:t>
            </a:r>
            <a:r>
              <a:rPr lang="en-US" b="1" dirty="0">
                <a:latin typeface="Consolas" panose="020B0609020204030204" pitchFamily="49" charset="0"/>
              </a:rPr>
              <a:t>(param1, param2):</a:t>
            </a:r>
          </a:p>
          <a:p>
            <a:r>
              <a:rPr lang="en-US" dirty="0"/>
              <a:t>Will be a function taking two </a:t>
            </a:r>
            <a:r>
              <a:rPr lang="en-US" dirty="0" smtClean="0"/>
              <a:t>parameters, </a:t>
            </a:r>
            <a:r>
              <a:rPr lang="en-US" dirty="0"/>
              <a:t>which are called param1 and param2 in the function</a:t>
            </a:r>
            <a:r>
              <a:rPr lang="en-US" dirty="0" smtClean="0"/>
              <a:t>.</a:t>
            </a:r>
          </a:p>
          <a:p>
            <a:r>
              <a:rPr lang="en-US" b="1" dirty="0" smtClean="0">
                <a:solidFill>
                  <a:srgbClr val="C00000"/>
                </a:solidFill>
              </a:rPr>
              <a:t>To call the function, we pass in one argument per parameter:</a:t>
            </a:r>
          </a:p>
          <a:p>
            <a:pPr marL="0" indent="0">
              <a:buNone/>
            </a:pPr>
            <a:r>
              <a:rPr lang="en-US" dirty="0">
                <a:latin typeface="Consolas" panose="020B0609020204030204" pitchFamily="49" charset="0"/>
              </a:rPr>
              <a:t>	</a:t>
            </a:r>
            <a:r>
              <a:rPr lang="en-US" dirty="0" err="1" smtClean="0">
                <a:latin typeface="Consolas" panose="020B0609020204030204" pitchFamily="49" charset="0"/>
              </a:rPr>
              <a:t>my_function</a:t>
            </a:r>
            <a:r>
              <a:rPr lang="en-US" dirty="0" smtClean="0">
                <a:latin typeface="Consolas" panose="020B0609020204030204" pitchFamily="49" charset="0"/>
              </a:rPr>
              <a:t>(3, "Joe")</a:t>
            </a:r>
            <a:endParaRPr lang="en-US" dirty="0">
              <a:latin typeface="Consolas" panose="020B0609020204030204" pitchFamily="49" charset="0"/>
            </a:endParaRPr>
          </a:p>
        </p:txBody>
      </p:sp>
    </p:spTree>
    <p:extLst>
      <p:ext uri="{BB962C8B-B14F-4D97-AF65-F5344CB8AC3E}">
        <p14:creationId xmlns:p14="http://schemas.microsoft.com/office/powerpoint/2010/main" val="8711176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Parameter Passing</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1219948" y="3511179"/>
            <a:ext cx="10732247" cy="3051175"/>
          </a:xfrm>
        </p:spPr>
        <p:txBody>
          <a:bodyPr>
            <a:normAutofit/>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2585323"/>
          </a:xfrm>
          <a:prstGeom prst="rect">
            <a:avLst/>
          </a:prstGeom>
          <a:noFill/>
        </p:spPr>
        <p:txBody>
          <a:bodyPr wrap="square" rtlCol="0">
            <a:spAutoFit/>
          </a:bodyPr>
          <a:lstStyle/>
          <a:p>
            <a:r>
              <a:rPr lang="en-US" dirty="0">
                <a:solidFill>
                  <a:srgbClr val="FF0000"/>
                </a:solidFill>
              </a:rPr>
              <a:t>When a function is called, the values of the </a:t>
            </a:r>
            <a:r>
              <a:rPr lang="en-US" dirty="0" smtClean="0">
                <a:solidFill>
                  <a:srgbClr val="FF0000"/>
                </a:solidFill>
              </a:rPr>
              <a:t>arguments </a:t>
            </a:r>
            <a:r>
              <a:rPr lang="en-US" dirty="0">
                <a:solidFill>
                  <a:srgbClr val="FF0000"/>
                </a:solidFill>
              </a:rPr>
              <a:t>in the call are copied into the variables contained in the function’s memory.</a:t>
            </a:r>
          </a:p>
          <a:p>
            <a:endParaRPr lang="en-US" dirty="0">
              <a:solidFill>
                <a:srgbClr val="FF0000"/>
              </a:solidFill>
            </a:endParaRPr>
          </a:p>
          <a:p>
            <a:r>
              <a:rPr lang="en-US" dirty="0">
                <a:solidFill>
                  <a:srgbClr val="FF0000"/>
                </a:solidFill>
              </a:rPr>
              <a:t>There is a new variable created in the function’s memory space for each parameter.</a:t>
            </a:r>
          </a:p>
          <a:p>
            <a:endParaRPr lang="en-US" dirty="0">
              <a:solidFill>
                <a:srgbClr val="FF0000"/>
              </a:solidFill>
            </a:endParaRPr>
          </a:p>
          <a:p>
            <a:r>
              <a:rPr lang="en-US" dirty="0">
                <a:solidFill>
                  <a:srgbClr val="FF0000"/>
                </a:solidFill>
              </a:rPr>
              <a:t>The function uses the name of the parameter that it defines.</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5</a:t>
            </a:r>
            <a:endParaRPr lang="en-US" sz="2800" dirty="0"/>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40158" cy="523220"/>
          </a:xfrm>
          <a:prstGeom prst="rect">
            <a:avLst/>
          </a:prstGeom>
          <a:noFill/>
        </p:spPr>
        <p:txBody>
          <a:bodyPr wrap="none" rtlCol="0">
            <a:spAutoFit/>
          </a:bodyPr>
          <a:lstStyle/>
          <a:p>
            <a:r>
              <a:rPr lang="en-US" sz="2800" dirty="0"/>
              <a:t>x</a:t>
            </a:r>
          </a:p>
        </p:txBody>
      </p:sp>
      <p:sp>
        <p:nvSpPr>
          <p:cNvPr id="12" name="Arrow: Curved Right 11">
            <a:extLst>
              <a:ext uri="{FF2B5EF4-FFF2-40B4-BE49-F238E27FC236}">
                <a16:creationId xmlns:a16="http://schemas.microsoft.com/office/drawing/2014/main" id="{757FE7F5-5FA3-4881-99EE-0FA29DEDB677}"/>
              </a:ext>
            </a:extLst>
          </p:cNvPr>
          <p:cNvSpPr/>
          <p:nvPr/>
        </p:nvSpPr>
        <p:spPr>
          <a:xfrm rot="16200000">
            <a:off x="7092594" y="1038426"/>
            <a:ext cx="923331" cy="369346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4004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smtClean="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endParaRPr lang="en-US" dirty="0" smtClean="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endParaRPr lang="en-US" dirty="0" smtClean="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smtClean="0">
                <a:solidFill>
                  <a:srgbClr val="FF0000"/>
                </a:solidFill>
              </a:rPr>
              <a:t>The interpreter skipped noted the definition of </a:t>
            </a:r>
            <a:r>
              <a:rPr lang="en-US" dirty="0" err="1" smtClean="0">
                <a:solidFill>
                  <a:srgbClr val="FF0000"/>
                </a:solidFill>
              </a:rPr>
              <a:t>my_function</a:t>
            </a:r>
            <a:r>
              <a:rPr lang="en-US" dirty="0" smtClean="0">
                <a:solidFill>
                  <a:srgbClr val="FF0000"/>
                </a:solidFill>
              </a:rPr>
              <a:t>, but skipped over it for now.</a:t>
            </a:r>
            <a:endParaRPr lang="en-US" dirty="0">
              <a:solidFill>
                <a:srgbClr val="FF0000"/>
              </a:solidFill>
            </a:endParaRPr>
          </a:p>
        </p:txBody>
      </p:sp>
      <p:sp>
        <p:nvSpPr>
          <p:cNvPr id="15" name="Right Arrow 14">
            <a:extLst>
              <a:ext uri="{FF2B5EF4-FFF2-40B4-BE49-F238E27FC236}">
                <a16:creationId xmlns:a16="http://schemas.microsoft.com/office/drawing/2014/main" id="{DAB94C71-E0D8-4390-AE73-D530B752D599}"/>
              </a:ext>
            </a:extLst>
          </p:cNvPr>
          <p:cNvSpPr/>
          <p:nvPr/>
        </p:nvSpPr>
        <p:spPr>
          <a:xfrm rot="1148847">
            <a:off x="79739" y="306619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712242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smtClean="0">
                <a:solidFill>
                  <a:srgbClr val="FF0000"/>
                </a:solidFill>
              </a:rPr>
              <a:t>Variable a is created in the main program.</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18376" y="341391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5232735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smtClean="0">
                <a:latin typeface="Consolas" panose="020B0609020204030204" pitchFamily="49" charset="0"/>
              </a:rPr>
              <a:t>5</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smtClean="0">
                <a:solidFill>
                  <a:srgbClr val="FF0000"/>
                </a:solidFill>
              </a:rPr>
              <a:t>The value of a is printed out.</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05496" y="378936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710299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pPr algn="ctr"/>
            <a:r>
              <a:rPr lang="en-US" b="1" dirty="0">
                <a:solidFill>
                  <a:srgbClr val="C00000"/>
                </a:solidFill>
              </a:rPr>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1200329"/>
          </a:xfrm>
          <a:prstGeom prst="rect">
            <a:avLst/>
          </a:prstGeom>
          <a:noFill/>
        </p:spPr>
        <p:txBody>
          <a:bodyPr wrap="square" rtlCol="0">
            <a:spAutoFit/>
          </a:bodyPr>
          <a:lstStyle/>
          <a:p>
            <a:r>
              <a:rPr lang="en-US" dirty="0">
                <a:solidFill>
                  <a:srgbClr val="C00000"/>
                </a:solidFill>
              </a:rPr>
              <a:t>Next is the name of the function.</a:t>
            </a:r>
          </a:p>
          <a:p>
            <a:r>
              <a:rPr lang="en-US" dirty="0">
                <a:solidFill>
                  <a:srgbClr val="C00000"/>
                </a:solidFill>
              </a:rPr>
              <a:t>This will be used when the function is called.  It should be a unique name.  </a:t>
            </a:r>
          </a:p>
        </p:txBody>
      </p:sp>
      <p:sp>
        <p:nvSpPr>
          <p:cNvPr id="5" name="Oval 4">
            <a:extLst>
              <a:ext uri="{FF2B5EF4-FFF2-40B4-BE49-F238E27FC236}">
                <a16:creationId xmlns:a16="http://schemas.microsoft.com/office/drawing/2014/main" id="{1E8763D9-1BB4-4CDC-AC4C-35371978704F}"/>
              </a:ext>
            </a:extLst>
          </p:cNvPr>
          <p:cNvSpPr/>
          <p:nvPr/>
        </p:nvSpPr>
        <p:spPr>
          <a:xfrm>
            <a:off x="1615141" y="1690688"/>
            <a:ext cx="307041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101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smtClean="0">
                <a:solidFill>
                  <a:srgbClr val="FF0000"/>
                </a:solidFill>
              </a:rPr>
              <a:t>The function call causes a new section of memory to be created.  In that section, there is a variable named x created.</a:t>
            </a:r>
          </a:p>
          <a:p>
            <a:r>
              <a:rPr lang="en-US" dirty="0" smtClean="0">
                <a:solidFill>
                  <a:srgbClr val="FF0000"/>
                </a:solidFill>
              </a:rPr>
              <a:t>The value of the argument (5) is copied into this variable.</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5</a:t>
              </a:r>
              <a:endParaRPr lang="en-US" sz="2800" dirty="0"/>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67138" y="190387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426023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smtClean="0">
                <a:solidFill>
                  <a:srgbClr val="FF0000"/>
                </a:solidFill>
              </a:rPr>
              <a:t>The value of x is increased by 1.</a:t>
            </a:r>
          </a:p>
          <a:p>
            <a:r>
              <a:rPr lang="en-US" dirty="0" smtClean="0">
                <a:solidFill>
                  <a:srgbClr val="FF0000"/>
                </a:solidFill>
              </a:rPr>
              <a:t>The value of a is unchanged.</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6</a:t>
              </a:r>
              <a:endParaRPr lang="en-US" sz="2800" dirty="0"/>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80016" y="231455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3445407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smtClean="0">
                <a:latin typeface="Consolas" panose="020B0609020204030204" pitchFamily="49" charset="0"/>
              </a:rPr>
              <a:t>6</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smtClean="0">
                <a:solidFill>
                  <a:srgbClr val="FF0000"/>
                </a:solidFill>
              </a:rPr>
              <a:t>The value of x is printed.</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6</a:t>
              </a:r>
              <a:endParaRPr lang="en-US" sz="2800" dirty="0"/>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80016" y="263338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5651604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smtClean="0">
                <a:latin typeface="Consolas" panose="020B0609020204030204" pitchFamily="49" charset="0"/>
              </a:rPr>
              <a:t>6</a:t>
            </a:r>
            <a:endParaRPr lang="en-US" dirty="0">
              <a:latin typeface="Consolas" panose="020B0609020204030204" pitchFamily="49" charset="0"/>
            </a:endParaRPr>
          </a:p>
          <a:p>
            <a:pPr marL="0" indent="0">
              <a:buFont typeface="Arial" panose="020B0604020202020204" pitchFamily="34" charset="0"/>
              <a:buNone/>
            </a:pPr>
            <a:r>
              <a:rPr lang="en-US" dirty="0" smtClean="0">
                <a:latin typeface="Consolas" panose="020B0609020204030204" pitchFamily="49" charset="0"/>
              </a:rPr>
              <a:t> </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923330"/>
          </a:xfrm>
          <a:prstGeom prst="rect">
            <a:avLst/>
          </a:prstGeom>
          <a:noFill/>
        </p:spPr>
        <p:txBody>
          <a:bodyPr wrap="square" rtlCol="0">
            <a:spAutoFit/>
          </a:bodyPr>
          <a:lstStyle/>
          <a:p>
            <a:r>
              <a:rPr lang="en-US" dirty="0" smtClean="0">
                <a:solidFill>
                  <a:srgbClr val="FF0000"/>
                </a:solidFill>
              </a:rPr>
              <a:t>The function completed so we returned to the place of the function call.  The function memory is released.</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9841" y="415110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690698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smtClean="0">
                <a:latin typeface="Consolas" panose="020B0609020204030204" pitchFamily="49" charset="0"/>
              </a:rPr>
              <a:t>6</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smtClean="0">
                <a:solidFill>
                  <a:srgbClr val="FF0000"/>
                </a:solidFill>
              </a:rPr>
              <a:t>We print the value of a.</a:t>
            </a:r>
            <a:endParaRPr lang="en-US" dirty="0">
              <a:solidFill>
                <a:srgbClr val="FF0000"/>
              </a:solidFill>
            </a:endParaRP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4272" y="450363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313524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1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F(x):</a:t>
            </a:r>
          </a:p>
          <a:p>
            <a:pPr marL="0" indent="0">
              <a:buNone/>
            </a:pPr>
            <a:r>
              <a:rPr lang="en-US" dirty="0">
                <a:latin typeface="Consolas" panose="020B0609020204030204" pitchFamily="49" charset="0"/>
              </a:rPr>
              <a:t>    x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915802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1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F(x):</a:t>
            </a:r>
          </a:p>
          <a:p>
            <a:pPr marL="0" indent="0">
              <a:buNone/>
            </a:pPr>
            <a:r>
              <a:rPr lang="en-US" dirty="0">
                <a:latin typeface="Consolas" panose="020B0609020204030204" pitchFamily="49" charset="0"/>
              </a:rPr>
              <a:t>    x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923330"/>
          </a:xfrm>
          <a:prstGeom prst="rect">
            <a:avLst/>
          </a:prstGeom>
          <a:noFill/>
        </p:spPr>
        <p:txBody>
          <a:bodyPr wrap="square" rtlCol="0">
            <a:spAutoFit/>
          </a:bodyPr>
          <a:lstStyle/>
          <a:p>
            <a:r>
              <a:rPr lang="en-US" dirty="0">
                <a:solidFill>
                  <a:srgbClr val="FF0000"/>
                </a:solidFill>
              </a:rPr>
              <a:t>Changing x in the function does nothing to change the value of the parameter in the main routine.</a:t>
            </a:r>
          </a:p>
        </p:txBody>
      </p:sp>
    </p:spTree>
    <p:extLst>
      <p:ext uri="{BB962C8B-B14F-4D97-AF65-F5344CB8AC3E}">
        <p14:creationId xmlns:p14="http://schemas.microsoft.com/office/powerpoint/2010/main" val="8074535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2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0918851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2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646331"/>
          </a:xfrm>
          <a:prstGeom prst="rect">
            <a:avLst/>
          </a:prstGeom>
          <a:noFill/>
        </p:spPr>
        <p:txBody>
          <a:bodyPr wrap="square" rtlCol="0">
            <a:spAutoFit/>
          </a:bodyPr>
          <a:lstStyle/>
          <a:p>
            <a:r>
              <a:rPr lang="en-US" dirty="0">
                <a:solidFill>
                  <a:srgbClr val="FF0000"/>
                </a:solidFill>
              </a:rPr>
              <a:t>Same as before.  The fact that the local variable is called a makes no difference.</a:t>
            </a:r>
          </a:p>
        </p:txBody>
      </p:sp>
    </p:spTree>
    <p:extLst>
      <p:ext uri="{BB962C8B-B14F-4D97-AF65-F5344CB8AC3E}">
        <p14:creationId xmlns:p14="http://schemas.microsoft.com/office/powerpoint/2010/main" val="193648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3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61972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pPr algn="ctr"/>
            <a:r>
              <a:rPr lang="en-US" b="1" dirty="0">
                <a:solidFill>
                  <a:srgbClr val="C00000"/>
                </a:solidFill>
              </a:rPr>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solidFill>
                  <a:srgbClr val="C00000"/>
                </a:solidFill>
              </a:rPr>
              <a:t>Next come parentheses, which possibly contain a list of parameters.</a:t>
            </a:r>
          </a:p>
        </p:txBody>
      </p:sp>
      <p:sp>
        <p:nvSpPr>
          <p:cNvPr id="5" name="Oval 4">
            <a:extLst>
              <a:ext uri="{FF2B5EF4-FFF2-40B4-BE49-F238E27FC236}">
                <a16:creationId xmlns:a16="http://schemas.microsoft.com/office/drawing/2014/main" id="{1E8763D9-1BB4-4CDC-AC4C-35371978704F}"/>
              </a:ext>
            </a:extLst>
          </p:cNvPr>
          <p:cNvSpPr/>
          <p:nvPr/>
        </p:nvSpPr>
        <p:spPr>
          <a:xfrm>
            <a:off x="4560794" y="1690688"/>
            <a:ext cx="28619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4966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3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UnboundLocalError</a:t>
            </a:r>
            <a:r>
              <a:rPr lang="en-US" dirty="0">
                <a:solidFill>
                  <a:srgbClr val="FF0000"/>
                </a:solidFill>
                <a:latin typeface="Consolas" panose="020B0609020204030204" pitchFamily="49" charset="0"/>
              </a:rPr>
              <a:t>: local variable 'a' referenced before assignment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8416372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4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b = 10</a:t>
            </a:r>
          </a:p>
          <a:p>
            <a:pPr marL="0" indent="0">
              <a:buNone/>
            </a:pPr>
            <a:r>
              <a:rPr lang="en-US" dirty="0">
                <a:latin typeface="Consolas" panose="020B0609020204030204" pitchFamily="49" charset="0"/>
              </a:rPr>
              <a:t>F(b)</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4201929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Exercise 4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b = 10</a:t>
            </a:r>
          </a:p>
          <a:p>
            <a:pPr marL="0" indent="0">
              <a:buNone/>
            </a:pPr>
            <a:r>
              <a:rPr lang="en-US" dirty="0">
                <a:latin typeface="Consolas" panose="020B0609020204030204" pitchFamily="49" charset="0"/>
              </a:rPr>
              <a:t>F(b)</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10</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923330"/>
          </a:xfrm>
          <a:prstGeom prst="rect">
            <a:avLst/>
          </a:prstGeom>
          <a:noFill/>
        </p:spPr>
        <p:txBody>
          <a:bodyPr wrap="square" rtlCol="0">
            <a:spAutoFit/>
          </a:bodyPr>
          <a:lstStyle/>
          <a:p>
            <a:r>
              <a:rPr lang="en-US" dirty="0">
                <a:solidFill>
                  <a:srgbClr val="FF0000"/>
                </a:solidFill>
              </a:rPr>
              <a:t>The local variable a gets the value 10, passed in from the function call.  It no longer sees the variable a defined outside the function.</a:t>
            </a:r>
          </a:p>
        </p:txBody>
      </p:sp>
    </p:spTree>
    <p:extLst>
      <p:ext uri="{BB962C8B-B14F-4D97-AF65-F5344CB8AC3E}">
        <p14:creationId xmlns:p14="http://schemas.microsoft.com/office/powerpoint/2010/main" val="13134167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Declaring </a:t>
            </a:r>
            <a:r>
              <a:rPr lang="en-US" b="1" dirty="0" err="1">
                <a:solidFill>
                  <a:srgbClr val="FF0000"/>
                </a:solidFill>
              </a:rPr>
              <a:t>globals</a:t>
            </a:r>
            <a:endParaRPr lang="en-US" b="1" dirty="0">
              <a:solidFill>
                <a:srgbClr val="FF0000"/>
              </a:solidFill>
            </a:endParaRPr>
          </a:p>
        </p:txBody>
      </p:sp>
      <p:sp>
        <p:nvSpPr>
          <p:cNvPr id="3" name="Content Placeholder 2"/>
          <p:cNvSpPr>
            <a:spLocks noGrp="1"/>
          </p:cNvSpPr>
          <p:nvPr>
            <p:ph idx="1"/>
          </p:nvPr>
        </p:nvSpPr>
        <p:spPr/>
        <p:txBody>
          <a:bodyPr/>
          <a:lstStyle/>
          <a:p>
            <a:r>
              <a:rPr lang="en-US" dirty="0"/>
              <a:t>Sometimes, you really do want to access some variable not passed in as a parameter.</a:t>
            </a:r>
          </a:p>
          <a:p>
            <a:pPr lvl="1"/>
            <a:r>
              <a:rPr lang="en-US" dirty="0"/>
              <a:t>Generally, you should avoid doing this, but sometimes it really is the nicest thing to do…</a:t>
            </a:r>
          </a:p>
          <a:p>
            <a:r>
              <a:rPr lang="en-US" dirty="0"/>
              <a:t>To do this, you can write a command:</a:t>
            </a:r>
          </a:p>
          <a:p>
            <a:pPr marL="0" indent="0" algn="ctr">
              <a:buNone/>
            </a:pPr>
            <a:r>
              <a:rPr lang="en-US" dirty="0"/>
              <a:t>	</a:t>
            </a:r>
            <a:r>
              <a:rPr lang="en-US" b="1" dirty="0">
                <a:latin typeface="Consolas" panose="020B0609020204030204" pitchFamily="49" charset="0"/>
              </a:rPr>
              <a:t>global &lt;variable name&gt;</a:t>
            </a:r>
          </a:p>
          <a:p>
            <a:pPr marL="0" indent="0">
              <a:buNone/>
            </a:pPr>
            <a:r>
              <a:rPr lang="en-US" dirty="0">
                <a:solidFill>
                  <a:srgbClr val="0070C0"/>
                </a:solidFill>
              </a:rPr>
              <a:t>In the function.  Then, the function has full access to that global variable </a:t>
            </a:r>
            <a:r>
              <a:rPr lang="en-US" dirty="0"/>
              <a:t>(for writing, as well as for reading).</a:t>
            </a:r>
          </a:p>
        </p:txBody>
      </p:sp>
    </p:spTree>
    <p:extLst>
      <p:ext uri="{BB962C8B-B14F-4D97-AF65-F5344CB8AC3E}">
        <p14:creationId xmlns:p14="http://schemas.microsoft.com/office/powerpoint/2010/main" val="12843308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global 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8</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2862322"/>
          </a:xfrm>
          <a:prstGeom prst="rect">
            <a:avLst/>
          </a:prstGeom>
          <a:noFill/>
        </p:spPr>
        <p:txBody>
          <a:bodyPr wrap="square" rtlCol="0">
            <a:spAutoFit/>
          </a:bodyPr>
          <a:lstStyle/>
          <a:p>
            <a:r>
              <a:rPr lang="en-US" dirty="0">
                <a:solidFill>
                  <a:srgbClr val="FF0000"/>
                </a:solidFill>
              </a:rPr>
              <a:t>The line “global a” means that the function now has access to the global variable, a, within itself.  So, now you can actually change the value of the global variable within the function.</a:t>
            </a:r>
          </a:p>
          <a:p>
            <a:endParaRPr lang="en-US" dirty="0">
              <a:solidFill>
                <a:srgbClr val="FF0000"/>
              </a:solidFill>
            </a:endParaRPr>
          </a:p>
          <a:p>
            <a:r>
              <a:rPr lang="en-US" dirty="0">
                <a:solidFill>
                  <a:srgbClr val="FF0000"/>
                </a:solidFill>
              </a:rPr>
              <a:t>There are times this is very useful, for example to initialize a lot of different variables to values, but you should generally avoid doing it.</a:t>
            </a:r>
          </a:p>
        </p:txBody>
      </p:sp>
    </p:spTree>
    <p:extLst>
      <p:ext uri="{BB962C8B-B14F-4D97-AF65-F5344CB8AC3E}">
        <p14:creationId xmlns:p14="http://schemas.microsoft.com/office/powerpoint/2010/main" val="32137597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Return values</a:t>
            </a:r>
          </a:p>
        </p:txBody>
      </p:sp>
      <p:sp>
        <p:nvSpPr>
          <p:cNvPr id="3" name="Content Placeholder 2"/>
          <p:cNvSpPr>
            <a:spLocks noGrp="1"/>
          </p:cNvSpPr>
          <p:nvPr>
            <p:ph idx="1"/>
          </p:nvPr>
        </p:nvSpPr>
        <p:spPr/>
        <p:txBody>
          <a:bodyPr/>
          <a:lstStyle/>
          <a:p>
            <a:r>
              <a:rPr lang="en-US" dirty="0"/>
              <a:t>Functions can also return values</a:t>
            </a:r>
          </a:p>
          <a:p>
            <a:pPr lvl="1"/>
            <a:r>
              <a:rPr lang="en-US" b="1" dirty="0">
                <a:solidFill>
                  <a:srgbClr val="0070C0"/>
                </a:solidFill>
              </a:rPr>
              <a:t>Always a single value</a:t>
            </a:r>
          </a:p>
          <a:p>
            <a:pPr lvl="1"/>
            <a:r>
              <a:rPr lang="en-US" dirty="0"/>
              <a:t>Remember to use </a:t>
            </a:r>
            <a:r>
              <a:rPr lang="en-US" b="1" dirty="0">
                <a:solidFill>
                  <a:srgbClr val="0070C0"/>
                </a:solidFill>
              </a:rPr>
              <a:t>tuples</a:t>
            </a:r>
            <a:r>
              <a:rPr lang="en-US" dirty="0"/>
              <a:t> if you need to return </a:t>
            </a:r>
            <a:r>
              <a:rPr lang="en-US" b="1" dirty="0">
                <a:solidFill>
                  <a:srgbClr val="0070C0"/>
                </a:solidFill>
              </a:rPr>
              <a:t>more than one value</a:t>
            </a:r>
          </a:p>
          <a:p>
            <a:r>
              <a:rPr lang="en-US" dirty="0"/>
              <a:t>To return a value, use the command</a:t>
            </a:r>
          </a:p>
          <a:p>
            <a:pPr marL="0" indent="0" algn="ctr">
              <a:buNone/>
            </a:pPr>
            <a:r>
              <a:rPr lang="en-US" dirty="0"/>
              <a:t>	</a:t>
            </a:r>
            <a:r>
              <a:rPr lang="en-US" b="1" dirty="0">
                <a:latin typeface="Consolas" panose="020B0609020204030204" pitchFamily="49" charset="0"/>
              </a:rPr>
              <a:t>return &lt;value&gt;</a:t>
            </a:r>
          </a:p>
          <a:p>
            <a:r>
              <a:rPr lang="en-US" dirty="0">
                <a:solidFill>
                  <a:srgbClr val="FF0000"/>
                </a:solidFill>
              </a:rPr>
              <a:t>When this is encountered, the function immediately ends, returning the value specified</a:t>
            </a:r>
            <a:r>
              <a:rPr lang="en-US" dirty="0"/>
              <a:t>.</a:t>
            </a:r>
          </a:p>
        </p:txBody>
      </p:sp>
    </p:spTree>
    <p:extLst>
      <p:ext uri="{BB962C8B-B14F-4D97-AF65-F5344CB8AC3E}">
        <p14:creationId xmlns:p14="http://schemas.microsoft.com/office/powerpoint/2010/main" val="27792566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twenty_one</a:t>
            </a:r>
            <a:r>
              <a:rPr lang="en-US" dirty="0">
                <a:latin typeface="Consolas" panose="020B0609020204030204" pitchFamily="49" charset="0"/>
              </a:rPr>
              <a:t>():</a:t>
            </a:r>
          </a:p>
          <a:p>
            <a:pPr marL="0" indent="0">
              <a:buNone/>
            </a:pPr>
            <a:r>
              <a:rPr lang="en-US" dirty="0">
                <a:latin typeface="Consolas" panose="020B0609020204030204" pitchFamily="49" charset="0"/>
              </a:rPr>
              <a:t>    return 21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a:t>
            </a:r>
            <a:r>
              <a:rPr lang="en-US" dirty="0" err="1">
                <a:latin typeface="Consolas" panose="020B0609020204030204" pitchFamily="49" charset="0"/>
              </a:rPr>
              <a:t>twenty_one</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21</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1754326"/>
          </a:xfrm>
          <a:prstGeom prst="rect">
            <a:avLst/>
          </a:prstGeom>
          <a:noFill/>
        </p:spPr>
        <p:txBody>
          <a:bodyPr wrap="square" rtlCol="0">
            <a:spAutoFit/>
          </a:bodyPr>
          <a:lstStyle/>
          <a:p>
            <a:r>
              <a:rPr lang="en-US" dirty="0">
                <a:solidFill>
                  <a:srgbClr val="FF0000"/>
                </a:solidFill>
              </a:rPr>
              <a:t>The function returns the value </a:t>
            </a:r>
            <a:r>
              <a:rPr lang="en-US" b="1" dirty="0">
                <a:solidFill>
                  <a:srgbClr val="FF0000"/>
                </a:solidFill>
              </a:rPr>
              <a:t>21</a:t>
            </a:r>
            <a:r>
              <a:rPr lang="en-US" dirty="0">
                <a:solidFill>
                  <a:srgbClr val="FF0000"/>
                </a:solidFill>
              </a:rPr>
              <a:t>.</a:t>
            </a: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r>
              <a:rPr lang="en-US" dirty="0">
                <a:solidFill>
                  <a:srgbClr val="FF0000"/>
                </a:solidFill>
              </a:rPr>
              <a:t>That value is then assigned to </a:t>
            </a:r>
            <a:r>
              <a:rPr lang="en-US" b="1" dirty="0">
                <a:solidFill>
                  <a:srgbClr val="FF0000"/>
                </a:solidFill>
              </a:rPr>
              <a:t>a</a:t>
            </a:r>
            <a:r>
              <a:rPr lang="en-US" dirty="0">
                <a:solidFill>
                  <a:srgbClr val="FF0000"/>
                </a:solidFill>
              </a:rPr>
              <a:t>.</a:t>
            </a:r>
          </a:p>
        </p:txBody>
      </p:sp>
    </p:spTree>
    <p:extLst>
      <p:ext uri="{BB962C8B-B14F-4D97-AF65-F5344CB8AC3E}">
        <p14:creationId xmlns:p14="http://schemas.microsoft.com/office/powerpoint/2010/main" val="18856305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is_three_more</a:t>
            </a:r>
            <a:r>
              <a:rPr lang="en-US" dirty="0">
                <a:latin typeface="Consolas" panose="020B0609020204030204" pitchFamily="49" charset="0"/>
              </a:rPr>
              <a:t>(a, b):</a:t>
            </a:r>
          </a:p>
          <a:p>
            <a:pPr marL="0" indent="0">
              <a:buNone/>
            </a:pPr>
            <a:r>
              <a:rPr lang="en-US" dirty="0">
                <a:latin typeface="Consolas" panose="020B0609020204030204" pitchFamily="49" charset="0"/>
              </a:rPr>
              <a:t>    if a == b+3:</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return False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print(</a:t>
            </a:r>
            <a:r>
              <a:rPr lang="en-US" dirty="0" err="1">
                <a:latin typeface="Consolas" panose="020B0609020204030204" pitchFamily="49" charset="0"/>
              </a:rPr>
              <a:t>is_three_more</a:t>
            </a:r>
            <a:r>
              <a:rPr lang="en-US" dirty="0">
                <a:latin typeface="Consolas" panose="020B0609020204030204" pitchFamily="49" charset="0"/>
              </a:rPr>
              <a:t>(10,7))</a:t>
            </a:r>
          </a:p>
          <a:p>
            <a:pPr marL="0" indent="0">
              <a:buNone/>
            </a:pPr>
            <a:r>
              <a:rPr lang="en-US" dirty="0">
                <a:latin typeface="Consolas" panose="020B0609020204030204" pitchFamily="49" charset="0"/>
              </a:rPr>
              <a:t>print(</a:t>
            </a:r>
            <a:r>
              <a:rPr lang="en-US" dirty="0" err="1">
                <a:latin typeface="Consolas" panose="020B0609020204030204" pitchFamily="49" charset="0"/>
              </a:rPr>
              <a:t>is_three_more</a:t>
            </a:r>
            <a:r>
              <a:rPr lang="en-US" dirty="0">
                <a:latin typeface="Consolas" panose="020B0609020204030204" pitchFamily="49" charset="0"/>
              </a:rPr>
              <a:t>(1,5))</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True</a:t>
            </a:r>
          </a:p>
          <a:p>
            <a:pPr marL="0" indent="0">
              <a:buNone/>
            </a:pPr>
            <a:r>
              <a:rPr lang="en-US" dirty="0">
                <a:latin typeface="Consolas" panose="020B0609020204030204" pitchFamily="49" charset="0"/>
              </a:rPr>
              <a:t>False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815268" cy="369332"/>
          </a:xfrm>
          <a:prstGeom prst="rect">
            <a:avLst/>
          </a:prstGeom>
          <a:noFill/>
        </p:spPr>
        <p:txBody>
          <a:bodyPr wrap="square" rtlCol="0">
            <a:spAutoFit/>
          </a:bodyPr>
          <a:lstStyle/>
          <a:p>
            <a:r>
              <a:rPr lang="en-US" dirty="0">
                <a:solidFill>
                  <a:srgbClr val="FF0000"/>
                </a:solidFill>
              </a:rPr>
              <a:t>The function returns true if a is 3 greater than b</a:t>
            </a:r>
          </a:p>
        </p:txBody>
      </p:sp>
    </p:spTree>
    <p:extLst>
      <p:ext uri="{BB962C8B-B14F-4D97-AF65-F5344CB8AC3E}">
        <p14:creationId xmlns:p14="http://schemas.microsoft.com/office/powerpoint/2010/main" val="16123925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FF0000"/>
                </a:solidFill>
              </a:rPr>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1</a:t>
            </a:r>
          </a:p>
          <a:p>
            <a:pPr marL="0" indent="0">
              <a:buNone/>
            </a:pPr>
            <a:r>
              <a:rPr lang="en-US" dirty="0">
                <a:latin typeface="Consolas" panose="020B0609020204030204" pitchFamily="49" charset="0"/>
              </a:rPr>
              <a:t>    return a</a:t>
            </a:r>
          </a:p>
          <a:p>
            <a:pPr marL="0" indent="0">
              <a:buNone/>
            </a:pPr>
            <a:r>
              <a:rPr lang="en-US" dirty="0">
                <a:latin typeface="Consolas" panose="020B0609020204030204" pitchFamily="49" charset="0"/>
              </a:rPr>
              <a:t>    a += 10</a:t>
            </a:r>
          </a:p>
          <a:p>
            <a:pPr marL="0" indent="0">
              <a:buNone/>
            </a:pPr>
            <a:r>
              <a:rPr lang="en-US" dirty="0">
                <a:latin typeface="Consolas" panose="020B0609020204030204" pitchFamily="49" charset="0"/>
              </a:rPr>
              <a:t>    return 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F(4)</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5</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815268" cy="1754326"/>
          </a:xfrm>
          <a:prstGeom prst="rect">
            <a:avLst/>
          </a:prstGeom>
          <a:noFill/>
        </p:spPr>
        <p:txBody>
          <a:bodyPr wrap="square" rtlCol="0">
            <a:spAutoFit/>
          </a:bodyPr>
          <a:lstStyle/>
          <a:p>
            <a:r>
              <a:rPr lang="en-US" dirty="0">
                <a:solidFill>
                  <a:srgbClr val="FF0000"/>
                </a:solidFill>
              </a:rPr>
              <a:t>The value 4 is passed in to parameter a.</a:t>
            </a:r>
          </a:p>
          <a:p>
            <a:r>
              <a:rPr lang="en-US" dirty="0">
                <a:solidFill>
                  <a:srgbClr val="FF0000"/>
                </a:solidFill>
              </a:rPr>
              <a:t>a is increased by 1 to have the value 5</a:t>
            </a:r>
          </a:p>
          <a:p>
            <a:r>
              <a:rPr lang="en-US" dirty="0">
                <a:solidFill>
                  <a:srgbClr val="FF0000"/>
                </a:solidFill>
              </a:rPr>
              <a:t>Then, the value 5 is returned.</a:t>
            </a:r>
          </a:p>
          <a:p>
            <a:endParaRPr lang="en-US" dirty="0">
              <a:solidFill>
                <a:srgbClr val="FF0000"/>
              </a:solidFill>
            </a:endParaRPr>
          </a:p>
          <a:p>
            <a:r>
              <a:rPr lang="en-US" dirty="0">
                <a:solidFill>
                  <a:srgbClr val="FF0000"/>
                </a:solidFill>
              </a:rPr>
              <a:t>The later lines are never executed, since the function returned first</a:t>
            </a:r>
          </a:p>
        </p:txBody>
      </p:sp>
    </p:spTree>
    <p:extLst>
      <p:ext uri="{BB962C8B-B14F-4D97-AF65-F5344CB8AC3E}">
        <p14:creationId xmlns:p14="http://schemas.microsoft.com/office/powerpoint/2010/main" val="10818797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91A2-CFAB-4CEF-995E-54918BEAA446}"/>
              </a:ext>
            </a:extLst>
          </p:cNvPr>
          <p:cNvSpPr>
            <a:spLocks noGrp="1"/>
          </p:cNvSpPr>
          <p:nvPr>
            <p:ph type="title"/>
          </p:nvPr>
        </p:nvSpPr>
        <p:spPr/>
        <p:txBody>
          <a:bodyPr/>
          <a:lstStyle/>
          <a:p>
            <a:r>
              <a:rPr lang="en-US" dirty="0"/>
              <a:t>Default parameters</a:t>
            </a:r>
          </a:p>
        </p:txBody>
      </p:sp>
      <p:sp>
        <p:nvSpPr>
          <p:cNvPr id="3" name="Content Placeholder 2">
            <a:extLst>
              <a:ext uri="{FF2B5EF4-FFF2-40B4-BE49-F238E27FC236}">
                <a16:creationId xmlns:a16="http://schemas.microsoft.com/office/drawing/2014/main" id="{25E2495C-6065-4EEB-B568-E40C477933F3}"/>
              </a:ext>
            </a:extLst>
          </p:cNvPr>
          <p:cNvSpPr>
            <a:spLocks noGrp="1"/>
          </p:cNvSpPr>
          <p:nvPr>
            <p:ph idx="1"/>
          </p:nvPr>
        </p:nvSpPr>
        <p:spPr/>
        <p:txBody>
          <a:bodyPr/>
          <a:lstStyle/>
          <a:p>
            <a:r>
              <a:rPr lang="en-US" dirty="0"/>
              <a:t>Sometimes we want to allow people to specify fewer parameters, if some parameters can be assumed.</a:t>
            </a:r>
          </a:p>
          <a:p>
            <a:r>
              <a:rPr lang="en-US" dirty="0"/>
              <a:t>This can be done by assigning default parameter values</a:t>
            </a:r>
          </a:p>
          <a:p>
            <a:pPr algn="ctr"/>
            <a:r>
              <a:rPr lang="en-US" dirty="0"/>
              <a:t>In the parameter list, parameters can be </a:t>
            </a:r>
            <a:r>
              <a:rPr lang="en-US" b="1" dirty="0">
                <a:solidFill>
                  <a:srgbClr val="FF0000"/>
                </a:solidFill>
              </a:rPr>
              <a:t>assigned default values </a:t>
            </a:r>
            <a:r>
              <a:rPr lang="en-US" dirty="0"/>
              <a:t>with </a:t>
            </a:r>
            <a:r>
              <a:rPr lang="en-US" b="1" dirty="0">
                <a:solidFill>
                  <a:srgbClr val="FF0000"/>
                </a:solidFill>
              </a:rPr>
              <a:t>an = sign</a:t>
            </a:r>
            <a:r>
              <a:rPr lang="en-US" dirty="0"/>
              <a:t>, </a:t>
            </a:r>
            <a:endParaRPr lang="en-US" dirty="0" smtClean="0"/>
          </a:p>
          <a:p>
            <a:pPr>
              <a:lnSpc>
                <a:spcPct val="150000"/>
              </a:lnSpc>
            </a:pPr>
            <a:r>
              <a:rPr lang="en-US" dirty="0" smtClean="0">
                <a:solidFill>
                  <a:srgbClr val="0070C0"/>
                </a:solidFill>
              </a:rPr>
              <a:t>followed </a:t>
            </a:r>
            <a:r>
              <a:rPr lang="en-US" dirty="0">
                <a:solidFill>
                  <a:srgbClr val="0070C0"/>
                </a:solidFill>
              </a:rPr>
              <a:t>by the value to take if the parameter is not specified.</a:t>
            </a:r>
          </a:p>
          <a:p>
            <a:pPr>
              <a:lnSpc>
                <a:spcPct val="150000"/>
              </a:lnSpc>
            </a:pPr>
            <a:r>
              <a:rPr lang="en-US" dirty="0">
                <a:solidFill>
                  <a:srgbClr val="0070C0"/>
                </a:solidFill>
              </a:rPr>
              <a:t>If the user does not specify a parameter, then the default is used.</a:t>
            </a:r>
          </a:p>
        </p:txBody>
      </p:sp>
    </p:spTree>
    <p:extLst>
      <p:ext uri="{BB962C8B-B14F-4D97-AF65-F5344CB8AC3E}">
        <p14:creationId xmlns:p14="http://schemas.microsoft.com/office/powerpoint/2010/main" val="102579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pPr algn="ctr"/>
            <a:r>
              <a:rPr lang="en-US" b="1" dirty="0">
                <a:solidFill>
                  <a:srgbClr val="C00000"/>
                </a:solidFill>
              </a:rPr>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solidFill>
                  <a:srgbClr val="C00000"/>
                </a:solidFill>
              </a:rPr>
              <a:t>Then, there is a colon and the rest of the function definition is indented.</a:t>
            </a:r>
          </a:p>
        </p:txBody>
      </p:sp>
      <p:sp>
        <p:nvSpPr>
          <p:cNvPr id="5" name="Oval 4">
            <a:extLst>
              <a:ext uri="{FF2B5EF4-FFF2-40B4-BE49-F238E27FC236}">
                <a16:creationId xmlns:a16="http://schemas.microsoft.com/office/drawing/2014/main" id="{1E8763D9-1BB4-4CDC-AC4C-35371978704F}"/>
              </a:ext>
            </a:extLst>
          </p:cNvPr>
          <p:cNvSpPr/>
          <p:nvPr/>
        </p:nvSpPr>
        <p:spPr>
          <a:xfrm>
            <a:off x="7339853" y="1690688"/>
            <a:ext cx="304053"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215CC3-362A-46A8-A768-91B2B5F7D616}"/>
              </a:ext>
            </a:extLst>
          </p:cNvPr>
          <p:cNvSpPr/>
          <p:nvPr/>
        </p:nvSpPr>
        <p:spPr>
          <a:xfrm>
            <a:off x="838200" y="2192830"/>
            <a:ext cx="85911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6260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F(a="Bryan", b="Texas", c="USA"):</a:t>
            </a:r>
          </a:p>
          <a:p>
            <a:pPr marL="0" indent="0">
              <a:buNone/>
            </a:pPr>
            <a:r>
              <a:rPr lang="en-US" dirty="0">
                <a:latin typeface="Consolas" panose="020B0609020204030204" pitchFamily="49" charset="0"/>
              </a:rPr>
              <a:t>    print(a, b,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F("Toronto", "Ontario", "Canada")</a:t>
            </a:r>
          </a:p>
          <a:p>
            <a:pPr marL="0" indent="0">
              <a:buNone/>
            </a:pPr>
            <a:r>
              <a:rPr lang="en-US" dirty="0">
                <a:latin typeface="Consolas" panose="020B0609020204030204" pitchFamily="49" charset="0"/>
              </a:rPr>
              <a:t>F("Orlando", "Florida")</a:t>
            </a:r>
          </a:p>
          <a:p>
            <a:pPr marL="0" indent="0">
              <a:buNone/>
            </a:pPr>
            <a:r>
              <a:rPr lang="en-US" dirty="0">
                <a:latin typeface="Consolas" panose="020B0609020204030204" pitchFamily="49" charset="0"/>
              </a:rPr>
              <a:t>F("Houston")</a:t>
            </a:r>
          </a:p>
          <a:p>
            <a:pPr marL="0" indent="0">
              <a:buNone/>
            </a:pPr>
            <a:r>
              <a:rPr lang="en-US" dirty="0">
                <a:latin typeface="Consolas" panose="020B0609020204030204" pitchFamily="49" charset="0"/>
              </a:rPr>
              <a:t>F()</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Toronto Ontario Canada</a:t>
            </a:r>
          </a:p>
          <a:p>
            <a:pPr marL="0" indent="0">
              <a:buNone/>
            </a:pPr>
            <a:r>
              <a:rPr lang="en-US" dirty="0">
                <a:latin typeface="Consolas" panose="020B0609020204030204" pitchFamily="49" charset="0"/>
              </a:rPr>
              <a:t>Orlando Florida USA</a:t>
            </a:r>
          </a:p>
          <a:p>
            <a:pPr marL="0" indent="0">
              <a:buNone/>
            </a:pPr>
            <a:r>
              <a:rPr lang="en-US" dirty="0">
                <a:latin typeface="Consolas" panose="020B0609020204030204" pitchFamily="49" charset="0"/>
              </a:rPr>
              <a:t>Houston Texas USA</a:t>
            </a:r>
          </a:p>
          <a:p>
            <a:pPr marL="0" indent="0">
              <a:buNone/>
            </a:pPr>
            <a:r>
              <a:rPr lang="en-US" dirty="0">
                <a:latin typeface="Consolas" panose="020B0609020204030204" pitchFamily="49" charset="0"/>
              </a:rPr>
              <a:t>Bryan Texas USA</a:t>
            </a: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7909059" y="1768790"/>
            <a:ext cx="3661387" cy="1754326"/>
          </a:xfrm>
          <a:prstGeom prst="rect">
            <a:avLst/>
          </a:prstGeom>
          <a:noFill/>
        </p:spPr>
        <p:txBody>
          <a:bodyPr wrap="square" rtlCol="0">
            <a:spAutoFit/>
          </a:bodyPr>
          <a:lstStyle/>
          <a:p>
            <a:r>
              <a:rPr lang="en-US" dirty="0">
                <a:solidFill>
                  <a:srgbClr val="FF0000"/>
                </a:solidFill>
              </a:rPr>
              <a:t>Default values are assigned to all three parameters.</a:t>
            </a:r>
          </a:p>
          <a:p>
            <a:endParaRPr lang="en-US" dirty="0">
              <a:solidFill>
                <a:srgbClr val="FF0000"/>
              </a:solidFill>
            </a:endParaRPr>
          </a:p>
          <a:p>
            <a:r>
              <a:rPr lang="en-US" dirty="0">
                <a:solidFill>
                  <a:srgbClr val="FF0000"/>
                </a:solidFill>
              </a:rPr>
              <a:t>Notice that any parameters that are specified are filled in from left to right</a:t>
            </a:r>
          </a:p>
        </p:txBody>
      </p:sp>
    </p:spTree>
    <p:extLst>
      <p:ext uri="{BB962C8B-B14F-4D97-AF65-F5344CB8AC3E}">
        <p14:creationId xmlns:p14="http://schemas.microsoft.com/office/powerpoint/2010/main" val="247582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 b="Texas", c="USA"):</a:t>
            </a:r>
          </a:p>
          <a:p>
            <a:pPr marL="0" indent="0">
              <a:buNone/>
            </a:pPr>
            <a:r>
              <a:rPr lang="en-US" dirty="0">
                <a:latin typeface="Consolas" panose="020B0609020204030204" pitchFamily="49" charset="0"/>
              </a:rPr>
              <a:t>    print(a, b,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TypeError</a:t>
            </a:r>
            <a:r>
              <a:rPr lang="en-US" dirty="0">
                <a:solidFill>
                  <a:srgbClr val="FF0000"/>
                </a:solidFill>
                <a:latin typeface="Consolas" panose="020B0609020204030204" pitchFamily="49" charset="0"/>
              </a:rPr>
              <a:t>: F() missing 1 required positional argument: 'a'</a:t>
            </a:r>
          </a:p>
        </p:txBody>
      </p:sp>
      <p:sp>
        <p:nvSpPr>
          <p:cNvPr id="6" name="TextBox 5">
            <a:extLst>
              <a:ext uri="{FF2B5EF4-FFF2-40B4-BE49-F238E27FC236}">
                <a16:creationId xmlns:a16="http://schemas.microsoft.com/office/drawing/2014/main" id="{C719E43C-39A0-4ED1-96C2-EAA05A9DE3E2}"/>
              </a:ext>
            </a:extLst>
          </p:cNvPr>
          <p:cNvSpPr txBox="1"/>
          <p:nvPr/>
        </p:nvSpPr>
        <p:spPr>
          <a:xfrm>
            <a:off x="7909059" y="1768790"/>
            <a:ext cx="3661387" cy="646331"/>
          </a:xfrm>
          <a:prstGeom prst="rect">
            <a:avLst/>
          </a:prstGeom>
          <a:noFill/>
        </p:spPr>
        <p:txBody>
          <a:bodyPr wrap="square" rtlCol="0">
            <a:spAutoFit/>
          </a:bodyPr>
          <a:lstStyle/>
          <a:p>
            <a:r>
              <a:rPr lang="en-US" dirty="0">
                <a:solidFill>
                  <a:srgbClr val="FF0000"/>
                </a:solidFill>
              </a:rPr>
              <a:t>Parameters without a default value must be specified.</a:t>
            </a:r>
          </a:p>
        </p:txBody>
      </p:sp>
    </p:spTree>
    <p:extLst>
      <p:ext uri="{BB962C8B-B14F-4D97-AF65-F5344CB8AC3E}">
        <p14:creationId xmlns:p14="http://schemas.microsoft.com/office/powerpoint/2010/main" val="36304538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 b="Texas", c):</a:t>
            </a:r>
          </a:p>
          <a:p>
            <a:pPr marL="0" indent="0">
              <a:buNone/>
            </a:pPr>
            <a:r>
              <a:rPr lang="en-US" dirty="0">
                <a:latin typeface="Consolas" panose="020B0609020204030204" pitchFamily="49" charset="0"/>
              </a:rPr>
              <a:t>    print(a, b, c)</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SyntaxError</a:t>
            </a:r>
            <a:r>
              <a:rPr lang="en-US" dirty="0">
                <a:solidFill>
                  <a:srgbClr val="FF0000"/>
                </a:solidFill>
                <a:latin typeface="Consolas" panose="020B0609020204030204" pitchFamily="49" charset="0"/>
              </a:rPr>
              <a:t>: non-default argument follows default argument</a:t>
            </a:r>
          </a:p>
        </p:txBody>
      </p:sp>
      <p:sp>
        <p:nvSpPr>
          <p:cNvPr id="6" name="TextBox 5">
            <a:extLst>
              <a:ext uri="{FF2B5EF4-FFF2-40B4-BE49-F238E27FC236}">
                <a16:creationId xmlns:a16="http://schemas.microsoft.com/office/drawing/2014/main" id="{C719E43C-39A0-4ED1-96C2-EAA05A9DE3E2}"/>
              </a:ext>
            </a:extLst>
          </p:cNvPr>
          <p:cNvSpPr txBox="1"/>
          <p:nvPr/>
        </p:nvSpPr>
        <p:spPr>
          <a:xfrm>
            <a:off x="6709893" y="1768790"/>
            <a:ext cx="4860553" cy="923330"/>
          </a:xfrm>
          <a:prstGeom prst="rect">
            <a:avLst/>
          </a:prstGeom>
          <a:noFill/>
        </p:spPr>
        <p:txBody>
          <a:bodyPr wrap="square" rtlCol="0">
            <a:spAutoFit/>
          </a:bodyPr>
          <a:lstStyle/>
          <a:p>
            <a:r>
              <a:rPr lang="en-US" dirty="0">
                <a:solidFill>
                  <a:srgbClr val="FF0000"/>
                </a:solidFill>
              </a:rPr>
              <a:t>Once a default value is specified, all parameters after it in the parameter list must have defaults specified.</a:t>
            </a:r>
          </a:p>
        </p:txBody>
      </p:sp>
    </p:spTree>
    <p:extLst>
      <p:ext uri="{BB962C8B-B14F-4D97-AF65-F5344CB8AC3E}">
        <p14:creationId xmlns:p14="http://schemas.microsoft.com/office/powerpoint/2010/main" val="2916160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Examples</a:t>
            </a:r>
          </a:p>
        </p:txBody>
      </p:sp>
      <p:sp>
        <p:nvSpPr>
          <p:cNvPr id="3" name="Content Placeholder 2"/>
          <p:cNvSpPr>
            <a:spLocks noGrp="1"/>
          </p:cNvSpPr>
          <p:nvPr>
            <p:ph idx="1"/>
          </p:nvPr>
        </p:nvSpPr>
        <p:spPr/>
        <p:txBody>
          <a:bodyPr/>
          <a:lstStyle/>
          <a:p>
            <a:r>
              <a:rPr lang="en-US" dirty="0"/>
              <a:t>Let’s look at a few more examples.  We’ll write a function that takes in some parameters, modifies them, and then returns</a:t>
            </a:r>
          </a:p>
        </p:txBody>
      </p:sp>
    </p:spTree>
    <p:extLst>
      <p:ext uri="{BB962C8B-B14F-4D97-AF65-F5344CB8AC3E}">
        <p14:creationId xmlns:p14="http://schemas.microsoft.com/office/powerpoint/2010/main" val="7090433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33958684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t>1</a:t>
            </a:r>
          </a:p>
          <a:p>
            <a:pPr marL="0" indent="0">
              <a:buFont typeface="Arial" panose="020B0604020202020204" pitchFamily="34" charset="0"/>
              <a:buNone/>
            </a:pPr>
            <a:r>
              <a:rPr lang="en-US" dirty="0"/>
              <a:t>2</a:t>
            </a:r>
          </a:p>
        </p:txBody>
      </p:sp>
    </p:spTree>
    <p:extLst>
      <p:ext uri="{BB962C8B-B14F-4D97-AF65-F5344CB8AC3E}">
        <p14:creationId xmlns:p14="http://schemas.microsoft.com/office/powerpoint/2010/main" val="11097577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1.0</a:t>
            </a:r>
          </a:p>
          <a:p>
            <a:pPr marL="0" indent="0">
              <a:buNone/>
            </a:pPr>
            <a:r>
              <a:rPr lang="en-US" dirty="0">
                <a:latin typeface="Consolas" panose="020B0609020204030204" pitchFamily="49" charset="0"/>
              </a:rPr>
              <a:t>y = 2.0</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10120959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1.0</a:t>
            </a:r>
          </a:p>
          <a:p>
            <a:pPr marL="0" indent="0">
              <a:buNone/>
            </a:pPr>
            <a:r>
              <a:rPr lang="en-US" dirty="0">
                <a:latin typeface="Consolas" panose="020B0609020204030204" pitchFamily="49" charset="0"/>
              </a:rPr>
              <a:t>y = 2.0</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t>1.0</a:t>
            </a:r>
          </a:p>
          <a:p>
            <a:pPr marL="0" indent="0">
              <a:buFont typeface="Arial" panose="020B0604020202020204" pitchFamily="34" charset="0"/>
              <a:buNone/>
            </a:pPr>
            <a:r>
              <a:rPr lang="en-US" dirty="0"/>
              <a:t>2.0</a:t>
            </a:r>
          </a:p>
        </p:txBody>
      </p:sp>
    </p:spTree>
    <p:extLst>
      <p:ext uri="{BB962C8B-B14F-4D97-AF65-F5344CB8AC3E}">
        <p14:creationId xmlns:p14="http://schemas.microsoft.com/office/powerpoint/2010/main" val="37712954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"Texas"</a:t>
            </a:r>
          </a:p>
          <a:p>
            <a:pPr marL="0" indent="0">
              <a:buNone/>
            </a:pPr>
            <a:r>
              <a:rPr lang="en-US" dirty="0">
                <a:latin typeface="Consolas" panose="020B0609020204030204" pitchFamily="49" charset="0"/>
              </a:rPr>
              <a:t>y = "Aggies"</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20978909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"Texas"</a:t>
            </a:r>
          </a:p>
          <a:p>
            <a:pPr marL="0" indent="0">
              <a:buNone/>
            </a:pPr>
            <a:r>
              <a:rPr lang="en-US" dirty="0">
                <a:latin typeface="Consolas" panose="020B0609020204030204" pitchFamily="49" charset="0"/>
              </a:rPr>
              <a:t>y = "Aggies"</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Texas</a:t>
            </a:r>
          </a:p>
          <a:p>
            <a:pPr marL="0" indent="0">
              <a:buNone/>
            </a:pPr>
            <a:r>
              <a:rPr lang="en-US" dirty="0">
                <a:latin typeface="Consolas" panose="020B0609020204030204" pitchFamily="49" charset="0"/>
              </a:rPr>
              <a:t>Aggies</a:t>
            </a:r>
          </a:p>
        </p:txBody>
      </p:sp>
    </p:spTree>
    <p:extLst>
      <p:ext uri="{BB962C8B-B14F-4D97-AF65-F5344CB8AC3E}">
        <p14:creationId xmlns:p14="http://schemas.microsoft.com/office/powerpoint/2010/main" val="3355679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pPr algn="ctr"/>
            <a:r>
              <a:rPr lang="en-US" b="1" dirty="0">
                <a:solidFill>
                  <a:srgbClr val="C00000"/>
                </a:solidFill>
              </a:rPr>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solidFill>
                  <a:srgbClr val="C00000"/>
                </a:solidFill>
              </a:rPr>
              <a:t>The </a:t>
            </a:r>
            <a:r>
              <a:rPr lang="en-US" b="1" dirty="0">
                <a:solidFill>
                  <a:srgbClr val="C00000"/>
                </a:solidFill>
              </a:rPr>
              <a:t>body</a:t>
            </a:r>
            <a:r>
              <a:rPr lang="en-US" dirty="0">
                <a:solidFill>
                  <a:srgbClr val="C00000"/>
                </a:solidFill>
              </a:rPr>
              <a:t> of the function is the set of operations/commands that the function should do when called.</a:t>
            </a:r>
          </a:p>
        </p:txBody>
      </p:sp>
      <p:sp>
        <p:nvSpPr>
          <p:cNvPr id="5" name="Oval 4">
            <a:extLst>
              <a:ext uri="{FF2B5EF4-FFF2-40B4-BE49-F238E27FC236}">
                <a16:creationId xmlns:a16="http://schemas.microsoft.com/office/drawing/2014/main" id="{1E8763D9-1BB4-4CDC-AC4C-35371978704F}"/>
              </a:ext>
            </a:extLst>
          </p:cNvPr>
          <p:cNvSpPr/>
          <p:nvPr/>
        </p:nvSpPr>
        <p:spPr>
          <a:xfrm>
            <a:off x="1584512" y="2192830"/>
            <a:ext cx="28619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1522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3552384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b="1" dirty="0">
                <a:solidFill>
                  <a:srgbClr val="C00000"/>
                </a:solidFill>
              </a:rPr>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a:t>
            </a:r>
          </a:p>
          <a:p>
            <a:pPr marL="0" indent="0">
              <a:buNone/>
            </a:pPr>
            <a:r>
              <a:rPr lang="en-US" dirty="0">
                <a:latin typeface="Consolas" panose="020B0609020204030204" pitchFamily="49" charset="0"/>
              </a:rPr>
              <a:t>[2]</a:t>
            </a:r>
          </a:p>
        </p:txBody>
      </p:sp>
    </p:spTree>
    <p:extLst>
      <p:ext uri="{BB962C8B-B14F-4D97-AF65-F5344CB8AC3E}">
        <p14:creationId xmlns:p14="http://schemas.microsoft.com/office/powerpoint/2010/main" val="9474077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a:t>
            </a:r>
          </a:p>
          <a:p>
            <a:pPr marL="0" indent="0">
              <a:buNone/>
            </a:pPr>
            <a:r>
              <a:rPr lang="en-US" dirty="0">
                <a:latin typeface="Consolas" panose="020B0609020204030204" pitchFamily="49" charset="0"/>
              </a:rPr>
              <a:t>[2]</a:t>
            </a:r>
          </a:p>
        </p:txBody>
      </p:sp>
      <p:sp>
        <p:nvSpPr>
          <p:cNvPr id="5" name="TextBox 4"/>
          <p:cNvSpPr txBox="1"/>
          <p:nvPr/>
        </p:nvSpPr>
        <p:spPr>
          <a:xfrm>
            <a:off x="5318975" y="3530856"/>
            <a:ext cx="5372048" cy="923330"/>
          </a:xfrm>
          <a:prstGeom prst="rect">
            <a:avLst/>
          </a:prstGeom>
          <a:noFill/>
        </p:spPr>
        <p:txBody>
          <a:bodyPr wrap="none" rtlCol="0">
            <a:spAutoFit/>
          </a:bodyPr>
          <a:lstStyle/>
          <a:p>
            <a:r>
              <a:rPr lang="en-US" sz="5400" dirty="0">
                <a:solidFill>
                  <a:srgbClr val="FF0000"/>
                </a:solidFill>
              </a:rPr>
              <a:t>Wait – what ?!?!?!</a:t>
            </a:r>
          </a:p>
        </p:txBody>
      </p:sp>
      <p:cxnSp>
        <p:nvCxnSpPr>
          <p:cNvPr id="7" name="Straight Arrow Connector 6"/>
          <p:cNvCxnSpPr/>
          <p:nvPr/>
        </p:nvCxnSpPr>
        <p:spPr>
          <a:xfrm flipH="1">
            <a:off x="2163652" y="4168877"/>
            <a:ext cx="3155323" cy="15107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1963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Lists</a:t>
            </a:r>
          </a:p>
        </p:txBody>
      </p:sp>
      <p:sp>
        <p:nvSpPr>
          <p:cNvPr id="3" name="Content Placeholder 2"/>
          <p:cNvSpPr>
            <a:spLocks noGrp="1"/>
          </p:cNvSpPr>
          <p:nvPr>
            <p:ph idx="1"/>
          </p:nvPr>
        </p:nvSpPr>
        <p:spPr/>
        <p:txBody>
          <a:bodyPr/>
          <a:lstStyle/>
          <a:p>
            <a:r>
              <a:rPr lang="en-US" dirty="0"/>
              <a:t>Yikes – lists worked differently than everything else did!</a:t>
            </a:r>
          </a:p>
          <a:p>
            <a:r>
              <a:rPr lang="en-US" dirty="0"/>
              <a:t>What is going on?</a:t>
            </a:r>
          </a:p>
          <a:p>
            <a:endParaRPr lang="en-US" dirty="0"/>
          </a:p>
          <a:p>
            <a:r>
              <a:rPr lang="en-US" dirty="0"/>
              <a:t>We said that the parameters were copied so that they wouldn’t change values…  Was that a lie?</a:t>
            </a:r>
          </a:p>
          <a:p>
            <a:pPr lvl="1"/>
            <a:r>
              <a:rPr lang="en-US" dirty="0"/>
              <a:t>No, that was accurate, but it’s a little more complicated…</a:t>
            </a:r>
          </a:p>
          <a:p>
            <a:pPr lvl="1"/>
            <a:endParaRPr lang="en-US" dirty="0"/>
          </a:p>
          <a:p>
            <a:r>
              <a:rPr lang="en-US" dirty="0"/>
              <a:t>There are two ways to think about this</a:t>
            </a:r>
          </a:p>
        </p:txBody>
      </p:sp>
    </p:spTree>
    <p:extLst>
      <p:ext uri="{BB962C8B-B14F-4D97-AF65-F5344CB8AC3E}">
        <p14:creationId xmlns:p14="http://schemas.microsoft.com/office/powerpoint/2010/main" val="5874790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Lists are Mutable Data Types</a:t>
            </a:r>
          </a:p>
        </p:txBody>
      </p:sp>
      <p:sp>
        <p:nvSpPr>
          <p:cNvPr id="3" name="Content Placeholder 2"/>
          <p:cNvSpPr>
            <a:spLocks noGrp="1"/>
          </p:cNvSpPr>
          <p:nvPr>
            <p:ph idx="1"/>
          </p:nvPr>
        </p:nvSpPr>
        <p:spPr/>
        <p:txBody>
          <a:bodyPr/>
          <a:lstStyle/>
          <a:p>
            <a:pPr>
              <a:lnSpc>
                <a:spcPct val="150000"/>
              </a:lnSpc>
            </a:pPr>
            <a:r>
              <a:rPr lang="en-US" b="1" dirty="0">
                <a:solidFill>
                  <a:srgbClr val="C00000"/>
                </a:solidFill>
              </a:rPr>
              <a:t>Lists</a:t>
            </a:r>
            <a:r>
              <a:rPr lang="en-US" dirty="0"/>
              <a:t> are an example (the only one we’ve seen) of a </a:t>
            </a:r>
            <a:r>
              <a:rPr lang="en-US" b="1" dirty="0">
                <a:solidFill>
                  <a:srgbClr val="C00000"/>
                </a:solidFill>
              </a:rPr>
              <a:t>mutable data type.</a:t>
            </a:r>
          </a:p>
          <a:p>
            <a:pPr>
              <a:lnSpc>
                <a:spcPct val="150000"/>
              </a:lnSpc>
            </a:pPr>
            <a:r>
              <a:rPr lang="en-US" dirty="0"/>
              <a:t>You can think of things this way: </a:t>
            </a:r>
          </a:p>
          <a:p>
            <a:pPr lvl="1">
              <a:lnSpc>
                <a:spcPct val="150000"/>
              </a:lnSpc>
            </a:pPr>
            <a:r>
              <a:rPr lang="en-US" dirty="0"/>
              <a:t>Lists can have </a:t>
            </a:r>
            <a:r>
              <a:rPr lang="en-US" b="1" dirty="0">
                <a:solidFill>
                  <a:srgbClr val="0070C0"/>
                </a:solidFill>
              </a:rPr>
              <a:t>their values changed in a function </a:t>
            </a:r>
            <a:r>
              <a:rPr lang="en-US" dirty="0"/>
              <a:t>– i.e. they can change values</a:t>
            </a:r>
          </a:p>
          <a:p>
            <a:pPr lvl="1">
              <a:lnSpc>
                <a:spcPct val="150000"/>
              </a:lnSpc>
            </a:pPr>
            <a:r>
              <a:rPr lang="en-US" dirty="0"/>
              <a:t>Lists </a:t>
            </a:r>
            <a:r>
              <a:rPr lang="en-US" b="1" dirty="0">
                <a:solidFill>
                  <a:srgbClr val="0070C0"/>
                </a:solidFill>
              </a:rPr>
              <a:t>can’t be assigned a brand-new value</a:t>
            </a:r>
            <a:r>
              <a:rPr lang="en-US" dirty="0"/>
              <a:t>, though</a:t>
            </a:r>
          </a:p>
        </p:txBody>
      </p:sp>
    </p:spTree>
    <p:extLst>
      <p:ext uri="{BB962C8B-B14F-4D97-AF65-F5344CB8AC3E}">
        <p14:creationId xmlns:p14="http://schemas.microsoft.com/office/powerpoint/2010/main" val="20971869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a:t>
            </a:r>
          </a:p>
          <a:p>
            <a:pPr marL="0" indent="0">
              <a:buNone/>
            </a:pPr>
            <a:r>
              <a:rPr lang="en-US" dirty="0">
                <a:latin typeface="Consolas" panose="020B0609020204030204" pitchFamily="49" charset="0"/>
              </a:rPr>
              <a:t>    a = [10, 11,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 2, 3]</a:t>
            </a:r>
          </a:p>
          <a:p>
            <a:pPr marL="0" indent="0">
              <a:buNone/>
            </a:pPr>
            <a:r>
              <a:rPr lang="en-US" dirty="0" err="1">
                <a:latin typeface="Consolas" panose="020B0609020204030204" pitchFamily="49" charset="0"/>
              </a:rPr>
              <a:t>dosomething</a:t>
            </a:r>
            <a:r>
              <a:rPr lang="en-US" dirty="0">
                <a:latin typeface="Consolas" panose="020B0609020204030204" pitchFamily="49" charset="0"/>
              </a:rPr>
              <a:t>(x)</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 3]</a:t>
            </a:r>
          </a:p>
        </p:txBody>
      </p:sp>
      <p:sp>
        <p:nvSpPr>
          <p:cNvPr id="5" name="TextBox 4">
            <a:extLst>
              <a:ext uri="{FF2B5EF4-FFF2-40B4-BE49-F238E27FC236}">
                <a16:creationId xmlns:a16="http://schemas.microsoft.com/office/drawing/2014/main" id="{C719E43C-39A0-4ED1-96C2-EAA05A9DE3E2}"/>
              </a:ext>
            </a:extLst>
          </p:cNvPr>
          <p:cNvSpPr txBox="1"/>
          <p:nvPr/>
        </p:nvSpPr>
        <p:spPr>
          <a:xfrm>
            <a:off x="5436316" y="2399854"/>
            <a:ext cx="3661387" cy="646331"/>
          </a:xfrm>
          <a:prstGeom prst="rect">
            <a:avLst/>
          </a:prstGeom>
          <a:noFill/>
        </p:spPr>
        <p:txBody>
          <a:bodyPr wrap="square" rtlCol="0">
            <a:spAutoFit/>
          </a:bodyPr>
          <a:lstStyle/>
          <a:p>
            <a:r>
              <a:rPr lang="en-US" dirty="0">
                <a:solidFill>
                  <a:srgbClr val="FF0000"/>
                </a:solidFill>
              </a:rPr>
              <a:t>Assigning a new value to </a:t>
            </a:r>
            <a:r>
              <a:rPr lang="en-US" b="1" dirty="0">
                <a:solidFill>
                  <a:srgbClr val="0070C0"/>
                </a:solidFill>
              </a:rPr>
              <a:t>a </a:t>
            </a:r>
            <a:r>
              <a:rPr lang="en-US" dirty="0">
                <a:solidFill>
                  <a:srgbClr val="FF0000"/>
                </a:solidFill>
              </a:rPr>
              <a:t>does not change the variable </a:t>
            </a:r>
          </a:p>
        </p:txBody>
      </p:sp>
    </p:spTree>
    <p:extLst>
      <p:ext uri="{BB962C8B-B14F-4D97-AF65-F5344CB8AC3E}">
        <p14:creationId xmlns:p14="http://schemas.microsoft.com/office/powerpoint/2010/main" val="12574053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a:t>
            </a:r>
          </a:p>
          <a:p>
            <a:pPr marL="0" indent="0">
              <a:buNone/>
            </a:pPr>
            <a:r>
              <a:rPr lang="en-US" dirty="0">
                <a:latin typeface="Consolas" panose="020B0609020204030204" pitchFamily="49" charset="0"/>
              </a:rPr>
              <a:t>    a[0] = 10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 2, 3]</a:t>
            </a:r>
          </a:p>
          <a:p>
            <a:pPr marL="0" indent="0">
              <a:buNone/>
            </a:pPr>
            <a:r>
              <a:rPr lang="en-US" dirty="0" err="1">
                <a:latin typeface="Consolas" panose="020B0609020204030204" pitchFamily="49" charset="0"/>
              </a:rPr>
              <a:t>dosomething</a:t>
            </a:r>
            <a:r>
              <a:rPr lang="en-US" dirty="0">
                <a:latin typeface="Consolas" panose="020B0609020204030204" pitchFamily="49" charset="0"/>
              </a:rPr>
              <a:t>(x)</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[10, 2, 3]</a:t>
            </a:r>
          </a:p>
        </p:txBody>
      </p:sp>
      <p:sp>
        <p:nvSpPr>
          <p:cNvPr id="5" name="TextBox 4">
            <a:extLst>
              <a:ext uri="{FF2B5EF4-FFF2-40B4-BE49-F238E27FC236}">
                <a16:creationId xmlns:a16="http://schemas.microsoft.com/office/drawing/2014/main" id="{C719E43C-39A0-4ED1-96C2-EAA05A9DE3E2}"/>
              </a:ext>
            </a:extLst>
          </p:cNvPr>
          <p:cNvSpPr txBox="1"/>
          <p:nvPr/>
        </p:nvSpPr>
        <p:spPr>
          <a:xfrm>
            <a:off x="5436316" y="2399854"/>
            <a:ext cx="3661387" cy="1754326"/>
          </a:xfrm>
          <a:prstGeom prst="rect">
            <a:avLst/>
          </a:prstGeom>
          <a:noFill/>
        </p:spPr>
        <p:txBody>
          <a:bodyPr wrap="square" rtlCol="0">
            <a:spAutoFit/>
          </a:bodyPr>
          <a:lstStyle/>
          <a:p>
            <a:r>
              <a:rPr lang="en-US" dirty="0">
                <a:solidFill>
                  <a:srgbClr val="FF0000"/>
                </a:solidFill>
              </a:rPr>
              <a:t>But, assigning a value to one of the </a:t>
            </a:r>
            <a:r>
              <a:rPr lang="en-US" b="1" dirty="0">
                <a:solidFill>
                  <a:srgbClr val="FF0000"/>
                </a:solidFill>
              </a:rPr>
              <a:t>elements</a:t>
            </a:r>
            <a:r>
              <a:rPr lang="en-US" dirty="0">
                <a:solidFill>
                  <a:srgbClr val="FF0000"/>
                </a:solidFill>
              </a:rPr>
              <a:t> of </a:t>
            </a:r>
            <a:r>
              <a:rPr lang="en-US" b="1" dirty="0">
                <a:solidFill>
                  <a:srgbClr val="0070C0"/>
                </a:solidFill>
              </a:rPr>
              <a:t>a</a:t>
            </a:r>
            <a:r>
              <a:rPr lang="en-US" dirty="0">
                <a:solidFill>
                  <a:srgbClr val="FF0000"/>
                </a:solidFill>
              </a:rPr>
              <a:t> does </a:t>
            </a:r>
            <a:r>
              <a:rPr lang="en-US" dirty="0">
                <a:solidFill>
                  <a:srgbClr val="0070C0"/>
                </a:solidFill>
              </a:rPr>
              <a:t>change that element.</a:t>
            </a:r>
          </a:p>
          <a:p>
            <a:endParaRPr lang="en-US" dirty="0">
              <a:solidFill>
                <a:srgbClr val="FF0000"/>
              </a:solidFill>
            </a:endParaRPr>
          </a:p>
          <a:p>
            <a:r>
              <a:rPr lang="en-US" dirty="0">
                <a:solidFill>
                  <a:srgbClr val="FF0000"/>
                </a:solidFill>
              </a:rPr>
              <a:t>In other words, the list </a:t>
            </a:r>
            <a:r>
              <a:rPr lang="en-US" dirty="0">
                <a:solidFill>
                  <a:srgbClr val="0070C0"/>
                </a:solidFill>
              </a:rPr>
              <a:t>can be changed, but it can’t be reassigned.</a:t>
            </a:r>
          </a:p>
        </p:txBody>
      </p:sp>
    </p:spTree>
    <p:extLst>
      <p:ext uri="{BB962C8B-B14F-4D97-AF65-F5344CB8AC3E}">
        <p14:creationId xmlns:p14="http://schemas.microsoft.com/office/powerpoint/2010/main" val="38277014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What’s really going on</a:t>
            </a:r>
          </a:p>
        </p:txBody>
      </p:sp>
      <p:sp>
        <p:nvSpPr>
          <p:cNvPr id="3" name="Content Placeholder 2"/>
          <p:cNvSpPr>
            <a:spLocks noGrp="1"/>
          </p:cNvSpPr>
          <p:nvPr>
            <p:ph idx="1"/>
          </p:nvPr>
        </p:nvSpPr>
        <p:spPr>
          <a:xfrm>
            <a:off x="838200" y="1825625"/>
            <a:ext cx="10515600" cy="1750410"/>
          </a:xfrm>
        </p:spPr>
        <p:txBody>
          <a:bodyPr>
            <a:normAutofit lnSpcReduction="10000"/>
          </a:bodyPr>
          <a:lstStyle/>
          <a:p>
            <a:r>
              <a:rPr lang="en-US" dirty="0"/>
              <a:t>To really understand this, we must understand how </a:t>
            </a:r>
            <a:r>
              <a:rPr lang="en-US" dirty="0">
                <a:solidFill>
                  <a:srgbClr val="C00000"/>
                </a:solidFill>
              </a:rPr>
              <a:t>a list is stored in memory.</a:t>
            </a:r>
          </a:p>
          <a:p>
            <a:r>
              <a:rPr lang="en-US" dirty="0"/>
              <a:t>A list variable is actually a note saying </a:t>
            </a:r>
            <a:r>
              <a:rPr lang="en-US" dirty="0">
                <a:solidFill>
                  <a:srgbClr val="C00000"/>
                </a:solidFill>
              </a:rPr>
              <a:t>“There is a list of stuff in memory starting at this point”</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2182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5"/>
            <a:endCxn id="12" idx="1"/>
          </p:cNvCxnSpPr>
          <p:nvPr/>
        </p:nvCxnSpPr>
        <p:spPr>
          <a:xfrm flipV="1">
            <a:off x="6585531" y="3881461"/>
            <a:ext cx="2288013" cy="9335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370632" y="4356864"/>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list starts at this place in memory</a:t>
            </a:r>
            <a:endParaRPr lang="en-US" dirty="0"/>
          </a:p>
        </p:txBody>
      </p:sp>
      <p:sp>
        <p:nvSpPr>
          <p:cNvPr id="18" name="TextBox 17"/>
          <p:cNvSpPr txBox="1"/>
          <p:nvPr/>
        </p:nvSpPr>
        <p:spPr>
          <a:xfrm>
            <a:off x="4370632" y="5157721"/>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978896" y="3792826"/>
            <a:ext cx="3413114" cy="461665"/>
          </a:xfrm>
          <a:prstGeom prst="rect">
            <a:avLst/>
          </a:prstGeom>
          <a:noFill/>
        </p:spPr>
        <p:txBody>
          <a:bodyPr wrap="none" rtlCol="0">
            <a:spAutoFit/>
          </a:bodyPr>
          <a:lstStyle/>
          <a:p>
            <a:r>
              <a:rPr lang="en-US" sz="2400" dirty="0">
                <a:latin typeface="Consolas" panose="020B0609020204030204" pitchFamily="49" charset="0"/>
              </a:rPr>
              <a:t>L = [5, 100, …, 16]</a:t>
            </a:r>
          </a:p>
        </p:txBody>
      </p:sp>
      <p:sp>
        <p:nvSpPr>
          <p:cNvPr id="20" name="Oval 19"/>
          <p:cNvSpPr/>
          <p:nvPr/>
        </p:nvSpPr>
        <p:spPr>
          <a:xfrm>
            <a:off x="3773510" y="4066127"/>
            <a:ext cx="3956027" cy="18635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719E43C-39A0-4ED1-96C2-EAA05A9DE3E2}"/>
              </a:ext>
            </a:extLst>
          </p:cNvPr>
          <p:cNvSpPr txBox="1"/>
          <p:nvPr/>
        </p:nvSpPr>
        <p:spPr>
          <a:xfrm>
            <a:off x="3647387" y="5933406"/>
            <a:ext cx="3661387" cy="646331"/>
          </a:xfrm>
          <a:prstGeom prst="rect">
            <a:avLst/>
          </a:prstGeom>
          <a:noFill/>
        </p:spPr>
        <p:txBody>
          <a:bodyPr wrap="square" rtlCol="0">
            <a:spAutoFit/>
          </a:bodyPr>
          <a:lstStyle/>
          <a:p>
            <a:r>
              <a:rPr lang="en-US" dirty="0">
                <a:solidFill>
                  <a:srgbClr val="FF0000"/>
                </a:solidFill>
              </a:rPr>
              <a:t>This is the variable, </a:t>
            </a:r>
            <a:r>
              <a:rPr lang="en-US" b="1" dirty="0">
                <a:solidFill>
                  <a:srgbClr val="0070C0"/>
                </a:solidFill>
              </a:rPr>
              <a:t>L</a:t>
            </a:r>
          </a:p>
          <a:p>
            <a:endParaRPr lang="en-US" dirty="0">
              <a:solidFill>
                <a:srgbClr val="FF0000"/>
              </a:solidFill>
            </a:endParaRPr>
          </a:p>
        </p:txBody>
      </p:sp>
      <p:sp>
        <p:nvSpPr>
          <p:cNvPr id="22" name="TextBox 21">
            <a:extLst>
              <a:ext uri="{FF2B5EF4-FFF2-40B4-BE49-F238E27FC236}">
                <a16:creationId xmlns:a16="http://schemas.microsoft.com/office/drawing/2014/main" id="{C719E43C-39A0-4ED1-96C2-EAA05A9DE3E2}"/>
              </a:ext>
            </a:extLst>
          </p:cNvPr>
          <p:cNvSpPr txBox="1"/>
          <p:nvPr/>
        </p:nvSpPr>
        <p:spPr>
          <a:xfrm>
            <a:off x="10305533" y="5151419"/>
            <a:ext cx="1534586" cy="923330"/>
          </a:xfrm>
          <a:prstGeom prst="rect">
            <a:avLst/>
          </a:prstGeom>
          <a:noFill/>
        </p:spPr>
        <p:txBody>
          <a:bodyPr wrap="square" rtlCol="0">
            <a:spAutoFit/>
          </a:bodyPr>
          <a:lstStyle/>
          <a:p>
            <a:r>
              <a:rPr lang="en-US" dirty="0">
                <a:solidFill>
                  <a:srgbClr val="FF0000"/>
                </a:solidFill>
              </a:rPr>
              <a:t>These are the elements of </a:t>
            </a:r>
            <a:r>
              <a:rPr lang="en-US" b="1" dirty="0">
                <a:solidFill>
                  <a:srgbClr val="0070C0"/>
                </a:solidFill>
              </a:rPr>
              <a:t>L</a:t>
            </a:r>
          </a:p>
          <a:p>
            <a:endParaRPr lang="en-US" dirty="0">
              <a:solidFill>
                <a:srgbClr val="FF0000"/>
              </a:solidFill>
            </a:endParaRPr>
          </a:p>
        </p:txBody>
      </p:sp>
      <p:sp>
        <p:nvSpPr>
          <p:cNvPr id="17" name="TextBox 16"/>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245807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What’s really going on</a:t>
            </a:r>
          </a:p>
        </p:txBody>
      </p:sp>
      <p:sp>
        <p:nvSpPr>
          <p:cNvPr id="3" name="Content Placeholder 2"/>
          <p:cNvSpPr>
            <a:spLocks noGrp="1"/>
          </p:cNvSpPr>
          <p:nvPr>
            <p:ph idx="1"/>
          </p:nvPr>
        </p:nvSpPr>
        <p:spPr>
          <a:xfrm>
            <a:off x="838200" y="1825625"/>
            <a:ext cx="10515600" cy="1750410"/>
          </a:xfrm>
        </p:spPr>
        <p:txBody>
          <a:bodyPr>
            <a:normAutofit/>
          </a:bodyPr>
          <a:lstStyle/>
          <a:p>
            <a:r>
              <a:rPr lang="en-US" dirty="0"/>
              <a:t>When we pass a parameter, we are copying the variable that says </a:t>
            </a:r>
            <a:r>
              <a:rPr lang="en-US" dirty="0">
                <a:solidFill>
                  <a:srgbClr val="C00000"/>
                </a:solidFill>
              </a:rPr>
              <a:t>“this is where things start”</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5"/>
            <a:endCxn id="12" idx="1"/>
          </p:cNvCxnSpPr>
          <p:nvPr/>
        </p:nvCxnSpPr>
        <p:spPr>
          <a:xfrm flipV="1">
            <a:off x="6585531" y="3881461"/>
            <a:ext cx="2288013" cy="9335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370632" y="4356864"/>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370632" y="5157721"/>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17" name="Cube 16"/>
          <p:cNvSpPr/>
          <p:nvPr/>
        </p:nvSpPr>
        <p:spPr>
          <a:xfrm>
            <a:off x="4252575" y="265224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24" name="TextBox 23"/>
          <p:cNvSpPr txBox="1"/>
          <p:nvPr/>
        </p:nvSpPr>
        <p:spPr>
          <a:xfrm>
            <a:off x="4284259" y="3403775"/>
            <a:ext cx="356188" cy="523220"/>
          </a:xfrm>
          <a:prstGeom prst="rect">
            <a:avLst/>
          </a:prstGeom>
          <a:noFill/>
        </p:spPr>
        <p:txBody>
          <a:bodyPr wrap="none" rtlCol="0">
            <a:spAutoFit/>
          </a:bodyPr>
          <a:lstStyle/>
          <a:p>
            <a:r>
              <a:rPr lang="en-US" sz="2800" dirty="0"/>
              <a:t>a</a:t>
            </a:r>
          </a:p>
        </p:txBody>
      </p:sp>
      <p:sp>
        <p:nvSpPr>
          <p:cNvPr id="4" name="Curved Right Arrow 3"/>
          <p:cNvSpPr/>
          <p:nvPr/>
        </p:nvSpPr>
        <p:spPr>
          <a:xfrm rot="10800000" flipH="1">
            <a:off x="3226424" y="3372166"/>
            <a:ext cx="809604" cy="17801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Curved Connector 24"/>
          <p:cNvCxnSpPr>
            <a:cxnSpLocks/>
          </p:cNvCxnSpPr>
          <p:nvPr/>
        </p:nvCxnSpPr>
        <p:spPr>
          <a:xfrm>
            <a:off x="6464258" y="3132221"/>
            <a:ext cx="1980495" cy="7037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719E43C-39A0-4ED1-96C2-EAA05A9DE3E2}"/>
              </a:ext>
            </a:extLst>
          </p:cNvPr>
          <p:cNvSpPr txBox="1"/>
          <p:nvPr/>
        </p:nvSpPr>
        <p:spPr>
          <a:xfrm>
            <a:off x="7450403" y="2331114"/>
            <a:ext cx="2227646" cy="1477328"/>
          </a:xfrm>
          <a:prstGeom prst="rect">
            <a:avLst/>
          </a:prstGeom>
          <a:noFill/>
        </p:spPr>
        <p:txBody>
          <a:bodyPr wrap="square" rtlCol="0">
            <a:spAutoFit/>
          </a:bodyPr>
          <a:lstStyle/>
          <a:p>
            <a:r>
              <a:rPr lang="en-US" dirty="0">
                <a:solidFill>
                  <a:srgbClr val="FF0000"/>
                </a:solidFill>
              </a:rPr>
              <a:t>Notice that it still points to the </a:t>
            </a:r>
            <a:r>
              <a:rPr lang="en-US" b="1" dirty="0">
                <a:solidFill>
                  <a:srgbClr val="0070C0"/>
                </a:solidFill>
              </a:rPr>
              <a:t>exact same</a:t>
            </a:r>
            <a:r>
              <a:rPr lang="en-US" dirty="0">
                <a:solidFill>
                  <a:srgbClr val="0070C0"/>
                </a:solidFill>
              </a:rPr>
              <a:t> space in memory</a:t>
            </a:r>
          </a:p>
          <a:p>
            <a:endParaRPr lang="en-US" dirty="0">
              <a:solidFill>
                <a:srgbClr val="FF0000"/>
              </a:solidFill>
            </a:endParaRPr>
          </a:p>
        </p:txBody>
      </p:sp>
      <p:sp>
        <p:nvSpPr>
          <p:cNvPr id="20" name="Rectangle 19">
            <a:extLst>
              <a:ext uri="{FF2B5EF4-FFF2-40B4-BE49-F238E27FC236}">
                <a16:creationId xmlns:a16="http://schemas.microsoft.com/office/drawing/2014/main" id="{8731962F-02FB-4297-8E9F-26BC6E664749}"/>
              </a:ext>
            </a:extLst>
          </p:cNvPr>
          <p:cNvSpPr/>
          <p:nvPr/>
        </p:nvSpPr>
        <p:spPr>
          <a:xfrm>
            <a:off x="11032141" y="3568526"/>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Rectangle 20">
            <a:extLst>
              <a:ext uri="{FF2B5EF4-FFF2-40B4-BE49-F238E27FC236}">
                <a16:creationId xmlns:a16="http://schemas.microsoft.com/office/drawing/2014/main" id="{1D69561A-F733-45BA-BDD9-1563A8183FB4}"/>
              </a:ext>
            </a:extLst>
          </p:cNvPr>
          <p:cNvSpPr/>
          <p:nvPr/>
        </p:nvSpPr>
        <p:spPr>
          <a:xfrm>
            <a:off x="11032141" y="434935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TextBox 21">
            <a:extLst>
              <a:ext uri="{FF2B5EF4-FFF2-40B4-BE49-F238E27FC236}">
                <a16:creationId xmlns:a16="http://schemas.microsoft.com/office/drawing/2014/main" id="{D2C74A4D-5A4E-40B5-8C52-41967DC7FEC4}"/>
              </a:ext>
            </a:extLst>
          </p:cNvPr>
          <p:cNvSpPr txBox="1"/>
          <p:nvPr/>
        </p:nvSpPr>
        <p:spPr>
          <a:xfrm>
            <a:off x="10567966" y="3689286"/>
            <a:ext cx="364202"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80304210-5B99-429A-B9C6-75E21DA5D62C}"/>
              </a:ext>
            </a:extLst>
          </p:cNvPr>
          <p:cNvSpPr txBox="1"/>
          <p:nvPr/>
        </p:nvSpPr>
        <p:spPr>
          <a:xfrm>
            <a:off x="10563673" y="4435075"/>
            <a:ext cx="364202" cy="369332"/>
          </a:xfrm>
          <a:prstGeom prst="rect">
            <a:avLst/>
          </a:prstGeom>
          <a:noFill/>
        </p:spPr>
        <p:txBody>
          <a:bodyPr wrap="none" rtlCol="0">
            <a:spAutoFit/>
          </a:bodyPr>
          <a:lstStyle/>
          <a:p>
            <a:r>
              <a:rPr lang="en-US" dirty="0"/>
              <a:t>1:</a:t>
            </a:r>
          </a:p>
        </p:txBody>
      </p:sp>
      <p:sp>
        <p:nvSpPr>
          <p:cNvPr id="28" name="Rectangle 27">
            <a:extLst>
              <a:ext uri="{FF2B5EF4-FFF2-40B4-BE49-F238E27FC236}">
                <a16:creationId xmlns:a16="http://schemas.microsoft.com/office/drawing/2014/main" id="{853824E4-121F-4390-A71B-6F7B2ECC0D87}"/>
              </a:ext>
            </a:extLst>
          </p:cNvPr>
          <p:cNvSpPr/>
          <p:nvPr/>
        </p:nvSpPr>
        <p:spPr>
          <a:xfrm>
            <a:off x="11032141" y="513018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TextBox 28">
            <a:extLst>
              <a:ext uri="{FF2B5EF4-FFF2-40B4-BE49-F238E27FC236}">
                <a16:creationId xmlns:a16="http://schemas.microsoft.com/office/drawing/2014/main" id="{765D5BC4-3BBA-4879-B5FD-A07DB3E2AEB4}"/>
              </a:ext>
            </a:extLst>
          </p:cNvPr>
          <p:cNvSpPr txBox="1"/>
          <p:nvPr/>
        </p:nvSpPr>
        <p:spPr>
          <a:xfrm>
            <a:off x="10563673" y="5215904"/>
            <a:ext cx="364202" cy="369332"/>
          </a:xfrm>
          <a:prstGeom prst="rect">
            <a:avLst/>
          </a:prstGeom>
          <a:noFill/>
        </p:spPr>
        <p:txBody>
          <a:bodyPr wrap="none" rtlCol="0">
            <a:spAutoFit/>
          </a:bodyPr>
          <a:lstStyle/>
          <a:p>
            <a:r>
              <a:rPr lang="en-US" dirty="0"/>
              <a:t>2:</a:t>
            </a:r>
          </a:p>
        </p:txBody>
      </p:sp>
      <p:sp>
        <p:nvSpPr>
          <p:cNvPr id="30" name="TextBox 29"/>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4970680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a:xfrm>
            <a:off x="914981" y="21831"/>
            <a:ext cx="10515600" cy="1325563"/>
          </a:xfrm>
        </p:spPr>
        <p:txBody>
          <a:bodyPr/>
          <a:lstStyle/>
          <a:p>
            <a:pPr algn="ctr"/>
            <a:r>
              <a:rPr lang="en-US" b="1" dirty="0">
                <a:solidFill>
                  <a:srgbClr val="C00000"/>
                </a:solidFill>
              </a:rPr>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14272" y="559502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
        <p:nvSpPr>
          <p:cNvPr id="32" name="TextBox 31">
            <a:extLst>
              <a:ext uri="{FF2B5EF4-FFF2-40B4-BE49-F238E27FC236}">
                <a16:creationId xmlns:a16="http://schemas.microsoft.com/office/drawing/2014/main" id="{C719E43C-39A0-4ED1-96C2-EAA05A9DE3E2}"/>
              </a:ext>
            </a:extLst>
          </p:cNvPr>
          <p:cNvSpPr txBox="1"/>
          <p:nvPr/>
        </p:nvSpPr>
        <p:spPr>
          <a:xfrm>
            <a:off x="5212225" y="5542440"/>
            <a:ext cx="2227646" cy="646331"/>
          </a:xfrm>
          <a:prstGeom prst="rect">
            <a:avLst/>
          </a:prstGeom>
          <a:noFill/>
        </p:spPr>
        <p:txBody>
          <a:bodyPr wrap="square" rtlCol="0">
            <a:spAutoFit/>
          </a:bodyPr>
          <a:lstStyle/>
          <a:p>
            <a:r>
              <a:rPr lang="en-US" dirty="0" smtClean="0">
                <a:solidFill>
                  <a:srgbClr val="FF0000"/>
                </a:solidFill>
              </a:rPr>
              <a:t>We created a list, </a:t>
            </a:r>
            <a:r>
              <a:rPr lang="en-US" b="1" dirty="0" smtClean="0">
                <a:solidFill>
                  <a:srgbClr val="0070C0"/>
                </a:solidFill>
              </a:rPr>
              <a:t>L</a:t>
            </a:r>
            <a:r>
              <a:rPr lang="en-US" dirty="0" smtClean="0">
                <a:solidFill>
                  <a:srgbClr val="FF0000"/>
                </a:solidFill>
              </a:rPr>
              <a:t>.  </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70547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EE0-047B-4791-8A3C-8EC26032965C}"/>
              </a:ext>
            </a:extLst>
          </p:cNvPr>
          <p:cNvSpPr>
            <a:spLocks noGrp="1"/>
          </p:cNvSpPr>
          <p:nvPr>
            <p:ph type="title"/>
          </p:nvPr>
        </p:nvSpPr>
        <p:spPr/>
        <p:txBody>
          <a:bodyPr/>
          <a:lstStyle/>
          <a:p>
            <a:pPr algn="ctr"/>
            <a:r>
              <a:rPr lang="en-US" b="1" dirty="0">
                <a:solidFill>
                  <a:srgbClr val="C00000"/>
                </a:solidFill>
              </a:rPr>
              <a:t>Example</a:t>
            </a:r>
          </a:p>
        </p:txBody>
      </p:sp>
      <p:sp>
        <p:nvSpPr>
          <p:cNvPr id="3" name="Content Placeholder 2">
            <a:extLst>
              <a:ext uri="{FF2B5EF4-FFF2-40B4-BE49-F238E27FC236}">
                <a16:creationId xmlns:a16="http://schemas.microsoft.com/office/drawing/2014/main" id="{19C38DE1-450E-4EDE-A7A8-D92EA1A68010}"/>
              </a:ext>
            </a:extLst>
          </p:cNvPr>
          <p:cNvSpPr>
            <a:spLocks noGrp="1"/>
          </p:cNvSpPr>
          <p:nvPr>
            <p:ph idx="1"/>
          </p:nvPr>
        </p:nvSpPr>
        <p:spPr>
          <a:xfrm>
            <a:off x="838199" y="1825625"/>
            <a:ext cx="10756153" cy="4351338"/>
          </a:xfrm>
        </p:spPr>
        <p:txBody>
          <a:bodyPr/>
          <a:lstStyle/>
          <a:p>
            <a:pPr>
              <a:lnSpc>
                <a:spcPct val="200000"/>
              </a:lnSpc>
            </a:pPr>
            <a:r>
              <a:rPr lang="en-US" dirty="0"/>
              <a:t>We’ll see a couple of examples.</a:t>
            </a:r>
          </a:p>
          <a:p>
            <a:pPr>
              <a:lnSpc>
                <a:spcPct val="200000"/>
              </a:lnSpc>
            </a:pPr>
            <a:r>
              <a:rPr lang="en-US" dirty="0"/>
              <a:t>For now, </a:t>
            </a:r>
            <a:r>
              <a:rPr lang="en-US" dirty="0">
                <a:solidFill>
                  <a:srgbClr val="0070C0"/>
                </a:solidFill>
              </a:rPr>
              <a:t>we will assume there are no parameters</a:t>
            </a:r>
            <a:r>
              <a:rPr lang="en-US" dirty="0"/>
              <a:t>.</a:t>
            </a:r>
          </a:p>
          <a:p>
            <a:pPr lvl="1">
              <a:lnSpc>
                <a:spcPct val="200000"/>
              </a:lnSpc>
            </a:pPr>
            <a:r>
              <a:rPr lang="en-US" dirty="0"/>
              <a:t>We’ll handle parameters later on</a:t>
            </a:r>
          </a:p>
        </p:txBody>
      </p:sp>
    </p:spTree>
    <p:extLst>
      <p:ext uri="{BB962C8B-B14F-4D97-AF65-F5344CB8AC3E}">
        <p14:creationId xmlns:p14="http://schemas.microsoft.com/office/powerpoint/2010/main" val="42869193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a:xfrm>
            <a:off x="836206" y="94375"/>
            <a:ext cx="10515600" cy="1325563"/>
          </a:xfrm>
        </p:spPr>
        <p:txBody>
          <a:bodyPr/>
          <a:lstStyle/>
          <a:p>
            <a:pPr algn="ctr"/>
            <a:r>
              <a:rPr lang="en-US" b="1" dirty="0">
                <a:solidFill>
                  <a:srgbClr val="C00000"/>
                </a:solidFill>
              </a:rPr>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752914" y="325163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
        <p:nvSpPr>
          <p:cNvPr id="32" name="TextBox 31">
            <a:extLst>
              <a:ext uri="{FF2B5EF4-FFF2-40B4-BE49-F238E27FC236}">
                <a16:creationId xmlns:a16="http://schemas.microsoft.com/office/drawing/2014/main" id="{C719E43C-39A0-4ED1-96C2-EAA05A9DE3E2}"/>
              </a:ext>
            </a:extLst>
          </p:cNvPr>
          <p:cNvSpPr txBox="1"/>
          <p:nvPr/>
        </p:nvSpPr>
        <p:spPr>
          <a:xfrm>
            <a:off x="4885548" y="3501106"/>
            <a:ext cx="3237694" cy="3139321"/>
          </a:xfrm>
          <a:prstGeom prst="rect">
            <a:avLst/>
          </a:prstGeom>
          <a:noFill/>
        </p:spPr>
        <p:txBody>
          <a:bodyPr wrap="square" rtlCol="0">
            <a:spAutoFit/>
          </a:bodyPr>
          <a:lstStyle/>
          <a:p>
            <a:r>
              <a:rPr lang="en-US" dirty="0" smtClean="0">
                <a:solidFill>
                  <a:srgbClr val="FF0000"/>
                </a:solidFill>
              </a:rPr>
              <a:t>The function call creates a new area of memory, with a new variable inside, </a:t>
            </a:r>
            <a:r>
              <a:rPr lang="en-US" b="1" dirty="0" smtClean="0">
                <a:solidFill>
                  <a:srgbClr val="0070C0"/>
                </a:solidFill>
              </a:rPr>
              <a:t>a</a:t>
            </a:r>
            <a:r>
              <a:rPr lang="en-US" dirty="0" smtClean="0">
                <a:solidFill>
                  <a:srgbClr val="FF0000"/>
                </a:solidFill>
              </a:rPr>
              <a:t>.</a:t>
            </a:r>
          </a:p>
          <a:p>
            <a:endParaRPr lang="en-US" dirty="0" smtClean="0">
              <a:solidFill>
                <a:srgbClr val="FF0000"/>
              </a:solidFill>
            </a:endParaRPr>
          </a:p>
          <a:p>
            <a:r>
              <a:rPr lang="en-US" b="1" dirty="0" smtClean="0">
                <a:solidFill>
                  <a:srgbClr val="0070C0"/>
                </a:solidFill>
              </a:rPr>
              <a:t>a</a:t>
            </a:r>
            <a:r>
              <a:rPr lang="en-US" dirty="0" smtClean="0">
                <a:solidFill>
                  <a:srgbClr val="FF0000"/>
                </a:solidFill>
              </a:rPr>
              <a:t> gets the value of the argument, which is just saying where in memory the list is.</a:t>
            </a:r>
          </a:p>
          <a:p>
            <a:endParaRPr lang="en-US" dirty="0" smtClean="0">
              <a:solidFill>
                <a:srgbClr val="FF0000"/>
              </a:solidFill>
            </a:endParaRPr>
          </a:p>
          <a:p>
            <a:r>
              <a:rPr lang="en-US" dirty="0" smtClean="0">
                <a:solidFill>
                  <a:srgbClr val="FF0000"/>
                </a:solidFill>
              </a:rPr>
              <a:t>Notice that both </a:t>
            </a:r>
            <a:r>
              <a:rPr lang="en-US" b="1" dirty="0" smtClean="0">
                <a:solidFill>
                  <a:srgbClr val="0070C0"/>
                </a:solidFill>
              </a:rPr>
              <a:t>L</a:t>
            </a:r>
            <a:r>
              <a:rPr lang="en-US" dirty="0" smtClean="0">
                <a:solidFill>
                  <a:srgbClr val="FF0000"/>
                </a:solidFill>
              </a:rPr>
              <a:t> and </a:t>
            </a:r>
            <a:r>
              <a:rPr lang="en-US" b="1" dirty="0" smtClean="0">
                <a:solidFill>
                  <a:srgbClr val="0070C0"/>
                </a:solidFill>
              </a:rPr>
              <a:t>a</a:t>
            </a:r>
            <a:r>
              <a:rPr lang="en-US" dirty="0" smtClean="0">
                <a:solidFill>
                  <a:srgbClr val="FF0000"/>
                </a:solidFill>
              </a:rPr>
              <a:t> are referring to the </a:t>
            </a:r>
            <a:r>
              <a:rPr lang="en-US" b="1" dirty="0" smtClean="0">
                <a:solidFill>
                  <a:srgbClr val="0070C0"/>
                </a:solidFill>
              </a:rPr>
              <a:t>exact same </a:t>
            </a:r>
            <a:r>
              <a:rPr lang="en-US" dirty="0" smtClean="0">
                <a:solidFill>
                  <a:srgbClr val="FF0000"/>
                </a:solidFill>
              </a:rPr>
              <a:t>place in memory.</a:t>
            </a:r>
            <a:endParaRPr lang="en-US" dirty="0">
              <a:solidFill>
                <a:srgbClr val="FF0000"/>
              </a:solidFill>
            </a:endParaRP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Function F MEMORY</a:t>
            </a:r>
            <a:endParaRPr lang="en-US" b="1" dirty="0"/>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smtClean="0"/>
              <a:t>a</a:t>
            </a:r>
            <a:endParaRPr lang="en-US" sz="2800" dirty="0"/>
          </a:p>
        </p:txBody>
      </p:sp>
      <p:cxnSp>
        <p:nvCxnSpPr>
          <p:cNvPr id="25" name="Curved Connector 24"/>
          <p:cNvCxnSpPr>
            <a:stCxn id="22" idx="4"/>
            <a:endCxn id="12" idx="0"/>
          </p:cNvCxnSpPr>
          <p:nvPr/>
        </p:nvCxnSpPr>
        <p:spPr>
          <a:xfrm flipH="1">
            <a:off x="9055645" y="2555612"/>
            <a:ext cx="620882" cy="1141183"/>
          </a:xfrm>
          <a:prstGeom prst="curvedConnector4">
            <a:avLst>
              <a:gd name="adj1" fmla="val -36819"/>
              <a:gd name="adj2" fmla="val 7007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rved Right Arrow 25"/>
          <p:cNvSpPr/>
          <p:nvPr/>
        </p:nvSpPr>
        <p:spPr>
          <a:xfrm rot="16200000" flipH="1">
            <a:off x="6695988" y="187397"/>
            <a:ext cx="809604" cy="291472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87272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a:xfrm>
            <a:off x="838200" y="15852"/>
            <a:ext cx="10515600" cy="1325563"/>
          </a:xfrm>
        </p:spPr>
        <p:txBody>
          <a:bodyPr/>
          <a:lstStyle/>
          <a:p>
            <a:pPr algn="ctr"/>
            <a:r>
              <a:rPr lang="en-US" b="1" dirty="0">
                <a:solidFill>
                  <a:srgbClr val="C00000"/>
                </a:solidFill>
              </a:rPr>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698386" y="361486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
        <p:nvSpPr>
          <p:cNvPr id="32" name="TextBox 31">
            <a:extLst>
              <a:ext uri="{FF2B5EF4-FFF2-40B4-BE49-F238E27FC236}">
                <a16:creationId xmlns:a16="http://schemas.microsoft.com/office/drawing/2014/main" id="{C719E43C-39A0-4ED1-96C2-EAA05A9DE3E2}"/>
              </a:ext>
            </a:extLst>
          </p:cNvPr>
          <p:cNvSpPr txBox="1"/>
          <p:nvPr/>
        </p:nvSpPr>
        <p:spPr>
          <a:xfrm>
            <a:off x="4196056" y="3650629"/>
            <a:ext cx="3237694" cy="1477328"/>
          </a:xfrm>
          <a:prstGeom prst="rect">
            <a:avLst/>
          </a:prstGeom>
          <a:noFill/>
        </p:spPr>
        <p:txBody>
          <a:bodyPr wrap="square" rtlCol="0">
            <a:spAutoFit/>
          </a:bodyPr>
          <a:lstStyle/>
          <a:p>
            <a:r>
              <a:rPr lang="en-US" dirty="0" smtClean="0">
                <a:solidFill>
                  <a:srgbClr val="FF0000"/>
                </a:solidFill>
              </a:rPr>
              <a:t>Assigning </a:t>
            </a:r>
            <a:r>
              <a:rPr lang="en-US" b="1" dirty="0" smtClean="0">
                <a:solidFill>
                  <a:srgbClr val="FF0000"/>
                </a:solidFill>
              </a:rPr>
              <a:t>10</a:t>
            </a:r>
            <a:r>
              <a:rPr lang="en-US" dirty="0" smtClean="0">
                <a:solidFill>
                  <a:srgbClr val="FF0000"/>
                </a:solidFill>
              </a:rPr>
              <a:t> to element </a:t>
            </a:r>
            <a:r>
              <a:rPr lang="en-US" b="1" dirty="0" smtClean="0">
                <a:solidFill>
                  <a:srgbClr val="FF0000"/>
                </a:solidFill>
              </a:rPr>
              <a:t>1 </a:t>
            </a:r>
            <a:r>
              <a:rPr lang="en-US" dirty="0" smtClean="0">
                <a:solidFill>
                  <a:srgbClr val="FF0000"/>
                </a:solidFill>
              </a:rPr>
              <a:t>of </a:t>
            </a:r>
            <a:r>
              <a:rPr lang="en-US" b="1" dirty="0" smtClean="0">
                <a:solidFill>
                  <a:srgbClr val="0070C0"/>
                </a:solidFill>
              </a:rPr>
              <a:t>a </a:t>
            </a:r>
            <a:r>
              <a:rPr lang="en-US" dirty="0" smtClean="0">
                <a:solidFill>
                  <a:srgbClr val="FF0000"/>
                </a:solidFill>
              </a:rPr>
              <a:t>assigns to the memory position that </a:t>
            </a:r>
            <a:r>
              <a:rPr lang="en-US" b="1" dirty="0" smtClean="0">
                <a:solidFill>
                  <a:srgbClr val="0070C0"/>
                </a:solidFill>
              </a:rPr>
              <a:t>a</a:t>
            </a:r>
            <a:r>
              <a:rPr lang="en-US" dirty="0" smtClean="0">
                <a:solidFill>
                  <a:srgbClr val="FF0000"/>
                </a:solidFill>
              </a:rPr>
              <a:t> is pointing to.  Notice that </a:t>
            </a:r>
            <a:r>
              <a:rPr lang="en-US" b="1" dirty="0" smtClean="0">
                <a:solidFill>
                  <a:srgbClr val="0070C0"/>
                </a:solidFill>
              </a:rPr>
              <a:t>a</a:t>
            </a:r>
            <a:r>
              <a:rPr lang="en-US" dirty="0" smtClean="0">
                <a:solidFill>
                  <a:srgbClr val="FF0000"/>
                </a:solidFill>
              </a:rPr>
              <a:t> itself has not changed – it has the same value as before.</a:t>
            </a:r>
            <a:endParaRPr lang="en-US" dirty="0">
              <a:solidFill>
                <a:srgbClr val="FF0000"/>
              </a:solidFill>
            </a:endParaRP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Function F MEMORY</a:t>
            </a:r>
            <a:endParaRPr lang="en-US" b="1" dirty="0"/>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smtClean="0"/>
              <a:t>a</a:t>
            </a:r>
            <a:endParaRPr lang="en-US" sz="2800" dirty="0"/>
          </a:p>
        </p:txBody>
      </p:sp>
      <p:cxnSp>
        <p:nvCxnSpPr>
          <p:cNvPr id="25" name="Curved Connector 24"/>
          <p:cNvCxnSpPr>
            <a:stCxn id="22" idx="4"/>
            <a:endCxn id="12" idx="0"/>
          </p:cNvCxnSpPr>
          <p:nvPr/>
        </p:nvCxnSpPr>
        <p:spPr>
          <a:xfrm flipH="1">
            <a:off x="9055645" y="2555612"/>
            <a:ext cx="620882" cy="1141183"/>
          </a:xfrm>
          <a:prstGeom prst="curvedConnector4">
            <a:avLst>
              <a:gd name="adj1" fmla="val -36819"/>
              <a:gd name="adj2" fmla="val 700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049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a:xfrm>
            <a:off x="841485" y="51164"/>
            <a:ext cx="10515600" cy="1325563"/>
          </a:xfrm>
        </p:spPr>
        <p:txBody>
          <a:bodyPr/>
          <a:lstStyle/>
          <a:p>
            <a:pPr algn="ctr"/>
            <a:r>
              <a:rPr lang="en-US" b="1" dirty="0">
                <a:solidFill>
                  <a:srgbClr val="C00000"/>
                </a:solidFill>
              </a:rPr>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688990" y="399539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
        <p:nvSpPr>
          <p:cNvPr id="32" name="TextBox 31">
            <a:extLst>
              <a:ext uri="{FF2B5EF4-FFF2-40B4-BE49-F238E27FC236}">
                <a16:creationId xmlns:a16="http://schemas.microsoft.com/office/drawing/2014/main" id="{C719E43C-39A0-4ED1-96C2-EAA05A9DE3E2}"/>
              </a:ext>
            </a:extLst>
          </p:cNvPr>
          <p:cNvSpPr txBox="1"/>
          <p:nvPr/>
        </p:nvSpPr>
        <p:spPr>
          <a:xfrm>
            <a:off x="4196056" y="3650629"/>
            <a:ext cx="3237694" cy="1754326"/>
          </a:xfrm>
          <a:prstGeom prst="rect">
            <a:avLst/>
          </a:prstGeom>
          <a:noFill/>
        </p:spPr>
        <p:txBody>
          <a:bodyPr wrap="square" rtlCol="0">
            <a:spAutoFit/>
          </a:bodyPr>
          <a:lstStyle/>
          <a:p>
            <a:r>
              <a:rPr lang="en-US" dirty="0" smtClean="0">
                <a:solidFill>
                  <a:srgbClr val="FF0000"/>
                </a:solidFill>
              </a:rPr>
              <a:t>Assigning a </a:t>
            </a:r>
            <a:r>
              <a:rPr lang="en-US" b="1" dirty="0" smtClean="0">
                <a:solidFill>
                  <a:srgbClr val="0070C0"/>
                </a:solidFill>
              </a:rPr>
              <a:t>list</a:t>
            </a:r>
            <a:r>
              <a:rPr lang="en-US" dirty="0" smtClean="0">
                <a:solidFill>
                  <a:srgbClr val="FF0000"/>
                </a:solidFill>
              </a:rPr>
              <a:t> to variable </a:t>
            </a:r>
            <a:r>
              <a:rPr lang="en-US" b="1" dirty="0" smtClean="0">
                <a:solidFill>
                  <a:srgbClr val="0070C0"/>
                </a:solidFill>
              </a:rPr>
              <a:t>a </a:t>
            </a:r>
            <a:r>
              <a:rPr lang="en-US" dirty="0" smtClean="0">
                <a:solidFill>
                  <a:srgbClr val="FF0000"/>
                </a:solidFill>
              </a:rPr>
              <a:t>creates a </a:t>
            </a:r>
            <a:r>
              <a:rPr lang="en-US" b="1" dirty="0" smtClean="0">
                <a:solidFill>
                  <a:srgbClr val="0070C0"/>
                </a:solidFill>
              </a:rPr>
              <a:t>list</a:t>
            </a:r>
            <a:r>
              <a:rPr lang="en-US" dirty="0" smtClean="0">
                <a:solidFill>
                  <a:srgbClr val="FF0000"/>
                </a:solidFill>
              </a:rPr>
              <a:t> and then sets </a:t>
            </a:r>
            <a:r>
              <a:rPr lang="en-US" b="1" dirty="0" smtClean="0">
                <a:solidFill>
                  <a:srgbClr val="0070C0"/>
                </a:solidFill>
              </a:rPr>
              <a:t>a </a:t>
            </a:r>
            <a:r>
              <a:rPr lang="en-US" dirty="0" smtClean="0">
                <a:solidFill>
                  <a:srgbClr val="FF0000"/>
                </a:solidFill>
              </a:rPr>
              <a:t>to refer to that new list.  Notice that the value of </a:t>
            </a:r>
            <a:r>
              <a:rPr lang="en-US" b="1" dirty="0" smtClean="0">
                <a:solidFill>
                  <a:srgbClr val="0070C0"/>
                </a:solidFill>
              </a:rPr>
              <a:t>a </a:t>
            </a:r>
            <a:r>
              <a:rPr lang="en-US" dirty="0" smtClean="0">
                <a:solidFill>
                  <a:srgbClr val="FF0000"/>
                </a:solidFill>
              </a:rPr>
              <a:t>itself has changed (it is referring to a new place in memory)</a:t>
            </a:r>
            <a:endParaRPr lang="en-US" dirty="0">
              <a:solidFill>
                <a:srgbClr val="FF0000"/>
              </a:solidFill>
            </a:endParaRP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Function F MEMORY</a:t>
            </a:r>
            <a:endParaRPr lang="en-US" b="1" dirty="0"/>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smtClean="0"/>
              <a:t>a</a:t>
            </a:r>
            <a:endParaRPr lang="en-US" sz="2800" dirty="0"/>
          </a:p>
        </p:txBody>
      </p:sp>
      <p:cxnSp>
        <p:nvCxnSpPr>
          <p:cNvPr id="25" name="Curved Connector 24"/>
          <p:cNvCxnSpPr>
            <a:stCxn id="22" idx="4"/>
            <a:endCxn id="28" idx="0"/>
          </p:cNvCxnSpPr>
          <p:nvPr/>
        </p:nvCxnSpPr>
        <p:spPr>
          <a:xfrm>
            <a:off x="9676527" y="2555612"/>
            <a:ext cx="1073540" cy="11336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731962F-02FB-4297-8E9F-26BC6E664749}"/>
              </a:ext>
            </a:extLst>
          </p:cNvPr>
          <p:cNvSpPr/>
          <p:nvPr/>
        </p:nvSpPr>
        <p:spPr>
          <a:xfrm>
            <a:off x="11032141" y="3568526"/>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Rectangle 26">
            <a:extLst>
              <a:ext uri="{FF2B5EF4-FFF2-40B4-BE49-F238E27FC236}">
                <a16:creationId xmlns:a16="http://schemas.microsoft.com/office/drawing/2014/main" id="{1D69561A-F733-45BA-BDD9-1563A8183FB4}"/>
              </a:ext>
            </a:extLst>
          </p:cNvPr>
          <p:cNvSpPr/>
          <p:nvPr/>
        </p:nvSpPr>
        <p:spPr>
          <a:xfrm>
            <a:off x="11032141" y="434935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TextBox 27">
            <a:extLst>
              <a:ext uri="{FF2B5EF4-FFF2-40B4-BE49-F238E27FC236}">
                <a16:creationId xmlns:a16="http://schemas.microsoft.com/office/drawing/2014/main" id="{D2C74A4D-5A4E-40B5-8C52-41967DC7FEC4}"/>
              </a:ext>
            </a:extLst>
          </p:cNvPr>
          <p:cNvSpPr txBox="1"/>
          <p:nvPr/>
        </p:nvSpPr>
        <p:spPr>
          <a:xfrm>
            <a:off x="10567966" y="3689286"/>
            <a:ext cx="364202" cy="369332"/>
          </a:xfrm>
          <a:prstGeom prst="rect">
            <a:avLst/>
          </a:prstGeom>
          <a:noFill/>
        </p:spPr>
        <p:txBody>
          <a:bodyPr wrap="none" rtlCol="0">
            <a:spAutoFit/>
          </a:bodyPr>
          <a:lstStyle/>
          <a:p>
            <a:r>
              <a:rPr lang="en-US" dirty="0"/>
              <a:t>0:</a:t>
            </a:r>
          </a:p>
        </p:txBody>
      </p:sp>
      <p:sp>
        <p:nvSpPr>
          <p:cNvPr id="29" name="TextBox 28">
            <a:extLst>
              <a:ext uri="{FF2B5EF4-FFF2-40B4-BE49-F238E27FC236}">
                <a16:creationId xmlns:a16="http://schemas.microsoft.com/office/drawing/2014/main" id="{80304210-5B99-429A-B9C6-75E21DA5D62C}"/>
              </a:ext>
            </a:extLst>
          </p:cNvPr>
          <p:cNvSpPr txBox="1"/>
          <p:nvPr/>
        </p:nvSpPr>
        <p:spPr>
          <a:xfrm>
            <a:off x="10563673" y="4435075"/>
            <a:ext cx="364202" cy="369332"/>
          </a:xfrm>
          <a:prstGeom prst="rect">
            <a:avLst/>
          </a:prstGeom>
          <a:noFill/>
        </p:spPr>
        <p:txBody>
          <a:bodyPr wrap="none" rtlCol="0">
            <a:spAutoFit/>
          </a:bodyPr>
          <a:lstStyle/>
          <a:p>
            <a:r>
              <a:rPr lang="en-US" dirty="0"/>
              <a:t>1:</a:t>
            </a:r>
          </a:p>
        </p:txBody>
      </p:sp>
      <p:sp>
        <p:nvSpPr>
          <p:cNvPr id="31" name="Rectangle 30">
            <a:extLst>
              <a:ext uri="{FF2B5EF4-FFF2-40B4-BE49-F238E27FC236}">
                <a16:creationId xmlns:a16="http://schemas.microsoft.com/office/drawing/2014/main" id="{853824E4-121F-4390-A71B-6F7B2ECC0D87}"/>
              </a:ext>
            </a:extLst>
          </p:cNvPr>
          <p:cNvSpPr/>
          <p:nvPr/>
        </p:nvSpPr>
        <p:spPr>
          <a:xfrm>
            <a:off x="11032141" y="513018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TextBox 32">
            <a:extLst>
              <a:ext uri="{FF2B5EF4-FFF2-40B4-BE49-F238E27FC236}">
                <a16:creationId xmlns:a16="http://schemas.microsoft.com/office/drawing/2014/main" id="{765D5BC4-3BBA-4879-B5FD-A07DB3E2AEB4}"/>
              </a:ext>
            </a:extLst>
          </p:cNvPr>
          <p:cNvSpPr txBox="1"/>
          <p:nvPr/>
        </p:nvSpPr>
        <p:spPr>
          <a:xfrm>
            <a:off x="10563673" y="5215904"/>
            <a:ext cx="364202"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8969838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a:xfrm>
            <a:off x="838200" y="-95005"/>
            <a:ext cx="10515600" cy="1325563"/>
          </a:xfrm>
        </p:spPr>
        <p:txBody>
          <a:bodyPr/>
          <a:lstStyle/>
          <a:p>
            <a:pPr algn="ctr"/>
            <a:r>
              <a:rPr lang="en-US" b="1" dirty="0">
                <a:solidFill>
                  <a:srgbClr val="C00000"/>
                </a:solidFill>
              </a:rPr>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243196" cy="830997"/>
          </a:xfrm>
          <a:prstGeom prst="rect">
            <a:avLst/>
          </a:prstGeom>
          <a:noFill/>
        </p:spPr>
        <p:txBody>
          <a:bodyPr wrap="none" rtlCol="0">
            <a:spAutoFit/>
          </a:bodyPr>
          <a:lstStyle/>
          <a:p>
            <a:r>
              <a:rPr lang="en-US" sz="2400" dirty="0">
                <a:latin typeface="Consolas" panose="020B0609020204030204" pitchFamily="49" charset="0"/>
              </a:rPr>
              <a:t>L = [5, </a:t>
            </a:r>
            <a:r>
              <a:rPr lang="en-US" sz="2400" dirty="0" smtClean="0">
                <a:latin typeface="Consolas" panose="020B0609020204030204" pitchFamily="49" charset="0"/>
              </a:rPr>
              <a:t>10, </a:t>
            </a:r>
            <a:r>
              <a:rPr lang="en-US" sz="2400" dirty="0">
                <a:latin typeface="Consolas" panose="020B0609020204030204" pitchFamily="49" charset="0"/>
              </a:rPr>
              <a:t>…,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75526" y="610666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smtClean="0"/>
              <a:t>…</a:t>
            </a:r>
            <a:endParaRPr lang="en-US" sz="5400" dirty="0"/>
          </a:p>
        </p:txBody>
      </p:sp>
      <p:sp>
        <p:nvSpPr>
          <p:cNvPr id="32" name="TextBox 31">
            <a:extLst>
              <a:ext uri="{FF2B5EF4-FFF2-40B4-BE49-F238E27FC236}">
                <a16:creationId xmlns:a16="http://schemas.microsoft.com/office/drawing/2014/main" id="{C719E43C-39A0-4ED1-96C2-EAA05A9DE3E2}"/>
              </a:ext>
            </a:extLst>
          </p:cNvPr>
          <p:cNvSpPr txBox="1"/>
          <p:nvPr/>
        </p:nvSpPr>
        <p:spPr>
          <a:xfrm>
            <a:off x="4680536" y="5283342"/>
            <a:ext cx="3237694" cy="1200329"/>
          </a:xfrm>
          <a:prstGeom prst="rect">
            <a:avLst/>
          </a:prstGeom>
          <a:noFill/>
        </p:spPr>
        <p:txBody>
          <a:bodyPr wrap="square" rtlCol="0">
            <a:spAutoFit/>
          </a:bodyPr>
          <a:lstStyle/>
          <a:p>
            <a:r>
              <a:rPr lang="en-US" dirty="0" smtClean="0">
                <a:solidFill>
                  <a:srgbClr val="FF0000"/>
                </a:solidFill>
              </a:rPr>
              <a:t>On returning, the local parameter, a, is destroyed.  Notice that the value of L[1] is still changed.</a:t>
            </a:r>
            <a:endParaRPr lang="en-US" dirty="0">
              <a:solidFill>
                <a:srgbClr val="FF0000"/>
              </a:solidFill>
            </a:endParaRPr>
          </a:p>
        </p:txBody>
      </p:sp>
    </p:spTree>
    <p:extLst>
      <p:ext uri="{BB962C8B-B14F-4D97-AF65-F5344CB8AC3E}">
        <p14:creationId xmlns:p14="http://schemas.microsoft.com/office/powerpoint/2010/main" val="18628821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Changing Lists</a:t>
            </a:r>
          </a:p>
        </p:txBody>
      </p:sp>
      <p:sp>
        <p:nvSpPr>
          <p:cNvPr id="3" name="Content Placeholder 2"/>
          <p:cNvSpPr>
            <a:spLocks noGrp="1"/>
          </p:cNvSpPr>
          <p:nvPr>
            <p:ph idx="1"/>
          </p:nvPr>
        </p:nvSpPr>
        <p:spPr>
          <a:xfrm>
            <a:off x="838200" y="1385876"/>
            <a:ext cx="10515600" cy="4351338"/>
          </a:xfrm>
        </p:spPr>
        <p:txBody>
          <a:bodyPr/>
          <a:lstStyle/>
          <a:p>
            <a:pPr>
              <a:lnSpc>
                <a:spcPct val="150000"/>
              </a:lnSpc>
            </a:pPr>
            <a:r>
              <a:rPr lang="en-US" dirty="0"/>
              <a:t>So, for this reason, </a:t>
            </a:r>
            <a:r>
              <a:rPr lang="en-US" b="1" dirty="0">
                <a:solidFill>
                  <a:srgbClr val="0070C0"/>
                </a:solidFill>
              </a:rPr>
              <a:t>assigning to a local list variable will not change anything about the original list</a:t>
            </a:r>
          </a:p>
          <a:p>
            <a:pPr lvl="1">
              <a:lnSpc>
                <a:spcPct val="150000"/>
              </a:lnSpc>
            </a:pPr>
            <a:r>
              <a:rPr lang="en-US" dirty="0">
                <a:solidFill>
                  <a:srgbClr val="C00000"/>
                </a:solidFill>
              </a:rPr>
              <a:t>You’d be changing the place in memory where it is looking.</a:t>
            </a:r>
          </a:p>
          <a:p>
            <a:pPr>
              <a:lnSpc>
                <a:spcPct val="150000"/>
              </a:lnSpc>
            </a:pPr>
            <a:r>
              <a:rPr lang="en-US" dirty="0"/>
              <a:t>But, </a:t>
            </a:r>
            <a:r>
              <a:rPr lang="en-US" b="1" dirty="0">
                <a:solidFill>
                  <a:srgbClr val="0070C0"/>
                </a:solidFill>
              </a:rPr>
              <a:t>assigning to the elements of a local list variable can change the elements of the original list</a:t>
            </a:r>
          </a:p>
          <a:p>
            <a:pPr lvl="1">
              <a:lnSpc>
                <a:spcPct val="150000"/>
              </a:lnSpc>
            </a:pPr>
            <a:r>
              <a:rPr lang="en-US" dirty="0">
                <a:solidFill>
                  <a:srgbClr val="FF0000"/>
                </a:solidFill>
              </a:rPr>
              <a:t>You’re still accessing the same memory locations</a:t>
            </a:r>
          </a:p>
        </p:txBody>
      </p:sp>
    </p:spTree>
    <p:extLst>
      <p:ext uri="{BB962C8B-B14F-4D97-AF65-F5344CB8AC3E}">
        <p14:creationId xmlns:p14="http://schemas.microsoft.com/office/powerpoint/2010/main" val="200142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17049</TotalTime>
  <Words>4795</Words>
  <Application>Microsoft Office PowerPoint</Application>
  <PresentationFormat>Widescreen</PresentationFormat>
  <Paragraphs>1362</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Calibri Light</vt:lpstr>
      <vt:lpstr>Consolas</vt:lpstr>
      <vt:lpstr>Office Theme</vt:lpstr>
      <vt:lpstr>Lecture 11</vt:lpstr>
      <vt:lpstr>What are we going to cover today? </vt:lpstr>
      <vt:lpstr>Writing functions</vt:lpstr>
      <vt:lpstr>Function definition</vt:lpstr>
      <vt:lpstr>Function definition</vt:lpstr>
      <vt:lpstr>Function definition</vt:lpstr>
      <vt:lpstr>Function definition</vt:lpstr>
      <vt:lpstr>Function definition</vt:lpstr>
      <vt:lpstr>Example</vt:lpstr>
      <vt:lpstr>Example</vt:lpstr>
      <vt:lpstr>Example</vt:lpstr>
      <vt:lpstr>Example</vt:lpstr>
      <vt:lpstr>Functions in a program</vt:lpstr>
      <vt:lpstr>You can call one function from another</vt:lpstr>
      <vt:lpstr>The interpreter and functions</vt:lpstr>
      <vt:lpstr>Example</vt:lpstr>
      <vt:lpstr>Example</vt:lpstr>
      <vt:lpstr>Example</vt:lpstr>
      <vt:lpstr>Example</vt:lpstr>
      <vt:lpstr>Example</vt:lpstr>
      <vt:lpstr>Example</vt:lpstr>
      <vt:lpstr>Example</vt:lpstr>
      <vt:lpstr>Example</vt:lpstr>
      <vt:lpstr>Example</vt:lpstr>
      <vt:lpstr>Example</vt:lpstr>
      <vt:lpstr>What would happen here?</vt:lpstr>
      <vt:lpstr>What would happen here?</vt:lpstr>
      <vt:lpstr>Variables in functions</vt:lpstr>
      <vt:lpstr>Example</vt:lpstr>
      <vt:lpstr>Example</vt:lpstr>
      <vt:lpstr>Example</vt:lpstr>
      <vt:lpstr>Example</vt:lpstr>
      <vt:lpstr>Example</vt:lpstr>
      <vt:lpstr>Example</vt:lpstr>
      <vt:lpstr>Example</vt:lpstr>
      <vt:lpstr>Example</vt:lpstr>
      <vt:lpstr>Example</vt:lpstr>
      <vt:lpstr>Scope</vt:lpstr>
      <vt:lpstr>Scope</vt:lpstr>
      <vt:lpstr>Scope</vt:lpstr>
      <vt:lpstr>What would this do?</vt:lpstr>
      <vt:lpstr>What would this do?</vt:lpstr>
      <vt:lpstr>What would this do?</vt:lpstr>
      <vt:lpstr>Passing Parameters</vt:lpstr>
      <vt:lpstr>Passing Parameters</vt:lpstr>
      <vt:lpstr>Parameter Passing</vt:lpstr>
      <vt:lpstr>Example</vt:lpstr>
      <vt:lpstr>Example</vt:lpstr>
      <vt:lpstr>Example</vt:lpstr>
      <vt:lpstr>Example</vt:lpstr>
      <vt:lpstr>Example</vt:lpstr>
      <vt:lpstr>Example</vt:lpstr>
      <vt:lpstr>Example</vt:lpstr>
      <vt:lpstr>Example</vt:lpstr>
      <vt:lpstr>Exercise 1 – What would this output?</vt:lpstr>
      <vt:lpstr>Exercise 1 – What would this output?</vt:lpstr>
      <vt:lpstr>Exercise 2 – What would this output?</vt:lpstr>
      <vt:lpstr>Exercise 2 – What would this output?</vt:lpstr>
      <vt:lpstr>Exercise 3 – What would this output?</vt:lpstr>
      <vt:lpstr>Exercise 3 – What would this output?</vt:lpstr>
      <vt:lpstr>Exercise 4 – What would this output?</vt:lpstr>
      <vt:lpstr>Exercise 4 – What would this output?</vt:lpstr>
      <vt:lpstr>Declaring globals</vt:lpstr>
      <vt:lpstr>Example</vt:lpstr>
      <vt:lpstr>Return values</vt:lpstr>
      <vt:lpstr>Example 1</vt:lpstr>
      <vt:lpstr>Example 2</vt:lpstr>
      <vt:lpstr>Example 3</vt:lpstr>
      <vt:lpstr>Default parameters</vt:lpstr>
      <vt:lpstr>Example 1</vt:lpstr>
      <vt:lpstr>Example 2</vt:lpstr>
      <vt:lpstr>Example 3</vt:lpstr>
      <vt:lpstr>Examples</vt:lpstr>
      <vt:lpstr>Example 1</vt:lpstr>
      <vt:lpstr>Example 1</vt:lpstr>
      <vt:lpstr>Example 2</vt:lpstr>
      <vt:lpstr>Example 2</vt:lpstr>
      <vt:lpstr>Example 3</vt:lpstr>
      <vt:lpstr>Example 3</vt:lpstr>
      <vt:lpstr>Example 4</vt:lpstr>
      <vt:lpstr>Example 4</vt:lpstr>
      <vt:lpstr>Example 4</vt:lpstr>
      <vt:lpstr>Lists</vt:lpstr>
      <vt:lpstr>Lists are Mutable Data Types</vt:lpstr>
      <vt:lpstr>Example</vt:lpstr>
      <vt:lpstr>Example</vt:lpstr>
      <vt:lpstr>What’s really going on</vt:lpstr>
      <vt:lpstr>What’s really going on</vt:lpstr>
      <vt:lpstr>What’s really going on</vt:lpstr>
      <vt:lpstr>What’s really going on</vt:lpstr>
      <vt:lpstr>What’s really going on</vt:lpstr>
      <vt:lpstr>What’s really going on</vt:lpstr>
      <vt:lpstr>What’s really going on</vt:lpstr>
      <vt:lpstr>Changing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Jorge Lara</cp:lastModifiedBy>
  <cp:revision>265</cp:revision>
  <dcterms:created xsi:type="dcterms:W3CDTF">2017-11-22T15:57:42Z</dcterms:created>
  <dcterms:modified xsi:type="dcterms:W3CDTF">2018-11-13T14:01:09Z</dcterms:modified>
</cp:coreProperties>
</file>