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317" r:id="rId7"/>
    <p:sldId id="262" r:id="rId8"/>
    <p:sldId id="263" r:id="rId9"/>
    <p:sldId id="318" r:id="rId10"/>
    <p:sldId id="265" r:id="rId11"/>
    <p:sldId id="264" r:id="rId12"/>
    <p:sldId id="316" r:id="rId13"/>
    <p:sldId id="292" r:id="rId14"/>
    <p:sldId id="293" r:id="rId15"/>
    <p:sldId id="294" r:id="rId16"/>
    <p:sldId id="295" r:id="rId17"/>
    <p:sldId id="296" r:id="rId18"/>
    <p:sldId id="297" r:id="rId19"/>
    <p:sldId id="298" r:id="rId20"/>
    <p:sldId id="300" r:id="rId21"/>
    <p:sldId id="299" r:id="rId22"/>
    <p:sldId id="301" r:id="rId23"/>
    <p:sldId id="302" r:id="rId24"/>
    <p:sldId id="304" r:id="rId25"/>
    <p:sldId id="306" r:id="rId26"/>
    <p:sldId id="308" r:id="rId27"/>
    <p:sldId id="311" r:id="rId28"/>
    <p:sldId id="309" r:id="rId29"/>
    <p:sldId id="312" r:id="rId30"/>
    <p:sldId id="313" r:id="rId31"/>
    <p:sldId id="310" r:id="rId32"/>
    <p:sldId id="307" r:id="rId33"/>
    <p:sldId id="314"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0" autoAdjust="0"/>
    <p:restoredTop sz="94660"/>
  </p:normalViewPr>
  <p:slideViewPr>
    <p:cSldViewPr snapToGrid="0">
      <p:cViewPr varScale="1">
        <p:scale>
          <a:sx n="92" d="100"/>
          <a:sy n="92" d="100"/>
        </p:scale>
        <p:origin x="64" y="4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85B252-EA57-4DF7-B5DB-C9A30D8927D2}"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342237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71246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4708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5965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5B252-EA57-4DF7-B5DB-C9A30D8927D2}"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50344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85B252-EA57-4DF7-B5DB-C9A30D8927D2}"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82940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85B252-EA57-4DF7-B5DB-C9A30D8927D2}" type="datetimeFigureOut">
              <a:rPr lang="en-US" smtClean="0"/>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65673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85B252-EA57-4DF7-B5DB-C9A30D8927D2}" type="datetimeFigureOut">
              <a:rPr lang="en-US" smtClean="0"/>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33576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5B252-EA57-4DF7-B5DB-C9A30D8927D2}" type="datetimeFigureOut">
              <a:rPr lang="en-US" smtClean="0"/>
              <a:t>11/19/2018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306892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5B252-EA57-4DF7-B5DB-C9A30D8927D2}"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64870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5B252-EA57-4DF7-B5DB-C9A30D8927D2}"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96268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5B252-EA57-4DF7-B5DB-C9A30D8927D2}" type="datetimeFigureOut">
              <a:rPr lang="en-US" smtClean="0"/>
              <a:t>11/19/2018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F1A6E-F1F7-4F15-826B-C88349542B62}" type="slidenum">
              <a:rPr lang="en-US" smtClean="0"/>
              <a:t>‹#›</a:t>
            </a:fld>
            <a:endParaRPr lang="en-US"/>
          </a:p>
        </p:txBody>
      </p:sp>
    </p:spTree>
    <p:extLst>
      <p:ext uri="{BB962C8B-B14F-4D97-AF65-F5344CB8AC3E}">
        <p14:creationId xmlns:p14="http://schemas.microsoft.com/office/powerpoint/2010/main" val="905257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Lecture 13</a:t>
            </a:r>
          </a:p>
        </p:txBody>
      </p:sp>
      <p:sp>
        <p:nvSpPr>
          <p:cNvPr id="3" name="Subtitle 2"/>
          <p:cNvSpPr>
            <a:spLocks noGrp="1"/>
          </p:cNvSpPr>
          <p:nvPr>
            <p:ph type="subTitle" idx="1"/>
          </p:nvPr>
        </p:nvSpPr>
        <p:spPr/>
        <p:txBody>
          <a:bodyPr/>
          <a:lstStyle/>
          <a:p>
            <a:r>
              <a:rPr lang="en-US" b="1" dirty="0"/>
              <a:t>Debugging</a:t>
            </a:r>
          </a:p>
        </p:txBody>
      </p:sp>
    </p:spTree>
    <p:extLst>
      <p:ext uri="{BB962C8B-B14F-4D97-AF65-F5344CB8AC3E}">
        <p14:creationId xmlns:p14="http://schemas.microsoft.com/office/powerpoint/2010/main" val="494699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EA84-23A6-48B7-B383-92D7C0ACB0D0}"/>
              </a:ext>
            </a:extLst>
          </p:cNvPr>
          <p:cNvSpPr>
            <a:spLocks noGrp="1"/>
          </p:cNvSpPr>
          <p:nvPr>
            <p:ph type="title"/>
          </p:nvPr>
        </p:nvSpPr>
        <p:spPr/>
        <p:txBody>
          <a:bodyPr/>
          <a:lstStyle/>
          <a:p>
            <a:pPr algn="ctr"/>
            <a:r>
              <a:rPr lang="en-US" b="1" dirty="0">
                <a:solidFill>
                  <a:srgbClr val="C00000"/>
                </a:solidFill>
              </a:rPr>
              <a:t>Logic errors</a:t>
            </a:r>
          </a:p>
        </p:txBody>
      </p:sp>
      <p:sp>
        <p:nvSpPr>
          <p:cNvPr id="3" name="Content Placeholder 2">
            <a:extLst>
              <a:ext uri="{FF2B5EF4-FFF2-40B4-BE49-F238E27FC236}">
                <a16:creationId xmlns:a16="http://schemas.microsoft.com/office/drawing/2014/main" id="{04EA1E78-BCCD-44AB-96AD-6F71DC43277E}"/>
              </a:ext>
            </a:extLst>
          </p:cNvPr>
          <p:cNvSpPr>
            <a:spLocks noGrp="1"/>
          </p:cNvSpPr>
          <p:nvPr>
            <p:ph idx="1"/>
          </p:nvPr>
        </p:nvSpPr>
        <p:spPr>
          <a:xfrm>
            <a:off x="1106837" y="1417503"/>
            <a:ext cx="10515600" cy="4735324"/>
          </a:xfrm>
        </p:spPr>
        <p:txBody>
          <a:bodyPr>
            <a:normAutofit fontScale="92500"/>
          </a:bodyPr>
          <a:lstStyle/>
          <a:p>
            <a:pPr marL="0" indent="0">
              <a:lnSpc>
                <a:spcPct val="160000"/>
              </a:lnSpc>
              <a:buNone/>
            </a:pPr>
            <a:r>
              <a:rPr lang="en-US" b="1" dirty="0"/>
              <a:t>Some</a:t>
            </a:r>
            <a:r>
              <a:rPr lang="en-US" dirty="0"/>
              <a:t> </a:t>
            </a:r>
            <a:r>
              <a:rPr lang="en-US" b="1" dirty="0"/>
              <a:t>logic errors </a:t>
            </a:r>
            <a:r>
              <a:rPr lang="en-US" dirty="0"/>
              <a:t>are </a:t>
            </a:r>
            <a:r>
              <a:rPr lang="en-US" b="1" dirty="0">
                <a:solidFill>
                  <a:srgbClr val="FF0000"/>
                </a:solidFill>
              </a:rPr>
              <a:t>due to typos</a:t>
            </a:r>
          </a:p>
          <a:p>
            <a:pPr lvl="1">
              <a:lnSpc>
                <a:spcPct val="160000"/>
              </a:lnSpc>
            </a:pPr>
            <a:r>
              <a:rPr lang="en-US" dirty="0">
                <a:solidFill>
                  <a:srgbClr val="00B050"/>
                </a:solidFill>
              </a:rPr>
              <a:t>Forgetting to indent</a:t>
            </a:r>
          </a:p>
          <a:p>
            <a:pPr lvl="1">
              <a:lnSpc>
                <a:spcPct val="160000"/>
              </a:lnSpc>
            </a:pPr>
            <a:r>
              <a:rPr lang="en-US" dirty="0">
                <a:solidFill>
                  <a:srgbClr val="00B050"/>
                </a:solidFill>
              </a:rPr>
              <a:t>Misspelling a variable</a:t>
            </a:r>
          </a:p>
          <a:p>
            <a:pPr lvl="1">
              <a:lnSpc>
                <a:spcPct val="160000"/>
              </a:lnSpc>
            </a:pPr>
            <a:r>
              <a:rPr lang="en-US" dirty="0">
                <a:solidFill>
                  <a:srgbClr val="00B050"/>
                </a:solidFill>
              </a:rPr>
              <a:t>Typing the wrong variable name </a:t>
            </a:r>
          </a:p>
          <a:p>
            <a:pPr marL="0" indent="0">
              <a:lnSpc>
                <a:spcPct val="160000"/>
              </a:lnSpc>
              <a:buNone/>
            </a:pPr>
            <a:r>
              <a:rPr lang="en-US" b="1" dirty="0"/>
              <a:t>Some</a:t>
            </a:r>
            <a:r>
              <a:rPr lang="en-US" dirty="0"/>
              <a:t> logic errors are </a:t>
            </a:r>
            <a:r>
              <a:rPr lang="en-US" b="1" dirty="0">
                <a:solidFill>
                  <a:srgbClr val="FF0000"/>
                </a:solidFill>
              </a:rPr>
              <a:t>due to misunderstandings</a:t>
            </a:r>
          </a:p>
          <a:p>
            <a:pPr lvl="1">
              <a:lnSpc>
                <a:spcPct val="160000"/>
              </a:lnSpc>
            </a:pPr>
            <a:r>
              <a:rPr lang="en-US" dirty="0">
                <a:solidFill>
                  <a:srgbClr val="00B050"/>
                </a:solidFill>
              </a:rPr>
              <a:t>The programmer might have though that an approach would work, but it doesn’t</a:t>
            </a:r>
          </a:p>
          <a:p>
            <a:pPr marL="0" indent="0">
              <a:lnSpc>
                <a:spcPct val="160000"/>
              </a:lnSpc>
              <a:buNone/>
            </a:pPr>
            <a:r>
              <a:rPr lang="en-US" dirty="0"/>
              <a:t>The debugging process will handle these</a:t>
            </a:r>
          </a:p>
        </p:txBody>
      </p:sp>
    </p:spTree>
    <p:extLst>
      <p:ext uri="{BB962C8B-B14F-4D97-AF65-F5344CB8AC3E}">
        <p14:creationId xmlns:p14="http://schemas.microsoft.com/office/powerpoint/2010/main" val="232502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F770B-BB3D-4154-9C86-3F5117E7AA88}"/>
              </a:ext>
            </a:extLst>
          </p:cNvPr>
          <p:cNvSpPr>
            <a:spLocks noGrp="1"/>
          </p:cNvSpPr>
          <p:nvPr>
            <p:ph type="title"/>
          </p:nvPr>
        </p:nvSpPr>
        <p:spPr/>
        <p:txBody>
          <a:bodyPr/>
          <a:lstStyle/>
          <a:p>
            <a:pPr algn="ctr"/>
            <a:r>
              <a:rPr lang="en-US" b="1" dirty="0">
                <a:solidFill>
                  <a:srgbClr val="C00000"/>
                </a:solidFill>
              </a:rPr>
              <a:t>Handling run-time errors</a:t>
            </a:r>
          </a:p>
        </p:txBody>
      </p:sp>
      <p:sp>
        <p:nvSpPr>
          <p:cNvPr id="3" name="Content Placeholder 2">
            <a:extLst>
              <a:ext uri="{FF2B5EF4-FFF2-40B4-BE49-F238E27FC236}">
                <a16:creationId xmlns:a16="http://schemas.microsoft.com/office/drawing/2014/main" id="{0890D123-B74E-4F0B-894C-DDCDC1A74F61}"/>
              </a:ext>
            </a:extLst>
          </p:cNvPr>
          <p:cNvSpPr>
            <a:spLocks noGrp="1"/>
          </p:cNvSpPr>
          <p:nvPr>
            <p:ph idx="1"/>
          </p:nvPr>
        </p:nvSpPr>
        <p:spPr/>
        <p:txBody>
          <a:bodyPr>
            <a:normAutofit/>
          </a:bodyPr>
          <a:lstStyle/>
          <a:p>
            <a:pPr marL="0" indent="0">
              <a:lnSpc>
                <a:spcPct val="200000"/>
              </a:lnSpc>
              <a:buNone/>
            </a:pPr>
            <a:r>
              <a:rPr lang="en-US" dirty="0"/>
              <a:t>While specific </a:t>
            </a:r>
            <a:r>
              <a:rPr lang="en-US" dirty="0">
                <a:solidFill>
                  <a:srgbClr val="FF0000"/>
                </a:solidFill>
              </a:rPr>
              <a:t>run-time errors </a:t>
            </a:r>
            <a:r>
              <a:rPr lang="en-US" dirty="0"/>
              <a:t>might not be predictable (e.g. based on input data), we can sometimes still find </a:t>
            </a:r>
            <a:r>
              <a:rPr lang="en-US" dirty="0">
                <a:solidFill>
                  <a:srgbClr val="FF0000"/>
                </a:solidFill>
              </a:rPr>
              <a:t>code that is prone to breaking</a:t>
            </a:r>
            <a:r>
              <a:rPr lang="en-US" dirty="0"/>
              <a:t>.</a:t>
            </a:r>
          </a:p>
          <a:p>
            <a:pPr marL="0" indent="0">
              <a:lnSpc>
                <a:spcPct val="200000"/>
              </a:lnSpc>
              <a:buNone/>
            </a:pPr>
            <a:r>
              <a:rPr lang="en-US" dirty="0"/>
              <a:t>There is a </a:t>
            </a:r>
            <a:r>
              <a:rPr lang="en-US" b="1" dirty="0">
                <a:solidFill>
                  <a:srgbClr val="0070C0"/>
                </a:solidFill>
              </a:rPr>
              <a:t>Python structure </a:t>
            </a:r>
            <a:r>
              <a:rPr lang="en-US" dirty="0"/>
              <a:t>for dealing with such errors: the </a:t>
            </a:r>
            <a:r>
              <a:rPr lang="en-US" b="1" dirty="0">
                <a:solidFill>
                  <a:srgbClr val="0070C0"/>
                </a:solidFill>
              </a:rPr>
              <a:t>try-except statement</a:t>
            </a:r>
            <a:r>
              <a:rPr lang="en-US" b="1" dirty="0" smtClean="0">
                <a:solidFill>
                  <a:srgbClr val="0070C0"/>
                </a:solidFill>
              </a:rPr>
              <a:t>.</a:t>
            </a:r>
            <a:endParaRPr lang="en-US" b="1" dirty="0">
              <a:solidFill>
                <a:srgbClr val="0070C0"/>
              </a:solidFill>
            </a:endParaRPr>
          </a:p>
        </p:txBody>
      </p:sp>
    </p:spTree>
    <p:extLst>
      <p:ext uri="{BB962C8B-B14F-4D97-AF65-F5344CB8AC3E}">
        <p14:creationId xmlns:p14="http://schemas.microsoft.com/office/powerpoint/2010/main" val="1047783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Handling run-time errors</a:t>
            </a:r>
            <a:endParaRPr lang="en-US" dirty="0"/>
          </a:p>
        </p:txBody>
      </p:sp>
      <p:sp>
        <p:nvSpPr>
          <p:cNvPr id="3" name="Content Placeholder 2"/>
          <p:cNvSpPr>
            <a:spLocks noGrp="1"/>
          </p:cNvSpPr>
          <p:nvPr>
            <p:ph idx="1"/>
          </p:nvPr>
        </p:nvSpPr>
        <p:spPr/>
        <p:txBody>
          <a:bodyPr/>
          <a:lstStyle/>
          <a:p>
            <a:pPr marL="0" indent="0">
              <a:lnSpc>
                <a:spcPct val="150000"/>
              </a:lnSpc>
              <a:buNone/>
            </a:pPr>
            <a:r>
              <a:rPr lang="en-US" b="1" dirty="0">
                <a:solidFill>
                  <a:srgbClr val="0070C0"/>
                </a:solidFill>
              </a:rPr>
              <a:t>Basic idea: </a:t>
            </a:r>
            <a:r>
              <a:rPr lang="en-US" dirty="0"/>
              <a:t>try running code.  If there is a run-time error, then (instead of the program crashing), the exception is handled.</a:t>
            </a:r>
          </a:p>
          <a:p>
            <a:pPr marL="0" indent="0">
              <a:lnSpc>
                <a:spcPct val="150000"/>
              </a:lnSpc>
              <a:buNone/>
            </a:pPr>
            <a:r>
              <a:rPr lang="en-US" dirty="0"/>
              <a:t>Offers </a:t>
            </a:r>
            <a:r>
              <a:rPr lang="en-US" dirty="0">
                <a:solidFill>
                  <a:srgbClr val="FF0000"/>
                </a:solidFill>
              </a:rPr>
              <a:t>a chance </a:t>
            </a:r>
            <a:r>
              <a:rPr lang="en-US" dirty="0"/>
              <a:t>to (sometimes) </a:t>
            </a:r>
            <a:r>
              <a:rPr lang="en-US" b="1" dirty="0"/>
              <a:t>fix the problem that caused the error</a:t>
            </a:r>
          </a:p>
          <a:p>
            <a:pPr lvl="1">
              <a:lnSpc>
                <a:spcPct val="150000"/>
              </a:lnSpc>
            </a:pPr>
            <a:r>
              <a:rPr lang="en-US" dirty="0">
                <a:solidFill>
                  <a:srgbClr val="00B050"/>
                </a:solidFill>
              </a:rPr>
              <a:t>e.g. ask a user for a different file name</a:t>
            </a:r>
          </a:p>
          <a:p>
            <a:pPr marL="0" indent="0">
              <a:lnSpc>
                <a:spcPct val="150000"/>
              </a:lnSpc>
              <a:buNone/>
            </a:pPr>
            <a:r>
              <a:rPr lang="en-US" dirty="0"/>
              <a:t>Offers </a:t>
            </a:r>
            <a:r>
              <a:rPr lang="en-US" dirty="0">
                <a:solidFill>
                  <a:srgbClr val="FF0000"/>
                </a:solidFill>
              </a:rPr>
              <a:t>a chance </a:t>
            </a:r>
            <a:r>
              <a:rPr lang="en-US" dirty="0"/>
              <a:t>to </a:t>
            </a:r>
            <a:r>
              <a:rPr lang="en-US" b="1" dirty="0"/>
              <a:t>exit “nicely”</a:t>
            </a:r>
            <a:r>
              <a:rPr lang="en-US" dirty="0"/>
              <a:t> otherwise</a:t>
            </a:r>
          </a:p>
          <a:p>
            <a:pPr lvl="1">
              <a:lnSpc>
                <a:spcPct val="150000"/>
              </a:lnSpc>
            </a:pPr>
            <a:r>
              <a:rPr lang="en-US" dirty="0">
                <a:solidFill>
                  <a:srgbClr val="00B050"/>
                </a:solidFill>
              </a:rPr>
              <a:t>e.g. print out some information about the current state</a:t>
            </a:r>
          </a:p>
          <a:p>
            <a:pPr>
              <a:lnSpc>
                <a:spcPct val="150000"/>
              </a:lnSpc>
            </a:pPr>
            <a:endParaRPr lang="en-US" dirty="0"/>
          </a:p>
        </p:txBody>
      </p:sp>
    </p:spTree>
    <p:extLst>
      <p:ext uri="{BB962C8B-B14F-4D97-AF65-F5344CB8AC3E}">
        <p14:creationId xmlns:p14="http://schemas.microsoft.com/office/powerpoint/2010/main" val="3644463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a:solidFill>
                  <a:srgbClr val="C00000"/>
                </a:solidFill>
              </a:rPr>
              <a:t>The try-except statement</a:t>
            </a:r>
          </a:p>
        </p:txBody>
      </p:sp>
      <p:sp>
        <p:nvSpPr>
          <p:cNvPr id="6" name="Content Placeholder 5"/>
          <p:cNvSpPr>
            <a:spLocks noGrp="1"/>
          </p:cNvSpPr>
          <p:nvPr>
            <p:ph idx="1"/>
          </p:nvPr>
        </p:nvSpPr>
        <p:spPr/>
        <p:txBody>
          <a:bodyPr/>
          <a:lstStyle/>
          <a:p>
            <a:r>
              <a:rPr lang="en-US" dirty="0"/>
              <a:t>Format of a statement:</a:t>
            </a:r>
          </a:p>
          <a:p>
            <a:pPr marL="0" indent="0">
              <a:buNone/>
            </a:pPr>
            <a:r>
              <a:rPr lang="en-US" dirty="0">
                <a:latin typeface="Consolas" panose="020B0609020204030204" pitchFamily="49" charset="0"/>
              </a:rPr>
              <a:t>	try:</a:t>
            </a:r>
          </a:p>
          <a:p>
            <a:pPr marL="0" indent="0">
              <a:buNone/>
            </a:pPr>
            <a:r>
              <a:rPr lang="en-US" dirty="0">
                <a:latin typeface="Consolas" panose="020B0609020204030204" pitchFamily="49" charset="0"/>
              </a:rPr>
              <a:t>	    &lt;code to try to run&gt;</a:t>
            </a:r>
          </a:p>
          <a:p>
            <a:pPr marL="0" indent="0">
              <a:buNone/>
            </a:pPr>
            <a:r>
              <a:rPr lang="en-US" dirty="0">
                <a:latin typeface="Consolas" panose="020B0609020204030204" pitchFamily="49" charset="0"/>
              </a:rPr>
              <a:t>     except &lt;</a:t>
            </a:r>
            <a:r>
              <a:rPr lang="en-US" dirty="0" err="1">
                <a:latin typeface="Consolas" panose="020B0609020204030204" pitchFamily="49" charset="0"/>
              </a:rPr>
              <a:t>exception_type</a:t>
            </a:r>
            <a:r>
              <a:rPr lang="en-US" dirty="0">
                <a:latin typeface="Consolas" panose="020B0609020204030204" pitchFamily="49" charset="0"/>
              </a:rPr>
              <a:t>&gt;:</a:t>
            </a:r>
          </a:p>
          <a:p>
            <a:pPr marL="0" indent="0">
              <a:buNone/>
            </a:pPr>
            <a:r>
              <a:rPr lang="en-US" dirty="0">
                <a:latin typeface="Consolas" panose="020B0609020204030204" pitchFamily="49" charset="0"/>
              </a:rPr>
              <a:t>         &lt;code to run if there’s an exception</a:t>
            </a:r>
          </a:p>
        </p:txBody>
      </p:sp>
      <p:sp>
        <p:nvSpPr>
          <p:cNvPr id="4" name="Oval 3"/>
          <p:cNvSpPr/>
          <p:nvPr/>
        </p:nvSpPr>
        <p:spPr>
          <a:xfrm>
            <a:off x="1719625" y="2260554"/>
            <a:ext cx="945881"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2667000" cy="646331"/>
          </a:xfrm>
          <a:prstGeom prst="rect">
            <a:avLst/>
          </a:prstGeom>
          <a:noFill/>
        </p:spPr>
        <p:txBody>
          <a:bodyPr wrap="square" rtlCol="0">
            <a:spAutoFit/>
          </a:bodyPr>
          <a:lstStyle/>
          <a:p>
            <a:r>
              <a:rPr lang="en-US" dirty="0">
                <a:solidFill>
                  <a:srgbClr val="FF0000"/>
                </a:solidFill>
              </a:rPr>
              <a:t>We start with the keyword “try”, followed by a colon.</a:t>
            </a:r>
          </a:p>
        </p:txBody>
      </p:sp>
    </p:spTree>
    <p:extLst>
      <p:ext uri="{BB962C8B-B14F-4D97-AF65-F5344CB8AC3E}">
        <p14:creationId xmlns:p14="http://schemas.microsoft.com/office/powerpoint/2010/main" val="1607458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a:solidFill>
                  <a:srgbClr val="C00000"/>
                </a:solidFill>
              </a:rPr>
              <a:t>The try-except statement</a:t>
            </a:r>
          </a:p>
        </p:txBody>
      </p:sp>
      <p:sp>
        <p:nvSpPr>
          <p:cNvPr id="6" name="Content Placeholder 5"/>
          <p:cNvSpPr>
            <a:spLocks noGrp="1"/>
          </p:cNvSpPr>
          <p:nvPr>
            <p:ph idx="1"/>
          </p:nvPr>
        </p:nvSpPr>
        <p:spPr/>
        <p:txBody>
          <a:bodyPr/>
          <a:lstStyle/>
          <a:p>
            <a:r>
              <a:rPr lang="en-US" dirty="0"/>
              <a:t>Format of a statement:</a:t>
            </a:r>
          </a:p>
          <a:p>
            <a:pPr marL="0" indent="0">
              <a:buNone/>
            </a:pPr>
            <a:r>
              <a:rPr lang="en-US" dirty="0">
                <a:latin typeface="Consolas" panose="020B0609020204030204" pitchFamily="49" charset="0"/>
              </a:rPr>
              <a:t>	try:</a:t>
            </a:r>
          </a:p>
          <a:p>
            <a:pPr marL="0" indent="0">
              <a:buNone/>
            </a:pPr>
            <a:r>
              <a:rPr lang="en-US" dirty="0">
                <a:latin typeface="Consolas" panose="020B0609020204030204" pitchFamily="49" charset="0"/>
              </a:rPr>
              <a:t>	    &lt;code to try to run&gt;</a:t>
            </a:r>
          </a:p>
          <a:p>
            <a:pPr marL="0" indent="0">
              <a:buNone/>
            </a:pPr>
            <a:r>
              <a:rPr lang="en-US" dirty="0">
                <a:latin typeface="Consolas" panose="020B0609020204030204" pitchFamily="49" charset="0"/>
              </a:rPr>
              <a:t>     except &lt;</a:t>
            </a:r>
            <a:r>
              <a:rPr lang="en-US" dirty="0" err="1">
                <a:latin typeface="Consolas" panose="020B0609020204030204" pitchFamily="49" charset="0"/>
              </a:rPr>
              <a:t>exception_type</a:t>
            </a:r>
            <a:r>
              <a:rPr lang="en-US" dirty="0">
                <a:latin typeface="Consolas" panose="020B0609020204030204" pitchFamily="49" charset="0"/>
              </a:rPr>
              <a:t>&gt;:</a:t>
            </a:r>
          </a:p>
          <a:p>
            <a:pPr marL="0" indent="0">
              <a:buNone/>
            </a:pPr>
            <a:r>
              <a:rPr lang="en-US" dirty="0">
                <a:latin typeface="Consolas" panose="020B0609020204030204" pitchFamily="49" charset="0"/>
              </a:rPr>
              <a:t>         &lt;code to run if there’s an exception</a:t>
            </a:r>
          </a:p>
        </p:txBody>
      </p:sp>
      <p:sp>
        <p:nvSpPr>
          <p:cNvPr id="4" name="Oval 3"/>
          <p:cNvSpPr/>
          <p:nvPr/>
        </p:nvSpPr>
        <p:spPr>
          <a:xfrm>
            <a:off x="1749507" y="2690860"/>
            <a:ext cx="5225034"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6545834" cy="1200329"/>
          </a:xfrm>
          <a:prstGeom prst="rect">
            <a:avLst/>
          </a:prstGeom>
          <a:noFill/>
        </p:spPr>
        <p:txBody>
          <a:bodyPr wrap="square" rtlCol="0">
            <a:spAutoFit/>
          </a:bodyPr>
          <a:lstStyle/>
          <a:p>
            <a:r>
              <a:rPr lang="en-US" dirty="0">
                <a:solidFill>
                  <a:srgbClr val="FF0000"/>
                </a:solidFill>
              </a:rPr>
              <a:t>We indent all of the code that we want to try to run.</a:t>
            </a:r>
          </a:p>
          <a:p>
            <a:endParaRPr lang="en-US" dirty="0">
              <a:solidFill>
                <a:srgbClr val="FF0000"/>
              </a:solidFill>
            </a:endParaRPr>
          </a:p>
          <a:p>
            <a:r>
              <a:rPr lang="en-US" dirty="0">
                <a:solidFill>
                  <a:srgbClr val="FF0000"/>
                </a:solidFill>
              </a:rPr>
              <a:t>If there is not an exception (run-time error), then after this code completes, it skips the remainder of the try-except block.</a:t>
            </a:r>
          </a:p>
        </p:txBody>
      </p:sp>
    </p:spTree>
    <p:extLst>
      <p:ext uri="{BB962C8B-B14F-4D97-AF65-F5344CB8AC3E}">
        <p14:creationId xmlns:p14="http://schemas.microsoft.com/office/powerpoint/2010/main" val="1664812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a:solidFill>
                  <a:srgbClr val="C00000"/>
                </a:solidFill>
              </a:rPr>
              <a:t>The try-except statement</a:t>
            </a:r>
          </a:p>
        </p:txBody>
      </p:sp>
      <p:sp>
        <p:nvSpPr>
          <p:cNvPr id="6" name="Content Placeholder 5"/>
          <p:cNvSpPr>
            <a:spLocks noGrp="1"/>
          </p:cNvSpPr>
          <p:nvPr>
            <p:ph idx="1"/>
          </p:nvPr>
        </p:nvSpPr>
        <p:spPr/>
        <p:txBody>
          <a:bodyPr/>
          <a:lstStyle/>
          <a:p>
            <a:r>
              <a:rPr lang="en-US" dirty="0"/>
              <a:t>Format of a statement:</a:t>
            </a:r>
          </a:p>
          <a:p>
            <a:pPr marL="0" indent="0">
              <a:buNone/>
            </a:pPr>
            <a:r>
              <a:rPr lang="en-US" dirty="0">
                <a:latin typeface="Consolas" panose="020B0609020204030204" pitchFamily="49" charset="0"/>
              </a:rPr>
              <a:t>	try:</a:t>
            </a:r>
          </a:p>
          <a:p>
            <a:pPr marL="0" indent="0">
              <a:buNone/>
            </a:pPr>
            <a:r>
              <a:rPr lang="en-US" dirty="0">
                <a:latin typeface="Consolas" panose="020B0609020204030204" pitchFamily="49" charset="0"/>
              </a:rPr>
              <a:t>	    &lt;code to try to run&gt;</a:t>
            </a:r>
          </a:p>
          <a:p>
            <a:pPr marL="0" indent="0">
              <a:buNone/>
            </a:pPr>
            <a:r>
              <a:rPr lang="en-US" dirty="0">
                <a:latin typeface="Consolas" panose="020B0609020204030204" pitchFamily="49" charset="0"/>
              </a:rPr>
              <a:t>     except &lt;</a:t>
            </a:r>
            <a:r>
              <a:rPr lang="en-US" dirty="0" err="1">
                <a:latin typeface="Consolas" panose="020B0609020204030204" pitchFamily="49" charset="0"/>
              </a:rPr>
              <a:t>exception_type</a:t>
            </a:r>
            <a:r>
              <a:rPr lang="en-US" dirty="0">
                <a:latin typeface="Consolas" panose="020B0609020204030204" pitchFamily="49" charset="0"/>
              </a:rPr>
              <a:t>&gt;:</a:t>
            </a:r>
          </a:p>
          <a:p>
            <a:pPr marL="0" indent="0">
              <a:buNone/>
            </a:pPr>
            <a:r>
              <a:rPr lang="en-US" dirty="0">
                <a:latin typeface="Consolas" panose="020B0609020204030204" pitchFamily="49" charset="0"/>
              </a:rPr>
              <a:t>         &lt;code to run if there’s an exception</a:t>
            </a:r>
          </a:p>
        </p:txBody>
      </p:sp>
      <p:sp>
        <p:nvSpPr>
          <p:cNvPr id="4" name="Oval 3"/>
          <p:cNvSpPr/>
          <p:nvPr/>
        </p:nvSpPr>
        <p:spPr>
          <a:xfrm>
            <a:off x="1832378" y="3220170"/>
            <a:ext cx="1376987"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2667000" cy="646331"/>
          </a:xfrm>
          <a:prstGeom prst="rect">
            <a:avLst/>
          </a:prstGeom>
          <a:noFill/>
        </p:spPr>
        <p:txBody>
          <a:bodyPr wrap="square" rtlCol="0">
            <a:spAutoFit/>
          </a:bodyPr>
          <a:lstStyle/>
          <a:p>
            <a:r>
              <a:rPr lang="en-US" dirty="0">
                <a:solidFill>
                  <a:srgbClr val="FF0000"/>
                </a:solidFill>
              </a:rPr>
              <a:t>Next is the except statement.</a:t>
            </a:r>
          </a:p>
        </p:txBody>
      </p:sp>
    </p:spTree>
    <p:extLst>
      <p:ext uri="{BB962C8B-B14F-4D97-AF65-F5344CB8AC3E}">
        <p14:creationId xmlns:p14="http://schemas.microsoft.com/office/powerpoint/2010/main" val="1321450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a:solidFill>
                  <a:srgbClr val="C00000"/>
                </a:solidFill>
              </a:rPr>
              <a:t>The try-except statement</a:t>
            </a:r>
          </a:p>
        </p:txBody>
      </p:sp>
      <p:sp>
        <p:nvSpPr>
          <p:cNvPr id="6" name="Content Placeholder 5"/>
          <p:cNvSpPr>
            <a:spLocks noGrp="1"/>
          </p:cNvSpPr>
          <p:nvPr>
            <p:ph idx="1"/>
          </p:nvPr>
        </p:nvSpPr>
        <p:spPr/>
        <p:txBody>
          <a:bodyPr/>
          <a:lstStyle/>
          <a:p>
            <a:r>
              <a:rPr lang="en-US" dirty="0"/>
              <a:t>Format of a statement:</a:t>
            </a:r>
          </a:p>
          <a:p>
            <a:pPr marL="0" indent="0">
              <a:buNone/>
            </a:pPr>
            <a:r>
              <a:rPr lang="en-US" dirty="0">
                <a:latin typeface="Consolas" panose="020B0609020204030204" pitchFamily="49" charset="0"/>
              </a:rPr>
              <a:t>	try:</a:t>
            </a:r>
          </a:p>
          <a:p>
            <a:pPr marL="0" indent="0">
              <a:buNone/>
            </a:pPr>
            <a:r>
              <a:rPr lang="en-US" dirty="0">
                <a:latin typeface="Consolas" panose="020B0609020204030204" pitchFamily="49" charset="0"/>
              </a:rPr>
              <a:t>	    &lt;code to try to run&gt;</a:t>
            </a:r>
          </a:p>
          <a:p>
            <a:pPr marL="0" indent="0">
              <a:buNone/>
            </a:pPr>
            <a:r>
              <a:rPr lang="en-US" dirty="0">
                <a:latin typeface="Consolas" panose="020B0609020204030204" pitchFamily="49" charset="0"/>
              </a:rPr>
              <a:t>     except &lt;</a:t>
            </a:r>
            <a:r>
              <a:rPr lang="en-US" dirty="0" err="1">
                <a:latin typeface="Consolas" panose="020B0609020204030204" pitchFamily="49" charset="0"/>
              </a:rPr>
              <a:t>exception_type</a:t>
            </a:r>
            <a:r>
              <a:rPr lang="en-US" dirty="0">
                <a:latin typeface="Consolas" panose="020B0609020204030204" pitchFamily="49" charset="0"/>
              </a:rPr>
              <a:t>&gt;:</a:t>
            </a:r>
          </a:p>
          <a:p>
            <a:pPr marL="0" indent="0">
              <a:buNone/>
            </a:pPr>
            <a:r>
              <a:rPr lang="en-US" dirty="0">
                <a:latin typeface="Consolas" panose="020B0609020204030204" pitchFamily="49" charset="0"/>
              </a:rPr>
              <a:t>         &lt;code to run if there’s an exception</a:t>
            </a:r>
          </a:p>
        </p:txBody>
      </p:sp>
      <p:sp>
        <p:nvSpPr>
          <p:cNvPr id="4" name="Oval 3"/>
          <p:cNvSpPr/>
          <p:nvPr/>
        </p:nvSpPr>
        <p:spPr>
          <a:xfrm>
            <a:off x="3171107" y="3279935"/>
            <a:ext cx="3259575"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2667000" cy="1200329"/>
          </a:xfrm>
          <a:prstGeom prst="rect">
            <a:avLst/>
          </a:prstGeom>
          <a:noFill/>
        </p:spPr>
        <p:txBody>
          <a:bodyPr wrap="square" rtlCol="0">
            <a:spAutoFit/>
          </a:bodyPr>
          <a:lstStyle/>
          <a:p>
            <a:r>
              <a:rPr lang="en-US" dirty="0">
                <a:solidFill>
                  <a:srgbClr val="FF0000"/>
                </a:solidFill>
              </a:rPr>
              <a:t>That is followed by an OPTIONAL exception type.   More about this in a second.</a:t>
            </a:r>
          </a:p>
        </p:txBody>
      </p:sp>
    </p:spTree>
    <p:extLst>
      <p:ext uri="{BB962C8B-B14F-4D97-AF65-F5344CB8AC3E}">
        <p14:creationId xmlns:p14="http://schemas.microsoft.com/office/powerpoint/2010/main" val="2114205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a:solidFill>
                  <a:srgbClr val="C00000"/>
                </a:solidFill>
              </a:rPr>
              <a:t>The try-except statement</a:t>
            </a:r>
          </a:p>
        </p:txBody>
      </p:sp>
      <p:sp>
        <p:nvSpPr>
          <p:cNvPr id="6" name="Content Placeholder 5"/>
          <p:cNvSpPr>
            <a:spLocks noGrp="1"/>
          </p:cNvSpPr>
          <p:nvPr>
            <p:ph idx="1"/>
          </p:nvPr>
        </p:nvSpPr>
        <p:spPr/>
        <p:txBody>
          <a:bodyPr/>
          <a:lstStyle/>
          <a:p>
            <a:r>
              <a:rPr lang="en-US" dirty="0"/>
              <a:t>Format of a statement:</a:t>
            </a:r>
          </a:p>
          <a:p>
            <a:pPr marL="0" indent="0">
              <a:buNone/>
            </a:pPr>
            <a:r>
              <a:rPr lang="en-US" dirty="0">
                <a:latin typeface="Consolas" panose="020B0609020204030204" pitchFamily="49" charset="0"/>
              </a:rPr>
              <a:t>	try:</a:t>
            </a:r>
          </a:p>
          <a:p>
            <a:pPr marL="0" indent="0">
              <a:buNone/>
            </a:pPr>
            <a:r>
              <a:rPr lang="en-US" dirty="0">
                <a:latin typeface="Consolas" panose="020B0609020204030204" pitchFamily="49" charset="0"/>
              </a:rPr>
              <a:t>	    &lt;code to try to run&gt;</a:t>
            </a:r>
          </a:p>
          <a:p>
            <a:pPr marL="0" indent="0">
              <a:buNone/>
            </a:pPr>
            <a:r>
              <a:rPr lang="en-US" dirty="0">
                <a:latin typeface="Consolas" panose="020B0609020204030204" pitchFamily="49" charset="0"/>
              </a:rPr>
              <a:t>     except &lt;</a:t>
            </a:r>
            <a:r>
              <a:rPr lang="en-US" dirty="0" err="1">
                <a:latin typeface="Consolas" panose="020B0609020204030204" pitchFamily="49" charset="0"/>
              </a:rPr>
              <a:t>exception_type</a:t>
            </a:r>
            <a:r>
              <a:rPr lang="en-US" dirty="0">
                <a:latin typeface="Consolas" panose="020B0609020204030204" pitchFamily="49" charset="0"/>
              </a:rPr>
              <a:t>&gt;:</a:t>
            </a:r>
          </a:p>
          <a:p>
            <a:pPr marL="0" indent="0">
              <a:buNone/>
            </a:pPr>
            <a:r>
              <a:rPr lang="en-US" dirty="0">
                <a:latin typeface="Consolas" panose="020B0609020204030204" pitchFamily="49" charset="0"/>
              </a:rPr>
              <a:t>         &lt;code to run if there’s an exception</a:t>
            </a:r>
          </a:p>
        </p:txBody>
      </p:sp>
      <p:sp>
        <p:nvSpPr>
          <p:cNvPr id="4" name="Oval 3"/>
          <p:cNvSpPr/>
          <p:nvPr/>
        </p:nvSpPr>
        <p:spPr>
          <a:xfrm>
            <a:off x="6356566" y="3267982"/>
            <a:ext cx="313175"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2667000" cy="923330"/>
          </a:xfrm>
          <a:prstGeom prst="rect">
            <a:avLst/>
          </a:prstGeom>
          <a:noFill/>
        </p:spPr>
        <p:txBody>
          <a:bodyPr wrap="square" rtlCol="0">
            <a:spAutoFit/>
          </a:bodyPr>
          <a:lstStyle/>
          <a:p>
            <a:r>
              <a:rPr lang="en-US" dirty="0">
                <a:solidFill>
                  <a:srgbClr val="FF0000"/>
                </a:solidFill>
              </a:rPr>
              <a:t>There is a colon and indentation for the next section of code.</a:t>
            </a:r>
          </a:p>
        </p:txBody>
      </p:sp>
      <p:sp>
        <p:nvSpPr>
          <p:cNvPr id="8" name="Oval 7">
            <a:extLst>
              <a:ext uri="{FF2B5EF4-FFF2-40B4-BE49-F238E27FC236}">
                <a16:creationId xmlns:a16="http://schemas.microsoft.com/office/drawing/2014/main" id="{E70FD8B7-D5D1-4C45-80AE-462BB83E0E8C}"/>
              </a:ext>
            </a:extLst>
          </p:cNvPr>
          <p:cNvSpPr/>
          <p:nvPr/>
        </p:nvSpPr>
        <p:spPr>
          <a:xfrm>
            <a:off x="1847319" y="3749088"/>
            <a:ext cx="848069"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799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a:solidFill>
                  <a:srgbClr val="C00000"/>
                </a:solidFill>
              </a:rPr>
              <a:t>The try-except statement</a:t>
            </a:r>
          </a:p>
        </p:txBody>
      </p:sp>
      <p:sp>
        <p:nvSpPr>
          <p:cNvPr id="6" name="Content Placeholder 5"/>
          <p:cNvSpPr>
            <a:spLocks noGrp="1"/>
          </p:cNvSpPr>
          <p:nvPr>
            <p:ph idx="1"/>
          </p:nvPr>
        </p:nvSpPr>
        <p:spPr/>
        <p:txBody>
          <a:bodyPr/>
          <a:lstStyle/>
          <a:p>
            <a:r>
              <a:rPr lang="en-US" dirty="0"/>
              <a:t>Format of a statement:</a:t>
            </a:r>
          </a:p>
          <a:p>
            <a:pPr marL="0" indent="0">
              <a:buNone/>
            </a:pPr>
            <a:r>
              <a:rPr lang="en-US" dirty="0">
                <a:latin typeface="Consolas" panose="020B0609020204030204" pitchFamily="49" charset="0"/>
              </a:rPr>
              <a:t>	try:</a:t>
            </a:r>
          </a:p>
          <a:p>
            <a:pPr marL="0" indent="0">
              <a:buNone/>
            </a:pPr>
            <a:r>
              <a:rPr lang="en-US" dirty="0">
                <a:latin typeface="Consolas" panose="020B0609020204030204" pitchFamily="49" charset="0"/>
              </a:rPr>
              <a:t>	    &lt;code to try to run&gt;</a:t>
            </a:r>
          </a:p>
          <a:p>
            <a:pPr marL="0" indent="0">
              <a:buNone/>
            </a:pPr>
            <a:r>
              <a:rPr lang="en-US" dirty="0">
                <a:latin typeface="Consolas" panose="020B0609020204030204" pitchFamily="49" charset="0"/>
              </a:rPr>
              <a:t>     except &lt;</a:t>
            </a:r>
            <a:r>
              <a:rPr lang="en-US" dirty="0" err="1">
                <a:latin typeface="Consolas" panose="020B0609020204030204" pitchFamily="49" charset="0"/>
              </a:rPr>
              <a:t>exception_type</a:t>
            </a:r>
            <a:r>
              <a:rPr lang="en-US" dirty="0">
                <a:latin typeface="Consolas" panose="020B0609020204030204" pitchFamily="49" charset="0"/>
              </a:rPr>
              <a:t>&gt;:</a:t>
            </a:r>
          </a:p>
          <a:p>
            <a:pPr marL="0" indent="0">
              <a:buNone/>
            </a:pPr>
            <a:r>
              <a:rPr lang="en-US" dirty="0">
                <a:latin typeface="Consolas" panose="020B0609020204030204" pitchFamily="49" charset="0"/>
              </a:rPr>
              <a:t>         &lt;code to run if there’s an exception</a:t>
            </a:r>
          </a:p>
        </p:txBody>
      </p:sp>
      <p:sp>
        <p:nvSpPr>
          <p:cNvPr id="4" name="Oval 3"/>
          <p:cNvSpPr/>
          <p:nvPr/>
        </p:nvSpPr>
        <p:spPr>
          <a:xfrm>
            <a:off x="2597366" y="3772720"/>
            <a:ext cx="7305646"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2667000" cy="1200329"/>
          </a:xfrm>
          <a:prstGeom prst="rect">
            <a:avLst/>
          </a:prstGeom>
          <a:noFill/>
        </p:spPr>
        <p:txBody>
          <a:bodyPr wrap="square" rtlCol="0">
            <a:spAutoFit/>
          </a:bodyPr>
          <a:lstStyle/>
          <a:p>
            <a:r>
              <a:rPr lang="en-US" dirty="0">
                <a:solidFill>
                  <a:srgbClr val="FF0000"/>
                </a:solidFill>
              </a:rPr>
              <a:t>And finally there is code to run if you encounter an exception of the given type</a:t>
            </a:r>
          </a:p>
        </p:txBody>
      </p:sp>
    </p:spTree>
    <p:extLst>
      <p:ext uri="{BB962C8B-B14F-4D97-AF65-F5344CB8AC3E}">
        <p14:creationId xmlns:p14="http://schemas.microsoft.com/office/powerpoint/2010/main" val="338328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0CD9-798E-454F-A85D-D8D1ADF1FFBF}"/>
              </a:ext>
            </a:extLst>
          </p:cNvPr>
          <p:cNvSpPr>
            <a:spLocks noGrp="1"/>
          </p:cNvSpPr>
          <p:nvPr>
            <p:ph type="title"/>
          </p:nvPr>
        </p:nvSpPr>
        <p:spPr/>
        <p:txBody>
          <a:bodyPr/>
          <a:lstStyle/>
          <a:p>
            <a:pPr algn="ctr"/>
            <a:r>
              <a:rPr lang="en-US" b="1" dirty="0">
                <a:solidFill>
                  <a:srgbClr val="C00000"/>
                </a:solidFill>
              </a:rPr>
              <a:t>Exception types</a:t>
            </a:r>
          </a:p>
        </p:txBody>
      </p:sp>
      <p:sp>
        <p:nvSpPr>
          <p:cNvPr id="3" name="Content Placeholder 2">
            <a:extLst>
              <a:ext uri="{FF2B5EF4-FFF2-40B4-BE49-F238E27FC236}">
                <a16:creationId xmlns:a16="http://schemas.microsoft.com/office/drawing/2014/main" id="{A869B88B-DBEF-4860-8E5D-14568FCE7630}"/>
              </a:ext>
            </a:extLst>
          </p:cNvPr>
          <p:cNvSpPr>
            <a:spLocks noGrp="1"/>
          </p:cNvSpPr>
          <p:nvPr>
            <p:ph idx="1"/>
          </p:nvPr>
        </p:nvSpPr>
        <p:spPr/>
        <p:txBody>
          <a:bodyPr/>
          <a:lstStyle/>
          <a:p>
            <a:pPr marL="0" indent="0">
              <a:lnSpc>
                <a:spcPct val="150000"/>
              </a:lnSpc>
              <a:buNone/>
            </a:pPr>
            <a:r>
              <a:rPr lang="en-US" dirty="0"/>
              <a:t>There are more than just these, and more can be defined, but these are some common ones:</a:t>
            </a:r>
          </a:p>
          <a:p>
            <a:pPr marL="0" indent="0">
              <a:lnSpc>
                <a:spcPct val="150000"/>
              </a:lnSpc>
              <a:buNone/>
            </a:pPr>
            <a:r>
              <a:rPr lang="en-US" b="1" dirty="0" err="1">
                <a:solidFill>
                  <a:srgbClr val="C00000"/>
                </a:solidFill>
              </a:rPr>
              <a:t>TypeError</a:t>
            </a:r>
            <a:r>
              <a:rPr lang="en-US" b="1" dirty="0">
                <a:solidFill>
                  <a:srgbClr val="C00000"/>
                </a:solidFill>
              </a:rPr>
              <a:t> </a:t>
            </a:r>
            <a:r>
              <a:rPr lang="en-US" dirty="0"/>
              <a:t>– trying to perform an operation on the wrong type of variable</a:t>
            </a:r>
          </a:p>
          <a:p>
            <a:pPr marL="0" indent="0">
              <a:lnSpc>
                <a:spcPct val="150000"/>
              </a:lnSpc>
              <a:buNone/>
            </a:pPr>
            <a:r>
              <a:rPr lang="en-US" b="1" dirty="0" err="1">
                <a:solidFill>
                  <a:srgbClr val="C00000"/>
                </a:solidFill>
              </a:rPr>
              <a:t>OSError</a:t>
            </a:r>
            <a:r>
              <a:rPr lang="en-US" dirty="0"/>
              <a:t> – error in dealing with operating system (such as file)</a:t>
            </a:r>
          </a:p>
          <a:p>
            <a:pPr marL="0" indent="0">
              <a:lnSpc>
                <a:spcPct val="150000"/>
              </a:lnSpc>
              <a:buNone/>
            </a:pPr>
            <a:r>
              <a:rPr lang="en-US" b="1" dirty="0" err="1">
                <a:solidFill>
                  <a:srgbClr val="C00000"/>
                </a:solidFill>
              </a:rPr>
              <a:t>ZeroDivisionError</a:t>
            </a:r>
            <a:r>
              <a:rPr lang="en-US" b="1" dirty="0">
                <a:solidFill>
                  <a:srgbClr val="C00000"/>
                </a:solidFill>
              </a:rPr>
              <a:t> </a:t>
            </a:r>
            <a:r>
              <a:rPr lang="en-US" dirty="0"/>
              <a:t>– error when trying to divide by zero</a:t>
            </a:r>
          </a:p>
          <a:p>
            <a:pPr>
              <a:lnSpc>
                <a:spcPct val="150000"/>
              </a:lnSpc>
            </a:pPr>
            <a:endParaRPr lang="en-US" dirty="0"/>
          </a:p>
        </p:txBody>
      </p:sp>
    </p:spTree>
    <p:extLst>
      <p:ext uri="{BB962C8B-B14F-4D97-AF65-F5344CB8AC3E}">
        <p14:creationId xmlns:p14="http://schemas.microsoft.com/office/powerpoint/2010/main" val="3003077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What are we going to cover today?	</a:t>
            </a:r>
          </a:p>
        </p:txBody>
      </p:sp>
      <p:sp>
        <p:nvSpPr>
          <p:cNvPr id="3" name="Content Placeholder 2"/>
          <p:cNvSpPr>
            <a:spLocks noGrp="1"/>
          </p:cNvSpPr>
          <p:nvPr>
            <p:ph idx="1"/>
          </p:nvPr>
        </p:nvSpPr>
        <p:spPr/>
        <p:txBody>
          <a:bodyPr/>
          <a:lstStyle/>
          <a:p>
            <a:pPr>
              <a:lnSpc>
                <a:spcPct val="150000"/>
              </a:lnSpc>
            </a:pPr>
            <a:r>
              <a:rPr lang="en-US" dirty="0"/>
              <a:t>Types of errors</a:t>
            </a:r>
          </a:p>
          <a:p>
            <a:pPr>
              <a:lnSpc>
                <a:spcPct val="150000"/>
              </a:lnSpc>
            </a:pPr>
            <a:r>
              <a:rPr lang="en-US" dirty="0"/>
              <a:t>Catching errors</a:t>
            </a:r>
          </a:p>
          <a:p>
            <a:pPr>
              <a:lnSpc>
                <a:spcPct val="150000"/>
              </a:lnSpc>
            </a:pPr>
            <a:r>
              <a:rPr lang="en-US" dirty="0"/>
              <a:t>The debugging process</a:t>
            </a:r>
          </a:p>
          <a:p>
            <a:pPr>
              <a:lnSpc>
                <a:spcPct val="150000"/>
              </a:lnSpc>
            </a:pPr>
            <a:r>
              <a:rPr lang="en-US" dirty="0"/>
              <a:t>The use of the debugger in the IDE</a:t>
            </a:r>
          </a:p>
        </p:txBody>
      </p:sp>
    </p:spTree>
    <p:extLst>
      <p:ext uri="{BB962C8B-B14F-4D97-AF65-F5344CB8AC3E}">
        <p14:creationId xmlns:p14="http://schemas.microsoft.com/office/powerpoint/2010/main" val="2111118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1628-0676-40AC-AE7F-F00ECC0569A0}"/>
              </a:ext>
            </a:extLst>
          </p:cNvPr>
          <p:cNvSpPr>
            <a:spLocks noGrp="1"/>
          </p:cNvSpPr>
          <p:nvPr>
            <p:ph type="title"/>
          </p:nvPr>
        </p:nvSpPr>
        <p:spPr/>
        <p:txBody>
          <a:bodyPr/>
          <a:lstStyle/>
          <a:p>
            <a:pPr algn="ctr"/>
            <a:r>
              <a:rPr lang="en-US" b="1" dirty="0">
                <a:solidFill>
                  <a:srgbClr val="C00000"/>
                </a:solidFill>
              </a:rPr>
              <a:t>Example – divide by 0 error</a:t>
            </a:r>
          </a:p>
        </p:txBody>
      </p:sp>
      <p:sp>
        <p:nvSpPr>
          <p:cNvPr id="3" name="Content Placeholder 2">
            <a:extLst>
              <a:ext uri="{FF2B5EF4-FFF2-40B4-BE49-F238E27FC236}">
                <a16:creationId xmlns:a16="http://schemas.microsoft.com/office/drawing/2014/main" id="{8AC3D630-51D6-47F3-8721-75073CD07050}"/>
              </a:ext>
            </a:extLst>
          </p:cNvPr>
          <p:cNvSpPr>
            <a:spLocks noGrp="1"/>
          </p:cNvSpPr>
          <p:nvPr>
            <p:ph idx="1"/>
          </p:nvPr>
        </p:nvSpPr>
        <p:spPr/>
        <p:txBody>
          <a:bodyPr>
            <a:normAutofit fontScale="92500"/>
          </a:bodyPr>
          <a:lstStyle/>
          <a:p>
            <a:pPr marL="0" indent="0">
              <a:buNone/>
            </a:pPr>
            <a:r>
              <a:rPr lang="en-US" dirty="0">
                <a:latin typeface="Consolas" panose="020B0609020204030204" pitchFamily="49" charset="0"/>
              </a:rPr>
              <a:t>a = </a:t>
            </a:r>
            <a:r>
              <a:rPr lang="en-US" dirty="0" err="1">
                <a:latin typeface="Consolas" panose="020B0609020204030204" pitchFamily="49" charset="0"/>
              </a:rPr>
              <a:t>int</a:t>
            </a:r>
            <a:r>
              <a:rPr lang="en-US" dirty="0">
                <a:latin typeface="Consolas" panose="020B0609020204030204" pitchFamily="49" charset="0"/>
              </a:rPr>
              <a:t>(input("Enter a numerator: "))</a:t>
            </a:r>
          </a:p>
          <a:p>
            <a:pPr marL="0" indent="0">
              <a:buNone/>
            </a:pPr>
            <a:r>
              <a:rPr lang="en-US" dirty="0">
                <a:latin typeface="Consolas" panose="020B0609020204030204" pitchFamily="49" charset="0"/>
              </a:rPr>
              <a:t>b = </a:t>
            </a:r>
            <a:r>
              <a:rPr lang="en-US" dirty="0" err="1">
                <a:latin typeface="Consolas" panose="020B0609020204030204" pitchFamily="49" charset="0"/>
              </a:rPr>
              <a:t>int</a:t>
            </a:r>
            <a:r>
              <a:rPr lang="en-US" dirty="0">
                <a:latin typeface="Consolas" panose="020B0609020204030204" pitchFamily="49" charset="0"/>
              </a:rPr>
              <a:t>(input("Enter a denominator: "))</a:t>
            </a:r>
          </a:p>
          <a:p>
            <a:pPr marL="0" indent="0">
              <a:buNone/>
            </a:pPr>
            <a:r>
              <a:rPr lang="en-US" dirty="0">
                <a:latin typeface="Consolas" panose="020B0609020204030204" pitchFamily="49" charset="0"/>
              </a:rPr>
              <a:t>try:</a:t>
            </a:r>
          </a:p>
          <a:p>
            <a:pPr marL="0" indent="0">
              <a:buNone/>
            </a:pPr>
            <a:r>
              <a:rPr lang="en-US" dirty="0">
                <a:latin typeface="Consolas" panose="020B0609020204030204" pitchFamily="49" charset="0"/>
              </a:rPr>
              <a:t>    c=a/b</a:t>
            </a:r>
          </a:p>
          <a:p>
            <a:pPr marL="0" indent="0">
              <a:buNone/>
            </a:pPr>
            <a:r>
              <a:rPr lang="en-US" dirty="0">
                <a:latin typeface="Consolas" panose="020B0609020204030204" pitchFamily="49" charset="0"/>
              </a:rPr>
              <a:t>except </a:t>
            </a:r>
            <a:r>
              <a:rPr lang="en-US" dirty="0" err="1">
                <a:latin typeface="Consolas" panose="020B0609020204030204" pitchFamily="49" charset="0"/>
              </a:rPr>
              <a:t>ZeroDivisionError</a:t>
            </a:r>
            <a:r>
              <a:rPr lang="en-US" dirty="0">
                <a:latin typeface="Consolas" panose="020B0609020204030204" pitchFamily="49" charset="0"/>
              </a:rPr>
              <a:t>:</a:t>
            </a:r>
          </a:p>
          <a:p>
            <a:pPr marL="0" indent="0">
              <a:buNone/>
            </a:pPr>
            <a:r>
              <a:rPr lang="en-US" dirty="0">
                <a:latin typeface="Consolas" panose="020B0609020204030204" pitchFamily="49" charset="0"/>
              </a:rPr>
              <a:t>    print("You can't divide by 0!")</a:t>
            </a:r>
          </a:p>
          <a:p>
            <a:pPr marL="0" indent="0">
              <a:buNone/>
            </a:pPr>
            <a:r>
              <a:rPr lang="en-US" dirty="0">
                <a:latin typeface="Consolas" panose="020B0609020204030204" pitchFamily="49" charset="0"/>
              </a:rPr>
              <a:t>    b = </a:t>
            </a:r>
            <a:r>
              <a:rPr lang="en-US" dirty="0" err="1">
                <a:latin typeface="Consolas" panose="020B0609020204030204" pitchFamily="49" charset="0"/>
              </a:rPr>
              <a:t>int</a:t>
            </a:r>
            <a:r>
              <a:rPr lang="en-US" dirty="0">
                <a:latin typeface="Consolas" panose="020B0609020204030204" pitchFamily="49" charset="0"/>
              </a:rPr>
              <a:t>(input("Enter an different denominator: "))</a:t>
            </a:r>
          </a:p>
          <a:p>
            <a:pPr marL="0" indent="0">
              <a:buNone/>
            </a:pPr>
            <a:r>
              <a:rPr lang="en-US" dirty="0">
                <a:latin typeface="Consolas" panose="020B0609020204030204" pitchFamily="49" charset="0"/>
              </a:rPr>
              <a:t>    c = a/b   </a:t>
            </a:r>
            <a:r>
              <a:rPr lang="en-US" dirty="0">
                <a:solidFill>
                  <a:srgbClr val="FF0000"/>
                </a:solidFill>
                <a:latin typeface="Consolas" panose="020B0609020204030204" pitchFamily="49" charset="0"/>
              </a:rPr>
              <a:t>#We could have an error here, again!</a:t>
            </a:r>
          </a:p>
          <a:p>
            <a:pPr marL="0" indent="0">
              <a:buNone/>
            </a:pPr>
            <a:r>
              <a:rPr lang="en-US" dirty="0">
                <a:latin typeface="Consolas" panose="020B0609020204030204" pitchFamily="49" charset="0"/>
              </a:rPr>
              <a:t>print(c)</a:t>
            </a:r>
          </a:p>
        </p:txBody>
      </p:sp>
    </p:spTree>
    <p:extLst>
      <p:ext uri="{BB962C8B-B14F-4D97-AF65-F5344CB8AC3E}">
        <p14:creationId xmlns:p14="http://schemas.microsoft.com/office/powerpoint/2010/main" val="2539323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A705-5D38-47AC-A94B-28E6D9FECCD9}"/>
              </a:ext>
            </a:extLst>
          </p:cNvPr>
          <p:cNvSpPr>
            <a:spLocks noGrp="1"/>
          </p:cNvSpPr>
          <p:nvPr>
            <p:ph type="title"/>
          </p:nvPr>
        </p:nvSpPr>
        <p:spPr/>
        <p:txBody>
          <a:bodyPr/>
          <a:lstStyle/>
          <a:p>
            <a:pPr algn="ctr"/>
            <a:r>
              <a:rPr lang="en-US" b="1" dirty="0">
                <a:solidFill>
                  <a:srgbClr val="C00000"/>
                </a:solidFill>
              </a:rPr>
              <a:t>Example – error type not specified</a:t>
            </a:r>
          </a:p>
        </p:txBody>
      </p:sp>
      <p:sp>
        <p:nvSpPr>
          <p:cNvPr id="3" name="Content Placeholder 2">
            <a:extLst>
              <a:ext uri="{FF2B5EF4-FFF2-40B4-BE49-F238E27FC236}">
                <a16:creationId xmlns:a16="http://schemas.microsoft.com/office/drawing/2014/main" id="{4852C035-1326-4D3B-91CF-5135E055A977}"/>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Consolas" panose="020B0609020204030204" pitchFamily="49" charset="0"/>
              </a:rPr>
              <a:t>try:</a:t>
            </a:r>
          </a:p>
          <a:p>
            <a:pPr marL="0" indent="0">
              <a:buNone/>
            </a:pPr>
            <a:r>
              <a:rPr lang="en-US" sz="2000" dirty="0">
                <a:latin typeface="Consolas" panose="020B0609020204030204" pitchFamily="49" charset="0"/>
              </a:rPr>
              <a:t>    L = [1]</a:t>
            </a:r>
          </a:p>
          <a:p>
            <a:pPr marL="0" indent="0">
              <a:buNone/>
            </a:pPr>
            <a:r>
              <a:rPr lang="en-US" sz="2000" dirty="0">
                <a:latin typeface="Consolas" panose="020B0609020204030204" pitchFamily="49" charset="0"/>
              </a:rPr>
              <a:t>    while True:</a:t>
            </a:r>
          </a:p>
          <a:p>
            <a:pPr marL="0" indent="0">
              <a:buNone/>
            </a:pPr>
            <a:r>
              <a:rPr lang="en-US" sz="2000" dirty="0">
                <a:latin typeface="Consolas" panose="020B0609020204030204" pitchFamily="49" charset="0"/>
              </a:rPr>
              <a:t>        L += [1]</a:t>
            </a:r>
          </a:p>
          <a:p>
            <a:pPr marL="0" indent="0">
              <a:buNone/>
            </a:pPr>
            <a:r>
              <a:rPr lang="en-US" sz="2000" dirty="0">
                <a:latin typeface="Consolas" panose="020B0609020204030204" pitchFamily="49" charset="0"/>
              </a:rPr>
              <a:t>except:      </a:t>
            </a:r>
            <a:r>
              <a:rPr lang="en-US" sz="2000" dirty="0">
                <a:solidFill>
                  <a:srgbClr val="FF0000"/>
                </a:solidFill>
                <a:latin typeface="Consolas" panose="020B0609020204030204" pitchFamily="49" charset="0"/>
              </a:rPr>
              <a:t>#Notice: no type given.  </a:t>
            </a:r>
            <a:r>
              <a:rPr lang="en-US" sz="2000" dirty="0" smtClean="0">
                <a:solidFill>
                  <a:srgbClr val="FF0000"/>
                </a:solidFill>
                <a:latin typeface="Consolas" panose="020B0609020204030204" pitchFamily="49" charset="0"/>
              </a:rPr>
              <a:t>ALL </a:t>
            </a:r>
            <a:r>
              <a:rPr lang="en-US" sz="2000" dirty="0">
                <a:solidFill>
                  <a:srgbClr val="FF0000"/>
                </a:solidFill>
                <a:latin typeface="Consolas" panose="020B0609020204030204" pitchFamily="49" charset="0"/>
              </a:rPr>
              <a:t>exceptions will be handled here</a:t>
            </a:r>
          </a:p>
          <a:p>
            <a:pPr marL="0" indent="0">
              <a:buNone/>
            </a:pPr>
            <a:r>
              <a:rPr lang="en-US" sz="2000" dirty="0">
                <a:latin typeface="Consolas" panose="020B0609020204030204" pitchFamily="49" charset="0"/>
              </a:rPr>
              <a:t>    print("Memory limit exceeded.  Quitting")</a:t>
            </a:r>
          </a:p>
        </p:txBody>
      </p:sp>
    </p:spTree>
    <p:extLst>
      <p:ext uri="{BB962C8B-B14F-4D97-AF65-F5344CB8AC3E}">
        <p14:creationId xmlns:p14="http://schemas.microsoft.com/office/powerpoint/2010/main" val="2518450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C9EB-0A62-4219-92E1-B0B158117F2F}"/>
              </a:ext>
            </a:extLst>
          </p:cNvPr>
          <p:cNvSpPr>
            <a:spLocks noGrp="1"/>
          </p:cNvSpPr>
          <p:nvPr>
            <p:ph type="title"/>
          </p:nvPr>
        </p:nvSpPr>
        <p:spPr/>
        <p:txBody>
          <a:bodyPr/>
          <a:lstStyle/>
          <a:p>
            <a:pPr algn="ctr"/>
            <a:r>
              <a:rPr lang="en-US" b="1" dirty="0">
                <a:solidFill>
                  <a:srgbClr val="C00000"/>
                </a:solidFill>
              </a:rPr>
              <a:t>Catching errors</a:t>
            </a:r>
          </a:p>
        </p:txBody>
      </p:sp>
      <p:sp>
        <p:nvSpPr>
          <p:cNvPr id="3" name="Content Placeholder 2">
            <a:extLst>
              <a:ext uri="{FF2B5EF4-FFF2-40B4-BE49-F238E27FC236}">
                <a16:creationId xmlns:a16="http://schemas.microsoft.com/office/drawing/2014/main" id="{4BF26242-A1AD-4B2F-9D6C-25276488AA1E}"/>
              </a:ext>
            </a:extLst>
          </p:cNvPr>
          <p:cNvSpPr>
            <a:spLocks noGrp="1"/>
          </p:cNvSpPr>
          <p:nvPr>
            <p:ph idx="1"/>
          </p:nvPr>
        </p:nvSpPr>
        <p:spPr>
          <a:xfrm>
            <a:off x="838200" y="1562388"/>
            <a:ext cx="10515600" cy="4351338"/>
          </a:xfrm>
        </p:spPr>
        <p:txBody>
          <a:bodyPr/>
          <a:lstStyle/>
          <a:p>
            <a:pPr>
              <a:lnSpc>
                <a:spcPct val="200000"/>
              </a:lnSpc>
            </a:pPr>
            <a:r>
              <a:rPr lang="en-US" dirty="0"/>
              <a:t>It is good practice to try to </a:t>
            </a:r>
            <a:r>
              <a:rPr lang="en-US" b="1" dirty="0">
                <a:solidFill>
                  <a:srgbClr val="FF0000"/>
                </a:solidFill>
              </a:rPr>
              <a:t>catch errors </a:t>
            </a:r>
            <a:r>
              <a:rPr lang="en-US" dirty="0"/>
              <a:t>with </a:t>
            </a:r>
            <a:r>
              <a:rPr lang="en-US" b="1" dirty="0">
                <a:solidFill>
                  <a:srgbClr val="00B050"/>
                </a:solidFill>
              </a:rPr>
              <a:t>try-except statements</a:t>
            </a:r>
            <a:r>
              <a:rPr lang="en-US" dirty="0"/>
              <a:t>.</a:t>
            </a:r>
          </a:p>
          <a:p>
            <a:pPr lvl="1">
              <a:lnSpc>
                <a:spcPct val="200000"/>
              </a:lnSpc>
            </a:pPr>
            <a:r>
              <a:rPr lang="en-US" dirty="0"/>
              <a:t>Sometimes you can recover and continue</a:t>
            </a:r>
          </a:p>
          <a:p>
            <a:pPr lvl="1">
              <a:lnSpc>
                <a:spcPct val="200000"/>
              </a:lnSpc>
            </a:pPr>
            <a:r>
              <a:rPr lang="en-US" dirty="0"/>
              <a:t>Other times, you might be able to have more information about what went wrong</a:t>
            </a:r>
          </a:p>
          <a:p>
            <a:pPr>
              <a:lnSpc>
                <a:spcPct val="200000"/>
              </a:lnSpc>
            </a:pPr>
            <a:r>
              <a:rPr lang="en-US" dirty="0"/>
              <a:t>But, these don’t really address handling bugs</a:t>
            </a:r>
          </a:p>
        </p:txBody>
      </p:sp>
    </p:spTree>
    <p:extLst>
      <p:ext uri="{BB962C8B-B14F-4D97-AF65-F5344CB8AC3E}">
        <p14:creationId xmlns:p14="http://schemas.microsoft.com/office/powerpoint/2010/main" val="2127200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5BF3-A78F-43C1-9C7D-729C314F9E9D}"/>
              </a:ext>
            </a:extLst>
          </p:cNvPr>
          <p:cNvSpPr>
            <a:spLocks noGrp="1"/>
          </p:cNvSpPr>
          <p:nvPr>
            <p:ph type="title"/>
          </p:nvPr>
        </p:nvSpPr>
        <p:spPr/>
        <p:txBody>
          <a:bodyPr/>
          <a:lstStyle/>
          <a:p>
            <a:r>
              <a:rPr lang="en-US" dirty="0">
                <a:solidFill>
                  <a:srgbClr val="C00000"/>
                </a:solidFill>
              </a:rPr>
              <a:t>Bugs</a:t>
            </a:r>
          </a:p>
        </p:txBody>
      </p:sp>
      <p:sp>
        <p:nvSpPr>
          <p:cNvPr id="3" name="Content Placeholder 2">
            <a:extLst>
              <a:ext uri="{FF2B5EF4-FFF2-40B4-BE49-F238E27FC236}">
                <a16:creationId xmlns:a16="http://schemas.microsoft.com/office/drawing/2014/main" id="{F356E082-4F5B-4A41-B452-0E14217B4B93}"/>
              </a:ext>
            </a:extLst>
          </p:cNvPr>
          <p:cNvSpPr>
            <a:spLocks noGrp="1"/>
          </p:cNvSpPr>
          <p:nvPr>
            <p:ph idx="1"/>
          </p:nvPr>
        </p:nvSpPr>
        <p:spPr>
          <a:xfrm>
            <a:off x="838200" y="1825625"/>
            <a:ext cx="7630459" cy="4351338"/>
          </a:xfrm>
        </p:spPr>
        <p:txBody>
          <a:bodyPr>
            <a:normAutofit fontScale="92500" lnSpcReduction="20000"/>
          </a:bodyPr>
          <a:lstStyle/>
          <a:p>
            <a:r>
              <a:rPr lang="en-US" b="1" dirty="0">
                <a:solidFill>
                  <a:srgbClr val="C00000"/>
                </a:solidFill>
              </a:rPr>
              <a:t>The term </a:t>
            </a:r>
            <a:r>
              <a:rPr lang="en-US" dirty="0"/>
              <a:t>goes back to Thomas Edison</a:t>
            </a:r>
          </a:p>
          <a:p>
            <a:pPr lvl="1"/>
            <a:r>
              <a:rPr lang="en-US" dirty="0">
                <a:solidFill>
                  <a:srgbClr val="00B050"/>
                </a:solidFill>
              </a:rPr>
              <a:t>Was working on an improvement to the telegraph, fixed a problem with something he called a “bug trap”</a:t>
            </a:r>
          </a:p>
          <a:p>
            <a:pPr lvl="1"/>
            <a:r>
              <a:rPr lang="en-US" dirty="0"/>
              <a:t>He continued to use the term to refer to problems he encountered</a:t>
            </a:r>
          </a:p>
          <a:p>
            <a:r>
              <a:rPr lang="en-US" dirty="0"/>
              <a:t>In computing, there’s a well known story:</a:t>
            </a:r>
          </a:p>
          <a:p>
            <a:pPr lvl="1"/>
            <a:r>
              <a:rPr lang="en-US" dirty="0"/>
              <a:t>One of the earliest computers, the Mark II, used mechanical relays to create and break connections between wires</a:t>
            </a:r>
          </a:p>
          <a:p>
            <a:pPr lvl="1"/>
            <a:r>
              <a:rPr lang="en-US" dirty="0"/>
              <a:t>In 1947, the computer was not working properly.  </a:t>
            </a:r>
          </a:p>
          <a:p>
            <a:pPr lvl="1"/>
            <a:r>
              <a:rPr lang="en-US" dirty="0"/>
              <a:t>Grace Hopper found that the problem was a moth caught in a relay.  It was one of the first </a:t>
            </a:r>
            <a:r>
              <a:rPr lang="en-US" b="1" dirty="0"/>
              <a:t>real</a:t>
            </a:r>
            <a:r>
              <a:rPr lang="en-US" dirty="0"/>
              <a:t> computer “bugs”</a:t>
            </a:r>
          </a:p>
          <a:p>
            <a:r>
              <a:rPr lang="en-US" dirty="0"/>
              <a:t>Bug is the common term used in computing for “a problem in a program”</a:t>
            </a:r>
          </a:p>
          <a:p>
            <a:pPr lvl="1"/>
            <a:endParaRPr lang="en-US" dirty="0"/>
          </a:p>
        </p:txBody>
      </p:sp>
      <p:pic>
        <p:nvPicPr>
          <p:cNvPr id="5" name="Picture 4">
            <a:extLst>
              <a:ext uri="{FF2B5EF4-FFF2-40B4-BE49-F238E27FC236}">
                <a16:creationId xmlns:a16="http://schemas.microsoft.com/office/drawing/2014/main" id="{4E6B8411-44AE-4053-8051-D32717701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4455" y="3340100"/>
            <a:ext cx="3695700" cy="2971800"/>
          </a:xfrm>
          <a:prstGeom prst="rect">
            <a:avLst/>
          </a:prstGeom>
        </p:spPr>
      </p:pic>
      <p:pic>
        <p:nvPicPr>
          <p:cNvPr id="7" name="Picture 6">
            <a:extLst>
              <a:ext uri="{FF2B5EF4-FFF2-40B4-BE49-F238E27FC236}">
                <a16:creationId xmlns:a16="http://schemas.microsoft.com/office/drawing/2014/main" id="{B700F5FB-2DF3-47F1-8408-EDDF09E11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4455" y="1021976"/>
            <a:ext cx="3742607" cy="2183187"/>
          </a:xfrm>
          <a:prstGeom prst="rect">
            <a:avLst/>
          </a:prstGeom>
        </p:spPr>
      </p:pic>
    </p:spTree>
    <p:extLst>
      <p:ext uri="{BB962C8B-B14F-4D97-AF65-F5344CB8AC3E}">
        <p14:creationId xmlns:p14="http://schemas.microsoft.com/office/powerpoint/2010/main" val="3923864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3402-B9C9-4B52-B728-D86210F16EC0}"/>
              </a:ext>
            </a:extLst>
          </p:cNvPr>
          <p:cNvSpPr>
            <a:spLocks noGrp="1"/>
          </p:cNvSpPr>
          <p:nvPr>
            <p:ph type="title"/>
          </p:nvPr>
        </p:nvSpPr>
        <p:spPr/>
        <p:txBody>
          <a:bodyPr/>
          <a:lstStyle/>
          <a:p>
            <a:r>
              <a:rPr lang="en-US" dirty="0">
                <a:solidFill>
                  <a:srgbClr val="C00000"/>
                </a:solidFill>
              </a:rPr>
              <a:t>Debugging process – Inexperienced programmers</a:t>
            </a:r>
          </a:p>
        </p:txBody>
      </p:sp>
      <p:sp>
        <p:nvSpPr>
          <p:cNvPr id="4" name="Flowchart: Process 3">
            <a:extLst>
              <a:ext uri="{FF2B5EF4-FFF2-40B4-BE49-F238E27FC236}">
                <a16:creationId xmlns:a16="http://schemas.microsoft.com/office/drawing/2014/main" id="{2C03F703-39F9-4114-850A-15906C1E72B9}"/>
              </a:ext>
            </a:extLst>
          </p:cNvPr>
          <p:cNvSpPr/>
          <p:nvPr/>
        </p:nvSpPr>
        <p:spPr>
          <a:xfrm>
            <a:off x="4370294" y="2003516"/>
            <a:ext cx="2988236" cy="8964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something that doesn’t work.</a:t>
            </a:r>
          </a:p>
        </p:txBody>
      </p:sp>
      <p:sp>
        <p:nvSpPr>
          <p:cNvPr id="6" name="Flowchart: Process 5">
            <a:extLst>
              <a:ext uri="{FF2B5EF4-FFF2-40B4-BE49-F238E27FC236}">
                <a16:creationId xmlns:a16="http://schemas.microsoft.com/office/drawing/2014/main" id="{67125B8A-0943-47FB-A1EB-31DBC5230CD1}"/>
              </a:ext>
            </a:extLst>
          </p:cNvPr>
          <p:cNvSpPr/>
          <p:nvPr/>
        </p:nvSpPr>
        <p:spPr>
          <a:xfrm>
            <a:off x="4370294" y="3830917"/>
            <a:ext cx="2988236" cy="8964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something randomly</a:t>
            </a:r>
          </a:p>
        </p:txBody>
      </p:sp>
      <p:sp>
        <p:nvSpPr>
          <p:cNvPr id="8" name="Flowchart: Decision 7">
            <a:extLst>
              <a:ext uri="{FF2B5EF4-FFF2-40B4-BE49-F238E27FC236}">
                <a16:creationId xmlns:a16="http://schemas.microsoft.com/office/drawing/2014/main" id="{19E4619D-4A55-4C14-AD9E-D33383FD1945}"/>
              </a:ext>
            </a:extLst>
          </p:cNvPr>
          <p:cNvSpPr/>
          <p:nvPr/>
        </p:nvSpPr>
        <p:spPr>
          <a:xfrm>
            <a:off x="4325471" y="5146209"/>
            <a:ext cx="3077882" cy="121322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Did that seem to fix it?</a:t>
            </a:r>
          </a:p>
        </p:txBody>
      </p:sp>
      <p:cxnSp>
        <p:nvCxnSpPr>
          <p:cNvPr id="10" name="Straight Arrow Connector 9">
            <a:extLst>
              <a:ext uri="{FF2B5EF4-FFF2-40B4-BE49-F238E27FC236}">
                <a16:creationId xmlns:a16="http://schemas.microsoft.com/office/drawing/2014/main" id="{DCB4CC02-3EB9-4000-BB99-EE5D0E199183}"/>
              </a:ext>
            </a:extLst>
          </p:cNvPr>
          <p:cNvCxnSpPr>
            <a:cxnSpLocks/>
            <a:stCxn id="4" idx="2"/>
            <a:endCxn id="6" idx="0"/>
          </p:cNvCxnSpPr>
          <p:nvPr/>
        </p:nvCxnSpPr>
        <p:spPr>
          <a:xfrm>
            <a:off x="5864412" y="2899987"/>
            <a:ext cx="0" cy="9309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AEB016F5-E337-45F5-B4F9-3FD027E6EFAB}"/>
              </a:ext>
            </a:extLst>
          </p:cNvPr>
          <p:cNvCxnSpPr>
            <a:cxnSpLocks/>
            <a:stCxn id="8" idx="1"/>
            <a:endCxn id="6" idx="1"/>
          </p:cNvCxnSpPr>
          <p:nvPr/>
        </p:nvCxnSpPr>
        <p:spPr>
          <a:xfrm rot="10800000" flipH="1">
            <a:off x="4325470" y="4279153"/>
            <a:ext cx="44823" cy="1473668"/>
          </a:xfrm>
          <a:prstGeom prst="bentConnector3">
            <a:avLst>
              <a:gd name="adj1" fmla="val -51000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846774-09B9-4507-8A69-3B48B6A108C3}"/>
              </a:ext>
            </a:extLst>
          </p:cNvPr>
          <p:cNvCxnSpPr>
            <a:cxnSpLocks/>
            <a:stCxn id="6" idx="2"/>
            <a:endCxn id="8" idx="0"/>
          </p:cNvCxnSpPr>
          <p:nvPr/>
        </p:nvCxnSpPr>
        <p:spPr>
          <a:xfrm>
            <a:off x="5864412" y="4727388"/>
            <a:ext cx="0" cy="41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6D88A28-135F-4A12-B1B1-4BDAFBF367EE}"/>
              </a:ext>
            </a:extLst>
          </p:cNvPr>
          <p:cNvSpPr txBox="1"/>
          <p:nvPr/>
        </p:nvSpPr>
        <p:spPr>
          <a:xfrm>
            <a:off x="7563355" y="5264849"/>
            <a:ext cx="485518" cy="369332"/>
          </a:xfrm>
          <a:prstGeom prst="rect">
            <a:avLst/>
          </a:prstGeom>
          <a:noFill/>
        </p:spPr>
        <p:txBody>
          <a:bodyPr wrap="none" rtlCol="0">
            <a:spAutoFit/>
          </a:bodyPr>
          <a:lstStyle/>
          <a:p>
            <a:r>
              <a:rPr lang="en-US" dirty="0"/>
              <a:t>Yes</a:t>
            </a:r>
          </a:p>
        </p:txBody>
      </p:sp>
      <p:sp>
        <p:nvSpPr>
          <p:cNvPr id="23" name="Flowchart: Process 22">
            <a:extLst>
              <a:ext uri="{FF2B5EF4-FFF2-40B4-BE49-F238E27FC236}">
                <a16:creationId xmlns:a16="http://schemas.microsoft.com/office/drawing/2014/main" id="{594A11D9-B9F3-419C-9B63-63C59544E2C2}"/>
              </a:ext>
            </a:extLst>
          </p:cNvPr>
          <p:cNvSpPr/>
          <p:nvPr/>
        </p:nvSpPr>
        <p:spPr>
          <a:xfrm>
            <a:off x="8634506" y="5304584"/>
            <a:ext cx="2988236" cy="8964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a:t>
            </a:r>
          </a:p>
        </p:txBody>
      </p:sp>
      <p:cxnSp>
        <p:nvCxnSpPr>
          <p:cNvPr id="26" name="Straight Arrow Connector 25">
            <a:extLst>
              <a:ext uri="{FF2B5EF4-FFF2-40B4-BE49-F238E27FC236}">
                <a16:creationId xmlns:a16="http://schemas.microsoft.com/office/drawing/2014/main" id="{557D25E3-7EDF-4DD5-8803-6858966F94DD}"/>
              </a:ext>
            </a:extLst>
          </p:cNvPr>
          <p:cNvCxnSpPr>
            <a:cxnSpLocks/>
            <a:stCxn id="8" idx="3"/>
            <a:endCxn id="23" idx="1"/>
          </p:cNvCxnSpPr>
          <p:nvPr/>
        </p:nvCxnSpPr>
        <p:spPr>
          <a:xfrm flipV="1">
            <a:off x="7403353" y="5752820"/>
            <a:ext cx="123115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4752A04-7928-4944-8D94-86500CB43417}"/>
              </a:ext>
            </a:extLst>
          </p:cNvPr>
          <p:cNvSpPr txBox="1"/>
          <p:nvPr/>
        </p:nvSpPr>
        <p:spPr>
          <a:xfrm>
            <a:off x="3451413" y="4831321"/>
            <a:ext cx="455574" cy="369332"/>
          </a:xfrm>
          <a:prstGeom prst="rect">
            <a:avLst/>
          </a:prstGeom>
          <a:noFill/>
        </p:spPr>
        <p:txBody>
          <a:bodyPr wrap="none" rtlCol="0">
            <a:spAutoFit/>
          </a:bodyPr>
          <a:lstStyle/>
          <a:p>
            <a:r>
              <a:rPr lang="en-US" dirty="0"/>
              <a:t>No</a:t>
            </a:r>
          </a:p>
        </p:txBody>
      </p:sp>
    </p:spTree>
    <p:extLst>
      <p:ext uri="{BB962C8B-B14F-4D97-AF65-F5344CB8AC3E}">
        <p14:creationId xmlns:p14="http://schemas.microsoft.com/office/powerpoint/2010/main" val="3674315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94B0-8AD3-4E4B-BF1B-CA95ED697AB7}"/>
              </a:ext>
            </a:extLst>
          </p:cNvPr>
          <p:cNvSpPr>
            <a:spLocks noGrp="1"/>
          </p:cNvSpPr>
          <p:nvPr>
            <p:ph type="title"/>
          </p:nvPr>
        </p:nvSpPr>
        <p:spPr/>
        <p:txBody>
          <a:bodyPr/>
          <a:lstStyle/>
          <a:p>
            <a:pPr algn="ctr"/>
            <a:r>
              <a:rPr lang="en-US" b="1" dirty="0">
                <a:solidFill>
                  <a:srgbClr val="C00000"/>
                </a:solidFill>
              </a:rPr>
              <a:t>A better debugging process</a:t>
            </a:r>
          </a:p>
        </p:txBody>
      </p:sp>
      <p:sp>
        <p:nvSpPr>
          <p:cNvPr id="3" name="Content Placeholder 2">
            <a:extLst>
              <a:ext uri="{FF2B5EF4-FFF2-40B4-BE49-F238E27FC236}">
                <a16:creationId xmlns:a16="http://schemas.microsoft.com/office/drawing/2014/main" id="{4D0D2F6E-7D5C-4994-9C03-94EE6A0BC026}"/>
              </a:ext>
            </a:extLst>
          </p:cNvPr>
          <p:cNvSpPr>
            <a:spLocks noGrp="1"/>
          </p:cNvSpPr>
          <p:nvPr>
            <p:ph idx="1"/>
          </p:nvPr>
        </p:nvSpPr>
        <p:spPr/>
        <p:txBody>
          <a:bodyPr>
            <a:normAutofit fontScale="85000" lnSpcReduction="20000"/>
          </a:bodyPr>
          <a:lstStyle/>
          <a:p>
            <a:pPr marL="0" indent="0">
              <a:buNone/>
            </a:pPr>
            <a:r>
              <a:rPr lang="en-US" dirty="0" smtClean="0"/>
              <a:t>1. Find </a:t>
            </a:r>
            <a:r>
              <a:rPr lang="en-US" dirty="0"/>
              <a:t>a repeatable problem</a:t>
            </a:r>
          </a:p>
          <a:p>
            <a:pPr lvl="1"/>
            <a:r>
              <a:rPr lang="en-US" dirty="0"/>
              <a:t>A test case that reliably gives the wrong answer</a:t>
            </a:r>
          </a:p>
          <a:p>
            <a:pPr marL="0" indent="0">
              <a:buNone/>
            </a:pPr>
            <a:r>
              <a:rPr lang="en-US" dirty="0" smtClean="0"/>
              <a:t>2. Isolate </a:t>
            </a:r>
            <a:r>
              <a:rPr lang="en-US" dirty="0"/>
              <a:t>location in code where issue is arising</a:t>
            </a:r>
          </a:p>
          <a:p>
            <a:pPr lvl="1"/>
            <a:r>
              <a:rPr lang="en-US" dirty="0"/>
              <a:t>Run code to find point at which things seem to go wrong</a:t>
            </a:r>
          </a:p>
          <a:p>
            <a:pPr marL="0" indent="0">
              <a:buNone/>
            </a:pPr>
            <a:r>
              <a:rPr lang="en-US" dirty="0" smtClean="0"/>
              <a:t>3. Examine </a:t>
            </a:r>
            <a:r>
              <a:rPr lang="en-US" dirty="0"/>
              <a:t>code to find the specific bug</a:t>
            </a:r>
          </a:p>
          <a:p>
            <a:pPr marL="0" indent="0">
              <a:buNone/>
            </a:pPr>
            <a:r>
              <a:rPr lang="en-US" dirty="0" smtClean="0"/>
              <a:t>4. Try </a:t>
            </a:r>
            <a:r>
              <a:rPr lang="en-US" dirty="0"/>
              <a:t>to fix the bug</a:t>
            </a:r>
          </a:p>
          <a:p>
            <a:pPr marL="0" indent="0">
              <a:buNone/>
            </a:pPr>
            <a:r>
              <a:rPr lang="en-US" dirty="0"/>
              <a:t>Test </a:t>
            </a:r>
            <a:r>
              <a:rPr lang="en-US" dirty="0" smtClean="0"/>
              <a:t>whethxxxxxxxxxxxxxxxxxxxxxxxxxxxxxxxxxxxxxxxxxxxxxxxxxxxxxxxxxxxxxxxxxxxxxxxxxxxxxxxxxxxxxxxxxxxxxxxxxxxxxxer </a:t>
            </a:r>
            <a:r>
              <a:rPr lang="en-US" dirty="0"/>
              <a:t>it now passes the test case that was causing trouble</a:t>
            </a:r>
          </a:p>
          <a:p>
            <a:pPr marL="0" indent="0">
              <a:buNone/>
            </a:pPr>
            <a:r>
              <a:rPr lang="en-US" dirty="0" smtClean="0"/>
              <a:t>5. Check </a:t>
            </a:r>
            <a:r>
              <a:rPr lang="en-US" dirty="0"/>
              <a:t>to make sure nothing else broke</a:t>
            </a:r>
          </a:p>
          <a:p>
            <a:pPr marL="0" indent="0">
              <a:buNone/>
            </a:pPr>
            <a:r>
              <a:rPr lang="en-US" dirty="0"/>
              <a:t>Consider whether there were other places in code likely to have a similar problem</a:t>
            </a:r>
          </a:p>
        </p:txBody>
      </p:sp>
    </p:spTree>
    <p:extLst>
      <p:ext uri="{BB962C8B-B14F-4D97-AF65-F5344CB8AC3E}">
        <p14:creationId xmlns:p14="http://schemas.microsoft.com/office/powerpoint/2010/main" val="2715107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396-A7D8-4D72-B9FB-94DF4B9A2E4F}"/>
              </a:ext>
            </a:extLst>
          </p:cNvPr>
          <p:cNvSpPr>
            <a:spLocks noGrp="1"/>
          </p:cNvSpPr>
          <p:nvPr>
            <p:ph type="title"/>
          </p:nvPr>
        </p:nvSpPr>
        <p:spPr/>
        <p:txBody>
          <a:bodyPr/>
          <a:lstStyle/>
          <a:p>
            <a:r>
              <a:rPr lang="en-US" b="1" dirty="0" smtClean="0">
                <a:solidFill>
                  <a:srgbClr val="C00000"/>
                </a:solidFill>
              </a:rPr>
              <a:t>Interactive Debugger</a:t>
            </a:r>
            <a:endParaRPr lang="en-US" b="1" dirty="0">
              <a:solidFill>
                <a:srgbClr val="C00000"/>
              </a:solidFill>
            </a:endParaRPr>
          </a:p>
        </p:txBody>
      </p:sp>
      <p:sp>
        <p:nvSpPr>
          <p:cNvPr id="3" name="Content Placeholder 2">
            <a:extLst>
              <a:ext uri="{FF2B5EF4-FFF2-40B4-BE49-F238E27FC236}">
                <a16:creationId xmlns:a16="http://schemas.microsoft.com/office/drawing/2014/main" id="{EC50CF1B-0987-41DF-B54F-351046599579}"/>
              </a:ext>
            </a:extLst>
          </p:cNvPr>
          <p:cNvSpPr>
            <a:spLocks noGrp="1"/>
          </p:cNvSpPr>
          <p:nvPr>
            <p:ph idx="1"/>
          </p:nvPr>
        </p:nvSpPr>
        <p:spPr/>
        <p:txBody>
          <a:bodyPr>
            <a:normAutofit lnSpcReduction="10000"/>
          </a:bodyPr>
          <a:lstStyle/>
          <a:p>
            <a:r>
              <a:rPr lang="en-US" dirty="0"/>
              <a:t>Many IDEs include a debugger</a:t>
            </a:r>
          </a:p>
          <a:p>
            <a:pPr lvl="1"/>
            <a:r>
              <a:rPr lang="en-US" dirty="0"/>
              <a:t>Including PyCharm</a:t>
            </a:r>
          </a:p>
          <a:p>
            <a:r>
              <a:rPr lang="en-US" dirty="0">
                <a:solidFill>
                  <a:srgbClr val="0070C0"/>
                </a:solidFill>
              </a:rPr>
              <a:t>A debugger does not fix your bugs!  Rather, it is a tool that can make it easier for you to debug your code.</a:t>
            </a:r>
          </a:p>
          <a:p>
            <a:r>
              <a:rPr lang="en-US" dirty="0"/>
              <a:t>Debuggers usually let you do two main things:</a:t>
            </a:r>
          </a:p>
          <a:p>
            <a:pPr lvl="1"/>
            <a:r>
              <a:rPr lang="en-US" dirty="0"/>
              <a:t>Control the execution of the code</a:t>
            </a:r>
          </a:p>
          <a:p>
            <a:pPr lvl="1"/>
            <a:r>
              <a:rPr lang="en-US" dirty="0"/>
              <a:t>Examine the values stored in memory in the code</a:t>
            </a:r>
          </a:p>
          <a:p>
            <a:r>
              <a:rPr lang="en-US" dirty="0"/>
              <a:t>We’ll go over some of the most useful specific things that are found in most debuggers.</a:t>
            </a:r>
          </a:p>
          <a:p>
            <a:pPr lvl="1"/>
            <a:r>
              <a:rPr lang="en-US" dirty="0"/>
              <a:t>There are usually a lot of other tools, more advanced but less frequently needed</a:t>
            </a:r>
          </a:p>
          <a:p>
            <a:pPr lvl="1"/>
            <a:endParaRPr lang="en-US" dirty="0"/>
          </a:p>
        </p:txBody>
      </p:sp>
    </p:spTree>
    <p:extLst>
      <p:ext uri="{BB962C8B-B14F-4D97-AF65-F5344CB8AC3E}">
        <p14:creationId xmlns:p14="http://schemas.microsoft.com/office/powerpoint/2010/main" val="1632289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D94F-5C4A-4DF1-8AC3-7A842BFFA4BF}"/>
              </a:ext>
            </a:extLst>
          </p:cNvPr>
          <p:cNvSpPr>
            <a:spLocks noGrp="1"/>
          </p:cNvSpPr>
          <p:nvPr>
            <p:ph type="title"/>
          </p:nvPr>
        </p:nvSpPr>
        <p:spPr/>
        <p:txBody>
          <a:bodyPr/>
          <a:lstStyle/>
          <a:p>
            <a:pPr algn="ctr"/>
            <a:r>
              <a:rPr lang="en-US" b="1" dirty="0">
                <a:solidFill>
                  <a:srgbClr val="C00000"/>
                </a:solidFill>
              </a:rPr>
              <a:t>Running the debugger</a:t>
            </a:r>
          </a:p>
        </p:txBody>
      </p:sp>
      <p:sp>
        <p:nvSpPr>
          <p:cNvPr id="3" name="Content Placeholder 2">
            <a:extLst>
              <a:ext uri="{FF2B5EF4-FFF2-40B4-BE49-F238E27FC236}">
                <a16:creationId xmlns:a16="http://schemas.microsoft.com/office/drawing/2014/main" id="{A7010BB9-1F94-4338-B5EC-A27B6B05AB8C}"/>
              </a:ext>
            </a:extLst>
          </p:cNvPr>
          <p:cNvSpPr>
            <a:spLocks noGrp="1"/>
          </p:cNvSpPr>
          <p:nvPr>
            <p:ph idx="1"/>
          </p:nvPr>
        </p:nvSpPr>
        <p:spPr>
          <a:xfrm>
            <a:off x="838200" y="1825625"/>
            <a:ext cx="10515600" cy="4873048"/>
          </a:xfrm>
        </p:spPr>
        <p:txBody>
          <a:bodyPr>
            <a:normAutofit lnSpcReduction="10000"/>
          </a:bodyPr>
          <a:lstStyle/>
          <a:p>
            <a:pPr marL="0" indent="0">
              <a:lnSpc>
                <a:spcPct val="200000"/>
              </a:lnSpc>
              <a:buNone/>
            </a:pPr>
            <a:r>
              <a:rPr lang="en-US" dirty="0"/>
              <a:t>You usually need to run in </a:t>
            </a:r>
            <a:r>
              <a:rPr lang="en-US" b="1" i="1" dirty="0">
                <a:solidFill>
                  <a:srgbClr val="0070C0"/>
                </a:solidFill>
              </a:rPr>
              <a:t>“debug mode” </a:t>
            </a:r>
            <a:r>
              <a:rPr lang="en-US" dirty="0"/>
              <a:t>separately from the </a:t>
            </a:r>
            <a:r>
              <a:rPr lang="en-US" dirty="0">
                <a:solidFill>
                  <a:srgbClr val="0070C0"/>
                </a:solidFill>
              </a:rPr>
              <a:t>“normal” </a:t>
            </a:r>
            <a:r>
              <a:rPr lang="en-US" dirty="0"/>
              <a:t>mode.</a:t>
            </a:r>
          </a:p>
          <a:p>
            <a:pPr lvl="1">
              <a:lnSpc>
                <a:spcPct val="200000"/>
              </a:lnSpc>
            </a:pPr>
            <a:r>
              <a:rPr lang="en-US" b="1" dirty="0">
                <a:solidFill>
                  <a:srgbClr val="0070C0"/>
                </a:solidFill>
              </a:rPr>
              <a:t>In PyCharm, you click the green spider-looking bug icon</a:t>
            </a:r>
          </a:p>
          <a:p>
            <a:pPr marL="0" indent="0">
              <a:lnSpc>
                <a:spcPct val="200000"/>
              </a:lnSpc>
              <a:buNone/>
            </a:pPr>
            <a:r>
              <a:rPr lang="en-US" dirty="0"/>
              <a:t>This will start the program, either running it, or getting ready to run</a:t>
            </a:r>
          </a:p>
          <a:p>
            <a:pPr lvl="1">
              <a:lnSpc>
                <a:spcPct val="200000"/>
              </a:lnSpc>
            </a:pPr>
            <a:r>
              <a:rPr lang="en-US" dirty="0"/>
              <a:t>Your code will not run as efficiently, since the executable is created for debugging purposes – extra information is provided, less optimization used.</a:t>
            </a:r>
          </a:p>
        </p:txBody>
      </p:sp>
    </p:spTree>
    <p:extLst>
      <p:ext uri="{BB962C8B-B14F-4D97-AF65-F5344CB8AC3E}">
        <p14:creationId xmlns:p14="http://schemas.microsoft.com/office/powerpoint/2010/main" val="29245380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D078-6117-4060-AAEC-08A8E7B065E4}"/>
              </a:ext>
            </a:extLst>
          </p:cNvPr>
          <p:cNvSpPr>
            <a:spLocks noGrp="1"/>
          </p:cNvSpPr>
          <p:nvPr>
            <p:ph type="title"/>
          </p:nvPr>
        </p:nvSpPr>
        <p:spPr/>
        <p:txBody>
          <a:bodyPr/>
          <a:lstStyle/>
          <a:p>
            <a:r>
              <a:rPr lang="en-US" b="1" dirty="0">
                <a:solidFill>
                  <a:srgbClr val="C00000"/>
                </a:solidFill>
              </a:rPr>
              <a:t>Debugger – execution control tools available </a:t>
            </a:r>
          </a:p>
        </p:txBody>
      </p:sp>
      <p:sp>
        <p:nvSpPr>
          <p:cNvPr id="3" name="Content Placeholder 2">
            <a:extLst>
              <a:ext uri="{FF2B5EF4-FFF2-40B4-BE49-F238E27FC236}">
                <a16:creationId xmlns:a16="http://schemas.microsoft.com/office/drawing/2014/main" id="{25D425C5-1E26-4D30-9AC3-161BC8DD020C}"/>
              </a:ext>
            </a:extLst>
          </p:cNvPr>
          <p:cNvSpPr>
            <a:spLocks noGrp="1"/>
          </p:cNvSpPr>
          <p:nvPr>
            <p:ph idx="1"/>
          </p:nvPr>
        </p:nvSpPr>
        <p:spPr/>
        <p:txBody>
          <a:bodyPr>
            <a:normAutofit fontScale="92500" lnSpcReduction="20000"/>
          </a:bodyPr>
          <a:lstStyle/>
          <a:p>
            <a:r>
              <a:rPr lang="en-US" b="1" dirty="0">
                <a:solidFill>
                  <a:srgbClr val="C00000"/>
                </a:solidFill>
              </a:rPr>
              <a:t>Breakpoints</a:t>
            </a:r>
          </a:p>
          <a:p>
            <a:pPr lvl="1"/>
            <a:r>
              <a:rPr lang="en-US" dirty="0"/>
              <a:t>Mark a line of code as a breakpoint.  Code will execute to that point and then stop (pause).</a:t>
            </a:r>
          </a:p>
          <a:p>
            <a:pPr lvl="1"/>
            <a:r>
              <a:rPr lang="en-US" dirty="0"/>
              <a:t>Usually set by clicking in front of the line of code</a:t>
            </a:r>
          </a:p>
          <a:p>
            <a:pPr lvl="2"/>
            <a:r>
              <a:rPr lang="en-US" dirty="0"/>
              <a:t>Creates a red circle in PyCharm</a:t>
            </a:r>
          </a:p>
          <a:p>
            <a:r>
              <a:rPr lang="en-US" b="1" dirty="0">
                <a:solidFill>
                  <a:srgbClr val="C00000"/>
                </a:solidFill>
              </a:rPr>
              <a:t>Step-over</a:t>
            </a:r>
          </a:p>
          <a:p>
            <a:pPr lvl="1"/>
            <a:r>
              <a:rPr lang="en-US" dirty="0"/>
              <a:t>Executes next line of code.  If there is a function call in that line of code, the function call is made and returns normally before going to the next line of code</a:t>
            </a:r>
          </a:p>
          <a:p>
            <a:r>
              <a:rPr lang="en-US" b="1" dirty="0">
                <a:solidFill>
                  <a:srgbClr val="C00000"/>
                </a:solidFill>
              </a:rPr>
              <a:t>Step-into</a:t>
            </a:r>
          </a:p>
          <a:p>
            <a:pPr lvl="1"/>
            <a:r>
              <a:rPr lang="en-US" dirty="0"/>
              <a:t>Executes next line of code.  If there is a function call, the code stops inside that function, at the beginning of the function</a:t>
            </a:r>
          </a:p>
          <a:p>
            <a:r>
              <a:rPr lang="en-US" b="1" dirty="0">
                <a:solidFill>
                  <a:srgbClr val="C00000"/>
                </a:solidFill>
              </a:rPr>
              <a:t>Run</a:t>
            </a:r>
          </a:p>
          <a:p>
            <a:pPr lvl="1"/>
            <a:r>
              <a:rPr lang="en-US" dirty="0"/>
              <a:t>Runs until a break point is encountered</a:t>
            </a:r>
          </a:p>
          <a:p>
            <a:pPr lvl="1"/>
            <a:endParaRPr lang="en-US" dirty="0"/>
          </a:p>
          <a:p>
            <a:pPr lvl="1"/>
            <a:endParaRPr lang="en-US" dirty="0"/>
          </a:p>
        </p:txBody>
      </p:sp>
    </p:spTree>
    <p:extLst>
      <p:ext uri="{BB962C8B-B14F-4D97-AF65-F5344CB8AC3E}">
        <p14:creationId xmlns:p14="http://schemas.microsoft.com/office/powerpoint/2010/main" val="2342103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FFF0-D811-44F1-A482-784B341BF79E}"/>
              </a:ext>
            </a:extLst>
          </p:cNvPr>
          <p:cNvSpPr>
            <a:spLocks noGrp="1"/>
          </p:cNvSpPr>
          <p:nvPr>
            <p:ph type="title"/>
          </p:nvPr>
        </p:nvSpPr>
        <p:spPr/>
        <p:txBody>
          <a:bodyPr/>
          <a:lstStyle/>
          <a:p>
            <a:r>
              <a:rPr lang="en-US" b="1" dirty="0">
                <a:solidFill>
                  <a:srgbClr val="C00000"/>
                </a:solidFill>
              </a:rPr>
              <a:t>Debugger – Examination Tools available</a:t>
            </a:r>
          </a:p>
        </p:txBody>
      </p:sp>
      <p:sp>
        <p:nvSpPr>
          <p:cNvPr id="3" name="Content Placeholder 2">
            <a:extLst>
              <a:ext uri="{FF2B5EF4-FFF2-40B4-BE49-F238E27FC236}">
                <a16:creationId xmlns:a16="http://schemas.microsoft.com/office/drawing/2014/main" id="{FBB284A3-7913-4A95-AF46-AA6D45C94684}"/>
              </a:ext>
            </a:extLst>
          </p:cNvPr>
          <p:cNvSpPr>
            <a:spLocks noGrp="1"/>
          </p:cNvSpPr>
          <p:nvPr>
            <p:ph idx="1"/>
          </p:nvPr>
        </p:nvSpPr>
        <p:spPr/>
        <p:txBody>
          <a:bodyPr/>
          <a:lstStyle/>
          <a:p>
            <a:r>
              <a:rPr lang="en-US" b="1" dirty="0">
                <a:solidFill>
                  <a:srgbClr val="C00000"/>
                </a:solidFill>
              </a:rPr>
              <a:t>The Call Stack</a:t>
            </a:r>
          </a:p>
          <a:p>
            <a:pPr lvl="1"/>
            <a:r>
              <a:rPr lang="en-US" dirty="0"/>
              <a:t>Lists the “stack” of functions that have been called.  If function A calls B and B calls C, then when in C, your stack will show C on top, then B, then A.</a:t>
            </a:r>
          </a:p>
          <a:p>
            <a:r>
              <a:rPr lang="en-US" b="1" dirty="0">
                <a:solidFill>
                  <a:srgbClr val="C00000"/>
                </a:solidFill>
              </a:rPr>
              <a:t>A Variable Watch-List</a:t>
            </a:r>
          </a:p>
          <a:p>
            <a:pPr lvl="1"/>
            <a:r>
              <a:rPr lang="en-US" dirty="0"/>
              <a:t>A list of some (sometimes all) of the current variables, and their values</a:t>
            </a:r>
          </a:p>
          <a:p>
            <a:pPr lvl="1"/>
            <a:r>
              <a:rPr lang="en-US" dirty="0"/>
              <a:t>You can usually add/remove variables from the watchlist</a:t>
            </a:r>
          </a:p>
          <a:p>
            <a:pPr lvl="1"/>
            <a:r>
              <a:rPr lang="en-US" dirty="0"/>
              <a:t>For aggregate data, you might have a hierarchy of what is stored there.</a:t>
            </a:r>
          </a:p>
          <a:p>
            <a:pPr lvl="1"/>
            <a:endParaRPr lang="en-US" dirty="0"/>
          </a:p>
        </p:txBody>
      </p:sp>
    </p:spTree>
    <p:extLst>
      <p:ext uri="{BB962C8B-B14F-4D97-AF65-F5344CB8AC3E}">
        <p14:creationId xmlns:p14="http://schemas.microsoft.com/office/powerpoint/2010/main" val="2305762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F020-BD2D-45C1-88E7-73A1C68DC203}"/>
              </a:ext>
            </a:extLst>
          </p:cNvPr>
          <p:cNvSpPr>
            <a:spLocks noGrp="1"/>
          </p:cNvSpPr>
          <p:nvPr>
            <p:ph type="title"/>
          </p:nvPr>
        </p:nvSpPr>
        <p:spPr/>
        <p:txBody>
          <a:bodyPr/>
          <a:lstStyle/>
          <a:p>
            <a:pPr algn="ctr"/>
            <a:r>
              <a:rPr lang="en-US" b="1" dirty="0">
                <a:solidFill>
                  <a:srgbClr val="C00000"/>
                </a:solidFill>
              </a:rPr>
              <a:t>Errors in coding</a:t>
            </a:r>
          </a:p>
        </p:txBody>
      </p:sp>
      <p:sp>
        <p:nvSpPr>
          <p:cNvPr id="3" name="Content Placeholder 2">
            <a:extLst>
              <a:ext uri="{FF2B5EF4-FFF2-40B4-BE49-F238E27FC236}">
                <a16:creationId xmlns:a16="http://schemas.microsoft.com/office/drawing/2014/main" id="{EEBA798F-DC8D-4767-AA14-C7162438B1C0}"/>
              </a:ext>
            </a:extLst>
          </p:cNvPr>
          <p:cNvSpPr>
            <a:spLocks noGrp="1"/>
          </p:cNvSpPr>
          <p:nvPr>
            <p:ph idx="1"/>
          </p:nvPr>
        </p:nvSpPr>
        <p:spPr/>
        <p:txBody>
          <a:bodyPr/>
          <a:lstStyle/>
          <a:p>
            <a:pPr marL="0" indent="0">
              <a:lnSpc>
                <a:spcPct val="150000"/>
              </a:lnSpc>
              <a:buNone/>
            </a:pPr>
            <a:r>
              <a:rPr lang="en-US" dirty="0"/>
              <a:t>Everyone </a:t>
            </a:r>
            <a:r>
              <a:rPr lang="en-US" dirty="0">
                <a:solidFill>
                  <a:srgbClr val="C00000"/>
                </a:solidFill>
              </a:rPr>
              <a:t>makes errors </a:t>
            </a:r>
            <a:r>
              <a:rPr lang="en-US" dirty="0"/>
              <a:t>when coding.  </a:t>
            </a:r>
            <a:r>
              <a:rPr lang="en-US" b="1" dirty="0">
                <a:solidFill>
                  <a:srgbClr val="FF0000"/>
                </a:solidFill>
              </a:rPr>
              <a:t>EVERYONE</a:t>
            </a:r>
            <a:r>
              <a:rPr lang="en-US" b="1" dirty="0"/>
              <a:t>.</a:t>
            </a:r>
            <a:r>
              <a:rPr lang="en-US" dirty="0"/>
              <a:t>  </a:t>
            </a:r>
          </a:p>
          <a:p>
            <a:pPr marL="0" indent="0">
              <a:lnSpc>
                <a:spcPct val="150000"/>
              </a:lnSpc>
              <a:buNone/>
            </a:pPr>
            <a:r>
              <a:rPr lang="en-US" dirty="0"/>
              <a:t>While better programmers do tend to make fewer errors, they still make them.</a:t>
            </a:r>
          </a:p>
          <a:p>
            <a:pPr lvl="1">
              <a:lnSpc>
                <a:spcPct val="150000"/>
              </a:lnSpc>
            </a:pPr>
            <a:r>
              <a:rPr lang="en-US" dirty="0"/>
              <a:t>Studies have shown that </a:t>
            </a:r>
            <a:r>
              <a:rPr lang="en-US" dirty="0">
                <a:solidFill>
                  <a:srgbClr val="C00000"/>
                </a:solidFill>
              </a:rPr>
              <a:t>better programmers </a:t>
            </a:r>
            <a:r>
              <a:rPr lang="en-US" dirty="0"/>
              <a:t>not only make fewer errors, but (even more significantly) they </a:t>
            </a:r>
            <a:r>
              <a:rPr lang="en-US" dirty="0">
                <a:solidFill>
                  <a:srgbClr val="C00000"/>
                </a:solidFill>
              </a:rPr>
              <a:t>are able to find and fix errors more quickly</a:t>
            </a:r>
            <a:r>
              <a:rPr lang="en-US" dirty="0"/>
              <a:t>.</a:t>
            </a:r>
          </a:p>
          <a:p>
            <a:pPr marL="0" indent="0">
              <a:lnSpc>
                <a:spcPct val="150000"/>
              </a:lnSpc>
              <a:buNone/>
            </a:pPr>
            <a:r>
              <a:rPr lang="en-US" dirty="0"/>
              <a:t>So, we are going to focus on the process of </a:t>
            </a:r>
            <a:r>
              <a:rPr lang="en-US" b="1" dirty="0">
                <a:solidFill>
                  <a:srgbClr val="0070C0"/>
                </a:solidFill>
              </a:rPr>
              <a:t>finding and fixing errors</a:t>
            </a:r>
          </a:p>
        </p:txBody>
      </p:sp>
    </p:spTree>
    <p:extLst>
      <p:ext uri="{BB962C8B-B14F-4D97-AF65-F5344CB8AC3E}">
        <p14:creationId xmlns:p14="http://schemas.microsoft.com/office/powerpoint/2010/main" val="4013602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AB87-AAF9-43A2-9E8D-359555CB8211}"/>
              </a:ext>
            </a:extLst>
          </p:cNvPr>
          <p:cNvSpPr>
            <a:spLocks noGrp="1"/>
          </p:cNvSpPr>
          <p:nvPr>
            <p:ph type="title"/>
          </p:nvPr>
        </p:nvSpPr>
        <p:spPr/>
        <p:txBody>
          <a:bodyPr/>
          <a:lstStyle/>
          <a:p>
            <a:r>
              <a:rPr lang="en-US" b="1" dirty="0">
                <a:solidFill>
                  <a:srgbClr val="C00000"/>
                </a:solidFill>
              </a:rPr>
              <a:t>Using the Debugger</a:t>
            </a:r>
          </a:p>
        </p:txBody>
      </p:sp>
      <p:sp>
        <p:nvSpPr>
          <p:cNvPr id="3" name="Content Placeholder 2">
            <a:extLst>
              <a:ext uri="{FF2B5EF4-FFF2-40B4-BE49-F238E27FC236}">
                <a16:creationId xmlns:a16="http://schemas.microsoft.com/office/drawing/2014/main" id="{B44431D7-3F61-4CB5-BAA8-5AD783603BE3}"/>
              </a:ext>
            </a:extLst>
          </p:cNvPr>
          <p:cNvSpPr>
            <a:spLocks noGrp="1"/>
          </p:cNvSpPr>
          <p:nvPr>
            <p:ph idx="1"/>
          </p:nvPr>
        </p:nvSpPr>
        <p:spPr/>
        <p:txBody>
          <a:bodyPr>
            <a:normAutofit fontScale="92500" lnSpcReduction="20000"/>
          </a:bodyPr>
          <a:lstStyle/>
          <a:p>
            <a:pPr marL="0" indent="0">
              <a:buNone/>
            </a:pPr>
            <a:r>
              <a:rPr lang="en-US" b="1" dirty="0" smtClean="0">
                <a:solidFill>
                  <a:srgbClr val="C00000"/>
                </a:solidFill>
              </a:rPr>
              <a:t>1. Usually </a:t>
            </a:r>
            <a:r>
              <a:rPr lang="en-US" dirty="0"/>
              <a:t>set a breakpoint at a point you think is “OK”, and as close as possible to where you think something is going bad.  </a:t>
            </a:r>
          </a:p>
          <a:p>
            <a:pPr marL="0" indent="0">
              <a:buNone/>
            </a:pPr>
            <a:r>
              <a:rPr lang="en-US" b="1" dirty="0" smtClean="0">
                <a:solidFill>
                  <a:srgbClr val="C00000"/>
                </a:solidFill>
              </a:rPr>
              <a:t>2. Run </a:t>
            </a:r>
            <a:r>
              <a:rPr lang="en-US" dirty="0"/>
              <a:t>the program to the breakpoint, then step-over until you see that one of the variables has the wrong value.</a:t>
            </a:r>
          </a:p>
          <a:p>
            <a:pPr lvl="1"/>
            <a:r>
              <a:rPr lang="en-US" dirty="0"/>
              <a:t>You might see the error as you go through line-by-line, but not always.</a:t>
            </a:r>
          </a:p>
          <a:p>
            <a:pPr marL="0" indent="0">
              <a:buNone/>
            </a:pPr>
            <a:r>
              <a:rPr lang="en-US" b="1" dirty="0" smtClean="0">
                <a:solidFill>
                  <a:srgbClr val="C00000"/>
                </a:solidFill>
              </a:rPr>
              <a:t>3. When </a:t>
            </a:r>
            <a:r>
              <a:rPr lang="en-US" dirty="0"/>
              <a:t>you find where the code is “going bad”, start over again, but this time step INTO the line(s) of code where the problem seems to be originating.</a:t>
            </a:r>
          </a:p>
          <a:p>
            <a:pPr marL="0" indent="0">
              <a:buNone/>
            </a:pPr>
            <a:r>
              <a:rPr lang="en-US" b="1" dirty="0" smtClean="0">
                <a:solidFill>
                  <a:srgbClr val="C00000"/>
                </a:solidFill>
              </a:rPr>
              <a:t>4. You </a:t>
            </a:r>
            <a:r>
              <a:rPr lang="en-US" b="1" dirty="0">
                <a:solidFill>
                  <a:srgbClr val="C00000"/>
                </a:solidFill>
              </a:rPr>
              <a:t>should </a:t>
            </a:r>
            <a:r>
              <a:rPr lang="en-US" dirty="0"/>
              <a:t>get to a point where you find a single line causing difficulty.</a:t>
            </a:r>
          </a:p>
          <a:p>
            <a:pPr lvl="1"/>
            <a:r>
              <a:rPr lang="en-US" dirty="0"/>
              <a:t>This does not mean that that line has a bug - it might be highlighting a bug that occurred elsewhere.</a:t>
            </a:r>
          </a:p>
          <a:p>
            <a:pPr lvl="1"/>
            <a:r>
              <a:rPr lang="en-US" dirty="0"/>
              <a:t>But, it should give you an idea of what the problem is, so that you can find it and fix it elsewhere</a:t>
            </a:r>
          </a:p>
          <a:p>
            <a:endParaRPr lang="en-US" dirty="0"/>
          </a:p>
        </p:txBody>
      </p:sp>
    </p:spTree>
    <p:extLst>
      <p:ext uri="{BB962C8B-B14F-4D97-AF65-F5344CB8AC3E}">
        <p14:creationId xmlns:p14="http://schemas.microsoft.com/office/powerpoint/2010/main" val="9499036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7D0A-59A3-440E-9A9D-979320A97C94}"/>
              </a:ext>
            </a:extLst>
          </p:cNvPr>
          <p:cNvSpPr>
            <a:spLocks noGrp="1"/>
          </p:cNvSpPr>
          <p:nvPr>
            <p:ph type="title"/>
          </p:nvPr>
        </p:nvSpPr>
        <p:spPr/>
        <p:txBody>
          <a:bodyPr/>
          <a:lstStyle/>
          <a:p>
            <a:r>
              <a:rPr lang="en-US" b="1" dirty="0">
                <a:solidFill>
                  <a:srgbClr val="C00000"/>
                </a:solidFill>
              </a:rPr>
              <a:t>What if you don’t have a debugger?</a:t>
            </a:r>
          </a:p>
        </p:txBody>
      </p:sp>
      <p:sp>
        <p:nvSpPr>
          <p:cNvPr id="3" name="Content Placeholder 2">
            <a:extLst>
              <a:ext uri="{FF2B5EF4-FFF2-40B4-BE49-F238E27FC236}">
                <a16:creationId xmlns:a16="http://schemas.microsoft.com/office/drawing/2014/main" id="{15E21478-1FFC-45F1-9E47-99E180007141}"/>
              </a:ext>
            </a:extLst>
          </p:cNvPr>
          <p:cNvSpPr>
            <a:spLocks noGrp="1"/>
          </p:cNvSpPr>
          <p:nvPr>
            <p:ph idx="1"/>
          </p:nvPr>
        </p:nvSpPr>
        <p:spPr/>
        <p:txBody>
          <a:bodyPr/>
          <a:lstStyle/>
          <a:p>
            <a:r>
              <a:rPr lang="en-US" dirty="0"/>
              <a:t>Print statements are your friends!</a:t>
            </a:r>
          </a:p>
          <a:p>
            <a:r>
              <a:rPr lang="en-US" dirty="0"/>
              <a:t>While debugging, you can print out values at any point in the code</a:t>
            </a:r>
          </a:p>
          <a:p>
            <a:pPr lvl="1"/>
            <a:r>
              <a:rPr lang="en-US" dirty="0"/>
              <a:t>Might need to print some explanation so it’s clear exactly where in the code is printing at each line.</a:t>
            </a:r>
          </a:p>
          <a:p>
            <a:r>
              <a:rPr lang="en-US" dirty="0"/>
              <a:t>By examining the printed values at various points in time, you can see how things are changing in memory, to help identify where the code is going wrong (and exactly what is going wrong).</a:t>
            </a:r>
          </a:p>
        </p:txBody>
      </p:sp>
    </p:spTree>
    <p:extLst>
      <p:ext uri="{BB962C8B-B14F-4D97-AF65-F5344CB8AC3E}">
        <p14:creationId xmlns:p14="http://schemas.microsoft.com/office/powerpoint/2010/main" val="28690682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EBCD-AD89-44E3-A46C-4E16C1639A8A}"/>
              </a:ext>
            </a:extLst>
          </p:cNvPr>
          <p:cNvSpPr>
            <a:spLocks noGrp="1"/>
          </p:cNvSpPr>
          <p:nvPr>
            <p:ph type="title"/>
          </p:nvPr>
        </p:nvSpPr>
        <p:spPr/>
        <p:txBody>
          <a:bodyPr/>
          <a:lstStyle/>
          <a:p>
            <a:r>
              <a:rPr lang="en-US" dirty="0">
                <a:solidFill>
                  <a:srgbClr val="C00000"/>
                </a:solidFill>
              </a:rPr>
              <a:t>Example</a:t>
            </a:r>
          </a:p>
        </p:txBody>
      </p:sp>
      <p:sp>
        <p:nvSpPr>
          <p:cNvPr id="3" name="Content Placeholder 2">
            <a:extLst>
              <a:ext uri="{FF2B5EF4-FFF2-40B4-BE49-F238E27FC236}">
                <a16:creationId xmlns:a16="http://schemas.microsoft.com/office/drawing/2014/main" id="{54753354-62D8-42BD-A16E-AFDDF2416B0B}"/>
              </a:ext>
            </a:extLst>
          </p:cNvPr>
          <p:cNvSpPr>
            <a:spLocks noGrp="1"/>
          </p:cNvSpPr>
          <p:nvPr>
            <p:ph idx="1"/>
          </p:nvPr>
        </p:nvSpPr>
        <p:spPr/>
        <p:txBody>
          <a:bodyPr/>
          <a:lstStyle/>
          <a:p>
            <a:r>
              <a:rPr lang="en-US" dirty="0"/>
              <a:t>We’ll now take a program that has a bug, and try to debug it in the PyCharm IDE.</a:t>
            </a:r>
          </a:p>
          <a:p>
            <a:r>
              <a:rPr lang="en-US" dirty="0"/>
              <a:t>We’ll illustrate the whole process, and see some of the tools the IDE gives us to work with.</a:t>
            </a:r>
          </a:p>
        </p:txBody>
      </p:sp>
    </p:spTree>
    <p:extLst>
      <p:ext uri="{BB962C8B-B14F-4D97-AF65-F5344CB8AC3E}">
        <p14:creationId xmlns:p14="http://schemas.microsoft.com/office/powerpoint/2010/main" val="29843650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F0F1-E6A9-4897-9DAE-184909AE89A3}"/>
              </a:ext>
            </a:extLst>
          </p:cNvPr>
          <p:cNvSpPr>
            <a:spLocks noGrp="1"/>
          </p:cNvSpPr>
          <p:nvPr>
            <p:ph type="title"/>
          </p:nvPr>
        </p:nvSpPr>
        <p:spPr/>
        <p:txBody>
          <a:bodyPr/>
          <a:lstStyle/>
          <a:p>
            <a:pPr algn="ctr"/>
            <a:r>
              <a:rPr lang="en-US" b="1" dirty="0">
                <a:solidFill>
                  <a:srgbClr val="C00000"/>
                </a:solidFill>
              </a:rPr>
              <a:t>Remember</a:t>
            </a:r>
          </a:p>
        </p:txBody>
      </p:sp>
      <p:sp>
        <p:nvSpPr>
          <p:cNvPr id="3" name="Content Placeholder 2">
            <a:extLst>
              <a:ext uri="{FF2B5EF4-FFF2-40B4-BE49-F238E27FC236}">
                <a16:creationId xmlns:a16="http://schemas.microsoft.com/office/drawing/2014/main" id="{67A034B8-2A27-42BC-BEC9-0F6668037D85}"/>
              </a:ext>
            </a:extLst>
          </p:cNvPr>
          <p:cNvSpPr>
            <a:spLocks noGrp="1"/>
          </p:cNvSpPr>
          <p:nvPr>
            <p:ph idx="1"/>
          </p:nvPr>
        </p:nvSpPr>
        <p:spPr/>
        <p:txBody>
          <a:bodyPr/>
          <a:lstStyle/>
          <a:p>
            <a:r>
              <a:rPr lang="en-US" dirty="0"/>
              <a:t>Treat debugging as a structured process, not random guessing</a:t>
            </a:r>
          </a:p>
          <a:p>
            <a:r>
              <a:rPr lang="en-US" dirty="0"/>
              <a:t>Always ensure the bug is repeatable, first</a:t>
            </a:r>
          </a:p>
          <a:p>
            <a:r>
              <a:rPr lang="en-US" dirty="0"/>
              <a:t>Then isolate it as much as possible</a:t>
            </a:r>
          </a:p>
          <a:p>
            <a:r>
              <a:rPr lang="en-US" dirty="0"/>
              <a:t>Then find and fix it</a:t>
            </a:r>
          </a:p>
          <a:p>
            <a:r>
              <a:rPr lang="en-US" dirty="0"/>
              <a:t>Then test to make sure</a:t>
            </a:r>
          </a:p>
          <a:p>
            <a:pPr lvl="1"/>
            <a:r>
              <a:rPr lang="en-US" dirty="0"/>
              <a:t>That the bug is fixed</a:t>
            </a:r>
          </a:p>
          <a:p>
            <a:pPr lvl="1"/>
            <a:r>
              <a:rPr lang="en-US" dirty="0"/>
              <a:t>That nothing else was broken</a:t>
            </a:r>
          </a:p>
          <a:p>
            <a:r>
              <a:rPr lang="en-US" dirty="0"/>
              <a:t>Think about whether the same error might be elsewhere</a:t>
            </a:r>
          </a:p>
          <a:p>
            <a:pPr lvl="1"/>
            <a:r>
              <a:rPr lang="en-US" dirty="0"/>
              <a:t>If so, fix it.</a:t>
            </a:r>
          </a:p>
        </p:txBody>
      </p:sp>
    </p:spTree>
    <p:extLst>
      <p:ext uri="{BB962C8B-B14F-4D97-AF65-F5344CB8AC3E}">
        <p14:creationId xmlns:p14="http://schemas.microsoft.com/office/powerpoint/2010/main" val="17444620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DA48-E3BD-4A23-9D10-D6D8640FC7C4}"/>
              </a:ext>
            </a:extLst>
          </p:cNvPr>
          <p:cNvSpPr>
            <a:spLocks noGrp="1"/>
          </p:cNvSpPr>
          <p:nvPr>
            <p:ph type="title"/>
          </p:nvPr>
        </p:nvSpPr>
        <p:spPr/>
        <p:txBody>
          <a:bodyPr/>
          <a:lstStyle/>
          <a:p>
            <a:r>
              <a:rPr lang="en-US" b="1" dirty="0">
                <a:solidFill>
                  <a:srgbClr val="C00000"/>
                </a:solidFill>
              </a:rPr>
              <a:t>Debugging Outside of Programming</a:t>
            </a:r>
          </a:p>
        </p:txBody>
      </p:sp>
      <p:sp>
        <p:nvSpPr>
          <p:cNvPr id="3" name="Content Placeholder 2">
            <a:extLst>
              <a:ext uri="{FF2B5EF4-FFF2-40B4-BE49-F238E27FC236}">
                <a16:creationId xmlns:a16="http://schemas.microsoft.com/office/drawing/2014/main" id="{928242F6-D01A-474D-8CCA-5CEAB10D1524}"/>
              </a:ext>
            </a:extLst>
          </p:cNvPr>
          <p:cNvSpPr>
            <a:spLocks noGrp="1"/>
          </p:cNvSpPr>
          <p:nvPr>
            <p:ph idx="1"/>
          </p:nvPr>
        </p:nvSpPr>
        <p:spPr/>
        <p:txBody>
          <a:bodyPr/>
          <a:lstStyle/>
          <a:p>
            <a:r>
              <a:rPr lang="en-US" dirty="0" smtClean="0"/>
              <a:t>The </a:t>
            </a:r>
            <a:r>
              <a:rPr lang="en-US" dirty="0"/>
              <a:t>principles of debugging can apply to dealing with other problem</a:t>
            </a:r>
            <a:endParaRPr lang="en-US" dirty="0"/>
          </a:p>
          <a:p>
            <a:pPr lvl="1"/>
            <a:r>
              <a:rPr lang="en-US" dirty="0"/>
              <a:t>E.g. if something is broken on your car.</a:t>
            </a:r>
          </a:p>
          <a:p>
            <a:pPr lvl="1"/>
            <a:r>
              <a:rPr lang="en-US" dirty="0"/>
              <a:t>Or, the thing you designed/built is not working.</a:t>
            </a:r>
          </a:p>
          <a:p>
            <a:r>
              <a:rPr lang="en-US" dirty="0"/>
              <a:t>Identify the problem – make it repeatable.</a:t>
            </a:r>
          </a:p>
          <a:p>
            <a:r>
              <a:rPr lang="en-US" dirty="0"/>
              <a:t>Isolate exactly where it’s coming from</a:t>
            </a:r>
          </a:p>
          <a:p>
            <a:r>
              <a:rPr lang="en-US" dirty="0"/>
              <a:t>Fix the problem</a:t>
            </a:r>
          </a:p>
          <a:p>
            <a:r>
              <a:rPr lang="en-US" dirty="0"/>
              <a:t>Test to make sure that the fix is working, and didn’t make something else worse</a:t>
            </a:r>
          </a:p>
          <a:p>
            <a:r>
              <a:rPr lang="en-US" dirty="0"/>
              <a:t>Think about whether this same problem is likely to crop up elsewhere</a:t>
            </a:r>
          </a:p>
        </p:txBody>
      </p:sp>
    </p:spTree>
    <p:extLst>
      <p:ext uri="{BB962C8B-B14F-4D97-AF65-F5344CB8AC3E}">
        <p14:creationId xmlns:p14="http://schemas.microsoft.com/office/powerpoint/2010/main" val="3041475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E15C-D069-44DE-A59B-B55D6D9FDE92}"/>
              </a:ext>
            </a:extLst>
          </p:cNvPr>
          <p:cNvSpPr>
            <a:spLocks noGrp="1"/>
          </p:cNvSpPr>
          <p:nvPr>
            <p:ph type="title"/>
          </p:nvPr>
        </p:nvSpPr>
        <p:spPr/>
        <p:txBody>
          <a:bodyPr/>
          <a:lstStyle/>
          <a:p>
            <a:pPr algn="ctr"/>
            <a:r>
              <a:rPr lang="en-US" b="1" dirty="0">
                <a:solidFill>
                  <a:srgbClr val="C00000"/>
                </a:solidFill>
              </a:rPr>
              <a:t>Types of errors: Syntax Errors</a:t>
            </a:r>
          </a:p>
        </p:txBody>
      </p:sp>
      <p:sp>
        <p:nvSpPr>
          <p:cNvPr id="3" name="Content Placeholder 2">
            <a:extLst>
              <a:ext uri="{FF2B5EF4-FFF2-40B4-BE49-F238E27FC236}">
                <a16:creationId xmlns:a16="http://schemas.microsoft.com/office/drawing/2014/main" id="{61BE04AE-6798-43E3-B26F-97C74C10DE88}"/>
              </a:ext>
            </a:extLst>
          </p:cNvPr>
          <p:cNvSpPr>
            <a:spLocks noGrp="1"/>
          </p:cNvSpPr>
          <p:nvPr>
            <p:ph idx="1"/>
          </p:nvPr>
        </p:nvSpPr>
        <p:spPr/>
        <p:txBody>
          <a:bodyPr>
            <a:normAutofit lnSpcReduction="10000"/>
          </a:bodyPr>
          <a:lstStyle/>
          <a:p>
            <a:pPr marL="0" indent="0">
              <a:buNone/>
            </a:pPr>
            <a:r>
              <a:rPr lang="en-US" b="1" dirty="0">
                <a:solidFill>
                  <a:srgbClr val="FF0000"/>
                </a:solidFill>
              </a:rPr>
              <a:t>Using incorrect </a:t>
            </a:r>
            <a:r>
              <a:rPr lang="en-US" b="1" dirty="0" smtClean="0">
                <a:solidFill>
                  <a:srgbClr val="FF0000"/>
                </a:solidFill>
              </a:rPr>
              <a:t>syntax</a:t>
            </a:r>
          </a:p>
          <a:p>
            <a:pPr marL="0" indent="0">
              <a:buNone/>
            </a:pPr>
            <a:r>
              <a:rPr lang="en-US" dirty="0" smtClean="0">
                <a:solidFill>
                  <a:srgbClr val="0070C0"/>
                </a:solidFill>
              </a:rPr>
              <a:t>-Usually </a:t>
            </a:r>
            <a:r>
              <a:rPr lang="en-US" dirty="0">
                <a:solidFill>
                  <a:srgbClr val="0070C0"/>
                </a:solidFill>
              </a:rPr>
              <a:t>the interpreter/IDE will catch this</a:t>
            </a:r>
          </a:p>
          <a:p>
            <a:pPr marL="0" indent="0">
              <a:buNone/>
            </a:pPr>
            <a:r>
              <a:rPr lang="en-US" dirty="0" smtClean="0">
                <a:solidFill>
                  <a:srgbClr val="00B050"/>
                </a:solidFill>
              </a:rPr>
              <a:t>-Most </a:t>
            </a:r>
            <a:r>
              <a:rPr lang="en-US" dirty="0">
                <a:solidFill>
                  <a:srgbClr val="00B050"/>
                </a:solidFill>
              </a:rPr>
              <a:t>times, the code </a:t>
            </a:r>
            <a:r>
              <a:rPr lang="en-US" b="1" dirty="0">
                <a:solidFill>
                  <a:srgbClr val="00B050"/>
                </a:solidFill>
              </a:rPr>
              <a:t>will not run </a:t>
            </a:r>
            <a:r>
              <a:rPr lang="en-US" dirty="0">
                <a:solidFill>
                  <a:srgbClr val="00B050"/>
                </a:solidFill>
              </a:rPr>
              <a:t>at all</a:t>
            </a:r>
          </a:p>
          <a:p>
            <a:pPr marL="0" indent="0">
              <a:buNone/>
            </a:pPr>
            <a:r>
              <a:rPr lang="en-US" dirty="0"/>
              <a:t>Relatively easy to find and fix </a:t>
            </a:r>
            <a:r>
              <a:rPr lang="en-US" dirty="0" smtClean="0"/>
              <a:t>most of these</a:t>
            </a:r>
            <a:endParaRPr lang="en-US" dirty="0"/>
          </a:p>
          <a:p>
            <a:pPr marL="0" indent="0">
              <a:buNone/>
            </a:pPr>
            <a:r>
              <a:rPr lang="en-US" dirty="0">
                <a:solidFill>
                  <a:srgbClr val="C00000"/>
                </a:solidFill>
              </a:rPr>
              <a:t>Examples:</a:t>
            </a:r>
          </a:p>
          <a:p>
            <a:pPr marL="457200" lvl="1" indent="0">
              <a:buNone/>
            </a:pPr>
            <a:r>
              <a:rPr lang="en-US" dirty="0" err="1">
                <a:latin typeface="Consolas" panose="020B0609020204030204" pitchFamily="49" charset="0"/>
              </a:rPr>
              <a:t>whil</a:t>
            </a:r>
            <a:r>
              <a:rPr lang="en-US" dirty="0">
                <a:latin typeface="Consolas" panose="020B0609020204030204" pitchFamily="49" charset="0"/>
              </a:rPr>
              <a:t> x&gt;3:            </a:t>
            </a:r>
            <a:r>
              <a:rPr lang="en-US" dirty="0">
                <a:solidFill>
                  <a:srgbClr val="FF0000"/>
                </a:solidFill>
                <a:latin typeface="Consolas" panose="020B0609020204030204" pitchFamily="49" charset="0"/>
              </a:rPr>
              <a:t>#misspelled while</a:t>
            </a:r>
          </a:p>
          <a:p>
            <a:pPr marL="457200" lvl="1" indent="0">
              <a:buNone/>
            </a:pPr>
            <a:r>
              <a:rPr lang="en-US" dirty="0">
                <a:latin typeface="Consolas" panose="020B0609020204030204" pitchFamily="49" charset="0"/>
              </a:rPr>
              <a:t>if x=2:              </a:t>
            </a:r>
            <a:r>
              <a:rPr lang="en-US" dirty="0">
                <a:solidFill>
                  <a:srgbClr val="FF0000"/>
                </a:solidFill>
                <a:latin typeface="Consolas" panose="020B0609020204030204" pitchFamily="49" charset="0"/>
              </a:rPr>
              <a:t>#used assignment (=) instead of ==</a:t>
            </a:r>
          </a:p>
          <a:p>
            <a:pPr marL="457200" lvl="1" indent="0">
              <a:buNone/>
            </a:pPr>
            <a:r>
              <a:rPr lang="en-US" dirty="0">
                <a:latin typeface="Consolas" panose="020B0609020204030204" pitchFamily="49" charset="0"/>
              </a:rPr>
              <a:t>def </a:t>
            </a:r>
            <a:r>
              <a:rPr lang="en-US" dirty="0" err="1">
                <a:latin typeface="Consolas" panose="020B0609020204030204" pitchFamily="49" charset="0"/>
              </a:rPr>
              <a:t>dosomething</a:t>
            </a:r>
            <a:r>
              <a:rPr lang="en-US" dirty="0">
                <a:latin typeface="Consolas" panose="020B0609020204030204" pitchFamily="49" charset="0"/>
              </a:rPr>
              <a:t>(x):</a:t>
            </a:r>
          </a:p>
          <a:p>
            <a:pPr marL="457200" lvl="1" indent="0">
              <a:buNone/>
            </a:pPr>
            <a:r>
              <a:rPr lang="en-US" dirty="0">
                <a:latin typeface="Consolas" panose="020B0609020204030204" pitchFamily="49" charset="0"/>
              </a:rPr>
              <a:t>…</a:t>
            </a:r>
          </a:p>
          <a:p>
            <a:pPr marL="457200" lvl="1" indent="0">
              <a:buNone/>
            </a:pPr>
            <a:r>
              <a:rPr lang="en-US" dirty="0" err="1">
                <a:latin typeface="Consolas" panose="020B0609020204030204" pitchFamily="49" charset="0"/>
              </a:rPr>
              <a:t>dosomething</a:t>
            </a:r>
            <a:r>
              <a:rPr lang="en-US" dirty="0">
                <a:latin typeface="Consolas" panose="020B0609020204030204" pitchFamily="49" charset="0"/>
              </a:rPr>
              <a:t>()        </a:t>
            </a:r>
            <a:r>
              <a:rPr lang="en-US" dirty="0">
                <a:solidFill>
                  <a:srgbClr val="FF0000"/>
                </a:solidFill>
                <a:latin typeface="Consolas" panose="020B0609020204030204" pitchFamily="49" charset="0"/>
              </a:rPr>
              <a:t>#forgot parameter</a:t>
            </a:r>
          </a:p>
        </p:txBody>
      </p:sp>
    </p:spTree>
    <p:extLst>
      <p:ext uri="{BB962C8B-B14F-4D97-AF65-F5344CB8AC3E}">
        <p14:creationId xmlns:p14="http://schemas.microsoft.com/office/powerpoint/2010/main" val="1968772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7E82-069D-44E3-B264-EAE645585539}"/>
              </a:ext>
            </a:extLst>
          </p:cNvPr>
          <p:cNvSpPr>
            <a:spLocks noGrp="1"/>
          </p:cNvSpPr>
          <p:nvPr>
            <p:ph type="title"/>
          </p:nvPr>
        </p:nvSpPr>
        <p:spPr/>
        <p:txBody>
          <a:bodyPr/>
          <a:lstStyle/>
          <a:p>
            <a:pPr algn="ctr"/>
            <a:r>
              <a:rPr lang="en-US" b="1" dirty="0">
                <a:solidFill>
                  <a:srgbClr val="C00000"/>
                </a:solidFill>
              </a:rPr>
              <a:t>Types of errors: Run-Time Errors</a:t>
            </a:r>
          </a:p>
        </p:txBody>
      </p:sp>
      <p:sp>
        <p:nvSpPr>
          <p:cNvPr id="3" name="Content Placeholder 2">
            <a:extLst>
              <a:ext uri="{FF2B5EF4-FFF2-40B4-BE49-F238E27FC236}">
                <a16:creationId xmlns:a16="http://schemas.microsoft.com/office/drawing/2014/main" id="{7B72F256-EAFF-4A07-839F-F9FCBA0BC797}"/>
              </a:ext>
            </a:extLst>
          </p:cNvPr>
          <p:cNvSpPr>
            <a:spLocks noGrp="1"/>
          </p:cNvSpPr>
          <p:nvPr>
            <p:ph idx="1"/>
          </p:nvPr>
        </p:nvSpPr>
        <p:spPr>
          <a:xfrm>
            <a:off x="1198418" y="1500042"/>
            <a:ext cx="10515600" cy="4692939"/>
          </a:xfrm>
        </p:spPr>
        <p:txBody>
          <a:bodyPr>
            <a:normAutofit lnSpcReduction="10000"/>
          </a:bodyPr>
          <a:lstStyle/>
          <a:p>
            <a:pPr marL="0" indent="0">
              <a:lnSpc>
                <a:spcPct val="200000"/>
              </a:lnSpc>
              <a:buNone/>
            </a:pPr>
            <a:r>
              <a:rPr lang="en-US" dirty="0"/>
              <a:t>Errors that occur at </a:t>
            </a:r>
            <a:r>
              <a:rPr lang="en-US" b="1" dirty="0">
                <a:solidFill>
                  <a:srgbClr val="FF0000"/>
                </a:solidFill>
              </a:rPr>
              <a:t>run-time</a:t>
            </a:r>
          </a:p>
          <a:p>
            <a:pPr marL="0" indent="0">
              <a:lnSpc>
                <a:spcPct val="200000"/>
              </a:lnSpc>
              <a:buNone/>
            </a:pPr>
            <a:r>
              <a:rPr lang="en-US" dirty="0"/>
              <a:t>Often referred to as an </a:t>
            </a:r>
            <a:r>
              <a:rPr lang="en-US" dirty="0">
                <a:solidFill>
                  <a:srgbClr val="FF0000"/>
                </a:solidFill>
              </a:rPr>
              <a:t>“</a:t>
            </a:r>
            <a:r>
              <a:rPr lang="en-US" b="1" dirty="0">
                <a:solidFill>
                  <a:srgbClr val="FF0000"/>
                </a:solidFill>
              </a:rPr>
              <a:t>exception</a:t>
            </a:r>
            <a:r>
              <a:rPr lang="en-US" dirty="0">
                <a:solidFill>
                  <a:srgbClr val="FF0000"/>
                </a:solidFill>
              </a:rPr>
              <a:t>”</a:t>
            </a:r>
          </a:p>
          <a:p>
            <a:pPr marL="0" indent="0">
              <a:lnSpc>
                <a:spcPct val="200000"/>
              </a:lnSpc>
              <a:buNone/>
            </a:pPr>
            <a:r>
              <a:rPr lang="en-US" dirty="0"/>
              <a:t>Might </a:t>
            </a:r>
            <a:r>
              <a:rPr lang="en-US" dirty="0">
                <a:solidFill>
                  <a:srgbClr val="FF0000"/>
                </a:solidFill>
              </a:rPr>
              <a:t>not be predictable </a:t>
            </a:r>
            <a:r>
              <a:rPr lang="en-US" dirty="0"/>
              <a:t>ahead of time</a:t>
            </a:r>
          </a:p>
          <a:p>
            <a:pPr marL="0" indent="0">
              <a:lnSpc>
                <a:spcPct val="200000"/>
              </a:lnSpc>
              <a:buNone/>
            </a:pPr>
            <a:r>
              <a:rPr lang="en-US" dirty="0">
                <a:solidFill>
                  <a:srgbClr val="0070C0"/>
                </a:solidFill>
              </a:rPr>
              <a:t>Because Python is interpreted, some syntax errors won’t show up until </a:t>
            </a:r>
            <a:r>
              <a:rPr lang="en-US" dirty="0" smtClean="0">
                <a:solidFill>
                  <a:srgbClr val="0070C0"/>
                </a:solidFill>
              </a:rPr>
              <a:t>run-time</a:t>
            </a:r>
            <a:endParaRPr lang="en-US" dirty="0">
              <a:solidFill>
                <a:srgbClr val="0070C0"/>
              </a:solidFill>
            </a:endParaRPr>
          </a:p>
        </p:txBody>
      </p:sp>
    </p:spTree>
    <p:extLst>
      <p:ext uri="{BB962C8B-B14F-4D97-AF65-F5344CB8AC3E}">
        <p14:creationId xmlns:p14="http://schemas.microsoft.com/office/powerpoint/2010/main" val="1317916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Run-Time Errors</a:t>
            </a:r>
            <a:endParaRPr lang="en-US" dirty="0"/>
          </a:p>
        </p:txBody>
      </p:sp>
      <p:sp>
        <p:nvSpPr>
          <p:cNvPr id="3" name="Content Placeholder 2"/>
          <p:cNvSpPr>
            <a:spLocks noGrp="1"/>
          </p:cNvSpPr>
          <p:nvPr>
            <p:ph idx="1"/>
          </p:nvPr>
        </p:nvSpPr>
        <p:spPr>
          <a:xfrm>
            <a:off x="1364673" y="1690688"/>
            <a:ext cx="10515600" cy="3896302"/>
          </a:xfrm>
        </p:spPr>
        <p:txBody>
          <a:bodyPr/>
          <a:lstStyle/>
          <a:p>
            <a:pPr marL="0" indent="0">
              <a:lnSpc>
                <a:spcPct val="200000"/>
              </a:lnSpc>
              <a:buNone/>
            </a:pPr>
            <a:r>
              <a:rPr lang="en-US" dirty="0"/>
              <a:t>Sometimes you can write a program that uses up </a:t>
            </a:r>
            <a:r>
              <a:rPr lang="en-US" b="1" dirty="0">
                <a:solidFill>
                  <a:srgbClr val="00B050"/>
                </a:solidFill>
              </a:rPr>
              <a:t>too much memory</a:t>
            </a:r>
          </a:p>
          <a:p>
            <a:pPr marL="0" indent="0">
              <a:lnSpc>
                <a:spcPct val="200000"/>
              </a:lnSpc>
              <a:buNone/>
            </a:pPr>
            <a:r>
              <a:rPr lang="en-US" dirty="0"/>
              <a:t>Sometimes you can write a program that makes </a:t>
            </a:r>
            <a:r>
              <a:rPr lang="en-US" b="1" dirty="0">
                <a:solidFill>
                  <a:srgbClr val="00B050"/>
                </a:solidFill>
              </a:rPr>
              <a:t>too many nested function calls.  </a:t>
            </a:r>
          </a:p>
          <a:p>
            <a:pPr marL="0" indent="0">
              <a:lnSpc>
                <a:spcPct val="200000"/>
              </a:lnSpc>
              <a:buNone/>
            </a:pPr>
            <a:r>
              <a:rPr lang="en-US" dirty="0"/>
              <a:t>Happens with </a:t>
            </a:r>
            <a:r>
              <a:rPr lang="en-US" b="1" dirty="0">
                <a:solidFill>
                  <a:srgbClr val="00B050"/>
                </a:solidFill>
              </a:rPr>
              <a:t>recursion – when a function can call itself</a:t>
            </a:r>
            <a:r>
              <a:rPr lang="en-US" dirty="0"/>
              <a:t>.</a:t>
            </a:r>
          </a:p>
          <a:p>
            <a:pPr marL="0" indent="0">
              <a:lnSpc>
                <a:spcPct val="200000"/>
              </a:lnSpc>
              <a:buNone/>
            </a:pPr>
            <a:endParaRPr lang="en-US" dirty="0"/>
          </a:p>
        </p:txBody>
      </p:sp>
    </p:spTree>
    <p:extLst>
      <p:ext uri="{BB962C8B-B14F-4D97-AF65-F5344CB8AC3E}">
        <p14:creationId xmlns:p14="http://schemas.microsoft.com/office/powerpoint/2010/main" val="1166342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90ED-9001-46B0-8452-2555BE98434A}"/>
              </a:ext>
            </a:extLst>
          </p:cNvPr>
          <p:cNvSpPr>
            <a:spLocks noGrp="1"/>
          </p:cNvSpPr>
          <p:nvPr>
            <p:ph type="title"/>
          </p:nvPr>
        </p:nvSpPr>
        <p:spPr/>
        <p:txBody>
          <a:bodyPr/>
          <a:lstStyle/>
          <a:p>
            <a:pPr algn="ctr"/>
            <a:r>
              <a:rPr lang="en-US" b="1" dirty="0">
                <a:solidFill>
                  <a:srgbClr val="C00000"/>
                </a:solidFill>
              </a:rPr>
              <a:t>Run-time error examples</a:t>
            </a:r>
          </a:p>
        </p:txBody>
      </p:sp>
      <p:sp>
        <p:nvSpPr>
          <p:cNvPr id="3" name="Content Placeholder 2">
            <a:extLst>
              <a:ext uri="{FF2B5EF4-FFF2-40B4-BE49-F238E27FC236}">
                <a16:creationId xmlns:a16="http://schemas.microsoft.com/office/drawing/2014/main" id="{F70C4EB4-A78A-4BAB-AB1D-7175DA2F0E3B}"/>
              </a:ext>
            </a:extLst>
          </p:cNvPr>
          <p:cNvSpPr>
            <a:spLocks noGrp="1"/>
          </p:cNvSpPr>
          <p:nvPr>
            <p:ph idx="1"/>
          </p:nvPr>
        </p:nvSpPr>
        <p:spPr/>
        <p:txBody>
          <a:bodyPr>
            <a:normAutofit fontScale="77500" lnSpcReduction="20000"/>
          </a:bodyPr>
          <a:lstStyle/>
          <a:p>
            <a:pPr marL="457200" lvl="1" indent="0">
              <a:buNone/>
            </a:pPr>
            <a:r>
              <a:rPr lang="en-US" dirty="0" err="1">
                <a:latin typeface="Consolas" panose="020B0609020204030204" pitchFamily="49" charset="0"/>
              </a:rPr>
              <a:t>infile</a:t>
            </a:r>
            <a:r>
              <a:rPr lang="en-US" dirty="0">
                <a:latin typeface="Consolas" panose="020B0609020204030204" pitchFamily="49" charset="0"/>
              </a:rPr>
              <a:t> = open("Data.</a:t>
            </a:r>
            <a:r>
              <a:rPr lang="en-US" dirty="0" err="1">
                <a:latin typeface="Consolas" panose="020B0609020204030204" pitchFamily="49" charset="0"/>
              </a:rPr>
              <a:t>dat</a:t>
            </a:r>
            <a:r>
              <a:rPr lang="en-US" dirty="0">
                <a:latin typeface="Consolas" panose="020B0609020204030204" pitchFamily="49" charset="0"/>
              </a:rPr>
              <a:t>",'r')     </a:t>
            </a:r>
          </a:p>
          <a:p>
            <a:pPr marL="457200" lvl="1" indent="0">
              <a:buNone/>
            </a:pPr>
            <a:r>
              <a:rPr lang="en-US" dirty="0">
                <a:solidFill>
                  <a:srgbClr val="FF0000"/>
                </a:solidFill>
                <a:latin typeface="Consolas" panose="020B0609020204030204" pitchFamily="49" charset="0"/>
              </a:rPr>
              <a:t>#fails if file doesn’t exist</a:t>
            </a:r>
          </a:p>
          <a:p>
            <a:pPr marL="457200" lvl="1" indent="0">
              <a:buNone/>
            </a:pPr>
            <a:endParaRPr lang="en-US" dirty="0">
              <a:latin typeface="Consolas" panose="020B0609020204030204" pitchFamily="49" charset="0"/>
            </a:endParaRPr>
          </a:p>
          <a:p>
            <a:pPr marL="457200" lvl="1" indent="0">
              <a:buNone/>
            </a:pPr>
            <a:r>
              <a:rPr lang="en-US" dirty="0">
                <a:latin typeface="Consolas" panose="020B0609020204030204" pitchFamily="49" charset="0"/>
              </a:rPr>
              <a:t>answer = </a:t>
            </a:r>
            <a:r>
              <a:rPr lang="en-US" dirty="0" err="1">
                <a:latin typeface="Consolas" panose="020B0609020204030204" pitchFamily="49" charset="0"/>
              </a:rPr>
              <a:t>int</a:t>
            </a:r>
            <a:r>
              <a:rPr lang="en-US" dirty="0">
                <a:latin typeface="Consolas" panose="020B0609020204030204" pitchFamily="49" charset="0"/>
              </a:rPr>
              <a:t>(input('Enter a number:'))   </a:t>
            </a:r>
          </a:p>
          <a:p>
            <a:pPr marL="457200" lvl="1" indent="0">
              <a:buNone/>
            </a:pPr>
            <a:r>
              <a:rPr lang="en-US" dirty="0">
                <a:solidFill>
                  <a:srgbClr val="FF0000"/>
                </a:solidFill>
                <a:latin typeface="Consolas" panose="020B0609020204030204" pitchFamily="49" charset="0"/>
              </a:rPr>
              <a:t>#fails if the user doesn’t enter an integer</a:t>
            </a:r>
          </a:p>
          <a:p>
            <a:pPr marL="457200" lvl="1" indent="0">
              <a:buNone/>
            </a:pPr>
            <a:endParaRPr lang="en-US" dirty="0">
              <a:latin typeface="Consolas" panose="020B0609020204030204" pitchFamily="49" charset="0"/>
            </a:endParaRPr>
          </a:p>
          <a:p>
            <a:pPr marL="457200" lvl="1" indent="0">
              <a:buNone/>
            </a:pPr>
            <a:r>
              <a:rPr lang="en-US" dirty="0">
                <a:latin typeface="Consolas" panose="020B0609020204030204" pitchFamily="49" charset="0"/>
              </a:rPr>
              <a:t>a = </a:t>
            </a:r>
            <a:r>
              <a:rPr lang="en-US" dirty="0" err="1">
                <a:latin typeface="Consolas" panose="020B0609020204030204" pitchFamily="49" charset="0"/>
              </a:rPr>
              <a:t>my_list</a:t>
            </a:r>
            <a:r>
              <a:rPr lang="en-US" dirty="0">
                <a:latin typeface="Consolas" panose="020B0609020204030204" pitchFamily="49" charset="0"/>
              </a:rPr>
              <a:t>[20]</a:t>
            </a:r>
          </a:p>
          <a:p>
            <a:pPr marL="457200" lvl="1" indent="0">
              <a:buNone/>
            </a:pPr>
            <a:r>
              <a:rPr lang="en-US" dirty="0">
                <a:solidFill>
                  <a:srgbClr val="FF0000"/>
                </a:solidFill>
                <a:latin typeface="Consolas" panose="020B0609020204030204" pitchFamily="49" charset="0"/>
              </a:rPr>
              <a:t>#fails if the list has </a:t>
            </a:r>
            <a:r>
              <a:rPr lang="en-US" dirty="0" smtClean="0">
                <a:solidFill>
                  <a:srgbClr val="FF0000"/>
                </a:solidFill>
                <a:latin typeface="Consolas" panose="020B0609020204030204" pitchFamily="49" charset="0"/>
              </a:rPr>
              <a:t>fewer </a:t>
            </a:r>
            <a:r>
              <a:rPr lang="en-US" dirty="0">
                <a:solidFill>
                  <a:srgbClr val="FF0000"/>
                </a:solidFill>
                <a:latin typeface="Consolas" panose="020B0609020204030204" pitchFamily="49" charset="0"/>
              </a:rPr>
              <a:t>than </a:t>
            </a:r>
            <a:r>
              <a:rPr lang="en-US" dirty="0" smtClean="0">
                <a:solidFill>
                  <a:srgbClr val="FF0000"/>
                </a:solidFill>
                <a:latin typeface="Consolas" panose="020B0609020204030204" pitchFamily="49" charset="0"/>
              </a:rPr>
              <a:t>21 </a:t>
            </a:r>
            <a:r>
              <a:rPr lang="en-US" dirty="0">
                <a:solidFill>
                  <a:srgbClr val="FF0000"/>
                </a:solidFill>
                <a:latin typeface="Consolas" panose="020B0609020204030204" pitchFamily="49" charset="0"/>
              </a:rPr>
              <a:t>elements</a:t>
            </a:r>
          </a:p>
          <a:p>
            <a:pPr marL="457200" lvl="1" indent="0">
              <a:buNone/>
            </a:pPr>
            <a:endParaRPr lang="en-US" dirty="0">
              <a:latin typeface="Consolas" panose="020B0609020204030204" pitchFamily="49" charset="0"/>
            </a:endParaRPr>
          </a:p>
          <a:p>
            <a:pPr marL="457200" lvl="1" indent="0">
              <a:buNone/>
            </a:pPr>
            <a:r>
              <a:rPr lang="en-US" dirty="0">
                <a:latin typeface="Consolas" panose="020B0609020204030204" pitchFamily="49" charset="0"/>
              </a:rPr>
              <a:t>c = a/b</a:t>
            </a:r>
          </a:p>
          <a:p>
            <a:pPr marL="457200" lvl="1" indent="0">
              <a:buNone/>
            </a:pPr>
            <a:r>
              <a:rPr lang="en-US" dirty="0">
                <a:solidFill>
                  <a:srgbClr val="FF0000"/>
                </a:solidFill>
                <a:latin typeface="Consolas" panose="020B0609020204030204" pitchFamily="49" charset="0"/>
              </a:rPr>
              <a:t>#fails if b is 0</a:t>
            </a:r>
          </a:p>
          <a:p>
            <a:pPr marL="457200" lvl="1" indent="0">
              <a:buNone/>
            </a:pPr>
            <a:endParaRPr lang="en-US" dirty="0">
              <a:latin typeface="Consolas" panose="020B0609020204030204" pitchFamily="49" charset="0"/>
            </a:endParaRPr>
          </a:p>
          <a:p>
            <a:pPr marL="457200" lvl="1" indent="0">
              <a:buNone/>
            </a:pPr>
            <a:r>
              <a:rPr lang="en-US" dirty="0">
                <a:latin typeface="Consolas" panose="020B0609020204030204" pitchFamily="49" charset="0"/>
              </a:rPr>
              <a:t>L = [1]</a:t>
            </a:r>
          </a:p>
          <a:p>
            <a:pPr marL="457200" lvl="1" indent="0">
              <a:buNone/>
            </a:pPr>
            <a:r>
              <a:rPr lang="en-US" dirty="0">
                <a:latin typeface="Consolas" panose="020B0609020204030204" pitchFamily="49" charset="0"/>
              </a:rPr>
              <a:t>while True:</a:t>
            </a:r>
          </a:p>
          <a:p>
            <a:pPr marL="457200" lvl="1" indent="0">
              <a:buNone/>
            </a:pPr>
            <a:r>
              <a:rPr lang="en-US" dirty="0">
                <a:latin typeface="Consolas" panose="020B0609020204030204" pitchFamily="49" charset="0"/>
              </a:rPr>
              <a:t>    L += [1]</a:t>
            </a:r>
          </a:p>
          <a:p>
            <a:pPr marL="457200" lvl="1" indent="0">
              <a:buNone/>
            </a:pPr>
            <a:r>
              <a:rPr lang="en-US" dirty="0">
                <a:solidFill>
                  <a:srgbClr val="FF0000"/>
                </a:solidFill>
                <a:latin typeface="Consolas" panose="020B0609020204030204" pitchFamily="49" charset="0"/>
              </a:rPr>
              <a:t>#fails eventually, since list L grows forever</a:t>
            </a:r>
          </a:p>
          <a:p>
            <a:pPr marL="457200" lvl="1" indent="0">
              <a:buNone/>
            </a:pPr>
            <a:endParaRPr lang="en-US" dirty="0">
              <a:latin typeface="Consolas" panose="020B0609020204030204" pitchFamily="49" charset="0"/>
            </a:endParaRPr>
          </a:p>
          <a:p>
            <a:endParaRPr lang="en-US" dirty="0"/>
          </a:p>
        </p:txBody>
      </p:sp>
    </p:spTree>
    <p:extLst>
      <p:ext uri="{BB962C8B-B14F-4D97-AF65-F5344CB8AC3E}">
        <p14:creationId xmlns:p14="http://schemas.microsoft.com/office/powerpoint/2010/main" val="1399058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38197-A772-4582-BC81-17AF7C9F9412}"/>
              </a:ext>
            </a:extLst>
          </p:cNvPr>
          <p:cNvSpPr>
            <a:spLocks noGrp="1"/>
          </p:cNvSpPr>
          <p:nvPr>
            <p:ph type="title"/>
          </p:nvPr>
        </p:nvSpPr>
        <p:spPr/>
        <p:txBody>
          <a:bodyPr/>
          <a:lstStyle/>
          <a:p>
            <a:pPr algn="ctr"/>
            <a:r>
              <a:rPr lang="en-US" b="1" dirty="0">
                <a:solidFill>
                  <a:srgbClr val="C00000"/>
                </a:solidFill>
              </a:rPr>
              <a:t>Types of errors: Logic Errors </a:t>
            </a:r>
          </a:p>
        </p:txBody>
      </p:sp>
      <p:sp>
        <p:nvSpPr>
          <p:cNvPr id="3" name="Content Placeholder 2">
            <a:extLst>
              <a:ext uri="{FF2B5EF4-FFF2-40B4-BE49-F238E27FC236}">
                <a16:creationId xmlns:a16="http://schemas.microsoft.com/office/drawing/2014/main" id="{31A449D0-18E8-4C8D-9299-E8B83ECE7E97}"/>
              </a:ext>
            </a:extLst>
          </p:cNvPr>
          <p:cNvSpPr>
            <a:spLocks noGrp="1"/>
          </p:cNvSpPr>
          <p:nvPr>
            <p:ph idx="1"/>
          </p:nvPr>
        </p:nvSpPr>
        <p:spPr>
          <a:xfrm>
            <a:off x="838200" y="1825625"/>
            <a:ext cx="10515600" cy="3653848"/>
          </a:xfrm>
        </p:spPr>
        <p:txBody>
          <a:bodyPr>
            <a:normAutofit/>
          </a:bodyPr>
          <a:lstStyle/>
          <a:p>
            <a:pPr marL="0" indent="0">
              <a:lnSpc>
                <a:spcPct val="200000"/>
              </a:lnSpc>
              <a:buNone/>
            </a:pPr>
            <a:r>
              <a:rPr lang="en-US" dirty="0"/>
              <a:t>A mistake in </a:t>
            </a:r>
            <a:r>
              <a:rPr lang="en-US" dirty="0">
                <a:solidFill>
                  <a:srgbClr val="FF0000"/>
                </a:solidFill>
              </a:rPr>
              <a:t>how the code works</a:t>
            </a:r>
          </a:p>
          <a:p>
            <a:pPr lvl="1">
              <a:lnSpc>
                <a:spcPct val="200000"/>
              </a:lnSpc>
            </a:pPr>
            <a:r>
              <a:rPr lang="en-US" dirty="0"/>
              <a:t>Code </a:t>
            </a:r>
            <a:r>
              <a:rPr lang="en-US" dirty="0">
                <a:solidFill>
                  <a:srgbClr val="FF0000"/>
                </a:solidFill>
              </a:rPr>
              <a:t>“runs,” </a:t>
            </a:r>
            <a:r>
              <a:rPr lang="en-US" dirty="0"/>
              <a:t>but </a:t>
            </a:r>
            <a:r>
              <a:rPr lang="en-US" dirty="0">
                <a:solidFill>
                  <a:srgbClr val="FF0000"/>
                </a:solidFill>
              </a:rPr>
              <a:t>produces the wrong output </a:t>
            </a:r>
          </a:p>
          <a:p>
            <a:pPr lvl="1">
              <a:lnSpc>
                <a:spcPct val="200000"/>
              </a:lnSpc>
            </a:pPr>
            <a:r>
              <a:rPr lang="en-US" dirty="0"/>
              <a:t>Or, </a:t>
            </a:r>
            <a:r>
              <a:rPr lang="en-US" dirty="0">
                <a:solidFill>
                  <a:srgbClr val="0070C0"/>
                </a:solidFill>
              </a:rPr>
              <a:t>code fails </a:t>
            </a:r>
            <a:r>
              <a:rPr lang="en-US" dirty="0"/>
              <a:t>on cases that </a:t>
            </a:r>
            <a:r>
              <a:rPr lang="en-US" dirty="0">
                <a:solidFill>
                  <a:srgbClr val="0070C0"/>
                </a:solidFill>
              </a:rPr>
              <a:t>should work </a:t>
            </a:r>
            <a:r>
              <a:rPr lang="en-US" dirty="0"/>
              <a:t>(though the error is a </a:t>
            </a:r>
            <a:r>
              <a:rPr lang="en-US" dirty="0">
                <a:solidFill>
                  <a:srgbClr val="FF0000"/>
                </a:solidFill>
              </a:rPr>
              <a:t>run-time error, </a:t>
            </a:r>
            <a:r>
              <a:rPr lang="en-US" dirty="0"/>
              <a:t>the fundamental problem is a </a:t>
            </a:r>
            <a:r>
              <a:rPr lang="en-US" dirty="0">
                <a:solidFill>
                  <a:srgbClr val="FF0000"/>
                </a:solidFill>
              </a:rPr>
              <a:t>logic problem</a:t>
            </a:r>
            <a:r>
              <a:rPr lang="en-US" dirty="0" smtClean="0"/>
              <a:t>)</a:t>
            </a:r>
            <a:endParaRPr lang="en-US" dirty="0"/>
          </a:p>
        </p:txBody>
      </p:sp>
    </p:spTree>
    <p:extLst>
      <p:ext uri="{BB962C8B-B14F-4D97-AF65-F5344CB8AC3E}">
        <p14:creationId xmlns:p14="http://schemas.microsoft.com/office/powerpoint/2010/main" val="2605419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Logic Errors </a:t>
            </a:r>
            <a:endParaRPr lang="en-US" dirty="0"/>
          </a:p>
        </p:txBody>
      </p:sp>
      <p:sp>
        <p:nvSpPr>
          <p:cNvPr id="3" name="Content Placeholder 2"/>
          <p:cNvSpPr>
            <a:spLocks noGrp="1"/>
          </p:cNvSpPr>
          <p:nvPr>
            <p:ph idx="1"/>
          </p:nvPr>
        </p:nvSpPr>
        <p:spPr/>
        <p:txBody>
          <a:bodyPr/>
          <a:lstStyle/>
          <a:p>
            <a:pPr marL="0" indent="0">
              <a:buNone/>
            </a:pPr>
            <a:r>
              <a:rPr lang="en-US" dirty="0"/>
              <a:t>The toughest type of error to deal with</a:t>
            </a:r>
          </a:p>
          <a:p>
            <a:pPr lvl="1"/>
            <a:r>
              <a:rPr lang="en-US" b="1" dirty="0">
                <a:solidFill>
                  <a:srgbClr val="00B050"/>
                </a:solidFill>
              </a:rPr>
              <a:t>The error often shows up far from the place where the mistake actually was</a:t>
            </a:r>
          </a:p>
          <a:p>
            <a:r>
              <a:rPr lang="en-US" dirty="0"/>
              <a:t>These are the sources of </a:t>
            </a:r>
            <a:r>
              <a:rPr lang="en-US" b="1" dirty="0">
                <a:solidFill>
                  <a:srgbClr val="FF0000"/>
                </a:solidFill>
              </a:rPr>
              <a:t>“bugs” </a:t>
            </a:r>
            <a:r>
              <a:rPr lang="en-US" dirty="0"/>
              <a:t>in the code</a:t>
            </a:r>
          </a:p>
          <a:p>
            <a:r>
              <a:rPr lang="en-US" dirty="0"/>
              <a:t>Examples:</a:t>
            </a:r>
          </a:p>
          <a:p>
            <a:pPr marL="457200" lvl="1" indent="0">
              <a:buNone/>
            </a:pPr>
            <a:r>
              <a:rPr lang="en-US" dirty="0" err="1">
                <a:latin typeface="Consolas" panose="020B0609020204030204" pitchFamily="49" charset="0"/>
              </a:rPr>
              <a:t>myanswer</a:t>
            </a:r>
            <a:r>
              <a:rPr lang="en-US" dirty="0">
                <a:latin typeface="Consolas" panose="020B0609020204030204" pitchFamily="49" charset="0"/>
              </a:rPr>
              <a:t> = 4         </a:t>
            </a:r>
            <a:r>
              <a:rPr lang="en-US" dirty="0">
                <a:solidFill>
                  <a:srgbClr val="FF0000"/>
                </a:solidFill>
                <a:latin typeface="Consolas" panose="020B0609020204030204" pitchFamily="49" charset="0"/>
              </a:rPr>
              <a:t>#variable should have been </a:t>
            </a:r>
            <a:r>
              <a:rPr lang="en-US" dirty="0" err="1">
                <a:solidFill>
                  <a:srgbClr val="FF0000"/>
                </a:solidFill>
                <a:latin typeface="Consolas" panose="020B0609020204030204" pitchFamily="49" charset="0"/>
              </a:rPr>
              <a:t>my_answer</a:t>
            </a:r>
            <a:endParaRPr lang="en-US" dirty="0">
              <a:solidFill>
                <a:srgbClr val="FF0000"/>
              </a:solidFill>
              <a:latin typeface="Consolas" panose="020B0609020204030204" pitchFamily="49" charset="0"/>
            </a:endParaRPr>
          </a:p>
          <a:p>
            <a:pPr marL="457200" lvl="1" indent="0">
              <a:buNone/>
            </a:pPr>
            <a:r>
              <a:rPr lang="en-US" dirty="0">
                <a:latin typeface="Consolas" panose="020B0609020204030204" pitchFamily="49" charset="0"/>
              </a:rPr>
              <a:t>if x&gt;2:              </a:t>
            </a:r>
            <a:r>
              <a:rPr lang="en-US" dirty="0">
                <a:solidFill>
                  <a:srgbClr val="FF0000"/>
                </a:solidFill>
                <a:latin typeface="Consolas" panose="020B0609020204030204" pitchFamily="49" charset="0"/>
              </a:rPr>
              <a:t>#should have been x&gt;=2</a:t>
            </a:r>
          </a:p>
          <a:p>
            <a:pPr marL="457200" lvl="1" indent="0">
              <a:buNone/>
            </a:pPr>
            <a:r>
              <a:rPr lang="en-US" dirty="0">
                <a:latin typeface="Consolas" panose="020B0609020204030204" pitchFamily="49" charset="0"/>
              </a:rPr>
              <a:t>    a = 3</a:t>
            </a:r>
          </a:p>
          <a:p>
            <a:pPr marL="457200" lvl="1" indent="0">
              <a:buNone/>
            </a:pPr>
            <a:r>
              <a:rPr lang="en-US" dirty="0">
                <a:latin typeface="Consolas" panose="020B0609020204030204" pitchFamily="49" charset="0"/>
              </a:rPr>
              <a:t>b = 4                </a:t>
            </a:r>
            <a:r>
              <a:rPr lang="en-US" dirty="0">
                <a:solidFill>
                  <a:srgbClr val="FF0000"/>
                </a:solidFill>
                <a:latin typeface="Consolas" panose="020B0609020204030204" pitchFamily="49" charset="0"/>
              </a:rPr>
              <a:t>#should have been indented</a:t>
            </a:r>
          </a:p>
          <a:p>
            <a:pPr marL="0" indent="0">
              <a:buNone/>
            </a:pPr>
            <a:endParaRPr lang="en-US" dirty="0"/>
          </a:p>
        </p:txBody>
      </p:sp>
    </p:spTree>
    <p:extLst>
      <p:ext uri="{BB962C8B-B14F-4D97-AF65-F5344CB8AC3E}">
        <p14:creationId xmlns:p14="http://schemas.microsoft.com/office/powerpoint/2010/main" val="1428856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18176</TotalTime>
  <Words>2010</Words>
  <Application>Microsoft Office PowerPoint</Application>
  <PresentationFormat>Widescreen</PresentationFormat>
  <Paragraphs>243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Consolas</vt:lpstr>
      <vt:lpstr>Office Theme</vt:lpstr>
      <vt:lpstr>Lecture 13</vt:lpstr>
      <vt:lpstr>What are we going to cover today? </vt:lpstr>
      <vt:lpstr>Errors in coding</vt:lpstr>
      <vt:lpstr>Types of errors: Syntax Errors</vt:lpstr>
      <vt:lpstr>Types of errors: Run-Time Errors</vt:lpstr>
      <vt:lpstr>Run-Time Errors</vt:lpstr>
      <vt:lpstr>Run-time error examples</vt:lpstr>
      <vt:lpstr>Types of errors: Logic Errors </vt:lpstr>
      <vt:lpstr>Logic Errors </vt:lpstr>
      <vt:lpstr>Logic errors</vt:lpstr>
      <vt:lpstr>Handling run-time errors</vt:lpstr>
      <vt:lpstr>Handling run-time errors</vt:lpstr>
      <vt:lpstr>The try-except statement</vt:lpstr>
      <vt:lpstr>The try-except statement</vt:lpstr>
      <vt:lpstr>The try-except statement</vt:lpstr>
      <vt:lpstr>The try-except statement</vt:lpstr>
      <vt:lpstr>The try-except statement</vt:lpstr>
      <vt:lpstr>The try-except statement</vt:lpstr>
      <vt:lpstr>Exception types</vt:lpstr>
      <vt:lpstr>Example – divide by 0 error</vt:lpstr>
      <vt:lpstr>Example – error type not specified</vt:lpstr>
      <vt:lpstr>Catching errors</vt:lpstr>
      <vt:lpstr>Bugs</vt:lpstr>
      <vt:lpstr>Debugging process – Inexperienced programmers</vt:lpstr>
      <vt:lpstr>A better debugging process</vt:lpstr>
      <vt:lpstr>Interactive Debugger</vt:lpstr>
      <vt:lpstr>Running the debugger</vt:lpstr>
      <vt:lpstr>Debugger – execution control tools available </vt:lpstr>
      <vt:lpstr>Debugger – Examination Tools available</vt:lpstr>
      <vt:lpstr>Using the Debugger</vt:lpstr>
      <vt:lpstr>What if you don’t have a debugger?</vt:lpstr>
      <vt:lpstr>Example</vt:lpstr>
      <vt:lpstr>Remember</vt:lpstr>
      <vt:lpstr>Debugging Outside of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102</dc:title>
  <dc:creator>Frank Shipman</dc:creator>
  <cp:lastModifiedBy>Jorge Lara</cp:lastModifiedBy>
  <cp:revision>317</cp:revision>
  <dcterms:created xsi:type="dcterms:W3CDTF">2017-11-22T15:57:42Z</dcterms:created>
  <dcterms:modified xsi:type="dcterms:W3CDTF">2018-11-19T08:07:58Z</dcterms:modified>
</cp:coreProperties>
</file>