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6" r:id="rId8"/>
    <p:sldId id="265" r:id="rId9"/>
    <p:sldId id="267" r:id="rId10"/>
    <p:sldId id="270" r:id="rId11"/>
    <p:sldId id="321" r:id="rId12"/>
    <p:sldId id="268" r:id="rId13"/>
    <p:sldId id="329" r:id="rId14"/>
    <p:sldId id="315" r:id="rId15"/>
    <p:sldId id="316" r:id="rId16"/>
    <p:sldId id="317" r:id="rId17"/>
    <p:sldId id="322" r:id="rId18"/>
    <p:sldId id="278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59" r:id="rId33"/>
    <p:sldId id="261" r:id="rId34"/>
    <p:sldId id="327" r:id="rId35"/>
    <p:sldId id="287" r:id="rId36"/>
    <p:sldId id="290" r:id="rId37"/>
    <p:sldId id="289" r:id="rId38"/>
    <p:sldId id="286" r:id="rId39"/>
    <p:sldId id="288" r:id="rId40"/>
    <p:sldId id="291" r:id="rId41"/>
    <p:sldId id="292" r:id="rId42"/>
    <p:sldId id="293" r:id="rId43"/>
    <p:sldId id="294" r:id="rId44"/>
    <p:sldId id="314" r:id="rId45"/>
    <p:sldId id="295" r:id="rId46"/>
    <p:sldId id="296" r:id="rId47"/>
    <p:sldId id="297" r:id="rId48"/>
    <p:sldId id="298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299" r:id="rId57"/>
    <p:sldId id="308" r:id="rId58"/>
    <p:sldId id="307" r:id="rId59"/>
    <p:sldId id="309" r:id="rId60"/>
    <p:sldId id="310" r:id="rId61"/>
    <p:sldId id="311" r:id="rId62"/>
    <p:sldId id="312" r:id="rId63"/>
    <p:sldId id="313" r:id="rId64"/>
    <p:sldId id="323" r:id="rId65"/>
    <p:sldId id="324" r:id="rId66"/>
    <p:sldId id="326" r:id="rId67"/>
    <p:sldId id="32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D41-A243-49E3-ABE3-12AD51DEB0F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520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9437" y="2812329"/>
            <a:ext cx="4461164" cy="2286144"/>
          </a:xfrm>
        </p:spPr>
        <p:txBody>
          <a:bodyPr>
            <a:normAutofit/>
          </a:bodyPr>
          <a:lstStyle/>
          <a:p>
            <a:r>
              <a:rPr lang="en-US" b="1" dirty="0"/>
              <a:t>Sequential </a:t>
            </a:r>
            <a:r>
              <a:rPr lang="en-US" b="1" dirty="0" smtClean="0"/>
              <a:t>Steps</a:t>
            </a:r>
          </a:p>
          <a:p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Variables</a:t>
            </a:r>
          </a:p>
          <a:p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b="1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8420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 (Python) rules for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can </a:t>
            </a:r>
            <a:r>
              <a:rPr lang="en-US" b="1" dirty="0">
                <a:solidFill>
                  <a:srgbClr val="0070C0"/>
                </a:solidFill>
              </a:rPr>
              <a:t>start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FF0000"/>
                </a:solidFill>
              </a:rPr>
              <a:t>letter</a:t>
            </a:r>
            <a:r>
              <a:rPr lang="en-US" dirty="0"/>
              <a:t> (lowercase or uppercase) or an </a:t>
            </a:r>
            <a:r>
              <a:rPr lang="en-US" b="1" dirty="0">
                <a:solidFill>
                  <a:srgbClr val="FF0000"/>
                </a:solidFill>
              </a:rPr>
              <a:t>underscore</a:t>
            </a:r>
            <a:r>
              <a:rPr lang="en-US" dirty="0"/>
              <a:t> (_).</a:t>
            </a:r>
          </a:p>
          <a:p>
            <a:pPr lvl="1"/>
            <a:r>
              <a:rPr lang="en-US" dirty="0"/>
              <a:t>But, you generally shouldn’t start them with an _ since this tends to imply certain things about the variable.</a:t>
            </a:r>
          </a:p>
          <a:p>
            <a:r>
              <a:rPr lang="en-US" dirty="0"/>
              <a:t>The name can </a:t>
            </a:r>
            <a:r>
              <a:rPr lang="en-US" b="1" dirty="0">
                <a:solidFill>
                  <a:srgbClr val="0070C0"/>
                </a:solidFill>
              </a:rPr>
              <a:t>contain</a:t>
            </a:r>
            <a:r>
              <a:rPr lang="en-US" dirty="0"/>
              <a:t> letters (lowercase or uppercase), numbers, and underscore characters.</a:t>
            </a:r>
          </a:p>
          <a:p>
            <a:r>
              <a:rPr lang="en-US" b="1" dirty="0">
                <a:solidFill>
                  <a:srgbClr val="FF0000"/>
                </a:solidFill>
              </a:rPr>
              <a:t>The name cannot be a reserved keyword</a:t>
            </a:r>
          </a:p>
          <a:p>
            <a:pPr lvl="1"/>
            <a:r>
              <a:rPr lang="en-US" dirty="0"/>
              <a:t>These are special commands reserved for the language itself.  They include words like </a:t>
            </a:r>
            <a:r>
              <a:rPr lang="en-US" b="1" dirty="0">
                <a:solidFill>
                  <a:srgbClr val="0070C0"/>
                </a:solidFill>
              </a:rPr>
              <a:t>“for”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“while”.</a:t>
            </a:r>
          </a:p>
          <a:p>
            <a:pPr lvl="1"/>
            <a:r>
              <a:rPr lang="en-US" dirty="0"/>
              <a:t>You will learn these as you learn to program.</a:t>
            </a:r>
          </a:p>
        </p:txBody>
      </p:sp>
    </p:spTree>
    <p:extLst>
      <p:ext uri="{BB962C8B-B14F-4D97-AF65-F5344CB8AC3E}">
        <p14:creationId xmlns:p14="http://schemas.microsoft.com/office/powerpoint/2010/main" val="31770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Naming Variables 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you could name all your variables to minimize typing</a:t>
            </a:r>
          </a:p>
          <a:p>
            <a:pPr lvl="1"/>
            <a:r>
              <a:rPr lang="en-US" dirty="0"/>
              <a:t>e.g. a, b, c, …</a:t>
            </a:r>
          </a:p>
          <a:p>
            <a:r>
              <a:rPr lang="en-US" dirty="0" smtClean="0"/>
              <a:t>A </a:t>
            </a:r>
            <a:r>
              <a:rPr lang="en-US" dirty="0"/>
              <a:t>better way </a:t>
            </a:r>
            <a:r>
              <a:rPr lang="en-US" dirty="0" err="1"/>
              <a:t>oBut</a:t>
            </a:r>
            <a:r>
              <a:rPr lang="en-US" dirty="0"/>
              <a:t> this would result in confusion later – what do these mean?</a:t>
            </a:r>
          </a:p>
          <a:p>
            <a:r>
              <a:rPr lang="en-US" dirty="0" smtClean="0"/>
              <a:t>f </a:t>
            </a:r>
            <a:r>
              <a:rPr lang="en-US" dirty="0"/>
              <a:t>thinking about variable (and other) names you choose in code is to </a:t>
            </a:r>
            <a:r>
              <a:rPr lang="en-US" dirty="0">
                <a:solidFill>
                  <a:srgbClr val="0070C0"/>
                </a:solidFill>
              </a:rPr>
              <a:t>think of communicating with other people</a:t>
            </a:r>
          </a:p>
          <a:p>
            <a:pPr lvl="1"/>
            <a:r>
              <a:rPr lang="en-US" dirty="0"/>
              <a:t>You are communicating with anyone you are sharing the code with, including anyone who has to take over your code</a:t>
            </a:r>
          </a:p>
          <a:p>
            <a:pPr lvl="1"/>
            <a:r>
              <a:rPr lang="en-US" dirty="0"/>
              <a:t>But most importantly to you, </a:t>
            </a:r>
            <a:r>
              <a:rPr lang="en-US" b="1" dirty="0">
                <a:solidFill>
                  <a:srgbClr val="0070C0"/>
                </a:solidFill>
              </a:rPr>
              <a:t>you are communicating with the future you </a:t>
            </a:r>
            <a:r>
              <a:rPr lang="en-US" dirty="0">
                <a:solidFill>
                  <a:srgbClr val="0070C0"/>
                </a:solidFill>
              </a:rPr>
              <a:t>– </a:t>
            </a:r>
            <a:r>
              <a:rPr lang="en-US" dirty="0"/>
              <a:t>the you that will have forgotten many of the details of the code you are going back to after doing other things</a:t>
            </a:r>
          </a:p>
        </p:txBody>
      </p:sp>
    </p:spTree>
    <p:extLst>
      <p:ext uri="{BB962C8B-B14F-4D97-AF65-F5344CB8AC3E}">
        <p14:creationId xmlns:p14="http://schemas.microsoft.com/office/powerpoint/2010/main" val="28845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importance of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45" y="1437698"/>
            <a:ext cx="10515600" cy="47552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 help us understand the world, identify particular things, and so on.</a:t>
            </a:r>
          </a:p>
          <a:p>
            <a:pPr>
              <a:lnSpc>
                <a:spcPct val="150000"/>
              </a:lnSpc>
            </a:pPr>
            <a:r>
              <a:rPr lang="en-US" dirty="0"/>
              <a:t>In computers, the name of a variable distinguishes one particular box of memory.</a:t>
            </a:r>
          </a:p>
          <a:p>
            <a:pPr>
              <a:lnSpc>
                <a:spcPct val="150000"/>
              </a:lnSpc>
            </a:pPr>
            <a:r>
              <a:rPr lang="en-US" dirty="0"/>
              <a:t>But, a </a:t>
            </a:r>
            <a:r>
              <a:rPr lang="en-US" b="1" dirty="0"/>
              <a:t>good</a:t>
            </a:r>
            <a:r>
              <a:rPr lang="en-US" dirty="0"/>
              <a:t> name can give more information – about the purpose for that piece of memory.</a:t>
            </a:r>
          </a:p>
          <a:p>
            <a:pPr>
              <a:lnSpc>
                <a:spcPct val="150000"/>
              </a:lnSpc>
            </a:pPr>
            <a:r>
              <a:rPr lang="en-US" dirty="0"/>
              <a:t>Just because a name is valid, doesn’t mean it’s good.</a:t>
            </a:r>
          </a:p>
        </p:txBody>
      </p:sp>
    </p:spTree>
    <p:extLst>
      <p:ext uri="{BB962C8B-B14F-4D97-AF65-F5344CB8AC3E}">
        <p14:creationId xmlns:p14="http://schemas.microsoft.com/office/powerpoint/2010/main" val="26087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Are these names valid and good?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650" y="1362073"/>
            <a:ext cx="2114550" cy="48545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abcde</a:t>
            </a:r>
            <a:r>
              <a:rPr lang="en-US" dirty="0"/>
              <a:t>	</a:t>
            </a:r>
          </a:p>
          <a:p>
            <a:r>
              <a:rPr lang="en-US" dirty="0"/>
              <a:t>Age	</a:t>
            </a:r>
          </a:p>
          <a:p>
            <a:r>
              <a:rPr lang="en-US" dirty="0" err="1"/>
              <a:t>my_name</a:t>
            </a:r>
            <a:endParaRPr lang="en-US" dirty="0"/>
          </a:p>
          <a:p>
            <a:r>
              <a:rPr lang="en-US" dirty="0" err="1"/>
              <a:t>My_Name</a:t>
            </a:r>
            <a:endParaRPr lang="en-US" dirty="0"/>
          </a:p>
          <a:p>
            <a:r>
              <a:rPr lang="en-US" dirty="0" err="1"/>
              <a:t>MyName</a:t>
            </a:r>
            <a:endParaRPr lang="en-US" dirty="0"/>
          </a:p>
          <a:p>
            <a:r>
              <a:rPr lang="en-US" dirty="0"/>
              <a:t>2nd_name</a:t>
            </a:r>
          </a:p>
          <a:p>
            <a:r>
              <a:rPr lang="en-US" dirty="0"/>
              <a:t>name_2nd</a:t>
            </a:r>
          </a:p>
          <a:p>
            <a:r>
              <a:rPr lang="en-US" dirty="0"/>
              <a:t>Winner!</a:t>
            </a:r>
          </a:p>
          <a:p>
            <a:r>
              <a:rPr lang="en-US" dirty="0"/>
              <a:t>F0rTheW1n</a:t>
            </a:r>
          </a:p>
          <a:p>
            <a:r>
              <a:rPr lang="en-US" dirty="0"/>
              <a:t>_density</a:t>
            </a:r>
          </a:p>
          <a:p>
            <a:r>
              <a:rPr lang="en-US" dirty="0" err="1"/>
              <a:t>Gig’Em</a:t>
            </a:r>
            <a:endParaRPr lang="en-US" dirty="0"/>
          </a:p>
          <a:p>
            <a:r>
              <a:rPr lang="en-US" dirty="0"/>
              <a:t>Gig 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Gig-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 err="1"/>
              <a:t>Gig_Em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3006DC-DEA6-4D67-AC4E-EA4C24C818A9}"/>
              </a:ext>
            </a:extLst>
          </p:cNvPr>
          <p:cNvSpPr txBox="1">
            <a:spLocks/>
          </p:cNvSpPr>
          <p:nvPr/>
        </p:nvSpPr>
        <p:spPr>
          <a:xfrm>
            <a:off x="3943350" y="1362073"/>
            <a:ext cx="6642100" cy="485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Valid but not good (meaningless)	</a:t>
            </a:r>
          </a:p>
          <a:p>
            <a:pPr marL="0" indent="0">
              <a:buNone/>
            </a:pPr>
            <a:r>
              <a:rPr lang="en-US" dirty="0"/>
              <a:t>Valid and good</a:t>
            </a:r>
          </a:p>
          <a:p>
            <a:pPr marL="0" indent="0">
              <a:buNone/>
            </a:pPr>
            <a:r>
              <a:rPr lang="en-US" dirty="0"/>
              <a:t>Valid and good</a:t>
            </a:r>
          </a:p>
          <a:p>
            <a:pPr marL="0" indent="0">
              <a:buNone/>
            </a:pPr>
            <a:r>
              <a:rPr lang="en-US" dirty="0"/>
              <a:t>Valid and good (and different from previous)</a:t>
            </a:r>
          </a:p>
          <a:p>
            <a:pPr marL="0" indent="0">
              <a:buNone/>
            </a:pPr>
            <a:r>
              <a:rPr lang="en-US" dirty="0"/>
              <a:t>Valid and good (and different from previous)</a:t>
            </a:r>
          </a:p>
          <a:p>
            <a:pPr marL="0" indent="0">
              <a:buNone/>
            </a:pPr>
            <a:r>
              <a:rPr lang="en-US" dirty="0"/>
              <a:t>Not valid (starts with a number)</a:t>
            </a:r>
          </a:p>
          <a:p>
            <a:pPr marL="0" indent="0">
              <a:buNone/>
            </a:pPr>
            <a:r>
              <a:rPr lang="en-US" dirty="0"/>
              <a:t>Valid, and probably good</a:t>
            </a:r>
          </a:p>
          <a:p>
            <a:pPr marL="0" indent="0">
              <a:buNone/>
            </a:pPr>
            <a:r>
              <a:rPr lang="en-US" dirty="0"/>
              <a:t>Not valid (contains !)</a:t>
            </a:r>
          </a:p>
          <a:p>
            <a:pPr marL="0" indent="0">
              <a:buNone/>
            </a:pPr>
            <a:r>
              <a:rPr lang="en-US" dirty="0"/>
              <a:t>Valid, but not good (digits are confusing)</a:t>
            </a:r>
          </a:p>
          <a:p>
            <a:pPr marL="0" indent="0">
              <a:buNone/>
            </a:pPr>
            <a:r>
              <a:rPr lang="en-US" dirty="0"/>
              <a:t>Valid, probably not good (begins with _)</a:t>
            </a:r>
          </a:p>
          <a:p>
            <a:pPr marL="0" indent="0">
              <a:buNone/>
            </a:pPr>
            <a:r>
              <a:rPr lang="en-US" dirty="0"/>
              <a:t>Not valid (contains ‘)</a:t>
            </a:r>
          </a:p>
          <a:p>
            <a:pPr marL="0" indent="0">
              <a:buNone/>
            </a:pPr>
            <a:r>
              <a:rPr lang="en-US" dirty="0"/>
              <a:t>Not valid (contains a space)</a:t>
            </a:r>
          </a:p>
          <a:p>
            <a:pPr marL="0" indent="0">
              <a:buNone/>
            </a:pPr>
            <a:r>
              <a:rPr lang="en-US" dirty="0"/>
              <a:t>Not valid (contains a -)</a:t>
            </a:r>
          </a:p>
          <a:p>
            <a:pPr marL="0" indent="0">
              <a:buNone/>
            </a:pPr>
            <a:r>
              <a:rPr lang="en-US" dirty="0"/>
              <a:t>Valid, but probably not good (not clear what it contains)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More about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pick descriptive names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Volume </a:t>
            </a:r>
            <a:r>
              <a:rPr lang="en-US" dirty="0"/>
              <a:t>might be a better choice than </a:t>
            </a:r>
            <a:r>
              <a:rPr lang="en-US" dirty="0">
                <a:solidFill>
                  <a:srgbClr val="0070C0"/>
                </a:solidFill>
              </a:rPr>
              <a:t>V</a:t>
            </a:r>
          </a:p>
          <a:p>
            <a:r>
              <a:rPr lang="en-US" dirty="0"/>
              <a:t>Not too long, though</a:t>
            </a:r>
          </a:p>
          <a:p>
            <a:pPr lvl="1"/>
            <a:r>
              <a:rPr lang="en-US" dirty="0" err="1"/>
              <a:t>Volume_of_the_sphere</a:t>
            </a:r>
            <a:r>
              <a:rPr lang="en-US" dirty="0"/>
              <a:t> is probably too long</a:t>
            </a:r>
          </a:p>
          <a:p>
            <a:pPr lvl="1"/>
            <a:r>
              <a:rPr lang="en-US" dirty="0" err="1"/>
              <a:t>V_sphere</a:t>
            </a:r>
            <a:r>
              <a:rPr lang="en-US" dirty="0"/>
              <a:t>, or </a:t>
            </a:r>
            <a:r>
              <a:rPr lang="en-US" dirty="0" err="1"/>
              <a:t>VolSphere</a:t>
            </a:r>
            <a:r>
              <a:rPr lang="en-US" dirty="0"/>
              <a:t>, or </a:t>
            </a:r>
            <a:r>
              <a:rPr lang="en-US" dirty="0" err="1"/>
              <a:t>Vsphere</a:t>
            </a:r>
            <a:r>
              <a:rPr lang="en-US" dirty="0"/>
              <a:t>, etc. might be better names</a:t>
            </a:r>
          </a:p>
          <a:p>
            <a:r>
              <a:rPr lang="en-US" dirty="0"/>
              <a:t>There are a few conventions people use:</a:t>
            </a:r>
          </a:p>
          <a:p>
            <a:pPr lvl="1"/>
            <a:r>
              <a:rPr lang="en-US" dirty="0"/>
              <a:t>Constants (that never change) often in ALL_CAPITALS</a:t>
            </a:r>
          </a:p>
          <a:p>
            <a:pPr lvl="1"/>
            <a:r>
              <a:rPr lang="en-US" dirty="0"/>
              <a:t>Variables i, j, and k often used for counting or indexing</a:t>
            </a:r>
          </a:p>
          <a:p>
            <a:pPr lvl="1"/>
            <a:r>
              <a:rPr lang="en-US" dirty="0"/>
              <a:t>Variables typically start with lower-case letters</a:t>
            </a:r>
          </a:p>
        </p:txBody>
      </p:sp>
    </p:spTree>
    <p:extLst>
      <p:ext uri="{BB962C8B-B14F-4D97-AF65-F5344CB8AC3E}">
        <p14:creationId xmlns:p14="http://schemas.microsoft.com/office/powerpoint/2010/main" val="19863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Determining the Variables You Need: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Mapping Problems to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3471"/>
            <a:ext cx="10515600" cy="406349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Mapping </a:t>
            </a:r>
            <a:r>
              <a:rPr lang="en-US" dirty="0"/>
              <a:t>problems to software representations involves answering a number of questions.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question</a:t>
            </a:r>
            <a:r>
              <a:rPr lang="en-US" dirty="0"/>
              <a:t> are you trying to answer using the software?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characteristics </a:t>
            </a:r>
            <a:r>
              <a:rPr lang="en-US" dirty="0"/>
              <a:t>of the problem that affect the outcome?</a:t>
            </a:r>
          </a:p>
          <a:p>
            <a:pPr lvl="1"/>
            <a:r>
              <a:rPr lang="en-US" b="1" dirty="0"/>
              <a:t>How </a:t>
            </a:r>
            <a:r>
              <a:rPr lang="en-US" dirty="0"/>
              <a:t>do they affect the outcome and how do they interact?</a:t>
            </a:r>
          </a:p>
          <a:p>
            <a:pPr lvl="1"/>
            <a:r>
              <a:rPr lang="en-US" b="1" dirty="0"/>
              <a:t>Who </a:t>
            </a:r>
            <a:r>
              <a:rPr lang="en-US" dirty="0"/>
              <a:t>is using the software you’re creating?</a:t>
            </a:r>
          </a:p>
          <a:p>
            <a:r>
              <a:rPr lang="en-US" dirty="0"/>
              <a:t>Answers to the second question are likely to help determining what variables your software will have</a:t>
            </a:r>
          </a:p>
          <a:p>
            <a:pPr lvl="1"/>
            <a:r>
              <a:rPr lang="en-US" dirty="0"/>
              <a:t>The other questions affect the design and the individual operations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 Problem Taken from Your Own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important skills engineering students need is to be able to effectively allocate their time to their studies.</a:t>
            </a:r>
          </a:p>
          <a:p>
            <a:r>
              <a:rPr lang="en-US" dirty="0"/>
              <a:t>What questions do we want to answer?</a:t>
            </a:r>
          </a:p>
          <a:p>
            <a:pPr lvl="1"/>
            <a:r>
              <a:rPr lang="en-US" dirty="0"/>
              <a:t>How effective are many short, a middle number of medium-length, or a few long study sessions?</a:t>
            </a:r>
          </a:p>
          <a:p>
            <a:pPr lvl="1"/>
            <a:r>
              <a:rPr lang="en-US" dirty="0"/>
              <a:t>How might other aspects of ourselves affect the outcome?</a:t>
            </a:r>
          </a:p>
          <a:p>
            <a:r>
              <a:rPr lang="en-US" dirty="0"/>
              <a:t>What characteristics affect the outcome?</a:t>
            </a:r>
          </a:p>
          <a:p>
            <a:pPr lvl="1"/>
            <a:r>
              <a:rPr lang="en-US" dirty="0"/>
              <a:t>The length of study sessions</a:t>
            </a:r>
          </a:p>
          <a:p>
            <a:pPr lvl="1"/>
            <a:r>
              <a:rPr lang="en-US" dirty="0"/>
              <a:t>The number of study sessions</a:t>
            </a:r>
          </a:p>
          <a:p>
            <a:pPr lvl="1"/>
            <a:r>
              <a:rPr lang="en-US" dirty="0"/>
              <a:t>How tired, stressed, hungry, etc. you are</a:t>
            </a:r>
          </a:p>
        </p:txBody>
      </p:sp>
    </p:spTree>
    <p:extLst>
      <p:ext uri="{BB962C8B-B14F-4D97-AF65-F5344CB8AC3E}">
        <p14:creationId xmlns:p14="http://schemas.microsoft.com/office/powerpoint/2010/main" val="36324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Names for our Study Session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Important concepts/values</a:t>
            </a:r>
          </a:p>
          <a:p>
            <a:pPr lvl="1"/>
            <a:r>
              <a:rPr lang="en-US" dirty="0"/>
              <a:t>Time spent studying in a session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/>
              <a:t> – advantage is it is short, disadvantage is it is ambiguous with lots of other concepts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time</a:t>
            </a:r>
            <a:r>
              <a:rPr lang="en-US" dirty="0"/>
              <a:t> – better, but this could be time of starting study session, time of day, etc.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– more accurate, but could be confusing because most often associated with physical dimensions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session_length</a:t>
            </a:r>
            <a:r>
              <a:rPr lang="en-US" dirty="0"/>
              <a:t> – even better, but what is the units (seconds, minutes, hours)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session_length_min</a:t>
            </a:r>
            <a:r>
              <a:rPr lang="en-US" dirty="0"/>
              <a:t> – good try, but could be read as the minimum length of a session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session_length_minutes</a:t>
            </a:r>
            <a:r>
              <a:rPr lang="en-US" dirty="0"/>
              <a:t> – pretty likely to be understood, of course, it is now a long name</a:t>
            </a:r>
          </a:p>
          <a:p>
            <a:pPr lvl="1"/>
            <a:r>
              <a:rPr lang="en-US" dirty="0"/>
              <a:t>Rate of learning concepts/skills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concepts_per_minute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Number of concepts learned in a session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concepts_learned_in_session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Writing software requires trade-offs</a:t>
            </a:r>
          </a:p>
          <a:p>
            <a:pPr lvl="1"/>
            <a:r>
              <a:rPr lang="en-US" dirty="0"/>
              <a:t>One that will be apparent throughout this course is the trade-off between ease of comprehension and compactness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see a variable name in a program, that is a placeholder for the value contained in that variable’s “box” of memory.</a:t>
            </a:r>
          </a:p>
          <a:p>
            <a:r>
              <a:rPr lang="en-US" dirty="0"/>
              <a:t>Example: say the variable “age” holds value 19.</a:t>
            </a:r>
          </a:p>
          <a:p>
            <a:r>
              <a:rPr lang="en-US" dirty="0"/>
              <a:t>What would be the value of age+3?</a:t>
            </a:r>
          </a:p>
          <a:p>
            <a:pPr lvl="1"/>
            <a:r>
              <a:rPr lang="en-US" dirty="0"/>
              <a:t>age+3 = 19+3 = 22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05100" y="4737100"/>
            <a:ext cx="2781300" cy="1574800"/>
            <a:chOff x="8724900" y="1825625"/>
            <a:chExt cx="2781300" cy="1574800"/>
          </a:xfrm>
        </p:grpSpPr>
        <p:sp>
          <p:nvSpPr>
            <p:cNvPr id="6" name="Cube 5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6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sticking a value into the box of memory is called </a:t>
            </a:r>
            <a:r>
              <a:rPr lang="en-US" dirty="0">
                <a:solidFill>
                  <a:srgbClr val="FF0000"/>
                </a:solidFill>
              </a:rPr>
              <a:t>assignment.  </a:t>
            </a:r>
          </a:p>
          <a:p>
            <a:r>
              <a:rPr lang="en-US" dirty="0"/>
              <a:t>Can assign to any variable – new or old</a:t>
            </a:r>
          </a:p>
          <a:p>
            <a:r>
              <a:rPr lang="en-US" dirty="0">
                <a:solidFill>
                  <a:srgbClr val="0070C0"/>
                </a:solidFill>
              </a:rPr>
              <a:t>When a new value is assigned to a variable, the old value disappears – it is replaced by the new one</a:t>
            </a:r>
          </a:p>
          <a:p>
            <a:pPr lvl="1"/>
            <a:r>
              <a:rPr lang="en-US" dirty="0"/>
              <a:t>Can (and often does) happen many times for the same variable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3200" y="4602163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97800" y="4602163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4483100" y="4602163"/>
            <a:ext cx="3175000" cy="1468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Assign 30 to age</a:t>
            </a:r>
          </a:p>
        </p:txBody>
      </p:sp>
    </p:spTree>
    <p:extLst>
      <p:ext uri="{BB962C8B-B14F-4D97-AF65-F5344CB8AC3E}">
        <p14:creationId xmlns:p14="http://schemas.microsoft.com/office/powerpoint/2010/main" val="11879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7255" y="2130425"/>
            <a:ext cx="3131127" cy="359150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Variables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Assignment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Sequential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C00000"/>
                </a:solidFill>
              </a:rPr>
              <a:t>assignment</a:t>
            </a:r>
            <a:r>
              <a:rPr lang="en-US" dirty="0"/>
              <a:t>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3200" y="4602163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61191" y="3132464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left hand side is the variable name for the “box” in memory that will hold the value.</a:t>
            </a:r>
          </a:p>
        </p:txBody>
      </p:sp>
      <p:sp>
        <p:nvSpPr>
          <p:cNvPr id="8" name="Oval 7"/>
          <p:cNvSpPr/>
          <p:nvPr/>
        </p:nvSpPr>
        <p:spPr>
          <a:xfrm>
            <a:off x="1244600" y="5592188"/>
            <a:ext cx="116840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95450" y="2209801"/>
            <a:ext cx="3232150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3200" y="4602163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87850" y="2863094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= is the </a:t>
            </a:r>
            <a:r>
              <a:rPr lang="en-US" b="1" dirty="0"/>
              <a:t>assignment operator</a:t>
            </a:r>
            <a:r>
              <a:rPr lang="en-US" dirty="0"/>
              <a:t>.  </a:t>
            </a:r>
          </a:p>
          <a:p>
            <a:r>
              <a:rPr lang="en-US" dirty="0"/>
              <a:t>It is NOT the “equals” sign, though we still often read it aloud as “equals”.  We can read it aloud as “gets” or “is assigned.”</a:t>
            </a:r>
          </a:p>
        </p:txBody>
      </p:sp>
      <p:sp>
        <p:nvSpPr>
          <p:cNvPr id="9" name="Oval 8"/>
          <p:cNvSpPr/>
          <p:nvPr/>
        </p:nvSpPr>
        <p:spPr>
          <a:xfrm>
            <a:off x="4889500" y="2278319"/>
            <a:ext cx="36830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3200" y="4602163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66391" y="311943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right hand side of the assignment operator is the value that will be assigned to the box</a:t>
            </a:r>
          </a:p>
        </p:txBody>
      </p:sp>
      <p:sp>
        <p:nvSpPr>
          <p:cNvPr id="8" name="Oval 7"/>
          <p:cNvSpPr/>
          <p:nvPr/>
        </p:nvSpPr>
        <p:spPr>
          <a:xfrm>
            <a:off x="2083441" y="5276781"/>
            <a:ext cx="116840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26050" y="2225770"/>
            <a:ext cx="3778250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r>
              <a:rPr lang="en-US" dirty="0"/>
              <a:t>When this statement is executed:</a:t>
            </a:r>
          </a:p>
          <a:p>
            <a:pPr lvl="1"/>
            <a:r>
              <a:rPr lang="en-US" dirty="0"/>
              <a:t>We </a:t>
            </a:r>
            <a:r>
              <a:rPr lang="en-US" b="1" dirty="0"/>
              <a:t>FIRST</a:t>
            </a:r>
            <a:r>
              <a:rPr lang="en-US" dirty="0"/>
              <a:t> evaluate the right hand side</a:t>
            </a:r>
          </a:p>
          <a:p>
            <a:pPr lvl="1"/>
            <a:r>
              <a:rPr lang="en-US" dirty="0"/>
              <a:t>Then, we assign that value to the left hand side</a:t>
            </a:r>
          </a:p>
          <a:p>
            <a:r>
              <a:rPr lang="en-US" dirty="0"/>
              <a:t>Some examples follow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2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first find what is the value in variable x, which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add 3+1 to get 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assign the value of 4 to variable z, replacing the value previously stored there.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1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z=x+2*y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1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z=x+2*y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first find what is the value in variables x and y, which are 3 and 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multiply 2 times 5 (order of operations!), to get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add 3 to 10, to get 13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assign that value, 13, to variable z, replacing the value previously stored there.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2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z=z+1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8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403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If we can’t remember things, we can’t actually do very much</a:t>
            </a:r>
          </a:p>
          <a:p>
            <a:pPr>
              <a:lnSpc>
                <a:spcPct val="200000"/>
              </a:lnSpc>
            </a:pPr>
            <a:r>
              <a:rPr lang="en-US" dirty="0"/>
              <a:t>Computers have memory – the ability to remember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z=z+1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first find what is the value in variable z, which is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add 10+1 to get 11.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assign the value of 11 to variable z, replacing the value previously stored there.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6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z=z+1</a:t>
            </a:r>
          </a:p>
          <a:p>
            <a:r>
              <a:rPr lang="en-US" dirty="0"/>
              <a:t>Notice: the use of the same variable on the right and left side is not a problem!</a:t>
            </a:r>
          </a:p>
          <a:p>
            <a:r>
              <a:rPr lang="en-US" dirty="0"/>
              <a:t>While this statement would make no sense if the = really meant “equals”, it makes perfect sense since = is actually an assignment operation.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5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Giving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were asked to give a stranger directions from one place to another, how would you do it?</a:t>
            </a:r>
          </a:p>
          <a:p>
            <a:pPr lvl="1"/>
            <a:r>
              <a:rPr lang="en-US" dirty="0"/>
              <a:t>Drive straight to the next light</a:t>
            </a:r>
          </a:p>
          <a:p>
            <a:pPr lvl="1"/>
            <a:r>
              <a:rPr lang="en-US" dirty="0"/>
              <a:t>Turn right</a:t>
            </a:r>
          </a:p>
          <a:p>
            <a:pPr lvl="1"/>
            <a:r>
              <a:rPr lang="en-US" dirty="0"/>
              <a:t>Drive 1 mile</a:t>
            </a:r>
          </a:p>
          <a:p>
            <a:pPr lvl="1"/>
            <a:r>
              <a:rPr lang="en-US" dirty="0"/>
              <a:t>Take the entrance ramp to the highway</a:t>
            </a:r>
          </a:p>
          <a:p>
            <a:pPr lvl="1"/>
            <a:r>
              <a:rPr lang="en-US" dirty="0"/>
              <a:t>Drive until exit 391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This is a </a:t>
            </a:r>
            <a:r>
              <a:rPr lang="en-US" b="1" dirty="0">
                <a:solidFill>
                  <a:srgbClr val="C00000"/>
                </a:solidFill>
              </a:rPr>
              <a:t>sequence of steps </a:t>
            </a:r>
            <a:r>
              <a:rPr lang="en-US" dirty="0"/>
              <a:t>that the person should follow</a:t>
            </a:r>
          </a:p>
        </p:txBody>
      </p:sp>
    </p:spTree>
    <p:extLst>
      <p:ext uri="{BB962C8B-B14F-4D97-AF65-F5344CB8AC3E}">
        <p14:creationId xmlns:p14="http://schemas.microsoft.com/office/powerpoint/2010/main" val="5965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Sequential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85" y="178249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are used to giving and receiving instructions as a </a:t>
            </a:r>
            <a:r>
              <a:rPr lang="en-US" dirty="0">
                <a:solidFill>
                  <a:srgbClr val="C00000"/>
                </a:solidFill>
              </a:rPr>
              <a:t>sequential series of steps.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is a very important process – </a:t>
            </a:r>
            <a:r>
              <a:rPr lang="en-US" dirty="0">
                <a:solidFill>
                  <a:srgbClr val="0070C0"/>
                </a:solidFill>
              </a:rPr>
              <a:t>learning how to break up a complex task in various ways is critical to programming</a:t>
            </a:r>
            <a:r>
              <a:rPr lang="en-US" dirty="0"/>
              <a:t>, and to dealing with any large project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Including many parts of </a:t>
            </a:r>
            <a:r>
              <a:rPr lang="en-US" b="1" dirty="0">
                <a:solidFill>
                  <a:srgbClr val="C00000"/>
                </a:solidFill>
              </a:rPr>
              <a:t>engineering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One of the main ways this is done is to create a sequence of steps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You’ll get some practice with this in lab</a:t>
            </a:r>
          </a:p>
        </p:txBody>
      </p:sp>
    </p:spTree>
    <p:extLst>
      <p:ext uri="{BB962C8B-B14F-4D97-AF65-F5344CB8AC3E}">
        <p14:creationId xmlns:p14="http://schemas.microsoft.com/office/powerpoint/2010/main" val="4923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Sequential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5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are used to giving and receiving instructions as a sequential series of steps.</a:t>
            </a:r>
          </a:p>
          <a:p>
            <a:pPr>
              <a:lnSpc>
                <a:spcPct val="150000"/>
              </a:lnSpc>
            </a:pPr>
            <a:r>
              <a:rPr lang="en-US" dirty="0"/>
              <a:t>When we give instructions to a computer, we’ll do the same thing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Our instructions will be a sequence of steps that we want the computer to do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We can think of the computer as mindlessly following those instructions, in the order they’re specified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Later, we will see ways of giving instructions that aren’t sequential!</a:t>
            </a:r>
          </a:p>
        </p:txBody>
      </p:sp>
    </p:spTree>
    <p:extLst>
      <p:ext uri="{BB962C8B-B14F-4D97-AF65-F5344CB8AC3E}">
        <p14:creationId xmlns:p14="http://schemas.microsoft.com/office/powerpoint/2010/main" val="29664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0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1148847">
            <a:off x="424718" y="310251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63900" y="365833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 can be helpful to keep track of the “instruction pointer” – that is, what the next instruction to be executed is.  We can think of the program as being “at” these points between statements.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starts out in front of the first statement.</a:t>
            </a:r>
          </a:p>
        </p:txBody>
      </p:sp>
    </p:spTree>
    <p:extLst>
      <p:ext uri="{BB962C8B-B14F-4D97-AF65-F5344CB8AC3E}">
        <p14:creationId xmlns:p14="http://schemas.microsoft.com/office/powerpoint/2010/main" val="14845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 rot="1148847">
            <a:off x="279297" y="3597531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3900" y="365833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first statement is executed, the variable z has the value 3 stored inside.</a:t>
            </a:r>
          </a:p>
        </p:txBody>
      </p:sp>
    </p:spTree>
    <p:extLst>
      <p:ext uri="{BB962C8B-B14F-4D97-AF65-F5344CB8AC3E}">
        <p14:creationId xmlns:p14="http://schemas.microsoft.com/office/powerpoint/2010/main" val="1091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1148847">
            <a:off x="373918" y="417401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3900" y="365833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second statement, z has the value 5.</a:t>
            </a:r>
          </a:p>
        </p:txBody>
      </p:sp>
    </p:spTree>
    <p:extLst>
      <p:ext uri="{BB962C8B-B14F-4D97-AF65-F5344CB8AC3E}">
        <p14:creationId xmlns:p14="http://schemas.microsoft.com/office/powerpoint/2010/main" val="25741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1148847">
            <a:off x="279298" y="465061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3900" y="365833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third statement, z is 1.</a:t>
            </a:r>
          </a:p>
        </p:txBody>
      </p:sp>
    </p:spTree>
    <p:extLst>
      <p:ext uri="{BB962C8B-B14F-4D97-AF65-F5344CB8AC3E}">
        <p14:creationId xmlns:p14="http://schemas.microsoft.com/office/powerpoint/2010/main" val="32509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Computer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r>
              <a:rPr lang="en-US" dirty="0"/>
              <a:t>Computer memory is organized in a </a:t>
            </a:r>
            <a:r>
              <a:rPr lang="en-US" dirty="0">
                <a:solidFill>
                  <a:srgbClr val="C00000"/>
                </a:solidFill>
              </a:rPr>
              <a:t>hierarchy</a:t>
            </a:r>
          </a:p>
          <a:p>
            <a:r>
              <a:rPr lang="en-US" dirty="0"/>
              <a:t>As you go higher in the hierarchy, the memory becomes slower to access, but you get more, and it is more permanent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0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66058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7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17401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4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65061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17652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that the value of x changed, but NOT the value of z.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third statement, assigning z=x was just assigning the current value of x to z, not making z forever equivalent to x.</a:t>
            </a:r>
          </a:p>
        </p:txBody>
      </p:sp>
    </p:spTree>
    <p:extLst>
      <p:ext uri="{BB962C8B-B14F-4D97-AF65-F5344CB8AC3E}">
        <p14:creationId xmlns:p14="http://schemas.microsoft.com/office/powerpoint/2010/main" val="29880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1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25701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3.14159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4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380975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3.14159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5.3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425418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3.14159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5.3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588.977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5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5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Computer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When we say </a:t>
            </a:r>
            <a:r>
              <a:rPr lang="en-US" dirty="0">
                <a:solidFill>
                  <a:srgbClr val="FF0000"/>
                </a:solidFill>
              </a:rPr>
              <a:t>“memory”, </a:t>
            </a:r>
            <a:r>
              <a:rPr lang="en-US" dirty="0"/>
              <a:t>we’ll be referring to “main memory”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305143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8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80975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6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425418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7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812255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23538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0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75609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Special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types of operations are very common.  Because of this, some special assignment operators have been defined.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x = x + c</a:t>
            </a:r>
          </a:p>
          <a:p>
            <a:r>
              <a:rPr lang="en-US" dirty="0"/>
              <a:t>Can be written: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x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latin typeface="Consolas" panose="020B0609020204030204" pitchFamily="49" charset="0"/>
              </a:rPr>
              <a:t> c</a:t>
            </a:r>
          </a:p>
          <a:p>
            <a:r>
              <a:rPr lang="en-US" dirty="0"/>
              <a:t>Means, for the variable on the left, increment by the amount on right</a:t>
            </a:r>
          </a:p>
          <a:p>
            <a:endParaRPr lang="en-US" dirty="0"/>
          </a:p>
          <a:p>
            <a:r>
              <a:rPr lang="en-US" dirty="0"/>
              <a:t>Similarly for: </a:t>
            </a:r>
            <a:r>
              <a:rPr lang="en-US" b="1" dirty="0">
                <a:latin typeface="Consolas" panose="020B0609020204030204" pitchFamily="49" charset="0"/>
              </a:rPr>
              <a:t>-=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*=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/=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a-=3</a:t>
            </a:r>
            <a:r>
              <a:rPr lang="en-US" dirty="0"/>
              <a:t> means </a:t>
            </a:r>
            <a:r>
              <a:rPr lang="en-US" dirty="0">
                <a:latin typeface="Consolas" panose="020B0609020204030204" pitchFamily="49" charset="0"/>
              </a:rPr>
              <a:t>a=a-3</a:t>
            </a:r>
          </a:p>
        </p:txBody>
      </p:sp>
    </p:spTree>
    <p:extLst>
      <p:ext uri="{BB962C8B-B14F-4D97-AF65-F5344CB8AC3E}">
        <p14:creationId xmlns:p14="http://schemas.microsoft.com/office/powerpoint/2010/main" val="24110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7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325701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6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6" y="380975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1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Computer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r>
              <a:rPr lang="en-US" dirty="0"/>
              <a:t>Later in the course, we’ll talk about handling files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4254185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variable x gets its prior value, x, multiplied by 4.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was equivalent to: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x=x*4</a:t>
            </a:r>
          </a:p>
        </p:txBody>
      </p:sp>
    </p:spTree>
    <p:extLst>
      <p:ext uri="{BB962C8B-B14F-4D97-AF65-F5344CB8AC3E}">
        <p14:creationId xmlns:p14="http://schemas.microsoft.com/office/powerpoint/2010/main" val="19850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81225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variable y has its value incremented by 7 times the value of x, or 56.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was equivalent to: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y=y+7*x</a:t>
            </a:r>
          </a:p>
        </p:txBody>
      </p:sp>
    </p:spTree>
    <p:extLst>
      <p:ext uri="{BB962C8B-B14F-4D97-AF65-F5344CB8AC3E}">
        <p14:creationId xmlns:p14="http://schemas.microsoft.com/office/powerpoint/2010/main" val="19698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537914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67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2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75609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-1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variable z has its value decremented by the value of z plus one.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was equivalent to:</a:t>
            </a:r>
          </a:p>
          <a:p>
            <a:r>
              <a:rPr lang="en-US" dirty="0">
                <a:solidFill>
                  <a:srgbClr val="FF0000"/>
                </a:solidFill>
              </a:rPr>
              <a:t>z=z-(z+1)</a:t>
            </a:r>
          </a:p>
        </p:txBody>
      </p:sp>
    </p:spTree>
    <p:extLst>
      <p:ext uri="{BB962C8B-B14F-4D97-AF65-F5344CB8AC3E}">
        <p14:creationId xmlns:p14="http://schemas.microsoft.com/office/powerpoint/2010/main" val="34767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2449-5A30-4F93-9933-BA9FF443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 reminder of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6617-028C-43D2-90DE-B937561B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is to the “console” – a window or the screen that </a:t>
            </a:r>
            <a:r>
              <a:rPr lang="en-US" dirty="0">
                <a:solidFill>
                  <a:srgbClr val="0070C0"/>
                </a:solidFill>
              </a:rPr>
              <a:t>shows the output of the program.</a:t>
            </a:r>
          </a:p>
          <a:p>
            <a:r>
              <a:rPr lang="en-US" dirty="0"/>
              <a:t>To show the value of a variable, we </a:t>
            </a:r>
            <a:r>
              <a:rPr lang="en-US" b="1" dirty="0">
                <a:solidFill>
                  <a:srgbClr val="0070C0"/>
                </a:solidFill>
              </a:rPr>
              <a:t>“print” </a:t>
            </a:r>
            <a:r>
              <a:rPr lang="en-US" dirty="0"/>
              <a:t>it</a:t>
            </a:r>
          </a:p>
          <a:p>
            <a:r>
              <a:rPr lang="en-US" dirty="0"/>
              <a:t>Command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b="1" dirty="0">
                <a:solidFill>
                  <a:srgbClr val="0070C0"/>
                </a:solidFill>
              </a:rPr>
              <a:t>x </a:t>
            </a:r>
            <a:r>
              <a:rPr lang="en-US" dirty="0"/>
              <a:t>is the thing you want to be printed.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/>
              <a:t> can be: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constant </a:t>
            </a:r>
            <a:r>
              <a:rPr lang="en-US" dirty="0"/>
              <a:t>fixed value (a “literal”)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variable </a:t>
            </a:r>
          </a:p>
          <a:p>
            <a:pPr lvl="1"/>
            <a:r>
              <a:rPr lang="en-US" dirty="0"/>
              <a:t>or an </a:t>
            </a:r>
            <a:r>
              <a:rPr lang="en-US" dirty="0">
                <a:solidFill>
                  <a:srgbClr val="C00000"/>
                </a:solidFill>
              </a:rPr>
              <a:t>expression</a:t>
            </a:r>
          </a:p>
          <a:p>
            <a:pPr lvl="2"/>
            <a:r>
              <a:rPr lang="en-US" dirty="0"/>
              <a:t>a combination of literals, constants, variables, functions, etc. that compute 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2160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print the value of a variable, then, we will write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print(x)</a:t>
            </a:r>
            <a:r>
              <a:rPr lang="en-US" dirty="0"/>
              <a:t>, where </a:t>
            </a:r>
            <a:r>
              <a:rPr lang="en-US" dirty="0">
                <a:solidFill>
                  <a:srgbClr val="0070C0"/>
                </a:solidFill>
              </a:rPr>
              <a:t>x </a:t>
            </a:r>
            <a:r>
              <a:rPr lang="en-US" dirty="0"/>
              <a:t>is the </a:t>
            </a:r>
            <a:r>
              <a:rPr lang="en-US" dirty="0">
                <a:solidFill>
                  <a:srgbClr val="0070C0"/>
                </a:solidFill>
              </a:rPr>
              <a:t>variable name</a:t>
            </a:r>
            <a:r>
              <a:rPr lang="en-US" dirty="0"/>
              <a:t>.</a:t>
            </a:r>
          </a:p>
          <a:p>
            <a:r>
              <a:rPr lang="en-US" dirty="0"/>
              <a:t>Example: The following program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 =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= 2**4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-=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 = b//2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Outputs: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4243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print the value of a variable, then, we will write </a:t>
            </a:r>
            <a:r>
              <a:rPr lang="en-US" dirty="0">
                <a:latin typeface="Consolas" panose="020B0609020204030204" pitchFamily="49" charset="0"/>
              </a:rPr>
              <a:t>print(x)</a:t>
            </a:r>
            <a:r>
              <a:rPr lang="en-US" dirty="0"/>
              <a:t>, where x is the variable name.</a:t>
            </a:r>
          </a:p>
          <a:p>
            <a:r>
              <a:rPr lang="en-US" dirty="0"/>
              <a:t>Example: The following program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 =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= 2**4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-=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 = b//2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Outputs: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23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5C02-67BC-488C-A2E5-80A4C98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This week’s Lab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1900-4181-4D15-87CF-01BF3FF5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2691534"/>
            <a:ext cx="10515600" cy="1208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 is to practice variable manipulation and sequential statements</a:t>
            </a:r>
          </a:p>
        </p:txBody>
      </p:sp>
    </p:spTree>
    <p:extLst>
      <p:ext uri="{BB962C8B-B14F-4D97-AF65-F5344CB8AC3E}">
        <p14:creationId xmlns:p14="http://schemas.microsoft.com/office/powerpoint/2010/main" val="38999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Computer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We’ll ignore the lowest levels of memory in this class.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5900" cy="4351338"/>
          </a:xfrm>
        </p:spPr>
        <p:txBody>
          <a:bodyPr/>
          <a:lstStyle/>
          <a:p>
            <a:r>
              <a:rPr lang="en-US" dirty="0"/>
              <a:t>Think of </a:t>
            </a:r>
            <a:r>
              <a:rPr lang="en-US" dirty="0">
                <a:solidFill>
                  <a:srgbClr val="FF0000"/>
                </a:solidFill>
              </a:rPr>
              <a:t>main memory </a:t>
            </a:r>
            <a:r>
              <a:rPr lang="en-US" dirty="0"/>
              <a:t>as being a bunch of </a:t>
            </a:r>
            <a:r>
              <a:rPr lang="en-US" dirty="0">
                <a:solidFill>
                  <a:srgbClr val="0070C0"/>
                </a:solidFill>
              </a:rPr>
              <a:t>“boxes” </a:t>
            </a:r>
            <a:r>
              <a:rPr lang="en-US" dirty="0"/>
              <a:t>that hold information.</a:t>
            </a:r>
          </a:p>
          <a:p>
            <a:endParaRPr lang="en-US" dirty="0"/>
          </a:p>
          <a:p>
            <a:r>
              <a:rPr lang="en-US" dirty="0"/>
              <a:t>We will call these boxes of memory </a:t>
            </a:r>
            <a:r>
              <a:rPr lang="en-US" b="1" dirty="0">
                <a:solidFill>
                  <a:srgbClr val="FF0000"/>
                </a:solidFill>
              </a:rPr>
              <a:t>variables</a:t>
            </a:r>
          </a:p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747000" y="365125"/>
            <a:ext cx="3263900" cy="2336800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Main Memory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29500" y="3113683"/>
            <a:ext cx="3619500" cy="3279975"/>
            <a:chOff x="7429500" y="3113683"/>
            <a:chExt cx="3619500" cy="3279975"/>
          </a:xfrm>
        </p:grpSpPr>
        <p:sp>
          <p:nvSpPr>
            <p:cNvPr id="5" name="Cube 4"/>
            <p:cNvSpPr/>
            <p:nvPr/>
          </p:nvSpPr>
          <p:spPr>
            <a:xfrm>
              <a:off x="7429500" y="3116262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8763000" y="5771358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8763000" y="4886326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8763000" y="4001294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8763000" y="3113683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10096500" y="5771358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10096500" y="4883747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>
              <a:off x="10096500" y="4001294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10096500" y="3113683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7429500" y="4001294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7429500" y="4886326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7429500" y="5771358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0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Variables and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53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variable</a:t>
            </a:r>
            <a:r>
              <a:rPr lang="en-US" dirty="0"/>
              <a:t> (a box of memory) can hold some unit of information</a:t>
            </a:r>
          </a:p>
          <a:p>
            <a:pPr lvl="1"/>
            <a:r>
              <a:rPr lang="en-US" dirty="0"/>
              <a:t>e.g. a number, like the number 19</a:t>
            </a:r>
          </a:p>
          <a:p>
            <a:r>
              <a:rPr lang="en-US" dirty="0"/>
              <a:t>We need a way to refer to a particular variable, to distinguish it from the other boxes of memory.  This will be the variable </a:t>
            </a:r>
            <a:r>
              <a:rPr lang="en-US" b="1" dirty="0">
                <a:solidFill>
                  <a:srgbClr val="0070C0"/>
                </a:solidFill>
              </a:rPr>
              <a:t>name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/>
              <a:t>e.g. age</a:t>
            </a:r>
          </a:p>
          <a:p>
            <a:r>
              <a:rPr lang="en-US" dirty="0"/>
              <a:t>Think of the name as the </a:t>
            </a:r>
            <a:r>
              <a:rPr lang="en-US" b="1" dirty="0">
                <a:solidFill>
                  <a:srgbClr val="0070C0"/>
                </a:solidFill>
              </a:rPr>
              <a:t>label</a:t>
            </a:r>
            <a:r>
              <a:rPr lang="en-US" b="1" dirty="0"/>
              <a:t> </a:t>
            </a:r>
            <a:r>
              <a:rPr lang="en-US" dirty="0"/>
              <a:t>for the box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4900" y="1825625"/>
            <a:ext cx="2781300" cy="1574800"/>
            <a:chOff x="8724900" y="1825625"/>
            <a:chExt cx="2781300" cy="1574800"/>
          </a:xfrm>
        </p:grpSpPr>
        <p:sp>
          <p:nvSpPr>
            <p:cNvPr id="4" name="Cube 3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1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8452</TotalTime>
  <Words>3240</Words>
  <Application>Microsoft Office PowerPoint</Application>
  <PresentationFormat>Widescreen</PresentationFormat>
  <Paragraphs>753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Office Theme</vt:lpstr>
      <vt:lpstr>Lecture 2</vt:lpstr>
      <vt:lpstr>Goals for today</vt:lpstr>
      <vt:lpstr>Computer Memory</vt:lpstr>
      <vt:lpstr>Computer Memory</vt:lpstr>
      <vt:lpstr>Computer Memory</vt:lpstr>
      <vt:lpstr>Computer Memory</vt:lpstr>
      <vt:lpstr>Computer Memory</vt:lpstr>
      <vt:lpstr>Main Memory</vt:lpstr>
      <vt:lpstr>Variables and Names</vt:lpstr>
      <vt:lpstr>The (Python) rules for naming</vt:lpstr>
      <vt:lpstr>Naming Variables and Constants</vt:lpstr>
      <vt:lpstr>The importance of names</vt:lpstr>
      <vt:lpstr>Are these names valid and good?</vt:lpstr>
      <vt:lpstr>More about naming</vt:lpstr>
      <vt:lpstr>Determining the Variables You Need: Mapping Problems to Software</vt:lpstr>
      <vt:lpstr>Example Problem Taken from Your Own Life</vt:lpstr>
      <vt:lpstr>Names for our Study Session Problem</vt:lpstr>
      <vt:lpstr>Variable Values</vt:lpstr>
      <vt:lpstr>Assignment</vt:lpstr>
      <vt:lpstr>Assignment statements</vt:lpstr>
      <vt:lpstr>Assignment statements</vt:lpstr>
      <vt:lpstr>Assignment statements</vt:lpstr>
      <vt:lpstr>Assignment statements</vt:lpstr>
      <vt:lpstr>Assignment statements</vt:lpstr>
      <vt:lpstr>Example</vt:lpstr>
      <vt:lpstr>Example</vt:lpstr>
      <vt:lpstr>Example</vt:lpstr>
      <vt:lpstr>Example</vt:lpstr>
      <vt:lpstr>Example</vt:lpstr>
      <vt:lpstr>Example</vt:lpstr>
      <vt:lpstr>Example</vt:lpstr>
      <vt:lpstr>Giving Instructions</vt:lpstr>
      <vt:lpstr>Sequential Steps</vt:lpstr>
      <vt:lpstr>Sequential Steps</vt:lpstr>
      <vt:lpstr>Assignment sequences</vt:lpstr>
      <vt:lpstr>Assignment sequences</vt:lpstr>
      <vt:lpstr>Assignment sequences</vt:lpstr>
      <vt:lpstr>Assignment sequences</vt:lpstr>
      <vt:lpstr>Assignment sequences</vt:lpstr>
      <vt:lpstr>Assignment sequences (2)</vt:lpstr>
      <vt:lpstr>Assignment sequences (2)</vt:lpstr>
      <vt:lpstr>Assignment sequences (2)</vt:lpstr>
      <vt:lpstr>Assignment sequences (2)</vt:lpstr>
      <vt:lpstr>Assignment sequences (2)</vt:lpstr>
      <vt:lpstr>Assignment sequences (3)</vt:lpstr>
      <vt:lpstr>Assignment sequences (3)</vt:lpstr>
      <vt:lpstr>Assignment sequences (3)</vt:lpstr>
      <vt:lpstr>Assignment sequences (3)</vt:lpstr>
      <vt:lpstr>Assignment sequences (4)</vt:lpstr>
      <vt:lpstr>Assignment sequences (4)</vt:lpstr>
      <vt:lpstr>Assignment sequences (4)</vt:lpstr>
      <vt:lpstr>Assignment sequences (4)</vt:lpstr>
      <vt:lpstr>Assignment sequences (4)</vt:lpstr>
      <vt:lpstr>Assignment sequences (4)</vt:lpstr>
      <vt:lpstr>Assignment sequences (4)</vt:lpstr>
      <vt:lpstr>Special Assignment Operators</vt:lpstr>
      <vt:lpstr>Assignment sequences (5)</vt:lpstr>
      <vt:lpstr>Assignment sequences (5)</vt:lpstr>
      <vt:lpstr>Assignment sequences (5)</vt:lpstr>
      <vt:lpstr>Assignment sequences (5)</vt:lpstr>
      <vt:lpstr>Assignment sequences (5)</vt:lpstr>
      <vt:lpstr>Assignment sequences (5)</vt:lpstr>
      <vt:lpstr>Assignment sequences (5)</vt:lpstr>
      <vt:lpstr>A reminder of output</vt:lpstr>
      <vt:lpstr>Output</vt:lpstr>
      <vt:lpstr>Output</vt:lpstr>
      <vt:lpstr>This week’s Lab and Assignment</vt:lpstr>
    </vt:vector>
  </TitlesOfParts>
  <Company>TAMU ECEN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Keyser, John C</dc:creator>
  <cp:lastModifiedBy>Jorge Lara</cp:lastModifiedBy>
  <cp:revision>50</cp:revision>
  <dcterms:created xsi:type="dcterms:W3CDTF">2018-01-15T17:47:12Z</dcterms:created>
  <dcterms:modified xsi:type="dcterms:W3CDTF">2018-09-03T04:47:49Z</dcterms:modified>
</cp:coreProperties>
</file>