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7" r:id="rId4"/>
    <p:sldId id="278" r:id="rId5"/>
    <p:sldId id="320" r:id="rId6"/>
    <p:sldId id="284" r:id="rId7"/>
    <p:sldId id="268" r:id="rId8"/>
    <p:sldId id="286" r:id="rId9"/>
    <p:sldId id="314" r:id="rId10"/>
    <p:sldId id="315" r:id="rId11"/>
    <p:sldId id="285" r:id="rId12"/>
    <p:sldId id="316" r:id="rId13"/>
    <p:sldId id="287" r:id="rId14"/>
    <p:sldId id="288" r:id="rId15"/>
    <p:sldId id="282" r:id="rId16"/>
    <p:sldId id="317" r:id="rId17"/>
    <p:sldId id="318" r:id="rId18"/>
    <p:sldId id="319" r:id="rId19"/>
    <p:sldId id="290" r:id="rId20"/>
    <p:sldId id="291" r:id="rId21"/>
    <p:sldId id="292" r:id="rId22"/>
    <p:sldId id="293" r:id="rId23"/>
    <p:sldId id="294" r:id="rId24"/>
    <p:sldId id="295" r:id="rId25"/>
    <p:sldId id="296" r:id="rId26"/>
    <p:sldId id="297" r:id="rId27"/>
    <p:sldId id="299" r:id="rId28"/>
    <p:sldId id="300" r:id="rId29"/>
    <p:sldId id="301" r:id="rId30"/>
    <p:sldId id="302" r:id="rId31"/>
    <p:sldId id="279" r:id="rId32"/>
    <p:sldId id="280" r:id="rId33"/>
    <p:sldId id="298" r:id="rId34"/>
    <p:sldId id="303" r:id="rId35"/>
    <p:sldId id="307" r:id="rId36"/>
    <p:sldId id="308" r:id="rId37"/>
    <p:sldId id="309" r:id="rId38"/>
    <p:sldId id="310" r:id="rId39"/>
    <p:sldId id="306" r:id="rId40"/>
    <p:sldId id="312" r:id="rId41"/>
    <p:sldId id="313" r:id="rId42"/>
    <p:sldId id="283" r:id="rId43"/>
    <p:sldId id="304" r:id="rId44"/>
    <p:sldId id="305" r:id="rId45"/>
    <p:sldId id="259" r:id="rId46"/>
    <p:sldId id="260" r:id="rId47"/>
    <p:sldId id="266" r:id="rId48"/>
    <p:sldId id="269" r:id="rId49"/>
    <p:sldId id="281" r:id="rId5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8" autoAdjust="0"/>
    <p:restoredTop sz="94660"/>
  </p:normalViewPr>
  <p:slideViewPr>
    <p:cSldViewPr snapToGrid="0">
      <p:cViewPr varScale="1">
        <p:scale>
          <a:sx n="91" d="100"/>
          <a:sy n="91" d="100"/>
        </p:scale>
        <p:origin x="72" y="4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5B252-EA57-4DF7-B5DB-C9A30D8927D2}" type="datetimeFigureOut">
              <a:rPr lang="en-US" smtClean="0"/>
              <a:t>9/16/2018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F1A6E-F1F7-4F15-826B-C88349542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377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5B252-EA57-4DF7-B5DB-C9A30D8927D2}" type="datetimeFigureOut">
              <a:rPr lang="en-US" smtClean="0"/>
              <a:t>9/16/2018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F1A6E-F1F7-4F15-826B-C88349542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466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5B252-EA57-4DF7-B5DB-C9A30D8927D2}" type="datetimeFigureOut">
              <a:rPr lang="en-US" smtClean="0"/>
              <a:t>9/16/2018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F1A6E-F1F7-4F15-826B-C88349542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856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5B252-EA57-4DF7-B5DB-C9A30D8927D2}" type="datetimeFigureOut">
              <a:rPr lang="en-US" smtClean="0"/>
              <a:t>9/16/2018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F1A6E-F1F7-4F15-826B-C88349542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577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5B252-EA57-4DF7-B5DB-C9A30D8927D2}" type="datetimeFigureOut">
              <a:rPr lang="en-US" smtClean="0"/>
              <a:t>9/16/2018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F1A6E-F1F7-4F15-826B-C88349542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441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5B252-EA57-4DF7-B5DB-C9A30D8927D2}" type="datetimeFigureOut">
              <a:rPr lang="en-US" smtClean="0"/>
              <a:t>9/16/2018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F1A6E-F1F7-4F15-826B-C88349542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407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5B252-EA57-4DF7-B5DB-C9A30D8927D2}" type="datetimeFigureOut">
              <a:rPr lang="en-US" smtClean="0"/>
              <a:t>9/16/2018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F1A6E-F1F7-4F15-826B-C88349542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733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5B252-EA57-4DF7-B5DB-C9A30D8927D2}" type="datetimeFigureOut">
              <a:rPr lang="en-US" smtClean="0"/>
              <a:t>9/16/2018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F1A6E-F1F7-4F15-826B-C88349542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766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5B252-EA57-4DF7-B5DB-C9A30D8927D2}" type="datetimeFigureOut">
              <a:rPr lang="en-US" smtClean="0"/>
              <a:t>9/16/2018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F1A6E-F1F7-4F15-826B-C88349542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922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5B252-EA57-4DF7-B5DB-C9A30D8927D2}" type="datetimeFigureOut">
              <a:rPr lang="en-US" smtClean="0"/>
              <a:t>9/16/2018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F1A6E-F1F7-4F15-826B-C88349542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705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5B252-EA57-4DF7-B5DB-C9A30D8927D2}" type="datetimeFigureOut">
              <a:rPr lang="en-US" smtClean="0"/>
              <a:t>9/16/2018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F1A6E-F1F7-4F15-826B-C88349542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683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85B252-EA57-4DF7-B5DB-C9A30D8927D2}" type="datetimeFigureOut">
              <a:rPr lang="en-US" smtClean="0"/>
              <a:t>9/16/2018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1F1A6E-F1F7-4F15-826B-C88349542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257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Lecture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Conditionals </a:t>
            </a:r>
            <a:endParaRPr lang="en-US" b="1" dirty="0" smtClean="0"/>
          </a:p>
          <a:p>
            <a:r>
              <a:rPr lang="en-US" b="1" dirty="0" smtClean="0"/>
              <a:t>and </a:t>
            </a:r>
          </a:p>
          <a:p>
            <a:r>
              <a:rPr lang="en-US" b="1" dirty="0" smtClean="0"/>
              <a:t>Boolean </a:t>
            </a:r>
            <a:r>
              <a:rPr lang="en-US" b="1" dirty="0"/>
              <a:t>Expressions</a:t>
            </a:r>
          </a:p>
        </p:txBody>
      </p:sp>
    </p:spTree>
    <p:extLst>
      <p:ext uri="{BB962C8B-B14F-4D97-AF65-F5344CB8AC3E}">
        <p14:creationId xmlns:p14="http://schemas.microsoft.com/office/powerpoint/2010/main" val="494699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0D825-8F4D-4563-803C-F90FB53CB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D3E08-3CF2-4862-A95C-42150093FA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4512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If we have variables: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</a:rPr>
              <a:t>JohnAge</a:t>
            </a:r>
            <a:r>
              <a:rPr lang="en-US" dirty="0"/>
              <a:t> : the age of John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</a:rPr>
              <a:t>JoeAge</a:t>
            </a:r>
            <a:r>
              <a:rPr lang="en-US" dirty="0"/>
              <a:t>: the age of Joe</a:t>
            </a:r>
          </a:p>
          <a:p>
            <a:pPr>
              <a:lnSpc>
                <a:spcPct val="150000"/>
              </a:lnSpc>
            </a:pPr>
            <a:r>
              <a:rPr lang="en-US" dirty="0"/>
              <a:t>And we want a Boolean variable: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</a:rPr>
              <a:t>JohnOlderThanJoe</a:t>
            </a:r>
            <a:r>
              <a:rPr lang="en-US" dirty="0"/>
              <a:t> : True if, and only if, John is older than Joe</a:t>
            </a:r>
          </a:p>
          <a:p>
            <a:pPr>
              <a:lnSpc>
                <a:spcPct val="150000"/>
              </a:lnSpc>
            </a:pPr>
            <a:r>
              <a:rPr lang="en-US" dirty="0"/>
              <a:t>How would we set that variable?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</a:rPr>
              <a:t>JohnOlderThanJoe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</a:rPr>
              <a:t>JohnAge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 &gt; 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</a:rPr>
              <a:t>JoeAge</a:t>
            </a:r>
            <a:endParaRPr lang="en-US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8907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Boolean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Boolean Operators are operators for </a:t>
            </a:r>
            <a:r>
              <a:rPr lang="en-US" b="1" dirty="0">
                <a:solidFill>
                  <a:srgbClr val="C00000"/>
                </a:solidFill>
              </a:rPr>
              <a:t>1</a:t>
            </a:r>
            <a:r>
              <a:rPr lang="en-US" dirty="0"/>
              <a:t> or </a:t>
            </a:r>
            <a:r>
              <a:rPr lang="en-US" b="1" dirty="0">
                <a:solidFill>
                  <a:srgbClr val="C00000"/>
                </a:solidFill>
              </a:rPr>
              <a:t>2</a:t>
            </a:r>
            <a:r>
              <a:rPr lang="en-US" dirty="0"/>
              <a:t> </a:t>
            </a:r>
            <a:r>
              <a:rPr lang="en-US" b="1" dirty="0">
                <a:solidFill>
                  <a:srgbClr val="0070C0"/>
                </a:solidFill>
              </a:rPr>
              <a:t>Booleans</a:t>
            </a:r>
          </a:p>
          <a:p>
            <a:r>
              <a:rPr lang="en-US" dirty="0"/>
              <a:t>The Boolean operators are </a:t>
            </a:r>
            <a:r>
              <a:rPr lang="en-US" b="1" dirty="0">
                <a:solidFill>
                  <a:srgbClr val="C00000"/>
                </a:solidFill>
              </a:rPr>
              <a:t>and</a:t>
            </a:r>
            <a:r>
              <a:rPr lang="en-US" dirty="0">
                <a:solidFill>
                  <a:srgbClr val="C00000"/>
                </a:solidFill>
              </a:rPr>
              <a:t>, </a:t>
            </a:r>
            <a:r>
              <a:rPr lang="en-US" b="1" dirty="0">
                <a:solidFill>
                  <a:srgbClr val="C00000"/>
                </a:solidFill>
              </a:rPr>
              <a:t>or</a:t>
            </a:r>
            <a:r>
              <a:rPr lang="en-US" dirty="0"/>
              <a:t>, and </a:t>
            </a:r>
            <a:r>
              <a:rPr lang="en-US" b="1" dirty="0">
                <a:solidFill>
                  <a:srgbClr val="C00000"/>
                </a:solidFill>
              </a:rPr>
              <a:t>not</a:t>
            </a:r>
          </a:p>
          <a:p>
            <a:pPr lvl="1"/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A and B </a:t>
            </a:r>
            <a:r>
              <a:rPr lang="en-US" dirty="0"/>
              <a:t>: true if </a:t>
            </a:r>
            <a:r>
              <a:rPr lang="en-US" dirty="0">
                <a:solidFill>
                  <a:srgbClr val="C00000"/>
                </a:solidFill>
              </a:rPr>
              <a:t>both A and B are true</a:t>
            </a:r>
            <a:r>
              <a:rPr lang="en-US" dirty="0"/>
              <a:t>, false otherwise</a:t>
            </a:r>
          </a:p>
          <a:p>
            <a:pPr lvl="1"/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A or B </a:t>
            </a:r>
            <a:r>
              <a:rPr lang="en-US" dirty="0"/>
              <a:t>: true if </a:t>
            </a:r>
            <a:r>
              <a:rPr lang="en-US" dirty="0">
                <a:solidFill>
                  <a:srgbClr val="C00000"/>
                </a:solidFill>
              </a:rPr>
              <a:t>A is true or B is true </a:t>
            </a:r>
            <a:r>
              <a:rPr lang="en-US" dirty="0"/>
              <a:t>(or both are true), false otherwise</a:t>
            </a:r>
          </a:p>
          <a:p>
            <a:pPr lvl="1"/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not A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/>
              <a:t>: “reverses” A, so true if A is false, false if A is true</a:t>
            </a:r>
          </a:p>
          <a:p>
            <a:r>
              <a:rPr lang="en-US" dirty="0"/>
              <a:t>Boolean operators can be combined to create almost any logical decision</a:t>
            </a:r>
          </a:p>
          <a:p>
            <a:pPr lvl="1"/>
            <a:r>
              <a:rPr lang="en-US" dirty="0"/>
              <a:t>There are often many ways to combine Booleans and get the same result</a:t>
            </a:r>
          </a:p>
          <a:p>
            <a:pPr lvl="2"/>
            <a:r>
              <a:rPr lang="en-US" dirty="0"/>
              <a:t>e.g. A and B is equivalent to: not ((not A) or (not B))</a:t>
            </a:r>
          </a:p>
          <a:p>
            <a:pPr lvl="1"/>
            <a:r>
              <a:rPr lang="en-US" dirty="0"/>
              <a:t>Same is true for larger Boolean/Relational Expressions</a:t>
            </a:r>
          </a:p>
          <a:p>
            <a:pPr lvl="2"/>
            <a:r>
              <a:rPr lang="en-US" dirty="0"/>
              <a:t>((A &gt; B) and (B &lt; C)) is equivalent to: not ((B&gt;=A) or (B&gt;=C))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331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Boolean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dirty="0" smtClean="0"/>
              <a:t>Examples</a:t>
            </a:r>
            <a:r>
              <a:rPr lang="en-US" dirty="0"/>
              <a:t>:</a:t>
            </a:r>
            <a:endParaRPr lang="en-US" b="1" dirty="0"/>
          </a:p>
          <a:p>
            <a:pPr lvl="1">
              <a:lnSpc>
                <a:spcPct val="150000"/>
              </a:lnSpc>
            </a:pPr>
            <a:r>
              <a:rPr lang="en-US" dirty="0"/>
              <a:t>To test if a variable is </a:t>
            </a:r>
            <a:r>
              <a:rPr lang="en-US" b="1" dirty="0"/>
              <a:t>between 0 and 100, inclusive</a:t>
            </a:r>
          </a:p>
          <a:p>
            <a:pPr marL="914400" lvl="2" indent="0">
              <a:lnSpc>
                <a:spcPct val="150000"/>
              </a:lnSpc>
              <a:buNone/>
            </a:pP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((variable1 &gt;= 0) and (variable1 &lt;= 100))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To test if two variables are </a:t>
            </a:r>
            <a:r>
              <a:rPr lang="en-US" b="1" dirty="0"/>
              <a:t>equal and positive</a:t>
            </a:r>
          </a:p>
          <a:p>
            <a:pPr marL="914400" lvl="2" indent="0">
              <a:lnSpc>
                <a:spcPct val="150000"/>
              </a:lnSpc>
              <a:buNone/>
            </a:pP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((variable1 == variable2) and (variable1 &gt; 0))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Notice: don’t need to test for variable2 &gt; 0 since we know variable1 must equal variable2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Alternative versions of the above tests:</a:t>
            </a:r>
          </a:p>
          <a:p>
            <a:pPr marL="914400" lvl="2" indent="0">
              <a:lnSpc>
                <a:spcPct val="150000"/>
              </a:lnSpc>
              <a:buNone/>
            </a:pP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not ((variable1 &lt; 0) or (variable1 &gt; 100))</a:t>
            </a:r>
          </a:p>
          <a:p>
            <a:pPr marL="914400" lvl="2" indent="0">
              <a:lnSpc>
                <a:spcPct val="150000"/>
              </a:lnSpc>
              <a:buNone/>
            </a:pP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not ((variable1 != variable2) or (variable1 &lt;= 0))</a:t>
            </a:r>
          </a:p>
          <a:p>
            <a:pPr lvl="1"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750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285685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/>
              <a:t>Given a temperature in Fahrenheit stored in the variable F, set a variable that tells whether water at that temperature is in liquid form or not.</a:t>
            </a:r>
          </a:p>
        </p:txBody>
      </p:sp>
    </p:spTree>
    <p:extLst>
      <p:ext uri="{BB962C8B-B14F-4D97-AF65-F5344CB8AC3E}">
        <p14:creationId xmlns:p14="http://schemas.microsoft.com/office/powerpoint/2010/main" val="3106048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Given a temperature in Fahrenheit stored in the variable F, set a variable that tells whether water at that temperature is in liquid form or not.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is_liquid</a:t>
            </a:r>
            <a:r>
              <a:rPr lang="en-US" dirty="0">
                <a:latin typeface="Consolas" panose="020B0609020204030204" pitchFamily="49" charset="0"/>
              </a:rPr>
              <a:t> = (F &gt;= 32) and (F &lt;= 212)</a:t>
            </a:r>
          </a:p>
        </p:txBody>
      </p:sp>
    </p:spTree>
    <p:extLst>
      <p:ext uri="{BB962C8B-B14F-4D97-AF65-F5344CB8AC3E}">
        <p14:creationId xmlns:p14="http://schemas.microsoft.com/office/powerpoint/2010/main" val="1996996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Order of Operation and Boolean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Boolean order of operations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0070C0"/>
                </a:solidFill>
              </a:rPr>
              <a:t>not</a:t>
            </a:r>
            <a:r>
              <a:rPr lang="en-US" dirty="0"/>
              <a:t> before </a:t>
            </a:r>
            <a:r>
              <a:rPr lang="en-US" b="1" i="1" dirty="0">
                <a:solidFill>
                  <a:srgbClr val="C00000"/>
                </a:solidFill>
              </a:rPr>
              <a:t>and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before </a:t>
            </a:r>
            <a:r>
              <a:rPr lang="en-US" i="1" dirty="0">
                <a:solidFill>
                  <a:srgbClr val="C00000"/>
                </a:solidFill>
              </a:rPr>
              <a:t>or </a:t>
            </a:r>
            <a:endParaRPr lang="en-US" dirty="0">
              <a:solidFill>
                <a:srgbClr val="C00000"/>
              </a:solidFill>
            </a:endParaRPr>
          </a:p>
          <a:p>
            <a:r>
              <a:rPr lang="en-US" dirty="0"/>
              <a:t>Relational operators before Boolean operators</a:t>
            </a:r>
          </a:p>
          <a:p>
            <a:pPr lvl="1"/>
            <a:r>
              <a:rPr lang="en-US" b="1" i="1" dirty="0"/>
              <a:t>not a == b </a:t>
            </a:r>
            <a:r>
              <a:rPr lang="en-US" dirty="0"/>
              <a:t>is evaluated </a:t>
            </a:r>
            <a:br>
              <a:rPr lang="en-US" dirty="0"/>
            </a:br>
            <a:r>
              <a:rPr lang="en-US" b="1" i="1" dirty="0"/>
              <a:t>not (a == b) </a:t>
            </a:r>
            <a:r>
              <a:rPr lang="en-US" dirty="0"/>
              <a:t>rather than </a:t>
            </a:r>
            <a:br>
              <a:rPr lang="en-US" dirty="0"/>
            </a:br>
            <a:r>
              <a:rPr lang="en-US" b="1" i="1" dirty="0"/>
              <a:t>(not a) == b</a:t>
            </a:r>
          </a:p>
          <a:p>
            <a:r>
              <a:rPr lang="en-US" dirty="0"/>
              <a:t>You should use parentheses rather than relying on order of operation</a:t>
            </a:r>
          </a:p>
          <a:p>
            <a:pPr lvl="1"/>
            <a:r>
              <a:rPr lang="en-US" dirty="0"/>
              <a:t>to avoid bugs in your code</a:t>
            </a:r>
          </a:p>
          <a:p>
            <a:pPr lvl="1"/>
            <a:r>
              <a:rPr lang="en-US" dirty="0"/>
              <a:t>to improve comprehensibility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Reminder of order of operations for assignment operators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957193"/>
              </p:ext>
            </p:extLst>
          </p:nvPr>
        </p:nvGraphicFramePr>
        <p:xfrm>
          <a:off x="6512943" y="2812038"/>
          <a:ext cx="5278786" cy="2979614"/>
        </p:xfrm>
        <a:graphic>
          <a:graphicData uri="http://schemas.openxmlformats.org/drawingml/2006/table">
            <a:tbl>
              <a:tblPr/>
              <a:tblGrid>
                <a:gridCol w="1397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13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14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effectLst/>
                        </a:rPr>
                        <a:t>Convention</a:t>
                      </a:r>
                    </a:p>
                  </a:txBody>
                  <a:tcPr marL="30067" marR="30067" marT="30067" marB="30067" anchor="ctr">
                    <a:lnL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effectLst/>
                        </a:rPr>
                        <a:t>Description</a:t>
                      </a:r>
                    </a:p>
                  </a:txBody>
                  <a:tcPr marL="30067" marR="30067" marT="30067" marB="30067" anchor="ctr">
                    <a:lnL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/>
                        </a:rPr>
                        <a:t>( )</a:t>
                      </a:r>
                      <a:endParaRPr lang="en-US" sz="1600">
                        <a:effectLst/>
                      </a:endParaRPr>
                    </a:p>
                  </a:txBody>
                  <a:tcPr marL="48108" marR="48108" marT="48108" marB="48108" anchor="ctr">
                    <a:lnL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Items within parentheses are evaluated first</a:t>
                      </a:r>
                    </a:p>
                  </a:txBody>
                  <a:tcPr marL="48108" marR="48108" marT="48108" marB="48108" anchor="ctr">
                    <a:lnL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/>
                        </a:rPr>
                        <a:t>**</a:t>
                      </a:r>
                      <a:endParaRPr lang="en-US" sz="1600">
                        <a:effectLst/>
                      </a:endParaRPr>
                    </a:p>
                  </a:txBody>
                  <a:tcPr marL="48108" marR="48108" marT="48108" marB="48108" anchor="ctr">
                    <a:lnL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Exponentiation operators are evaluated next. The right side of the exponentiation is computed first</a:t>
                      </a:r>
                    </a:p>
                  </a:txBody>
                  <a:tcPr marL="48108" marR="48108" marT="48108" marB="48108" anchor="ctr">
                    <a:lnL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effectLst/>
                        </a:rPr>
                        <a:t>* / // %</a:t>
                      </a:r>
                      <a:endParaRPr lang="en-US" sz="1600" dirty="0">
                        <a:effectLst/>
                      </a:endParaRPr>
                    </a:p>
                  </a:txBody>
                  <a:tcPr marL="48108" marR="48108" marT="48108" marB="48108" anchor="ctr">
                    <a:lnL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Next to be evaluated are *, /, //, and %.</a:t>
                      </a:r>
                    </a:p>
                  </a:txBody>
                  <a:tcPr marL="48108" marR="48108" marT="48108" marB="48108" anchor="ctr">
                    <a:lnL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/>
                        </a:rPr>
                        <a:t>+ -</a:t>
                      </a:r>
                      <a:endParaRPr lang="en-US" sz="1600">
                        <a:effectLst/>
                      </a:endParaRPr>
                    </a:p>
                  </a:txBody>
                  <a:tcPr marL="48108" marR="48108" marT="48108" marB="48108" anchor="ctr">
                    <a:lnL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Finally come + and - with equal precedence.</a:t>
                      </a:r>
                    </a:p>
                  </a:txBody>
                  <a:tcPr marL="48108" marR="48108" marT="48108" marB="48108" anchor="ctr">
                    <a:lnL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effectLst/>
                        </a:rPr>
                        <a:t>left-to-right</a:t>
                      </a:r>
                      <a:endParaRPr lang="en-US" sz="1600" dirty="0">
                        <a:effectLst/>
                      </a:endParaRPr>
                    </a:p>
                  </a:txBody>
                  <a:tcPr marL="48108" marR="48108" marT="48108" marB="48108" anchor="ctr">
                    <a:lnL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If more than one operator of equal precedence could be evaluated, evaluation occurs left to right.</a:t>
                      </a:r>
                    </a:p>
                  </a:txBody>
                  <a:tcPr marL="48108" marR="48108" marT="48108" marB="48108" anchor="ctr">
                    <a:lnL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197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A56AB74-FD08-4361-AA70-0A70F012D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Example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1403AA-3CCE-4054-8A67-345592D5D5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a = 10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b = 10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c = 20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d = ((a&gt;b) and (b&lt;=c)) or (not((((c&lt;=</a:t>
            </a:r>
            <a:r>
              <a:rPr lang="en-US" sz="1800" dirty="0" err="1">
                <a:latin typeface="Consolas" panose="020B0609020204030204" pitchFamily="49" charset="0"/>
              </a:rPr>
              <a:t>a+b</a:t>
            </a:r>
            <a:r>
              <a:rPr lang="en-US" sz="1800" dirty="0">
                <a:latin typeface="Consolas" panose="020B0609020204030204" pitchFamily="49" charset="0"/>
              </a:rPr>
              <a:t>) and (a==10)) or ((b==10) and c!=10))))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print(d)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1601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A56AB74-FD08-4361-AA70-0A70F012D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Example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1403AA-3CCE-4054-8A67-345592D5D5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What would be the output of the following code?</a:t>
            </a:r>
          </a:p>
          <a:p>
            <a:endParaRPr lang="en-US" b="1" dirty="0"/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a = 10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b = 10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c = 20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d = ((a&gt;b) and (b&lt;=c)) or (not((((c&lt;=</a:t>
            </a:r>
            <a:r>
              <a:rPr lang="en-US" sz="1800" dirty="0" err="1">
                <a:latin typeface="Consolas" panose="020B0609020204030204" pitchFamily="49" charset="0"/>
              </a:rPr>
              <a:t>a+b</a:t>
            </a:r>
            <a:r>
              <a:rPr lang="en-US" sz="1800" dirty="0">
                <a:latin typeface="Consolas" panose="020B0609020204030204" pitchFamily="49" charset="0"/>
              </a:rPr>
              <a:t>) and (a==10)) or ((b==10) and c!=10))))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print(d)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16E3649-890E-4292-8194-747B6FE8870A}"/>
              </a:ext>
            </a:extLst>
          </p:cNvPr>
          <p:cNvSpPr txBox="1">
            <a:spLocks/>
          </p:cNvSpPr>
          <p:nvPr/>
        </p:nvSpPr>
        <p:spPr>
          <a:xfrm>
            <a:off x="3527911" y="4748119"/>
            <a:ext cx="3032760" cy="1916884"/>
          </a:xfrm>
          <a:prstGeom prst="rect">
            <a:avLst/>
          </a:prstGeom>
          <a:ln w="2540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Output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as" panose="020B0609020204030204" pitchFamily="49" charset="0"/>
              </a:rPr>
              <a:t>False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621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A56AB74-FD08-4361-AA70-0A70F012D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Example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1403AA-3CCE-4054-8A67-345592D5D5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252" y="1630181"/>
            <a:ext cx="10515600" cy="4351338"/>
          </a:xfrm>
        </p:spPr>
        <p:txBody>
          <a:bodyPr/>
          <a:lstStyle/>
          <a:p>
            <a:r>
              <a:rPr lang="en-US" dirty="0"/>
              <a:t>Why?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a = 10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b = 10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c = 20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d = ((a&gt;b) and (b&lt;=c)) or (not((((c&lt;=</a:t>
            </a:r>
            <a:r>
              <a:rPr lang="en-US" sz="1800" dirty="0" err="1">
                <a:latin typeface="Consolas" panose="020B0609020204030204" pitchFamily="49" charset="0"/>
              </a:rPr>
              <a:t>a+b</a:t>
            </a:r>
            <a:r>
              <a:rPr lang="en-US" sz="1800" dirty="0">
                <a:latin typeface="Consolas" panose="020B0609020204030204" pitchFamily="49" charset="0"/>
              </a:rPr>
              <a:t>) and (a==10)) or ((b==10) and (c!=10)))))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 (False and  True ) or (not(((  True   and  True  ) or ( True   and True   ))))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 (      False     ) or (not((         True          or          True        )))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 (      False     ) or (not(                       True                      ))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 (      False     ) or (                          False                       )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                   False</a:t>
            </a:r>
          </a:p>
        </p:txBody>
      </p:sp>
    </p:spTree>
    <p:extLst>
      <p:ext uri="{BB962C8B-B14F-4D97-AF65-F5344CB8AC3E}">
        <p14:creationId xmlns:p14="http://schemas.microsoft.com/office/powerpoint/2010/main" val="1085952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The if statement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The </a:t>
            </a:r>
            <a:r>
              <a:rPr lang="en-US" b="1" dirty="0">
                <a:solidFill>
                  <a:srgbClr val="C00000"/>
                </a:solidFill>
              </a:rPr>
              <a:t>“if” </a:t>
            </a:r>
            <a:r>
              <a:rPr lang="en-US" dirty="0"/>
              <a:t>statement lets us create branches in our code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This is also called a conditional, since it sets a condition describing how program flow should work.</a:t>
            </a:r>
          </a:p>
          <a:p>
            <a:pPr>
              <a:lnSpc>
                <a:spcPct val="150000"/>
              </a:lnSpc>
            </a:pPr>
            <a:r>
              <a:rPr lang="en-US" dirty="0"/>
              <a:t>Format of a statement: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Consolas" panose="020B0609020204030204" pitchFamily="49" charset="0"/>
              </a:rPr>
              <a:t>	if &lt;condition&gt;: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Consolas" panose="020B0609020204030204" pitchFamily="49" charset="0"/>
              </a:rPr>
              <a:t>	    &lt;things to do&gt;</a:t>
            </a:r>
          </a:p>
        </p:txBody>
      </p:sp>
    </p:spTree>
    <p:extLst>
      <p:ext uri="{BB962C8B-B14F-4D97-AF65-F5344CB8AC3E}">
        <p14:creationId xmlns:p14="http://schemas.microsoft.com/office/powerpoint/2010/main" val="4248951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What are we going to cover today?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b="1" dirty="0"/>
              <a:t>What is procedural knowledge?</a:t>
            </a:r>
          </a:p>
          <a:p>
            <a:pPr>
              <a:lnSpc>
                <a:spcPct val="150000"/>
              </a:lnSpc>
            </a:pPr>
            <a:r>
              <a:rPr lang="en-US" b="1" dirty="0"/>
              <a:t>Boolean expressions</a:t>
            </a:r>
          </a:p>
          <a:p>
            <a:pPr>
              <a:lnSpc>
                <a:spcPct val="150000"/>
              </a:lnSpc>
            </a:pPr>
            <a:r>
              <a:rPr lang="en-US" b="1" dirty="0"/>
              <a:t>The if-else and if-</a:t>
            </a:r>
            <a:r>
              <a:rPr lang="en-US" b="1" dirty="0" err="1"/>
              <a:t>elif</a:t>
            </a:r>
            <a:r>
              <a:rPr lang="en-US" b="1" dirty="0"/>
              <a:t>-else statements</a:t>
            </a:r>
          </a:p>
          <a:p>
            <a:pPr>
              <a:lnSpc>
                <a:spcPct val="150000"/>
              </a:lnSpc>
            </a:pPr>
            <a:r>
              <a:rPr lang="en-US" b="1" dirty="0"/>
              <a:t>Examples</a:t>
            </a:r>
          </a:p>
        </p:txBody>
      </p:sp>
    </p:spTree>
    <p:extLst>
      <p:ext uri="{BB962C8B-B14F-4D97-AF65-F5344CB8AC3E}">
        <p14:creationId xmlns:p14="http://schemas.microsoft.com/office/powerpoint/2010/main" val="2111118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The if statement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rgbClr val="C00000"/>
                </a:solidFill>
              </a:rPr>
              <a:t>“if” </a:t>
            </a:r>
            <a:r>
              <a:rPr lang="en-US" dirty="0"/>
              <a:t>statement lets us create branches in our code</a:t>
            </a:r>
          </a:p>
          <a:p>
            <a:pPr lvl="1"/>
            <a:r>
              <a:rPr lang="en-US" dirty="0"/>
              <a:t>This is also called </a:t>
            </a:r>
            <a:r>
              <a:rPr lang="en-US" dirty="0">
                <a:solidFill>
                  <a:srgbClr val="0070C0"/>
                </a:solidFill>
              </a:rPr>
              <a:t>a conditional</a:t>
            </a:r>
            <a:r>
              <a:rPr lang="en-US" dirty="0"/>
              <a:t>, since it sets a condition describing how program flow should work.</a:t>
            </a:r>
          </a:p>
          <a:p>
            <a:r>
              <a:rPr lang="en-US" dirty="0"/>
              <a:t>Format of a statement: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if &lt;condition&gt;: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    &lt;things to do&gt;</a:t>
            </a:r>
          </a:p>
        </p:txBody>
      </p:sp>
      <p:sp>
        <p:nvSpPr>
          <p:cNvPr id="7" name="Oval 6"/>
          <p:cNvSpPr/>
          <p:nvPr/>
        </p:nvSpPr>
        <p:spPr>
          <a:xfrm>
            <a:off x="1648496" y="3446173"/>
            <a:ext cx="811369" cy="67167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126365" y="4819596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Start with the keyword if</a:t>
            </a:r>
          </a:p>
        </p:txBody>
      </p:sp>
    </p:spTree>
    <p:extLst>
      <p:ext uri="{BB962C8B-B14F-4D97-AF65-F5344CB8AC3E}">
        <p14:creationId xmlns:p14="http://schemas.microsoft.com/office/powerpoint/2010/main" val="2863014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The if statement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“if” statement lets us create branches in our code</a:t>
            </a:r>
          </a:p>
          <a:p>
            <a:pPr lvl="1"/>
            <a:r>
              <a:rPr lang="en-US" dirty="0"/>
              <a:t>This is also called a conditional, since it sets a condition describing how program flow should work.</a:t>
            </a:r>
          </a:p>
          <a:p>
            <a:r>
              <a:rPr lang="en-US" dirty="0"/>
              <a:t>Format of a statement: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if &lt;condition&gt;: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    &lt;things to do&gt;</a:t>
            </a:r>
          </a:p>
        </p:txBody>
      </p:sp>
      <p:sp>
        <p:nvSpPr>
          <p:cNvPr id="4" name="Oval 3"/>
          <p:cNvSpPr/>
          <p:nvPr/>
        </p:nvSpPr>
        <p:spPr>
          <a:xfrm>
            <a:off x="2305319" y="3495722"/>
            <a:ext cx="2292439" cy="67167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305319" y="4710516"/>
            <a:ext cx="2667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Next is the condition: a Boolean literal, variable, or expression</a:t>
            </a:r>
          </a:p>
        </p:txBody>
      </p:sp>
    </p:spTree>
    <p:extLst>
      <p:ext uri="{BB962C8B-B14F-4D97-AF65-F5344CB8AC3E}">
        <p14:creationId xmlns:p14="http://schemas.microsoft.com/office/powerpoint/2010/main" val="1607458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The if statement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rgbClr val="C00000"/>
                </a:solidFill>
              </a:rPr>
              <a:t>“if” </a:t>
            </a:r>
            <a:r>
              <a:rPr lang="en-US" dirty="0"/>
              <a:t>statement lets us create branches in our code</a:t>
            </a:r>
          </a:p>
          <a:p>
            <a:pPr lvl="1"/>
            <a:r>
              <a:rPr lang="en-US" dirty="0"/>
              <a:t>This is also called a conditional, since it sets a condition describing how program flow should work.</a:t>
            </a:r>
          </a:p>
          <a:p>
            <a:r>
              <a:rPr lang="en-US" dirty="0"/>
              <a:t>Format of a statement: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if &lt;condition&gt;: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    &lt;things to do&gt;</a:t>
            </a:r>
          </a:p>
        </p:txBody>
      </p:sp>
      <p:sp>
        <p:nvSpPr>
          <p:cNvPr id="4" name="Oval 3"/>
          <p:cNvSpPr/>
          <p:nvPr/>
        </p:nvSpPr>
        <p:spPr>
          <a:xfrm>
            <a:off x="4520486" y="3446173"/>
            <a:ext cx="309092" cy="67167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341532" y="4626413"/>
            <a:ext cx="2667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There is a colon at the end of the line</a:t>
            </a:r>
          </a:p>
        </p:txBody>
      </p:sp>
    </p:spTree>
    <p:extLst>
      <p:ext uri="{BB962C8B-B14F-4D97-AF65-F5344CB8AC3E}">
        <p14:creationId xmlns:p14="http://schemas.microsoft.com/office/powerpoint/2010/main" val="2963027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The if statement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rgbClr val="C00000"/>
                </a:solidFill>
              </a:rPr>
              <a:t>“if” </a:t>
            </a:r>
            <a:r>
              <a:rPr lang="en-US" dirty="0"/>
              <a:t>statement lets us create branches in our code</a:t>
            </a:r>
          </a:p>
          <a:p>
            <a:pPr lvl="1"/>
            <a:r>
              <a:rPr lang="en-US" dirty="0"/>
              <a:t>This is also called a conditional, since it sets a condition describing how program flow should work.</a:t>
            </a:r>
          </a:p>
          <a:p>
            <a:r>
              <a:rPr lang="en-US" dirty="0"/>
              <a:t>Format of a statement: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if &lt;condition&gt;: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    &lt;things to do&gt;</a:t>
            </a:r>
          </a:p>
        </p:txBody>
      </p:sp>
      <p:sp>
        <p:nvSpPr>
          <p:cNvPr id="4" name="Oval 3"/>
          <p:cNvSpPr/>
          <p:nvPr/>
        </p:nvSpPr>
        <p:spPr>
          <a:xfrm>
            <a:off x="1764406" y="4012981"/>
            <a:ext cx="811369" cy="67167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126365" y="4819596"/>
            <a:ext cx="2667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Then the following line(s) are indented.</a:t>
            </a:r>
          </a:p>
          <a:p>
            <a:r>
              <a:rPr lang="en-US" dirty="0">
                <a:solidFill>
                  <a:srgbClr val="FF0000"/>
                </a:solidFill>
              </a:rPr>
              <a:t>It is common practice to indent 4 spaces.</a:t>
            </a:r>
          </a:p>
        </p:txBody>
      </p:sp>
    </p:spTree>
    <p:extLst>
      <p:ext uri="{BB962C8B-B14F-4D97-AF65-F5344CB8AC3E}">
        <p14:creationId xmlns:p14="http://schemas.microsoft.com/office/powerpoint/2010/main" val="165936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The if statement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rgbClr val="C00000"/>
                </a:solidFill>
              </a:rPr>
              <a:t>“if” </a:t>
            </a:r>
            <a:r>
              <a:rPr lang="en-US" dirty="0"/>
              <a:t>statement lets us create branches in our code</a:t>
            </a:r>
          </a:p>
          <a:p>
            <a:pPr lvl="1"/>
            <a:r>
              <a:rPr lang="en-US" dirty="0"/>
              <a:t>This is also called a conditional, since it sets a condition describing how program flow should work.</a:t>
            </a:r>
          </a:p>
          <a:p>
            <a:r>
              <a:rPr lang="en-US" dirty="0"/>
              <a:t>Format of a statement: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if &lt;condition&gt;: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    &lt;things to do&gt;</a:t>
            </a:r>
          </a:p>
        </p:txBody>
      </p:sp>
      <p:sp>
        <p:nvSpPr>
          <p:cNvPr id="4" name="Oval 3"/>
          <p:cNvSpPr/>
          <p:nvPr/>
        </p:nvSpPr>
        <p:spPr>
          <a:xfrm>
            <a:off x="2562896" y="4001294"/>
            <a:ext cx="2910625" cy="67167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562896" y="4807909"/>
            <a:ext cx="2667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Finally are the commands to actually perform, if and only if the condition is true</a:t>
            </a:r>
          </a:p>
        </p:txBody>
      </p:sp>
    </p:spTree>
    <p:extLst>
      <p:ext uri="{BB962C8B-B14F-4D97-AF65-F5344CB8AC3E}">
        <p14:creationId xmlns:p14="http://schemas.microsoft.com/office/powerpoint/2010/main" val="1373682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Indenting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important to indent the code that should happen if (and only if) the condition is true.</a:t>
            </a:r>
          </a:p>
          <a:p>
            <a:r>
              <a:rPr lang="en-US" dirty="0"/>
              <a:t>The indentation should be consistent through the program, and must be the same for every line in the conditional “block”</a:t>
            </a:r>
          </a:p>
          <a:p>
            <a:pPr lvl="1"/>
            <a:r>
              <a:rPr lang="en-US" dirty="0"/>
              <a:t>4 spaces is common</a:t>
            </a:r>
          </a:p>
          <a:p>
            <a:pPr lvl="1"/>
            <a:r>
              <a:rPr lang="en-US" dirty="0"/>
              <a:t>Often, the editor in your IDE will do this for you automatically.</a:t>
            </a:r>
          </a:p>
          <a:p>
            <a:endParaRPr lang="en-US" sz="2000" dirty="0"/>
          </a:p>
          <a:p>
            <a:r>
              <a:rPr lang="en-US" sz="2000" dirty="0"/>
              <a:t>Note: </a:t>
            </a:r>
            <a:r>
              <a:rPr lang="en-US" sz="2000" b="1" dirty="0">
                <a:solidFill>
                  <a:srgbClr val="C00000"/>
                </a:solidFill>
              </a:rPr>
              <a:t>unlike most other programming languages, the indentation is required in Python.</a:t>
            </a:r>
          </a:p>
        </p:txBody>
      </p:sp>
    </p:spTree>
    <p:extLst>
      <p:ext uri="{BB962C8B-B14F-4D97-AF65-F5344CB8AC3E}">
        <p14:creationId xmlns:p14="http://schemas.microsoft.com/office/powerpoint/2010/main" val="2513898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Example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if True: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print("Howdy")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print("World")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FF460A3-28FB-4E31-AF93-28AA5EC3FB8F}"/>
              </a:ext>
            </a:extLst>
          </p:cNvPr>
          <p:cNvSpPr txBox="1">
            <a:spLocks/>
          </p:cNvSpPr>
          <p:nvPr/>
        </p:nvSpPr>
        <p:spPr>
          <a:xfrm>
            <a:off x="8321040" y="1825625"/>
            <a:ext cx="3032760" cy="1916884"/>
          </a:xfrm>
          <a:prstGeom prst="rect">
            <a:avLst/>
          </a:prstGeom>
          <a:ln w="25400">
            <a:solidFill>
              <a:schemeClr val="tx1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Output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as" panose="020B0609020204030204" pitchFamily="49" charset="0"/>
              </a:rPr>
              <a:t>Howdy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as" panose="020B0609020204030204" pitchFamily="49" charset="0"/>
              </a:rPr>
              <a:t>World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as" panose="020B0609020204030204" pitchFamily="49" charset="0"/>
              </a:rPr>
              <a:t>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627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Example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if False: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print("Howdy")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print("World")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FF460A3-28FB-4E31-AF93-28AA5EC3FB8F}"/>
              </a:ext>
            </a:extLst>
          </p:cNvPr>
          <p:cNvSpPr txBox="1">
            <a:spLocks/>
          </p:cNvSpPr>
          <p:nvPr/>
        </p:nvSpPr>
        <p:spPr>
          <a:xfrm>
            <a:off x="8321040" y="1825625"/>
            <a:ext cx="3032760" cy="1916884"/>
          </a:xfrm>
          <a:prstGeom prst="rect">
            <a:avLst/>
          </a:prstGeom>
          <a:ln w="25400">
            <a:solidFill>
              <a:schemeClr val="tx1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Output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as" panose="020B0609020204030204" pitchFamily="49" charset="0"/>
              </a:rPr>
              <a:t>World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as" panose="020B0609020204030204" pitchFamily="49" charset="0"/>
              </a:rPr>
              <a:t>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as" panose="020B0609020204030204" pitchFamily="49" charset="0"/>
              </a:rPr>
              <a:t>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787FEC-867E-4685-B4A4-C835FF6BB814}"/>
              </a:ext>
            </a:extLst>
          </p:cNvPr>
          <p:cNvSpPr txBox="1"/>
          <p:nvPr/>
        </p:nvSpPr>
        <p:spPr>
          <a:xfrm>
            <a:off x="3536539" y="4730451"/>
            <a:ext cx="18658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Notice that only the indented portion is subject to the conditional.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197FC1C-1575-4993-AA34-BEB1B8353F92}"/>
              </a:ext>
            </a:extLst>
          </p:cNvPr>
          <p:cNvCxnSpPr>
            <a:cxnSpLocks/>
          </p:cNvCxnSpPr>
          <p:nvPr/>
        </p:nvCxnSpPr>
        <p:spPr>
          <a:xfrm flipV="1">
            <a:off x="4072115" y="2898392"/>
            <a:ext cx="0" cy="1704702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6987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Example (3)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if True: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print("One")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print("Two")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if False: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print("Three")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print("Four")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print("Five")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FF460A3-28FB-4E31-AF93-28AA5EC3FB8F}"/>
              </a:ext>
            </a:extLst>
          </p:cNvPr>
          <p:cNvSpPr txBox="1">
            <a:spLocks/>
          </p:cNvSpPr>
          <p:nvPr/>
        </p:nvSpPr>
        <p:spPr>
          <a:xfrm>
            <a:off x="8321040" y="1825625"/>
            <a:ext cx="3032760" cy="1916884"/>
          </a:xfrm>
          <a:prstGeom prst="rect">
            <a:avLst/>
          </a:prstGeom>
          <a:ln w="25400">
            <a:solidFill>
              <a:schemeClr val="tx1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Output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as" panose="020B0609020204030204" pitchFamily="49" charset="0"/>
              </a:rPr>
              <a:t>One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as" panose="020B0609020204030204" pitchFamily="49" charset="0"/>
              </a:rPr>
              <a:t>Two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as" panose="020B0609020204030204" pitchFamily="49" charset="0"/>
              </a:rPr>
              <a:t>Five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787FEC-867E-4685-B4A4-C835FF6BB814}"/>
              </a:ext>
            </a:extLst>
          </p:cNvPr>
          <p:cNvSpPr txBox="1"/>
          <p:nvPr/>
        </p:nvSpPr>
        <p:spPr>
          <a:xfrm>
            <a:off x="6575953" y="4699635"/>
            <a:ext cx="18658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Notice that more than one line can be part of the conditional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197FC1C-1575-4993-AA34-BEB1B8353F92}"/>
              </a:ext>
            </a:extLst>
          </p:cNvPr>
          <p:cNvCxnSpPr>
            <a:cxnSpLocks/>
          </p:cNvCxnSpPr>
          <p:nvPr/>
        </p:nvCxnSpPr>
        <p:spPr>
          <a:xfrm flipH="1" flipV="1">
            <a:off x="4623515" y="4404576"/>
            <a:ext cx="1764406" cy="78561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6330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197FC1C-1575-4993-AA34-BEB1B8353F92}"/>
              </a:ext>
            </a:extLst>
          </p:cNvPr>
          <p:cNvCxnSpPr>
            <a:cxnSpLocks/>
          </p:cNvCxnSpPr>
          <p:nvPr/>
        </p:nvCxnSpPr>
        <p:spPr>
          <a:xfrm flipH="1" flipV="1">
            <a:off x="3181082" y="3103808"/>
            <a:ext cx="3485023" cy="1028951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Example (4)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5321" y="1838504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Temperature = 100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is_hot</a:t>
            </a:r>
            <a:r>
              <a:rPr lang="en-US" dirty="0">
                <a:latin typeface="Consolas" panose="020B0609020204030204" pitchFamily="49" charset="0"/>
              </a:rPr>
              <a:t> = (Temperature &gt; 85)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if </a:t>
            </a:r>
            <a:r>
              <a:rPr lang="en-US" dirty="0" err="1">
                <a:latin typeface="Consolas" panose="020B0609020204030204" pitchFamily="49" charset="0"/>
              </a:rPr>
              <a:t>is_hot</a:t>
            </a:r>
            <a:r>
              <a:rPr lang="en-US" dirty="0"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print("It's hot")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if not </a:t>
            </a:r>
            <a:r>
              <a:rPr lang="en-US" dirty="0" err="1">
                <a:latin typeface="Consolas" panose="020B0609020204030204" pitchFamily="49" charset="0"/>
              </a:rPr>
              <a:t>is_hot</a:t>
            </a:r>
            <a:r>
              <a:rPr lang="en-US" dirty="0"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print("It's not hot")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FF460A3-28FB-4E31-AF93-28AA5EC3FB8F}"/>
              </a:ext>
            </a:extLst>
          </p:cNvPr>
          <p:cNvSpPr txBox="1">
            <a:spLocks/>
          </p:cNvSpPr>
          <p:nvPr/>
        </p:nvSpPr>
        <p:spPr>
          <a:xfrm>
            <a:off x="8321040" y="1825625"/>
            <a:ext cx="3032760" cy="1916884"/>
          </a:xfrm>
          <a:prstGeom prst="rect">
            <a:avLst/>
          </a:prstGeom>
          <a:ln w="2540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Output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as" panose="020B0609020204030204" pitchFamily="49" charset="0"/>
              </a:rPr>
              <a:t>It's hot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787FEC-867E-4685-B4A4-C835FF6BB814}"/>
              </a:ext>
            </a:extLst>
          </p:cNvPr>
          <p:cNvSpPr txBox="1"/>
          <p:nvPr/>
        </p:nvSpPr>
        <p:spPr>
          <a:xfrm>
            <a:off x="6666105" y="4042845"/>
            <a:ext cx="18658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condition can be a Boolean variable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197FC1C-1575-4993-AA34-BEB1B8353F92}"/>
              </a:ext>
            </a:extLst>
          </p:cNvPr>
          <p:cNvCxnSpPr>
            <a:cxnSpLocks/>
          </p:cNvCxnSpPr>
          <p:nvPr/>
        </p:nvCxnSpPr>
        <p:spPr>
          <a:xfrm flipH="1" flipV="1">
            <a:off x="4005331" y="4132758"/>
            <a:ext cx="2570622" cy="371752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003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Procedural Knowledge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574" y="1825624"/>
            <a:ext cx="5080959" cy="4668005"/>
          </a:xfrm>
        </p:spPr>
        <p:txBody>
          <a:bodyPr>
            <a:normAutofit/>
          </a:bodyPr>
          <a:lstStyle/>
          <a:p>
            <a:r>
              <a:rPr lang="en-US" dirty="0"/>
              <a:t>We differentiate our knowledge of facts from our knowledge of how to do things</a:t>
            </a:r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Procedural knowledge</a:t>
            </a:r>
          </a:p>
          <a:p>
            <a:r>
              <a:rPr lang="en-US" dirty="0"/>
              <a:t>Where do you see procedural knowledge?</a:t>
            </a:r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Instructions</a:t>
            </a:r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Recipes</a:t>
            </a:r>
          </a:p>
          <a:p>
            <a:r>
              <a:rPr lang="en-US" dirty="0">
                <a:solidFill>
                  <a:srgbClr val="0070C0"/>
                </a:solidFill>
              </a:rPr>
              <a:t>Programming is the act of describing a process for the computer to follow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49" t="6415" r="5181" b="43270"/>
          <a:stretch/>
        </p:blipFill>
        <p:spPr>
          <a:xfrm>
            <a:off x="5322492" y="1587260"/>
            <a:ext cx="6832121" cy="4906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281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5321" y="1838504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Temperature = 100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if Temperature &gt; 85: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print("It's hot")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if Temperature &lt;= 85: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print("It's not hot")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197FC1C-1575-4993-AA34-BEB1B8353F92}"/>
              </a:ext>
            </a:extLst>
          </p:cNvPr>
          <p:cNvCxnSpPr>
            <a:cxnSpLocks/>
          </p:cNvCxnSpPr>
          <p:nvPr/>
        </p:nvCxnSpPr>
        <p:spPr>
          <a:xfrm flipH="1" flipV="1">
            <a:off x="4919730" y="2665927"/>
            <a:ext cx="1746376" cy="1414195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Example (5)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FF460A3-28FB-4E31-AF93-28AA5EC3FB8F}"/>
              </a:ext>
            </a:extLst>
          </p:cNvPr>
          <p:cNvSpPr txBox="1">
            <a:spLocks/>
          </p:cNvSpPr>
          <p:nvPr/>
        </p:nvSpPr>
        <p:spPr>
          <a:xfrm>
            <a:off x="8321040" y="1825625"/>
            <a:ext cx="3032760" cy="1916884"/>
          </a:xfrm>
          <a:prstGeom prst="rect">
            <a:avLst/>
          </a:prstGeom>
          <a:ln w="2540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Output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as" panose="020B0609020204030204" pitchFamily="49" charset="0"/>
              </a:rPr>
              <a:t>It's hot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787FEC-867E-4685-B4A4-C835FF6BB814}"/>
              </a:ext>
            </a:extLst>
          </p:cNvPr>
          <p:cNvSpPr txBox="1"/>
          <p:nvPr/>
        </p:nvSpPr>
        <p:spPr>
          <a:xfrm>
            <a:off x="6666105" y="4042845"/>
            <a:ext cx="18658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condition can be a Boolean expression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197FC1C-1575-4993-AA34-BEB1B8353F92}"/>
              </a:ext>
            </a:extLst>
          </p:cNvPr>
          <p:cNvCxnSpPr>
            <a:cxnSpLocks/>
          </p:cNvCxnSpPr>
          <p:nvPr/>
        </p:nvCxnSpPr>
        <p:spPr>
          <a:xfrm flipH="1" flipV="1">
            <a:off x="5138671" y="3644722"/>
            <a:ext cx="1514555" cy="583216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9085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The if-else and if-</a:t>
            </a:r>
            <a:r>
              <a:rPr lang="en-US" b="1" dirty="0" err="1">
                <a:solidFill>
                  <a:srgbClr val="C00000"/>
                </a:solidFill>
              </a:rPr>
              <a:t>elif</a:t>
            </a:r>
            <a:r>
              <a:rPr lang="en-US" b="1" dirty="0">
                <a:solidFill>
                  <a:srgbClr val="C00000"/>
                </a:solidFill>
              </a:rPr>
              <a:t>-else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When there are two possibilities</a:t>
            </a:r>
          </a:p>
          <a:p>
            <a:pPr marL="457200" lvl="1" indent="0">
              <a:buNone/>
            </a:pPr>
            <a:r>
              <a:rPr lang="en-US" dirty="0"/>
              <a:t>if (</a:t>
            </a:r>
            <a:r>
              <a:rPr lang="en-US" dirty="0" err="1"/>
              <a:t>boolean</a:t>
            </a:r>
            <a:r>
              <a:rPr lang="en-US" dirty="0"/>
              <a:t>-expression):</a:t>
            </a:r>
          </a:p>
          <a:p>
            <a:pPr marL="457200" lvl="1" indent="0">
              <a:buNone/>
            </a:pPr>
            <a:r>
              <a:rPr lang="en-US" dirty="0"/>
              <a:t>	do this when expression is true</a:t>
            </a:r>
          </a:p>
          <a:p>
            <a:pPr marL="457200" lvl="1" indent="0">
              <a:buNone/>
            </a:pPr>
            <a:r>
              <a:rPr lang="en-US" dirty="0"/>
              <a:t>else:</a:t>
            </a:r>
          </a:p>
          <a:p>
            <a:pPr marL="457200" lvl="1" indent="0">
              <a:buNone/>
            </a:pPr>
            <a:r>
              <a:rPr lang="en-US" dirty="0"/>
              <a:t>	do this when expression is false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When there are more than two alternative paths</a:t>
            </a:r>
          </a:p>
          <a:p>
            <a:pPr marL="457200" lvl="1" indent="0">
              <a:buNone/>
            </a:pPr>
            <a:r>
              <a:rPr lang="en-US" dirty="0"/>
              <a:t>if (boolean-expression1):</a:t>
            </a:r>
          </a:p>
          <a:p>
            <a:pPr marL="457200" lvl="1" indent="0">
              <a:buNone/>
            </a:pPr>
            <a:r>
              <a:rPr lang="en-US" dirty="0"/>
              <a:t>	do this when expression1 is true</a:t>
            </a:r>
          </a:p>
          <a:p>
            <a:pPr marL="457200" lvl="1" indent="0">
              <a:buNone/>
            </a:pPr>
            <a:r>
              <a:rPr lang="en-US" dirty="0" err="1"/>
              <a:t>elif</a:t>
            </a:r>
            <a:r>
              <a:rPr lang="en-US" dirty="0"/>
              <a:t> (boolean-expression2):</a:t>
            </a:r>
          </a:p>
          <a:p>
            <a:pPr marL="457200" lvl="1" indent="0">
              <a:buNone/>
            </a:pPr>
            <a:r>
              <a:rPr lang="en-US" dirty="0"/>
              <a:t>	do this if expression1 is false but 		expression 2 is true</a:t>
            </a:r>
          </a:p>
          <a:p>
            <a:pPr marL="457200" lvl="1" indent="0">
              <a:buNone/>
            </a:pPr>
            <a:r>
              <a:rPr lang="en-US" dirty="0" err="1"/>
              <a:t>elif</a:t>
            </a:r>
            <a:r>
              <a:rPr lang="en-US" dirty="0"/>
              <a:t> (boolean-expression3):</a:t>
            </a:r>
          </a:p>
          <a:p>
            <a:pPr marL="457200" lvl="1" indent="0">
              <a:buNone/>
            </a:pPr>
            <a:r>
              <a:rPr lang="en-US" dirty="0"/>
              <a:t>	…</a:t>
            </a:r>
          </a:p>
          <a:p>
            <a:pPr marL="457200" lvl="1" indent="0">
              <a:buNone/>
            </a:pPr>
            <a:r>
              <a:rPr lang="en-US" dirty="0"/>
              <a:t>else:</a:t>
            </a:r>
          </a:p>
          <a:p>
            <a:pPr marL="457200" lvl="1" indent="0">
              <a:buNone/>
            </a:pPr>
            <a:r>
              <a:rPr lang="en-US" dirty="0"/>
              <a:t>	do this if </a:t>
            </a:r>
            <a:r>
              <a:rPr lang="en-US" b="1" dirty="0"/>
              <a:t>all</a:t>
            </a:r>
            <a:r>
              <a:rPr lang="en-US" dirty="0"/>
              <a:t> above expressions 		are false</a:t>
            </a:r>
          </a:p>
          <a:p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D33A371-61CC-4274-8512-BEB141A2A2D4}"/>
              </a:ext>
            </a:extLst>
          </p:cNvPr>
          <p:cNvCxnSpPr>
            <a:cxnSpLocks/>
          </p:cNvCxnSpPr>
          <p:nvPr/>
        </p:nvCxnSpPr>
        <p:spPr>
          <a:xfrm flipV="1">
            <a:off x="5468471" y="2940425"/>
            <a:ext cx="1715247" cy="1685363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8546726-DF57-4ABA-95B9-192E1B429D7B}"/>
              </a:ext>
            </a:extLst>
          </p:cNvPr>
          <p:cNvCxnSpPr>
            <a:cxnSpLocks/>
          </p:cNvCxnSpPr>
          <p:nvPr/>
        </p:nvCxnSpPr>
        <p:spPr>
          <a:xfrm flipV="1">
            <a:off x="5546165" y="3651624"/>
            <a:ext cx="1637553" cy="1198809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3ABAF94-8528-4FC5-9FEE-9763FA06CAE2}"/>
              </a:ext>
            </a:extLst>
          </p:cNvPr>
          <p:cNvSpPr txBox="1"/>
          <p:nvPr/>
        </p:nvSpPr>
        <p:spPr>
          <a:xfrm>
            <a:off x="3647987" y="4734183"/>
            <a:ext cx="20535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FIRST Boolean expression that is true will be the only one followed: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A866700-D25C-4A21-ADF7-9182447AA0BA}"/>
              </a:ext>
            </a:extLst>
          </p:cNvPr>
          <p:cNvCxnSpPr>
            <a:cxnSpLocks/>
          </p:cNvCxnSpPr>
          <p:nvPr/>
        </p:nvCxnSpPr>
        <p:spPr>
          <a:xfrm flipV="1">
            <a:off x="5698565" y="4625788"/>
            <a:ext cx="1562847" cy="377046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3553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Examples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</a:rPr>
              <a:t>walking_speed</a:t>
            </a:r>
            <a:r>
              <a:rPr lang="en-US" sz="2400" dirty="0">
                <a:latin typeface="Consolas" panose="020B0609020204030204" pitchFamily="49" charset="0"/>
              </a:rPr>
              <a:t> = 3</a:t>
            </a:r>
          </a:p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</a:rPr>
              <a:t>biking_speed</a:t>
            </a:r>
            <a:r>
              <a:rPr lang="en-US" sz="2400" dirty="0">
                <a:latin typeface="Consolas" panose="020B0609020204030204" pitchFamily="49" charset="0"/>
              </a:rPr>
              <a:t> = 10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if walking: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speed = </a:t>
            </a:r>
            <a:r>
              <a:rPr lang="en-US" dirty="0" err="1">
                <a:latin typeface="Consolas" panose="020B0609020204030204" pitchFamily="49" charset="0"/>
              </a:rPr>
              <a:t>walking_speed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else: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speed = </a:t>
            </a:r>
            <a:r>
              <a:rPr lang="en-US" dirty="0" err="1">
                <a:latin typeface="Consolas" panose="020B0609020204030204" pitchFamily="49" charset="0"/>
              </a:rPr>
              <a:t>biking_speed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time-taken = distance / speed</a:t>
            </a:r>
          </a:p>
          <a:p>
            <a:pPr lvl="1"/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if major == "CSCE":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	office = 'HRBB 302'</a:t>
            </a:r>
          </a:p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</a:rPr>
              <a:t>elif</a:t>
            </a:r>
            <a:r>
              <a:rPr lang="en-US" sz="2400" dirty="0">
                <a:latin typeface="Consolas" panose="020B0609020204030204" pitchFamily="49" charset="0"/>
              </a:rPr>
              <a:t> major == "ECEN":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	office = 'WEB 301'</a:t>
            </a:r>
          </a:p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</a:rPr>
              <a:t>elif</a:t>
            </a:r>
            <a:r>
              <a:rPr lang="en-US" sz="2400" dirty="0">
                <a:latin typeface="Consolas" panose="020B0609020204030204" pitchFamily="49" charset="0"/>
              </a:rPr>
              <a:t> major == "MEEN":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	office = 'MEOB 100'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else: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	office = 'unknown'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138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6296695" y="1825625"/>
            <a:ext cx="439062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If </a:t>
            </a:r>
            <a:r>
              <a:rPr lang="en-US" dirty="0" err="1"/>
              <a:t>how_many</a:t>
            </a:r>
            <a:r>
              <a:rPr lang="en-US" dirty="0"/>
              <a:t> is 3?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If </a:t>
            </a:r>
            <a:r>
              <a:rPr lang="en-US" dirty="0" err="1"/>
              <a:t>how_many</a:t>
            </a:r>
            <a:r>
              <a:rPr lang="en-US" dirty="0"/>
              <a:t> is 8?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What will the following code produce?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390623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if </a:t>
            </a:r>
            <a:r>
              <a:rPr lang="en-US" dirty="0" err="1">
                <a:latin typeface="Consolas" panose="020B0609020204030204" pitchFamily="49" charset="0"/>
              </a:rPr>
              <a:t>how_many</a:t>
            </a:r>
            <a:r>
              <a:rPr lang="en-US" dirty="0">
                <a:latin typeface="Consolas" panose="020B0609020204030204" pitchFamily="49" charset="0"/>
              </a:rPr>
              <a:t> == 1: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print("Single")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elif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how_many</a:t>
            </a:r>
            <a:r>
              <a:rPr lang="en-US" dirty="0">
                <a:latin typeface="Consolas" panose="020B0609020204030204" pitchFamily="49" charset="0"/>
              </a:rPr>
              <a:t> == 2: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print("Couple")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elif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how_many</a:t>
            </a:r>
            <a:r>
              <a:rPr lang="en-US" dirty="0">
                <a:latin typeface="Consolas" panose="020B0609020204030204" pitchFamily="49" charset="0"/>
              </a:rPr>
              <a:t> &lt; 5: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print("Few")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elif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how_many</a:t>
            </a:r>
            <a:r>
              <a:rPr lang="en-US" dirty="0">
                <a:latin typeface="Consolas" panose="020B0609020204030204" pitchFamily="49" charset="0"/>
              </a:rPr>
              <a:t> &lt; 10: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print("Several")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elif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how_many</a:t>
            </a:r>
            <a:r>
              <a:rPr lang="en-US" dirty="0">
                <a:latin typeface="Consolas" panose="020B0609020204030204" pitchFamily="49" charset="0"/>
              </a:rPr>
              <a:t> &gt;= 10: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print("Lots")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else: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print("None")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961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6296695" y="1825625"/>
            <a:ext cx="439062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If </a:t>
            </a:r>
            <a:r>
              <a:rPr lang="en-US" dirty="0" err="1"/>
              <a:t>how_many</a:t>
            </a:r>
            <a:r>
              <a:rPr lang="en-US" dirty="0"/>
              <a:t> is 3?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If </a:t>
            </a:r>
            <a:r>
              <a:rPr lang="en-US" dirty="0" err="1"/>
              <a:t>how_many</a:t>
            </a:r>
            <a:r>
              <a:rPr lang="en-US" dirty="0"/>
              <a:t> is 8?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What will the following code produce?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390623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if </a:t>
            </a:r>
            <a:r>
              <a:rPr lang="en-US" dirty="0" err="1">
                <a:latin typeface="Consolas" panose="020B0609020204030204" pitchFamily="49" charset="0"/>
              </a:rPr>
              <a:t>how_many</a:t>
            </a:r>
            <a:r>
              <a:rPr lang="en-US" dirty="0">
                <a:latin typeface="Consolas" panose="020B0609020204030204" pitchFamily="49" charset="0"/>
              </a:rPr>
              <a:t> == 1: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print("Single")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elif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how_many</a:t>
            </a:r>
            <a:r>
              <a:rPr lang="en-US" dirty="0">
                <a:latin typeface="Consolas" panose="020B0609020204030204" pitchFamily="49" charset="0"/>
              </a:rPr>
              <a:t> == 2: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print("Couple")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elif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how_many</a:t>
            </a:r>
            <a:r>
              <a:rPr lang="en-US" dirty="0">
                <a:latin typeface="Consolas" panose="020B0609020204030204" pitchFamily="49" charset="0"/>
              </a:rPr>
              <a:t> &lt; 5: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print("Few")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elif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how_many</a:t>
            </a:r>
            <a:r>
              <a:rPr lang="en-US" dirty="0">
                <a:latin typeface="Consolas" panose="020B0609020204030204" pitchFamily="49" charset="0"/>
              </a:rPr>
              <a:t> &lt; 10: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print("Several")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elif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how_many</a:t>
            </a:r>
            <a:r>
              <a:rPr lang="en-US" dirty="0">
                <a:latin typeface="Consolas" panose="020B0609020204030204" pitchFamily="49" charset="0"/>
              </a:rPr>
              <a:t> &gt;= 10: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print("Lots")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else: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print("None")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FF460A3-28FB-4E31-AF93-28AA5EC3FB8F}"/>
              </a:ext>
            </a:extLst>
          </p:cNvPr>
          <p:cNvSpPr txBox="1">
            <a:spLocks/>
          </p:cNvSpPr>
          <p:nvPr/>
        </p:nvSpPr>
        <p:spPr>
          <a:xfrm>
            <a:off x="6389208" y="2302144"/>
            <a:ext cx="3032760" cy="1916884"/>
          </a:xfrm>
          <a:prstGeom prst="rect">
            <a:avLst/>
          </a:prstGeom>
          <a:ln w="2540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Output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7" name="Right Arrow 6"/>
          <p:cNvSpPr/>
          <p:nvPr/>
        </p:nvSpPr>
        <p:spPr>
          <a:xfrm rot="1148847">
            <a:off x="279297" y="1499144"/>
            <a:ext cx="1117805" cy="38308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Next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83865" y="1748628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Test the first condition</a:t>
            </a:r>
          </a:p>
        </p:txBody>
      </p:sp>
    </p:spTree>
    <p:extLst>
      <p:ext uri="{BB962C8B-B14F-4D97-AF65-F5344CB8AC3E}">
        <p14:creationId xmlns:p14="http://schemas.microsoft.com/office/powerpoint/2010/main" val="1245260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6296695" y="1825625"/>
            <a:ext cx="439062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If </a:t>
            </a:r>
            <a:r>
              <a:rPr lang="en-US" dirty="0" err="1"/>
              <a:t>how_many</a:t>
            </a:r>
            <a:r>
              <a:rPr lang="en-US" dirty="0"/>
              <a:t> is 3?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If </a:t>
            </a:r>
            <a:r>
              <a:rPr lang="en-US" dirty="0" err="1"/>
              <a:t>how_many</a:t>
            </a:r>
            <a:r>
              <a:rPr lang="en-US" dirty="0"/>
              <a:t> is 8?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What will the following code produce?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390623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if </a:t>
            </a:r>
            <a:r>
              <a:rPr lang="en-US" dirty="0" err="1">
                <a:latin typeface="Consolas" panose="020B0609020204030204" pitchFamily="49" charset="0"/>
              </a:rPr>
              <a:t>how_many</a:t>
            </a:r>
            <a:r>
              <a:rPr lang="en-US" dirty="0">
                <a:latin typeface="Consolas" panose="020B0609020204030204" pitchFamily="49" charset="0"/>
              </a:rPr>
              <a:t> == 1: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print("Single")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elif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how_many</a:t>
            </a:r>
            <a:r>
              <a:rPr lang="en-US" dirty="0">
                <a:latin typeface="Consolas" panose="020B0609020204030204" pitchFamily="49" charset="0"/>
              </a:rPr>
              <a:t> == 2: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print("Couple")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elif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how_many</a:t>
            </a:r>
            <a:r>
              <a:rPr lang="en-US" dirty="0">
                <a:latin typeface="Consolas" panose="020B0609020204030204" pitchFamily="49" charset="0"/>
              </a:rPr>
              <a:t> &lt; 5: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print("Few")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elif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how_many</a:t>
            </a:r>
            <a:r>
              <a:rPr lang="en-US" dirty="0">
                <a:latin typeface="Consolas" panose="020B0609020204030204" pitchFamily="49" charset="0"/>
              </a:rPr>
              <a:t> &lt; 10: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print("Several")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elif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how_many</a:t>
            </a:r>
            <a:r>
              <a:rPr lang="en-US" dirty="0">
                <a:latin typeface="Consolas" panose="020B0609020204030204" pitchFamily="49" charset="0"/>
              </a:rPr>
              <a:t> &gt;= 10: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print("Lots")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else: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print("None")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FF460A3-28FB-4E31-AF93-28AA5EC3FB8F}"/>
              </a:ext>
            </a:extLst>
          </p:cNvPr>
          <p:cNvSpPr txBox="1">
            <a:spLocks/>
          </p:cNvSpPr>
          <p:nvPr/>
        </p:nvSpPr>
        <p:spPr>
          <a:xfrm>
            <a:off x="6389208" y="2302144"/>
            <a:ext cx="3032760" cy="1916884"/>
          </a:xfrm>
          <a:prstGeom prst="rect">
            <a:avLst/>
          </a:prstGeom>
          <a:ln w="2540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Output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7" name="Right Arrow 6"/>
          <p:cNvSpPr/>
          <p:nvPr/>
        </p:nvSpPr>
        <p:spPr>
          <a:xfrm rot="1148847">
            <a:off x="279298" y="2207482"/>
            <a:ext cx="1117805" cy="38308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Next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893713" y="2484989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Test the second condition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93712" y="1655813"/>
            <a:ext cx="26229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First condition was false, so skip indentation</a:t>
            </a:r>
          </a:p>
        </p:txBody>
      </p:sp>
    </p:spTree>
    <p:extLst>
      <p:ext uri="{BB962C8B-B14F-4D97-AF65-F5344CB8AC3E}">
        <p14:creationId xmlns:p14="http://schemas.microsoft.com/office/powerpoint/2010/main" val="3874714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6296695" y="1825625"/>
            <a:ext cx="439062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If </a:t>
            </a:r>
            <a:r>
              <a:rPr lang="en-US" dirty="0" err="1"/>
              <a:t>how_many</a:t>
            </a:r>
            <a:r>
              <a:rPr lang="en-US" dirty="0"/>
              <a:t> is 3?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If </a:t>
            </a:r>
            <a:r>
              <a:rPr lang="en-US" dirty="0" err="1"/>
              <a:t>how_many</a:t>
            </a:r>
            <a:r>
              <a:rPr lang="en-US" dirty="0"/>
              <a:t> is 8?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What will the following code produce?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390623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if </a:t>
            </a:r>
            <a:r>
              <a:rPr lang="en-US" dirty="0" err="1">
                <a:latin typeface="Consolas" panose="020B0609020204030204" pitchFamily="49" charset="0"/>
              </a:rPr>
              <a:t>how_many</a:t>
            </a:r>
            <a:r>
              <a:rPr lang="en-US" dirty="0">
                <a:latin typeface="Consolas" panose="020B0609020204030204" pitchFamily="49" charset="0"/>
              </a:rPr>
              <a:t> == 1: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print("Single")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elif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how_many</a:t>
            </a:r>
            <a:r>
              <a:rPr lang="en-US" dirty="0">
                <a:latin typeface="Consolas" panose="020B0609020204030204" pitchFamily="49" charset="0"/>
              </a:rPr>
              <a:t> == 2: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print("Couple")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elif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how_many</a:t>
            </a:r>
            <a:r>
              <a:rPr lang="en-US" dirty="0">
                <a:latin typeface="Consolas" panose="020B0609020204030204" pitchFamily="49" charset="0"/>
              </a:rPr>
              <a:t> &lt; 5: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print("Few")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elif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how_many</a:t>
            </a:r>
            <a:r>
              <a:rPr lang="en-US" dirty="0">
                <a:latin typeface="Consolas" panose="020B0609020204030204" pitchFamily="49" charset="0"/>
              </a:rPr>
              <a:t> &lt; 10: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print("Several")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elif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how_many</a:t>
            </a:r>
            <a:r>
              <a:rPr lang="en-US" dirty="0">
                <a:latin typeface="Consolas" panose="020B0609020204030204" pitchFamily="49" charset="0"/>
              </a:rPr>
              <a:t> &gt;= 10: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print("Lots")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else: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print("None")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FF460A3-28FB-4E31-AF93-28AA5EC3FB8F}"/>
              </a:ext>
            </a:extLst>
          </p:cNvPr>
          <p:cNvSpPr txBox="1">
            <a:spLocks/>
          </p:cNvSpPr>
          <p:nvPr/>
        </p:nvSpPr>
        <p:spPr>
          <a:xfrm>
            <a:off x="6389208" y="2302144"/>
            <a:ext cx="3032760" cy="1916884"/>
          </a:xfrm>
          <a:prstGeom prst="rect">
            <a:avLst/>
          </a:prstGeom>
          <a:ln w="2540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Output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7" name="Right Arrow 6"/>
          <p:cNvSpPr/>
          <p:nvPr/>
        </p:nvSpPr>
        <p:spPr>
          <a:xfrm rot="1148847">
            <a:off x="233041" y="2890063"/>
            <a:ext cx="1117805" cy="38308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Next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917324" y="2394173"/>
            <a:ext cx="26229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Second condition was false, so skip indentation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16440" y="3175441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Test the third condition</a:t>
            </a:r>
          </a:p>
        </p:txBody>
      </p:sp>
    </p:spTree>
    <p:extLst>
      <p:ext uri="{BB962C8B-B14F-4D97-AF65-F5344CB8AC3E}">
        <p14:creationId xmlns:p14="http://schemas.microsoft.com/office/powerpoint/2010/main" val="2380707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6296695" y="1825625"/>
            <a:ext cx="439062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If </a:t>
            </a:r>
            <a:r>
              <a:rPr lang="en-US" dirty="0" err="1"/>
              <a:t>how_many</a:t>
            </a:r>
            <a:r>
              <a:rPr lang="en-US" dirty="0"/>
              <a:t> is 3?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If </a:t>
            </a:r>
            <a:r>
              <a:rPr lang="en-US" dirty="0" err="1"/>
              <a:t>how_many</a:t>
            </a:r>
            <a:r>
              <a:rPr lang="en-US" dirty="0"/>
              <a:t> is 8?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What will the following code produce?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390623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if </a:t>
            </a:r>
            <a:r>
              <a:rPr lang="en-US" dirty="0" err="1">
                <a:latin typeface="Consolas" panose="020B0609020204030204" pitchFamily="49" charset="0"/>
              </a:rPr>
              <a:t>how_many</a:t>
            </a:r>
            <a:r>
              <a:rPr lang="en-US" dirty="0">
                <a:latin typeface="Consolas" panose="020B0609020204030204" pitchFamily="49" charset="0"/>
              </a:rPr>
              <a:t> == 1: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print("Single")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elif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how_many</a:t>
            </a:r>
            <a:r>
              <a:rPr lang="en-US" dirty="0">
                <a:latin typeface="Consolas" panose="020B0609020204030204" pitchFamily="49" charset="0"/>
              </a:rPr>
              <a:t> == 2: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print("Couple")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elif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how_many</a:t>
            </a:r>
            <a:r>
              <a:rPr lang="en-US" dirty="0">
                <a:latin typeface="Consolas" panose="020B0609020204030204" pitchFamily="49" charset="0"/>
              </a:rPr>
              <a:t> &lt; 5: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print("Few")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elif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how_many</a:t>
            </a:r>
            <a:r>
              <a:rPr lang="en-US" dirty="0">
                <a:latin typeface="Consolas" panose="020B0609020204030204" pitchFamily="49" charset="0"/>
              </a:rPr>
              <a:t> &lt; 10: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print("Several")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elif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how_many</a:t>
            </a:r>
            <a:r>
              <a:rPr lang="en-US" dirty="0">
                <a:latin typeface="Consolas" panose="020B0609020204030204" pitchFamily="49" charset="0"/>
              </a:rPr>
              <a:t> &gt;= 10: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print("Lots")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else: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print("None")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FF460A3-28FB-4E31-AF93-28AA5EC3FB8F}"/>
              </a:ext>
            </a:extLst>
          </p:cNvPr>
          <p:cNvSpPr txBox="1">
            <a:spLocks/>
          </p:cNvSpPr>
          <p:nvPr/>
        </p:nvSpPr>
        <p:spPr>
          <a:xfrm>
            <a:off x="6389208" y="2302144"/>
            <a:ext cx="3032760" cy="1916884"/>
          </a:xfrm>
          <a:prstGeom prst="rect">
            <a:avLst/>
          </a:prstGeom>
          <a:ln w="2540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Output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7" name="Right Arrow 6"/>
          <p:cNvSpPr/>
          <p:nvPr/>
        </p:nvSpPr>
        <p:spPr>
          <a:xfrm rot="1148847">
            <a:off x="233042" y="3263551"/>
            <a:ext cx="1117805" cy="38308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Next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893713" y="3260586"/>
            <a:ext cx="24954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Third condition was true, so go to indented section</a:t>
            </a:r>
          </a:p>
        </p:txBody>
      </p:sp>
    </p:spTree>
    <p:extLst>
      <p:ext uri="{BB962C8B-B14F-4D97-AF65-F5344CB8AC3E}">
        <p14:creationId xmlns:p14="http://schemas.microsoft.com/office/powerpoint/2010/main" val="3554117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6296695" y="1825625"/>
            <a:ext cx="439062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If </a:t>
            </a:r>
            <a:r>
              <a:rPr lang="en-US" dirty="0" err="1"/>
              <a:t>how_many</a:t>
            </a:r>
            <a:r>
              <a:rPr lang="en-US" dirty="0"/>
              <a:t> is 3?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If </a:t>
            </a:r>
            <a:r>
              <a:rPr lang="en-US" dirty="0" err="1"/>
              <a:t>how_many</a:t>
            </a:r>
            <a:r>
              <a:rPr lang="en-US" dirty="0"/>
              <a:t> is 8?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What will the following code produce?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390623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if </a:t>
            </a:r>
            <a:r>
              <a:rPr lang="en-US" dirty="0" err="1">
                <a:latin typeface="Consolas" panose="020B0609020204030204" pitchFamily="49" charset="0"/>
              </a:rPr>
              <a:t>how_many</a:t>
            </a:r>
            <a:r>
              <a:rPr lang="en-US" dirty="0">
                <a:latin typeface="Consolas" panose="020B0609020204030204" pitchFamily="49" charset="0"/>
              </a:rPr>
              <a:t> == 1: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print("Single")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elif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how_many</a:t>
            </a:r>
            <a:r>
              <a:rPr lang="en-US" dirty="0">
                <a:latin typeface="Consolas" panose="020B0609020204030204" pitchFamily="49" charset="0"/>
              </a:rPr>
              <a:t> == 2: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print("Couple")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elif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how_many</a:t>
            </a:r>
            <a:r>
              <a:rPr lang="en-US" dirty="0">
                <a:latin typeface="Consolas" panose="020B0609020204030204" pitchFamily="49" charset="0"/>
              </a:rPr>
              <a:t> &lt; 5: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print("Few")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elif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how_many</a:t>
            </a:r>
            <a:r>
              <a:rPr lang="en-US" dirty="0">
                <a:latin typeface="Consolas" panose="020B0609020204030204" pitchFamily="49" charset="0"/>
              </a:rPr>
              <a:t> &lt; 10: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print("Several")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elif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how_many</a:t>
            </a:r>
            <a:r>
              <a:rPr lang="en-US" dirty="0">
                <a:latin typeface="Consolas" panose="020B0609020204030204" pitchFamily="49" charset="0"/>
              </a:rPr>
              <a:t> &gt;= 10: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print("Lots")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else: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print("None")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FF460A3-28FB-4E31-AF93-28AA5EC3FB8F}"/>
              </a:ext>
            </a:extLst>
          </p:cNvPr>
          <p:cNvSpPr txBox="1">
            <a:spLocks/>
          </p:cNvSpPr>
          <p:nvPr/>
        </p:nvSpPr>
        <p:spPr>
          <a:xfrm>
            <a:off x="6389208" y="2302144"/>
            <a:ext cx="3032760" cy="1916884"/>
          </a:xfrm>
          <a:prstGeom prst="rect">
            <a:avLst/>
          </a:prstGeom>
          <a:ln w="2540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Output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Few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7" name="Right Arrow 6"/>
          <p:cNvSpPr/>
          <p:nvPr/>
        </p:nvSpPr>
        <p:spPr>
          <a:xfrm rot="1148847">
            <a:off x="155769" y="5890841"/>
            <a:ext cx="1117805" cy="38308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Next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893713" y="3260586"/>
            <a:ext cx="24954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line was executed, so there was output.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690657" y="5848306"/>
            <a:ext cx="24954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Execution continues from after the rest of the if-</a:t>
            </a:r>
            <a:r>
              <a:rPr lang="en-US" dirty="0" err="1">
                <a:solidFill>
                  <a:srgbClr val="FF0000"/>
                </a:solidFill>
              </a:rPr>
              <a:t>elif</a:t>
            </a:r>
            <a:r>
              <a:rPr lang="en-US" dirty="0">
                <a:solidFill>
                  <a:srgbClr val="FF0000"/>
                </a:solidFill>
              </a:rPr>
              <a:t>-else statement</a:t>
            </a:r>
          </a:p>
        </p:txBody>
      </p:sp>
    </p:spTree>
    <p:extLst>
      <p:ext uri="{BB962C8B-B14F-4D97-AF65-F5344CB8AC3E}">
        <p14:creationId xmlns:p14="http://schemas.microsoft.com/office/powerpoint/2010/main" val="2326341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6296695" y="1825625"/>
            <a:ext cx="439062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If </a:t>
            </a:r>
            <a:r>
              <a:rPr lang="en-US" dirty="0" err="1"/>
              <a:t>how_many</a:t>
            </a:r>
            <a:r>
              <a:rPr lang="en-US" dirty="0"/>
              <a:t> is 3?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If </a:t>
            </a:r>
            <a:r>
              <a:rPr lang="en-US" dirty="0" err="1"/>
              <a:t>how_many</a:t>
            </a:r>
            <a:r>
              <a:rPr lang="en-US" dirty="0"/>
              <a:t> is 8?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What will the following code produce?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390623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if </a:t>
            </a:r>
            <a:r>
              <a:rPr lang="en-US" dirty="0" err="1">
                <a:latin typeface="Consolas" panose="020B0609020204030204" pitchFamily="49" charset="0"/>
              </a:rPr>
              <a:t>how_many</a:t>
            </a:r>
            <a:r>
              <a:rPr lang="en-US" dirty="0">
                <a:latin typeface="Consolas" panose="020B0609020204030204" pitchFamily="49" charset="0"/>
              </a:rPr>
              <a:t> == 1: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print("Single")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elif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how_many</a:t>
            </a:r>
            <a:r>
              <a:rPr lang="en-US" dirty="0">
                <a:latin typeface="Consolas" panose="020B0609020204030204" pitchFamily="49" charset="0"/>
              </a:rPr>
              <a:t> == 2: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print("Couple")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elif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how_many</a:t>
            </a:r>
            <a:r>
              <a:rPr lang="en-US" dirty="0">
                <a:latin typeface="Consolas" panose="020B0609020204030204" pitchFamily="49" charset="0"/>
              </a:rPr>
              <a:t> &lt; 5: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print("Few")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elif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how_many</a:t>
            </a:r>
            <a:r>
              <a:rPr lang="en-US" dirty="0">
                <a:latin typeface="Consolas" panose="020B0609020204030204" pitchFamily="49" charset="0"/>
              </a:rPr>
              <a:t> &lt; 10: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print("Several")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elif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how_many</a:t>
            </a:r>
            <a:r>
              <a:rPr lang="en-US" dirty="0">
                <a:latin typeface="Consolas" panose="020B0609020204030204" pitchFamily="49" charset="0"/>
              </a:rPr>
              <a:t> &gt;= 10: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print("Lots")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else: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print("None")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FF460A3-28FB-4E31-AF93-28AA5EC3FB8F}"/>
              </a:ext>
            </a:extLst>
          </p:cNvPr>
          <p:cNvSpPr txBox="1">
            <a:spLocks/>
          </p:cNvSpPr>
          <p:nvPr/>
        </p:nvSpPr>
        <p:spPr>
          <a:xfrm>
            <a:off x="6389208" y="2302144"/>
            <a:ext cx="3032760" cy="1916884"/>
          </a:xfrm>
          <a:prstGeom prst="rect">
            <a:avLst/>
          </a:prstGeom>
          <a:ln w="2540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Output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as" panose="020B0609020204030204" pitchFamily="49" charset="0"/>
              </a:rPr>
              <a:t>Few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FF460A3-28FB-4E31-AF93-28AA5EC3FB8F}"/>
              </a:ext>
            </a:extLst>
          </p:cNvPr>
          <p:cNvSpPr txBox="1">
            <a:spLocks/>
          </p:cNvSpPr>
          <p:nvPr/>
        </p:nvSpPr>
        <p:spPr>
          <a:xfrm>
            <a:off x="6389208" y="4941116"/>
            <a:ext cx="3032760" cy="1916884"/>
          </a:xfrm>
          <a:prstGeom prst="rect">
            <a:avLst/>
          </a:prstGeom>
          <a:ln w="2540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Output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as" panose="020B0609020204030204" pitchFamily="49" charset="0"/>
              </a:rPr>
              <a:t>Several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9873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Expressing Procedural Knowledge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If the process is </a:t>
            </a:r>
            <a:r>
              <a:rPr lang="en-US" b="1" dirty="0">
                <a:solidFill>
                  <a:srgbClr val="C00000"/>
                </a:solidFill>
              </a:rPr>
              <a:t>identical</a:t>
            </a:r>
            <a:r>
              <a:rPr lang="en-US" dirty="0"/>
              <a:t> for all situations, then it can be </a:t>
            </a:r>
            <a:r>
              <a:rPr lang="en-US" b="1" dirty="0">
                <a:solidFill>
                  <a:srgbClr val="C00000"/>
                </a:solidFill>
              </a:rPr>
              <a:t>linear</a:t>
            </a:r>
          </a:p>
          <a:p>
            <a:pPr lvl="1"/>
            <a:r>
              <a:rPr lang="en-US" dirty="0"/>
              <a:t>step 1 -&gt; step 2 -&gt; step 3 -&gt; … -&gt; step N</a:t>
            </a:r>
          </a:p>
          <a:p>
            <a:pPr lvl="1"/>
            <a:r>
              <a:rPr lang="en-US" dirty="0"/>
              <a:t>Most recipes are like this</a:t>
            </a:r>
          </a:p>
          <a:p>
            <a:pPr lvl="1"/>
            <a:r>
              <a:rPr lang="en-US" dirty="0"/>
              <a:t>The sequential steps we’ve been seeing are like this</a:t>
            </a:r>
          </a:p>
          <a:p>
            <a:r>
              <a:rPr lang="en-US" dirty="0"/>
              <a:t>But if the process </a:t>
            </a:r>
            <a:r>
              <a:rPr lang="en-US" b="1" dirty="0">
                <a:solidFill>
                  <a:srgbClr val="C00000"/>
                </a:solidFill>
              </a:rPr>
              <a:t>varies </a:t>
            </a:r>
            <a:r>
              <a:rPr lang="en-US" dirty="0"/>
              <a:t>depending on the situation, it will have </a:t>
            </a:r>
            <a:r>
              <a:rPr lang="en-US" b="1" dirty="0">
                <a:solidFill>
                  <a:srgbClr val="C00000"/>
                </a:solidFill>
              </a:rPr>
              <a:t>branches </a:t>
            </a:r>
            <a:r>
              <a:rPr lang="en-US" dirty="0"/>
              <a:t>like a tree</a:t>
            </a:r>
          </a:p>
          <a:p>
            <a:pPr lvl="1"/>
            <a:r>
              <a:rPr lang="en-US" dirty="0"/>
              <a:t>step 1 -&gt; step 2 -&gt; step 3 (for some cases)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step 1 -&gt; step 2 </a:t>
            </a:r>
            <a:r>
              <a:rPr lang="en-US" dirty="0"/>
              <a:t>-&gt; step 4 (for other cases)</a:t>
            </a:r>
          </a:p>
          <a:p>
            <a:pPr lvl="1"/>
            <a:r>
              <a:rPr lang="en-US" dirty="0"/>
              <a:t>We want to make our program adapt to a variety of use situations</a:t>
            </a:r>
          </a:p>
          <a:p>
            <a:r>
              <a:rPr lang="en-US" dirty="0"/>
              <a:t>To create branches in programs, we describe the conditions for each</a:t>
            </a:r>
          </a:p>
          <a:p>
            <a:pPr lvl="1"/>
            <a:r>
              <a:rPr lang="en-US" dirty="0"/>
              <a:t>Conditions are assessed as Boolean (true/false) variables and expressions</a:t>
            </a:r>
          </a:p>
        </p:txBody>
      </p:sp>
    </p:spTree>
    <p:extLst>
      <p:ext uri="{BB962C8B-B14F-4D97-AF65-F5344CB8AC3E}">
        <p14:creationId xmlns:p14="http://schemas.microsoft.com/office/powerpoint/2010/main" val="2439378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What will the following code produce?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390623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if </a:t>
            </a:r>
            <a:r>
              <a:rPr lang="en-US" dirty="0" err="1">
                <a:latin typeface="Consolas" panose="020B0609020204030204" pitchFamily="49" charset="0"/>
              </a:rPr>
              <a:t>how_many</a:t>
            </a:r>
            <a:r>
              <a:rPr lang="en-US" dirty="0">
                <a:latin typeface="Consolas" panose="020B0609020204030204" pitchFamily="49" charset="0"/>
              </a:rPr>
              <a:t> == 1: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print("Single")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elif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how_many</a:t>
            </a:r>
            <a:r>
              <a:rPr lang="en-US" dirty="0">
                <a:latin typeface="Consolas" panose="020B0609020204030204" pitchFamily="49" charset="0"/>
              </a:rPr>
              <a:t> == 2: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print("Couple")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elif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how_many</a:t>
            </a:r>
            <a:r>
              <a:rPr lang="en-US" dirty="0">
                <a:latin typeface="Consolas" panose="020B0609020204030204" pitchFamily="49" charset="0"/>
              </a:rPr>
              <a:t> &lt; 5: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print("Few")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elif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how_many</a:t>
            </a:r>
            <a:r>
              <a:rPr lang="en-US" dirty="0">
                <a:latin typeface="Consolas" panose="020B0609020204030204" pitchFamily="49" charset="0"/>
              </a:rPr>
              <a:t> &lt; 10: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print("Several")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elif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how_many</a:t>
            </a:r>
            <a:r>
              <a:rPr lang="en-US" dirty="0">
                <a:latin typeface="Consolas" panose="020B0609020204030204" pitchFamily="49" charset="0"/>
              </a:rPr>
              <a:t> &gt;= 10: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print("Lots")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else: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print("None")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296695" y="1825625"/>
            <a:ext cx="5616263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What input can produce “None” for an output?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809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What will the following code produce?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390623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if </a:t>
            </a:r>
            <a:r>
              <a:rPr lang="en-US" dirty="0" err="1">
                <a:latin typeface="Consolas" panose="020B0609020204030204" pitchFamily="49" charset="0"/>
              </a:rPr>
              <a:t>how_many</a:t>
            </a:r>
            <a:r>
              <a:rPr lang="en-US" dirty="0">
                <a:latin typeface="Consolas" panose="020B0609020204030204" pitchFamily="49" charset="0"/>
              </a:rPr>
              <a:t> == 1: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print("Single")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elif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how_many</a:t>
            </a:r>
            <a:r>
              <a:rPr lang="en-US" dirty="0">
                <a:latin typeface="Consolas" panose="020B0609020204030204" pitchFamily="49" charset="0"/>
              </a:rPr>
              <a:t> == 2: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print("Couple")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elif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how_many</a:t>
            </a:r>
            <a:r>
              <a:rPr lang="en-US" dirty="0">
                <a:latin typeface="Consolas" panose="020B0609020204030204" pitchFamily="49" charset="0"/>
              </a:rPr>
              <a:t> &lt; 5: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print("Few")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elif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how_many</a:t>
            </a:r>
            <a:r>
              <a:rPr lang="en-US" dirty="0">
                <a:latin typeface="Consolas" panose="020B0609020204030204" pitchFamily="49" charset="0"/>
              </a:rPr>
              <a:t> &lt; 10: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print("Several")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elif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how_many</a:t>
            </a:r>
            <a:r>
              <a:rPr lang="en-US" dirty="0">
                <a:latin typeface="Consolas" panose="020B0609020204030204" pitchFamily="49" charset="0"/>
              </a:rPr>
              <a:t> &gt;= 10: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print("Lots")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else: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print("None")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296695" y="1825625"/>
            <a:ext cx="5616263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What input can produce “None” for an output?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Nothing!  The </a:t>
            </a:r>
            <a:r>
              <a:rPr lang="en-US" dirty="0" err="1"/>
              <a:t>elif</a:t>
            </a:r>
            <a:r>
              <a:rPr lang="en-US" dirty="0"/>
              <a:t> cases handle all the situations, so there is never a chance to encounter the else clause.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If we wanted to handle an input of 0, we would need to modify the (</a:t>
            </a:r>
            <a:r>
              <a:rPr lang="en-US" dirty="0" err="1"/>
              <a:t>how_many</a:t>
            </a:r>
            <a:r>
              <a:rPr lang="en-US" dirty="0"/>
              <a:t> &lt; 10) condition.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529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1789" y="400025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Nested Branches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469594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Complex condition statements can become hard to understand</a:t>
            </a:r>
          </a:p>
          <a:p>
            <a:pPr lvl="1"/>
            <a:r>
              <a:rPr lang="en-US" dirty="0"/>
              <a:t>And hard to maintain</a:t>
            </a:r>
          </a:p>
          <a:p>
            <a:r>
              <a:rPr lang="en-US" dirty="0"/>
              <a:t>We can </a:t>
            </a:r>
            <a:r>
              <a:rPr lang="en-US" b="1" dirty="0">
                <a:solidFill>
                  <a:srgbClr val="C00000"/>
                </a:solidFill>
              </a:rPr>
              <a:t>nest</a:t>
            </a:r>
            <a:r>
              <a:rPr lang="en-US" b="1" dirty="0"/>
              <a:t> </a:t>
            </a:r>
            <a:r>
              <a:rPr lang="en-US" dirty="0"/>
              <a:t>condition statements </a:t>
            </a:r>
          </a:p>
          <a:p>
            <a:pPr lvl="1"/>
            <a:r>
              <a:rPr lang="en-US" dirty="0"/>
              <a:t>Place an </a:t>
            </a:r>
            <a:r>
              <a:rPr lang="en-US" dirty="0">
                <a:solidFill>
                  <a:srgbClr val="C00000"/>
                </a:solidFill>
              </a:rPr>
              <a:t>if/if-else/if-</a:t>
            </a:r>
            <a:r>
              <a:rPr lang="en-US" dirty="0" err="1">
                <a:solidFill>
                  <a:srgbClr val="C00000"/>
                </a:solidFill>
              </a:rPr>
              <a:t>elif</a:t>
            </a:r>
            <a:r>
              <a:rPr lang="en-US" dirty="0">
                <a:solidFill>
                  <a:srgbClr val="C00000"/>
                </a:solidFill>
              </a:rPr>
              <a:t>-else </a:t>
            </a:r>
            <a:r>
              <a:rPr lang="en-US" dirty="0"/>
              <a:t>statement inside of a conditional block</a:t>
            </a:r>
          </a:p>
          <a:p>
            <a:pPr lvl="1"/>
            <a:r>
              <a:rPr lang="en-US" dirty="0"/>
              <a:t>The new statement is </a:t>
            </a:r>
            <a:r>
              <a:rPr lang="en-US" dirty="0">
                <a:solidFill>
                  <a:srgbClr val="0070C0"/>
                </a:solidFill>
              </a:rPr>
              <a:t>“nested” </a:t>
            </a:r>
            <a:r>
              <a:rPr lang="en-US" dirty="0"/>
              <a:t>inside the first one</a:t>
            </a:r>
          </a:p>
          <a:p>
            <a:r>
              <a:rPr lang="en-US" dirty="0"/>
              <a:t>Remember to be consistent with indentation – it is required by Python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529589" y="1825624"/>
            <a:ext cx="5344731" cy="469594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if (animal == 'bird'):</a:t>
            </a:r>
          </a:p>
          <a:p>
            <a:pPr marL="457200" lvl="1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if (</a:t>
            </a:r>
            <a:r>
              <a:rPr lang="en-US" sz="2200" dirty="0" err="1">
                <a:latin typeface="Consolas" panose="020B0609020204030204" pitchFamily="49" charset="0"/>
              </a:rPr>
              <a:t>animal_name</a:t>
            </a:r>
            <a:r>
              <a:rPr lang="en-US" sz="2200" dirty="0">
                <a:latin typeface="Consolas" panose="020B0609020204030204" pitchFamily="49" charset="0"/>
              </a:rPr>
              <a:t> == 'penguin'):</a:t>
            </a:r>
          </a:p>
          <a:p>
            <a:pPr marL="457200" lvl="1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	</a:t>
            </a:r>
            <a:r>
              <a:rPr lang="en-US" sz="2200" dirty="0" err="1">
                <a:latin typeface="Consolas" panose="020B0609020204030204" pitchFamily="49" charset="0"/>
              </a:rPr>
              <a:t>moves_by</a:t>
            </a:r>
            <a:r>
              <a:rPr lang="en-US" sz="2200" dirty="0">
                <a:latin typeface="Consolas" panose="020B0609020204030204" pitchFamily="49" charset="0"/>
              </a:rPr>
              <a:t>= 'walking'</a:t>
            </a:r>
          </a:p>
          <a:p>
            <a:pPr marL="457200" lvl="1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else</a:t>
            </a:r>
          </a:p>
          <a:p>
            <a:pPr marL="457200" lvl="1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	</a:t>
            </a:r>
            <a:r>
              <a:rPr lang="en-US" sz="2200" dirty="0" err="1">
                <a:latin typeface="Consolas" panose="020B0609020204030204" pitchFamily="49" charset="0"/>
              </a:rPr>
              <a:t>moves_by</a:t>
            </a:r>
            <a:r>
              <a:rPr lang="en-US" sz="2200" dirty="0">
                <a:latin typeface="Consolas" panose="020B0609020204030204" pitchFamily="49" charset="0"/>
              </a:rPr>
              <a:t> = 'flying'</a:t>
            </a:r>
          </a:p>
          <a:p>
            <a:pPr marL="0" indent="0">
              <a:buNone/>
            </a:pPr>
            <a:r>
              <a:rPr lang="en-US" sz="2200" dirty="0" err="1">
                <a:latin typeface="Consolas" panose="020B0609020204030204" pitchFamily="49" charset="0"/>
              </a:rPr>
              <a:t>elif</a:t>
            </a:r>
            <a:r>
              <a:rPr lang="en-US" sz="2200" dirty="0">
                <a:latin typeface="Consolas" panose="020B0609020204030204" pitchFamily="49" charset="0"/>
              </a:rPr>
              <a:t> (animal == 'fish'):</a:t>
            </a:r>
          </a:p>
          <a:p>
            <a:pPr marL="457200" lvl="1" indent="0">
              <a:buNone/>
            </a:pPr>
            <a:r>
              <a:rPr lang="en-US" sz="2200" dirty="0" err="1">
                <a:latin typeface="Consolas" panose="020B0609020204030204" pitchFamily="49" charset="0"/>
              </a:rPr>
              <a:t>moves_by</a:t>
            </a:r>
            <a:r>
              <a:rPr lang="en-US" sz="2200" dirty="0">
                <a:latin typeface="Consolas" panose="020B0609020204030204" pitchFamily="49" charset="0"/>
              </a:rPr>
              <a:t> = 'swimming'</a:t>
            </a:r>
          </a:p>
          <a:p>
            <a:pPr marL="0" indent="0">
              <a:buNone/>
            </a:pPr>
            <a:r>
              <a:rPr lang="en-US" sz="2200" dirty="0" err="1">
                <a:latin typeface="Consolas" panose="020B0609020204030204" pitchFamily="49" charset="0"/>
              </a:rPr>
              <a:t>elif</a:t>
            </a:r>
            <a:r>
              <a:rPr lang="en-US" sz="2200" dirty="0">
                <a:latin typeface="Consolas" panose="020B0609020204030204" pitchFamily="49" charset="0"/>
              </a:rPr>
              <a:t> (animal == 'snake'):</a:t>
            </a:r>
          </a:p>
          <a:p>
            <a:pPr marL="457200" lvl="1" indent="0">
              <a:buNone/>
            </a:pPr>
            <a:r>
              <a:rPr lang="en-US" sz="2200" dirty="0" err="1">
                <a:latin typeface="Consolas" panose="020B0609020204030204" pitchFamily="49" charset="0"/>
              </a:rPr>
              <a:t>moves_by</a:t>
            </a:r>
            <a:r>
              <a:rPr lang="en-US" sz="2200" dirty="0">
                <a:latin typeface="Consolas" panose="020B0609020204030204" pitchFamily="49" charset="0"/>
              </a:rPr>
              <a:t> = 'slithering'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else:</a:t>
            </a:r>
          </a:p>
          <a:p>
            <a:pPr marL="457200" lvl="1" indent="0">
              <a:buNone/>
            </a:pPr>
            <a:r>
              <a:rPr lang="en-US" sz="2200" dirty="0" err="1">
                <a:latin typeface="Consolas" panose="020B0609020204030204" pitchFamily="49" charset="0"/>
              </a:rPr>
              <a:t>moves_by</a:t>
            </a:r>
            <a:r>
              <a:rPr lang="en-US" sz="2200" dirty="0">
                <a:latin typeface="Consolas" panose="020B0609020204030204" pitchFamily="49" charset="0"/>
              </a:rPr>
              <a:t> = 'walking'</a:t>
            </a:r>
          </a:p>
        </p:txBody>
      </p:sp>
    </p:spTree>
    <p:extLst>
      <p:ext uri="{BB962C8B-B14F-4D97-AF65-F5344CB8AC3E}">
        <p14:creationId xmlns:p14="http://schemas.microsoft.com/office/powerpoint/2010/main" val="4218017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Why would we nest conditions?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To better match our understanding of the problem</a:t>
            </a:r>
          </a:p>
          <a:p>
            <a:pPr lvl="1"/>
            <a:r>
              <a:rPr lang="en-US" dirty="0"/>
              <a:t>Helps the programmer reflect the logic of the situation better</a:t>
            </a:r>
          </a:p>
          <a:p>
            <a:pPr lvl="1"/>
            <a:r>
              <a:rPr lang="en-US" dirty="0"/>
              <a:t>We don’t always know all of the various options at the time of the first condition</a:t>
            </a:r>
          </a:p>
          <a:p>
            <a:pPr lvl="2"/>
            <a:r>
              <a:rPr lang="en-US" dirty="0">
                <a:solidFill>
                  <a:srgbClr val="C00000"/>
                </a:solidFill>
              </a:rPr>
              <a:t>e.g. we might get input based on the first condition, then need another condition to respond to the input</a:t>
            </a:r>
          </a:p>
          <a:p>
            <a:pPr lvl="1"/>
            <a:endParaRPr lang="en-US" dirty="0"/>
          </a:p>
          <a:p>
            <a:r>
              <a:rPr lang="en-US" dirty="0"/>
              <a:t>To make the code easier to comprehend</a:t>
            </a:r>
          </a:p>
          <a:p>
            <a:pPr lvl="1"/>
            <a:r>
              <a:rPr lang="en-US" dirty="0"/>
              <a:t>Long, complex Boolean expressions can be hard to comprehend</a:t>
            </a:r>
          </a:p>
          <a:p>
            <a:pPr lvl="1"/>
            <a:r>
              <a:rPr lang="en-US" dirty="0"/>
              <a:t>Nested statements can make the logic easier to follow</a:t>
            </a:r>
          </a:p>
          <a:p>
            <a:pPr lvl="1"/>
            <a:endParaRPr lang="en-US" dirty="0"/>
          </a:p>
          <a:p>
            <a:r>
              <a:rPr lang="en-US" dirty="0"/>
              <a:t>We will see other examples of nesting in the future</a:t>
            </a:r>
          </a:p>
        </p:txBody>
      </p:sp>
    </p:spTree>
    <p:extLst>
      <p:ext uri="{BB962C8B-B14F-4D97-AF65-F5344CB8AC3E}">
        <p14:creationId xmlns:p14="http://schemas.microsoft.com/office/powerpoint/2010/main" val="2686724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When should we use each type?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Use if-</a:t>
            </a:r>
            <a:r>
              <a:rPr lang="en-US" dirty="0" err="1">
                <a:solidFill>
                  <a:srgbClr val="C00000"/>
                </a:solidFill>
              </a:rPr>
              <a:t>elif</a:t>
            </a:r>
            <a:r>
              <a:rPr lang="en-US" dirty="0">
                <a:solidFill>
                  <a:srgbClr val="C00000"/>
                </a:solidFill>
              </a:rPr>
              <a:t>-else:</a:t>
            </a:r>
          </a:p>
          <a:p>
            <a:pPr lvl="1"/>
            <a:r>
              <a:rPr lang="en-US" dirty="0"/>
              <a:t>When you have multiple “cases” of the same type</a:t>
            </a:r>
          </a:p>
          <a:p>
            <a:pPr lvl="1"/>
            <a:r>
              <a:rPr lang="en-US" dirty="0"/>
              <a:t>Generally, the conditionals in the if-</a:t>
            </a:r>
            <a:r>
              <a:rPr lang="en-US" dirty="0" err="1"/>
              <a:t>elif</a:t>
            </a:r>
            <a:r>
              <a:rPr lang="en-US" dirty="0"/>
              <a:t> statements should be very similar to one another</a:t>
            </a:r>
          </a:p>
          <a:p>
            <a:r>
              <a:rPr lang="en-US" dirty="0">
                <a:solidFill>
                  <a:srgbClr val="C00000"/>
                </a:solidFill>
              </a:rPr>
              <a:t>Use nested statements:</a:t>
            </a:r>
          </a:p>
          <a:p>
            <a:pPr lvl="1"/>
            <a:r>
              <a:rPr lang="en-US" dirty="0"/>
              <a:t>When you have a clear “order” of checks: checking A then B</a:t>
            </a:r>
          </a:p>
          <a:p>
            <a:pPr lvl="1"/>
            <a:r>
              <a:rPr lang="en-US" dirty="0"/>
              <a:t>When a single conditional would appear too complicated</a:t>
            </a:r>
          </a:p>
          <a:p>
            <a:r>
              <a:rPr lang="en-US" dirty="0">
                <a:solidFill>
                  <a:srgbClr val="C00000"/>
                </a:solidFill>
              </a:rPr>
              <a:t>Use separate if statements:</a:t>
            </a:r>
          </a:p>
          <a:p>
            <a:pPr lvl="1"/>
            <a:r>
              <a:rPr lang="en-US" dirty="0"/>
              <a:t>When your conditions are checking different concepts</a:t>
            </a:r>
          </a:p>
          <a:p>
            <a:pPr lvl="1"/>
            <a:r>
              <a:rPr lang="en-US" dirty="0"/>
              <a:t>Or, when you potentially have things matching more than one condition, and want to deal with both</a:t>
            </a:r>
          </a:p>
        </p:txBody>
      </p:sp>
    </p:spTree>
    <p:extLst>
      <p:ext uri="{BB962C8B-B14F-4D97-AF65-F5344CB8AC3E}">
        <p14:creationId xmlns:p14="http://schemas.microsoft.com/office/powerpoint/2010/main" val="2785259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rgbClr val="C00000"/>
                </a:solidFill>
              </a:rPr>
              <a:t>Probl</a:t>
            </a:r>
            <a:r>
              <a:rPr lang="en-US" b="1" dirty="0" smtClean="0">
                <a:solidFill>
                  <a:srgbClr val="C00000"/>
                </a:solidFill>
              </a:rPr>
              <a:t> Example </a:t>
            </a:r>
            <a:r>
              <a:rPr lang="en-US" b="1" dirty="0">
                <a:solidFill>
                  <a:srgbClr val="C00000"/>
                </a:solidFill>
              </a:rPr>
              <a:t>Taken from Your Own Life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of the most important skills engineering students need is to be able to effectively allocate their time to their studies.</a:t>
            </a:r>
          </a:p>
          <a:p>
            <a:r>
              <a:rPr lang="en-US" dirty="0"/>
              <a:t>What questions do we want to answer?</a:t>
            </a:r>
          </a:p>
          <a:p>
            <a:pPr lvl="1"/>
            <a:r>
              <a:rPr lang="en-US" dirty="0"/>
              <a:t>How effective are many short, a middle number of medium-length, or a few long study sessions?</a:t>
            </a:r>
          </a:p>
          <a:p>
            <a:pPr lvl="1"/>
            <a:r>
              <a:rPr lang="en-US" dirty="0"/>
              <a:t>How might other aspects of us affect the outcome?</a:t>
            </a:r>
          </a:p>
          <a:p>
            <a:r>
              <a:rPr lang="en-US" dirty="0"/>
              <a:t>What characteristics effect the outcome?</a:t>
            </a:r>
          </a:p>
          <a:p>
            <a:pPr lvl="1"/>
            <a:r>
              <a:rPr lang="en-US" dirty="0"/>
              <a:t>The length of study sessions</a:t>
            </a:r>
          </a:p>
          <a:p>
            <a:pPr lvl="1"/>
            <a:r>
              <a:rPr lang="en-US" dirty="0"/>
              <a:t>The number of study sessions</a:t>
            </a:r>
          </a:p>
          <a:p>
            <a:pPr lvl="1"/>
            <a:r>
              <a:rPr lang="en-US" dirty="0"/>
              <a:t>How tired, stressed, hungry, etc. you are</a:t>
            </a:r>
          </a:p>
        </p:txBody>
      </p:sp>
    </p:spTree>
    <p:extLst>
      <p:ext uri="{BB962C8B-B14F-4D97-AF65-F5344CB8AC3E}">
        <p14:creationId xmlns:p14="http://schemas.microsoft.com/office/powerpoint/2010/main" val="2753783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Start by just considering study session length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32645"/>
          </a:xfrm>
        </p:spPr>
        <p:txBody>
          <a:bodyPr>
            <a:normAutofit/>
          </a:bodyPr>
          <a:lstStyle/>
          <a:p>
            <a:r>
              <a:rPr lang="en-US" sz="2400" dirty="0"/>
              <a:t>We can model how much a student learns in a study session if we have a model of how the student’s capture of knowledge changes through the session.</a:t>
            </a:r>
          </a:p>
          <a:p>
            <a:r>
              <a:rPr lang="en-US" sz="2400" dirty="0"/>
              <a:t>We can think of this using the following graph.  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The number of concepts/skills learned in a session is the area under the curve.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158419" y="5018568"/>
            <a:ext cx="4827181" cy="1063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2164438" y="3115341"/>
            <a:ext cx="42531" cy="191386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094084" y="5226755"/>
            <a:ext cx="3259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 since start of study session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18717" y="3381155"/>
            <a:ext cx="9941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Rate of</a:t>
            </a:r>
          </a:p>
          <a:p>
            <a:r>
              <a:rPr lang="en-US" dirty="0"/>
              <a:t>Learning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2206969" y="3870252"/>
            <a:ext cx="4678326" cy="63796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366601" y="3717484"/>
            <a:ext cx="4381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1. We might assume a constant learning rate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5039843" y="3902150"/>
            <a:ext cx="1871330" cy="86123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308748" y="4440221"/>
            <a:ext cx="36695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3. And, maybe when we get fatigued </a:t>
            </a:r>
            <a:br>
              <a:rPr lang="en-US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we learn worse</a:t>
            </a:r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2185703" y="3902151"/>
            <a:ext cx="1163563" cy="669850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780423" y="4063341"/>
            <a:ext cx="34919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2. But perhaps there is a warm-up</a:t>
            </a:r>
            <a:br>
              <a:rPr lang="en-US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period where we remember what</a:t>
            </a:r>
            <a:br>
              <a:rPr lang="en-US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we had learned before</a:t>
            </a:r>
          </a:p>
        </p:txBody>
      </p:sp>
    </p:spTree>
    <p:extLst>
      <p:ext uri="{BB962C8B-B14F-4D97-AF65-F5344CB8AC3E}">
        <p14:creationId xmlns:p14="http://schemas.microsoft.com/office/powerpoint/2010/main" val="3694271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Conditionals and Boolean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778"/>
            <a:ext cx="10515600" cy="4917056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Consider computing the number of concepts learned in a study session of a given length using a learning rate model that involves a warm-up period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 could implement this as a single line of code, but it would not be very comprehensible</a:t>
            </a:r>
          </a:p>
          <a:p>
            <a:r>
              <a:rPr lang="en-US" dirty="0"/>
              <a:t>So, we will create variables to store intermediate values needed in the computation</a:t>
            </a:r>
          </a:p>
          <a:p>
            <a:pPr lvl="1"/>
            <a:r>
              <a:rPr lang="en-US" dirty="0"/>
              <a:t>For example: </a:t>
            </a:r>
            <a:r>
              <a:rPr lang="en-US" dirty="0" err="1">
                <a:latin typeface="Consolas" panose="020B0609020204030204" pitchFamily="49" charset="0"/>
              </a:rPr>
              <a:t>warmup_slope</a:t>
            </a:r>
            <a:r>
              <a:rPr lang="en-US" dirty="0">
                <a:latin typeface="Consolas" panose="020B0609020204030204" pitchFamily="49" charset="0"/>
              </a:rPr>
              <a:t> = (0.2 – 0.1) / 15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3616230" y="3927226"/>
            <a:ext cx="4827181" cy="1063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3622249" y="2467155"/>
            <a:ext cx="42531" cy="147070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922929" y="4221678"/>
            <a:ext cx="4213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 since start of study session (minutes)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879713" y="2375222"/>
            <a:ext cx="12962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Rate of</a:t>
            </a:r>
          </a:p>
          <a:p>
            <a:r>
              <a:rPr lang="en-US" dirty="0"/>
              <a:t>Learning</a:t>
            </a:r>
          </a:p>
          <a:p>
            <a:r>
              <a:rPr lang="en-US" dirty="0"/>
              <a:t>(concepts</a:t>
            </a:r>
          </a:p>
          <a:p>
            <a:r>
              <a:rPr lang="en-US" dirty="0"/>
              <a:t>per minute)</a:t>
            </a:r>
          </a:p>
        </p:txBody>
      </p:sp>
      <p:cxnSp>
        <p:nvCxnSpPr>
          <p:cNvPr id="25" name="Straight Connector 24"/>
          <p:cNvCxnSpPr/>
          <p:nvPr/>
        </p:nvCxnSpPr>
        <p:spPr>
          <a:xfrm>
            <a:off x="4807077" y="2810808"/>
            <a:ext cx="3536029" cy="31898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3643514" y="2810809"/>
            <a:ext cx="1163563" cy="566182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25" name="Straight Connector 1024"/>
          <p:cNvCxnSpPr/>
          <p:nvPr/>
        </p:nvCxnSpPr>
        <p:spPr>
          <a:xfrm>
            <a:off x="4807077" y="2826757"/>
            <a:ext cx="0" cy="11004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7" name="TextBox 1026"/>
          <p:cNvSpPr txBox="1"/>
          <p:nvPr/>
        </p:nvSpPr>
        <p:spPr>
          <a:xfrm>
            <a:off x="4597725" y="393786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15</a:t>
            </a:r>
          </a:p>
        </p:txBody>
      </p:sp>
      <p:sp>
        <p:nvSpPr>
          <p:cNvPr id="1029" name="TextBox 1028"/>
          <p:cNvSpPr txBox="1"/>
          <p:nvPr/>
        </p:nvSpPr>
        <p:spPr>
          <a:xfrm>
            <a:off x="3155359" y="3206219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0.1</a:t>
            </a:r>
          </a:p>
        </p:txBody>
      </p:sp>
      <p:sp>
        <p:nvSpPr>
          <p:cNvPr id="1030" name="TextBox 1029"/>
          <p:cNvSpPr txBox="1"/>
          <p:nvPr/>
        </p:nvSpPr>
        <p:spPr>
          <a:xfrm>
            <a:off x="3155359" y="2658040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0.2</a:t>
            </a:r>
          </a:p>
        </p:txBody>
      </p:sp>
      <p:sp>
        <p:nvSpPr>
          <p:cNvPr id="1032" name="Rectangle 1031"/>
          <p:cNvSpPr/>
          <p:nvPr/>
        </p:nvSpPr>
        <p:spPr>
          <a:xfrm>
            <a:off x="4276014" y="3244334"/>
            <a:ext cx="36399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observed-learning-rate [observation]</a:t>
            </a:r>
          </a:p>
        </p:txBody>
      </p:sp>
    </p:spTree>
    <p:extLst>
      <p:ext uri="{BB962C8B-B14F-4D97-AF65-F5344CB8AC3E}">
        <p14:creationId xmlns:p14="http://schemas.microsoft.com/office/powerpoint/2010/main" val="2427563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Example of if-else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2309" y="1690778"/>
            <a:ext cx="7639870" cy="4917056"/>
          </a:xfrm>
        </p:spPr>
        <p:txBody>
          <a:bodyPr>
            <a:normAutofit/>
          </a:bodyPr>
          <a:lstStyle/>
          <a:p>
            <a:r>
              <a:rPr lang="en-US" dirty="0"/>
              <a:t>To compute the learned concepts, we need different paths if the length of the session is less than 15 minutes</a:t>
            </a:r>
          </a:p>
          <a:p>
            <a:pPr marL="457200" lvl="1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if (</a:t>
            </a:r>
            <a:r>
              <a:rPr lang="en-US" sz="1600" dirty="0" err="1">
                <a:latin typeface="Consolas" panose="020B0609020204030204" pitchFamily="49" charset="0"/>
              </a:rPr>
              <a:t>session_length</a:t>
            </a:r>
            <a:r>
              <a:rPr lang="en-US" sz="1600" dirty="0">
                <a:latin typeface="Consolas" panose="020B0609020204030204" pitchFamily="49" charset="0"/>
              </a:rPr>
              <a:t> &lt; 15):</a:t>
            </a:r>
          </a:p>
          <a:p>
            <a:pPr marL="914400" lvl="2" indent="0">
              <a:buNone/>
            </a:pPr>
            <a:r>
              <a:rPr lang="en-US" sz="1600" dirty="0" err="1">
                <a:latin typeface="Consolas" panose="020B0609020204030204" pitchFamily="49" charset="0"/>
              </a:rPr>
              <a:t>warmup_slope</a:t>
            </a:r>
            <a:r>
              <a:rPr lang="en-US" sz="1600" dirty="0">
                <a:latin typeface="Consolas" panose="020B0609020204030204" pitchFamily="49" charset="0"/>
              </a:rPr>
              <a:t> = ((0.2 - 0.1) / 15)</a:t>
            </a:r>
          </a:p>
          <a:p>
            <a:pPr marL="914400" lvl="2" indent="0">
              <a:buNone/>
            </a:pPr>
            <a:r>
              <a:rPr lang="en-US" sz="1600" dirty="0" err="1">
                <a:latin typeface="Consolas" panose="020B0609020204030204" pitchFamily="49" charset="0"/>
              </a:rPr>
              <a:t>end_learning_rate</a:t>
            </a:r>
            <a:r>
              <a:rPr lang="en-US" sz="1600" dirty="0">
                <a:latin typeface="Consolas" panose="020B0609020204030204" pitchFamily="49" charset="0"/>
              </a:rPr>
              <a:t> = 0.1 + (</a:t>
            </a:r>
            <a:r>
              <a:rPr lang="en-US" sz="1600" dirty="0" err="1">
                <a:latin typeface="Consolas" panose="020B0609020204030204" pitchFamily="49" charset="0"/>
              </a:rPr>
              <a:t>warmup_slope</a:t>
            </a:r>
            <a:r>
              <a:rPr lang="en-US" sz="1600" dirty="0">
                <a:latin typeface="Consolas" panose="020B0609020204030204" pitchFamily="49" charset="0"/>
              </a:rPr>
              <a:t> * </a:t>
            </a:r>
            <a:r>
              <a:rPr lang="en-US" sz="1600" dirty="0" err="1">
                <a:latin typeface="Consolas" panose="020B0609020204030204" pitchFamily="49" charset="0"/>
              </a:rPr>
              <a:t>session_length</a:t>
            </a:r>
            <a:r>
              <a:rPr lang="en-US" sz="1600" dirty="0">
                <a:latin typeface="Consolas" panose="020B0609020204030204" pitchFamily="49" charset="0"/>
              </a:rPr>
              <a:t>)</a:t>
            </a:r>
          </a:p>
          <a:p>
            <a:pPr marL="914400" lvl="2" indent="0">
              <a:buNone/>
            </a:pPr>
            <a:r>
              <a:rPr lang="en-US" sz="1600" dirty="0" err="1">
                <a:latin typeface="Consolas" panose="020B0609020204030204" pitchFamily="49" charset="0"/>
              </a:rPr>
              <a:t>concepts_learned</a:t>
            </a:r>
            <a:r>
              <a:rPr lang="en-US" sz="1600" dirty="0">
                <a:latin typeface="Consolas" panose="020B0609020204030204" pitchFamily="49" charset="0"/>
              </a:rPr>
              <a:t> = </a:t>
            </a:r>
            <a:r>
              <a:rPr lang="en-US" sz="1600" dirty="0" err="1">
                <a:latin typeface="Consolas" panose="020B0609020204030204" pitchFamily="49" charset="0"/>
              </a:rPr>
              <a:t>session_length</a:t>
            </a:r>
            <a:r>
              <a:rPr lang="en-US" sz="1600" dirty="0">
                <a:latin typeface="Consolas" panose="020B0609020204030204" pitchFamily="49" charset="0"/>
              </a:rPr>
              <a:t> * 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		    ((0.1 + </a:t>
            </a:r>
            <a:r>
              <a:rPr lang="en-US" sz="1600" dirty="0" err="1">
                <a:latin typeface="Consolas" panose="020B0609020204030204" pitchFamily="49" charset="0"/>
              </a:rPr>
              <a:t>end_learning_rate</a:t>
            </a:r>
            <a:r>
              <a:rPr lang="en-US" sz="1600" dirty="0">
                <a:latin typeface="Consolas" panose="020B0609020204030204" pitchFamily="49" charset="0"/>
              </a:rPr>
              <a:t>) / 2)</a:t>
            </a:r>
          </a:p>
          <a:p>
            <a:pPr marL="457200" lvl="1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else:</a:t>
            </a:r>
          </a:p>
          <a:p>
            <a:pPr marL="914400" lvl="2" indent="0">
              <a:buNone/>
            </a:pPr>
            <a:r>
              <a:rPr lang="en-US" sz="1600" dirty="0" err="1">
                <a:latin typeface="Consolas" panose="020B0609020204030204" pitchFamily="49" charset="0"/>
              </a:rPr>
              <a:t>avg_warmup_learning</a:t>
            </a:r>
            <a:r>
              <a:rPr lang="en-US" sz="1600" dirty="0">
                <a:latin typeface="Consolas" panose="020B0609020204030204" pitchFamily="49" charset="0"/>
              </a:rPr>
              <a:t>-rate = (0.1 + 0.2) / 2</a:t>
            </a:r>
          </a:p>
          <a:p>
            <a:pPr marL="914400" lvl="2" indent="0">
              <a:buNone/>
            </a:pPr>
            <a:r>
              <a:rPr lang="en-US" sz="1600" dirty="0" err="1">
                <a:latin typeface="Consolas" panose="020B0609020204030204" pitchFamily="49" charset="0"/>
              </a:rPr>
              <a:t>concepts_learned</a:t>
            </a:r>
            <a:r>
              <a:rPr lang="en-US" sz="1600" dirty="0">
                <a:latin typeface="Consolas" panose="020B0609020204030204" pitchFamily="49" charset="0"/>
              </a:rPr>
              <a:t> = 15 * </a:t>
            </a:r>
            <a:r>
              <a:rPr lang="en-US" sz="1600" dirty="0" err="1">
                <a:latin typeface="Consolas" panose="020B0609020204030204" pitchFamily="49" charset="0"/>
              </a:rPr>
              <a:t>avg-warmup_learning_rate</a:t>
            </a:r>
            <a:r>
              <a:rPr lang="en-US" sz="1600" dirty="0">
                <a:latin typeface="Consolas" panose="020B0609020204030204" pitchFamily="49" charset="0"/>
              </a:rPr>
              <a:t> + 			    ((</a:t>
            </a:r>
            <a:r>
              <a:rPr lang="en-US" sz="1600" dirty="0" err="1">
                <a:latin typeface="Consolas" panose="020B0609020204030204" pitchFamily="49" charset="0"/>
              </a:rPr>
              <a:t>session_length</a:t>
            </a:r>
            <a:r>
              <a:rPr lang="en-US" sz="1600" dirty="0">
                <a:latin typeface="Consolas" panose="020B0609020204030204" pitchFamily="49" charset="0"/>
              </a:rPr>
              <a:t> – 15) * 0.2)</a:t>
            </a:r>
          </a:p>
          <a:p>
            <a:pPr lvl="1"/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9290652" y="3456526"/>
            <a:ext cx="222380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9296671" y="1996455"/>
            <a:ext cx="42531" cy="147070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792826" y="3836493"/>
            <a:ext cx="4213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 since start of study session (minutes)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709410" y="1587175"/>
            <a:ext cx="12962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Rate of</a:t>
            </a:r>
          </a:p>
          <a:p>
            <a:r>
              <a:rPr lang="en-US" dirty="0"/>
              <a:t>Learning</a:t>
            </a:r>
          </a:p>
          <a:p>
            <a:r>
              <a:rPr lang="en-US" dirty="0"/>
              <a:t>(concepts</a:t>
            </a:r>
          </a:p>
          <a:p>
            <a:r>
              <a:rPr lang="en-US" dirty="0"/>
              <a:t>per minute)</a:t>
            </a:r>
          </a:p>
        </p:txBody>
      </p:sp>
      <p:cxnSp>
        <p:nvCxnSpPr>
          <p:cNvPr id="25" name="Straight Connector 24"/>
          <p:cNvCxnSpPr/>
          <p:nvPr/>
        </p:nvCxnSpPr>
        <p:spPr>
          <a:xfrm>
            <a:off x="10481499" y="2340108"/>
            <a:ext cx="1032954" cy="0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9317936" y="2340109"/>
            <a:ext cx="1163563" cy="566182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25" name="Straight Connector 1024"/>
          <p:cNvCxnSpPr/>
          <p:nvPr/>
        </p:nvCxnSpPr>
        <p:spPr>
          <a:xfrm>
            <a:off x="10481499" y="2356057"/>
            <a:ext cx="0" cy="11004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7" name="TextBox 1026"/>
          <p:cNvSpPr txBox="1"/>
          <p:nvPr/>
        </p:nvSpPr>
        <p:spPr>
          <a:xfrm>
            <a:off x="10272147" y="346716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15</a:t>
            </a:r>
          </a:p>
        </p:txBody>
      </p:sp>
      <p:sp>
        <p:nvSpPr>
          <p:cNvPr id="1029" name="TextBox 1028"/>
          <p:cNvSpPr txBox="1"/>
          <p:nvPr/>
        </p:nvSpPr>
        <p:spPr>
          <a:xfrm>
            <a:off x="8829781" y="2735519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0.1</a:t>
            </a:r>
          </a:p>
        </p:txBody>
      </p:sp>
      <p:sp>
        <p:nvSpPr>
          <p:cNvPr id="1030" name="TextBox 1029"/>
          <p:cNvSpPr txBox="1"/>
          <p:nvPr/>
        </p:nvSpPr>
        <p:spPr>
          <a:xfrm>
            <a:off x="8829781" y="2187340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453572" y="4554747"/>
            <a:ext cx="27458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are computing the area</a:t>
            </a:r>
          </a:p>
          <a:p>
            <a:r>
              <a:rPr lang="en-US" dirty="0"/>
              <a:t>under the above function.</a:t>
            </a:r>
          </a:p>
        </p:txBody>
      </p:sp>
    </p:spTree>
    <p:extLst>
      <p:ext uri="{BB962C8B-B14F-4D97-AF65-F5344CB8AC3E}">
        <p14:creationId xmlns:p14="http://schemas.microsoft.com/office/powerpoint/2010/main" val="3441996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Example of if-</a:t>
            </a:r>
            <a:r>
              <a:rPr lang="en-US" b="1" dirty="0" err="1">
                <a:solidFill>
                  <a:srgbClr val="C00000"/>
                </a:solidFill>
              </a:rPr>
              <a:t>elif</a:t>
            </a:r>
            <a:r>
              <a:rPr lang="en-US" b="1" dirty="0">
                <a:solidFill>
                  <a:srgbClr val="C00000"/>
                </a:solidFill>
              </a:rPr>
              <a:t>-else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156" y="1518249"/>
            <a:ext cx="10521188" cy="519310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Now we need three different computations</a:t>
            </a:r>
          </a:p>
          <a:p>
            <a:pPr marL="457200" lvl="1" indent="0">
              <a:buNone/>
            </a:pPr>
            <a:r>
              <a:rPr lang="en-US" sz="1700" dirty="0">
                <a:latin typeface="Consolas" panose="020B0609020204030204" pitchFamily="49" charset="0"/>
              </a:rPr>
              <a:t>if (</a:t>
            </a:r>
            <a:r>
              <a:rPr lang="en-US" sz="1700" dirty="0" err="1">
                <a:latin typeface="Consolas" panose="020B0609020204030204" pitchFamily="49" charset="0"/>
              </a:rPr>
              <a:t>session_length</a:t>
            </a:r>
            <a:r>
              <a:rPr lang="en-US" sz="1700" dirty="0">
                <a:latin typeface="Consolas" panose="020B0609020204030204" pitchFamily="49" charset="0"/>
              </a:rPr>
              <a:t> &lt; 15):</a:t>
            </a:r>
          </a:p>
          <a:p>
            <a:pPr marL="914400" lvl="2" indent="0">
              <a:buNone/>
            </a:pPr>
            <a:r>
              <a:rPr lang="en-US" sz="1700" dirty="0" err="1">
                <a:latin typeface="Consolas" panose="020B0609020204030204" pitchFamily="49" charset="0"/>
              </a:rPr>
              <a:t>warmup_slope</a:t>
            </a:r>
            <a:r>
              <a:rPr lang="en-US" sz="1700" dirty="0">
                <a:latin typeface="Consolas" panose="020B0609020204030204" pitchFamily="49" charset="0"/>
              </a:rPr>
              <a:t> = ((0.2 - 0.1) / 15)</a:t>
            </a:r>
          </a:p>
          <a:p>
            <a:pPr marL="914400" lvl="2" indent="0">
              <a:buNone/>
            </a:pPr>
            <a:r>
              <a:rPr lang="en-US" sz="1700" dirty="0">
                <a:latin typeface="Consolas" panose="020B0609020204030204" pitchFamily="49" charset="0"/>
              </a:rPr>
              <a:t>end-learning-rate = 0.1 + (</a:t>
            </a:r>
            <a:r>
              <a:rPr lang="en-US" sz="1700" dirty="0" err="1">
                <a:latin typeface="Consolas" panose="020B0609020204030204" pitchFamily="49" charset="0"/>
              </a:rPr>
              <a:t>warmup_slope</a:t>
            </a:r>
            <a:r>
              <a:rPr lang="en-US" sz="1700" dirty="0">
                <a:latin typeface="Consolas" panose="020B0609020204030204" pitchFamily="49" charset="0"/>
              </a:rPr>
              <a:t> * </a:t>
            </a:r>
            <a:r>
              <a:rPr lang="en-US" sz="1700" dirty="0" err="1">
                <a:latin typeface="Consolas" panose="020B0609020204030204" pitchFamily="49" charset="0"/>
              </a:rPr>
              <a:t>session_length</a:t>
            </a:r>
            <a:r>
              <a:rPr lang="en-US" sz="1700" dirty="0">
                <a:latin typeface="Consolas" panose="020B0609020204030204" pitchFamily="49" charset="0"/>
              </a:rPr>
              <a:t>)</a:t>
            </a:r>
          </a:p>
          <a:p>
            <a:pPr marL="914400" lvl="2" indent="0">
              <a:buNone/>
            </a:pPr>
            <a:r>
              <a:rPr lang="en-US" sz="1700" dirty="0" err="1">
                <a:latin typeface="Consolas" panose="020B0609020204030204" pitchFamily="49" charset="0"/>
              </a:rPr>
              <a:t>concepts_learned</a:t>
            </a:r>
            <a:r>
              <a:rPr lang="en-US" sz="1700" dirty="0">
                <a:latin typeface="Consolas" panose="020B0609020204030204" pitchFamily="49" charset="0"/>
              </a:rPr>
              <a:t> = </a:t>
            </a:r>
            <a:r>
              <a:rPr lang="en-US" sz="1700" dirty="0" err="1">
                <a:latin typeface="Consolas" panose="020B0609020204030204" pitchFamily="49" charset="0"/>
              </a:rPr>
              <a:t>session_length</a:t>
            </a:r>
            <a:r>
              <a:rPr lang="en-US" sz="1700" dirty="0">
                <a:latin typeface="Consolas" panose="020B0609020204030204" pitchFamily="49" charset="0"/>
              </a:rPr>
              <a:t> * </a:t>
            </a:r>
            <a:br>
              <a:rPr lang="en-US" sz="1700" dirty="0">
                <a:latin typeface="Consolas" panose="020B0609020204030204" pitchFamily="49" charset="0"/>
              </a:rPr>
            </a:br>
            <a:r>
              <a:rPr lang="en-US" sz="1700" dirty="0">
                <a:latin typeface="Consolas" panose="020B0609020204030204" pitchFamily="49" charset="0"/>
              </a:rPr>
              <a:t>		    ((0.1 + </a:t>
            </a:r>
            <a:r>
              <a:rPr lang="en-US" sz="1700" dirty="0" err="1">
                <a:latin typeface="Consolas" panose="020B0609020204030204" pitchFamily="49" charset="0"/>
              </a:rPr>
              <a:t>end_learning_rate</a:t>
            </a:r>
            <a:r>
              <a:rPr lang="en-US" sz="1700" dirty="0">
                <a:latin typeface="Consolas" panose="020B0609020204030204" pitchFamily="49" charset="0"/>
              </a:rPr>
              <a:t>) / 2)</a:t>
            </a:r>
          </a:p>
          <a:p>
            <a:pPr marL="457200" lvl="1" indent="0">
              <a:buNone/>
            </a:pPr>
            <a:r>
              <a:rPr lang="en-US" sz="1700" dirty="0" err="1">
                <a:latin typeface="Consolas" panose="020B0609020204030204" pitchFamily="49" charset="0"/>
              </a:rPr>
              <a:t>elif</a:t>
            </a:r>
            <a:r>
              <a:rPr lang="en-US" sz="1700" dirty="0">
                <a:latin typeface="Consolas" panose="020B0609020204030204" pitchFamily="49" charset="0"/>
              </a:rPr>
              <a:t> (</a:t>
            </a:r>
            <a:r>
              <a:rPr lang="en-US" sz="1700" dirty="0" err="1">
                <a:latin typeface="Consolas" panose="020B0609020204030204" pitchFamily="49" charset="0"/>
              </a:rPr>
              <a:t>session_length</a:t>
            </a:r>
            <a:r>
              <a:rPr lang="en-US" sz="1700" dirty="0">
                <a:latin typeface="Consolas" panose="020B0609020204030204" pitchFamily="49" charset="0"/>
              </a:rPr>
              <a:t> &lt;= 30):</a:t>
            </a:r>
          </a:p>
          <a:p>
            <a:pPr marL="914400" lvl="2" indent="0">
              <a:buNone/>
            </a:pPr>
            <a:r>
              <a:rPr lang="en-US" sz="1700" dirty="0" err="1">
                <a:latin typeface="Consolas" panose="020B0609020204030204" pitchFamily="49" charset="0"/>
              </a:rPr>
              <a:t>avg_warmup_learning_rate</a:t>
            </a:r>
            <a:r>
              <a:rPr lang="en-US" sz="1700" dirty="0">
                <a:latin typeface="Consolas" panose="020B0609020204030204" pitchFamily="49" charset="0"/>
              </a:rPr>
              <a:t> = (0.1 + 0.2) / 2</a:t>
            </a:r>
          </a:p>
          <a:p>
            <a:pPr marL="914400" lvl="2" indent="0">
              <a:buNone/>
            </a:pPr>
            <a:r>
              <a:rPr lang="en-US" sz="1700" dirty="0" err="1">
                <a:latin typeface="Consolas" panose="020B0609020204030204" pitchFamily="49" charset="0"/>
              </a:rPr>
              <a:t>concepts_learned</a:t>
            </a:r>
            <a:r>
              <a:rPr lang="en-US" sz="1700" dirty="0">
                <a:latin typeface="Consolas" panose="020B0609020204030204" pitchFamily="49" charset="0"/>
              </a:rPr>
              <a:t> = 15 * </a:t>
            </a:r>
            <a:r>
              <a:rPr lang="en-US" sz="1700" dirty="0" err="1">
                <a:latin typeface="Consolas" panose="020B0609020204030204" pitchFamily="49" charset="0"/>
              </a:rPr>
              <a:t>avg_warmup_learning_rate</a:t>
            </a:r>
            <a:r>
              <a:rPr lang="en-US" sz="1700" dirty="0">
                <a:latin typeface="Consolas" panose="020B0609020204030204" pitchFamily="49" charset="0"/>
              </a:rPr>
              <a:t> + 			    		  ((</a:t>
            </a:r>
            <a:r>
              <a:rPr lang="en-US" sz="1700" dirty="0" err="1">
                <a:latin typeface="Consolas" panose="020B0609020204030204" pitchFamily="49" charset="0"/>
              </a:rPr>
              <a:t>session_length</a:t>
            </a:r>
            <a:r>
              <a:rPr lang="en-US" sz="1700" dirty="0">
                <a:latin typeface="Consolas" panose="020B0609020204030204" pitchFamily="49" charset="0"/>
              </a:rPr>
              <a:t> – 15) * 0.2)</a:t>
            </a:r>
          </a:p>
          <a:p>
            <a:pPr marL="457200" lvl="1" indent="0">
              <a:buNone/>
            </a:pPr>
            <a:r>
              <a:rPr lang="en-US" sz="1700" dirty="0">
                <a:latin typeface="Consolas" panose="020B0609020204030204" pitchFamily="49" charset="0"/>
              </a:rPr>
              <a:t>else:</a:t>
            </a:r>
          </a:p>
          <a:p>
            <a:pPr marL="914400" lvl="2" indent="0">
              <a:buNone/>
            </a:pPr>
            <a:r>
              <a:rPr lang="en-US" sz="1700" dirty="0" err="1">
                <a:latin typeface="Consolas" panose="020B0609020204030204" pitchFamily="49" charset="0"/>
              </a:rPr>
              <a:t>avg_warmup_learning_rate</a:t>
            </a:r>
            <a:r>
              <a:rPr lang="en-US" sz="1700" dirty="0">
                <a:latin typeface="Consolas" panose="020B0609020204030204" pitchFamily="49" charset="0"/>
              </a:rPr>
              <a:t> = (0.1 + 0.2) / 2</a:t>
            </a:r>
          </a:p>
          <a:p>
            <a:pPr marL="914400" lvl="2" indent="0">
              <a:buNone/>
            </a:pPr>
            <a:r>
              <a:rPr lang="en-US" sz="1700" dirty="0" err="1">
                <a:latin typeface="Consolas" panose="020B0609020204030204" pitchFamily="49" charset="0"/>
              </a:rPr>
              <a:t>cooldown_slope</a:t>
            </a:r>
            <a:r>
              <a:rPr lang="en-US" sz="1700" dirty="0">
                <a:latin typeface="Consolas" panose="020B0609020204030204" pitchFamily="49" charset="0"/>
              </a:rPr>
              <a:t> = (0.0 – 0.2) / (120 – 30)</a:t>
            </a:r>
          </a:p>
          <a:p>
            <a:pPr marL="914400" lvl="2" indent="0">
              <a:buNone/>
            </a:pPr>
            <a:r>
              <a:rPr lang="en-US" sz="1700" dirty="0" err="1">
                <a:latin typeface="Consolas" panose="020B0609020204030204" pitchFamily="49" charset="0"/>
              </a:rPr>
              <a:t>end_learning_rate</a:t>
            </a:r>
            <a:r>
              <a:rPr lang="en-US" sz="1700" dirty="0">
                <a:latin typeface="Consolas" panose="020B0609020204030204" pitchFamily="49" charset="0"/>
              </a:rPr>
              <a:t> = 0.2 – (</a:t>
            </a:r>
            <a:r>
              <a:rPr lang="en-US" sz="1700" dirty="0" err="1">
                <a:latin typeface="Consolas" panose="020B0609020204030204" pitchFamily="49" charset="0"/>
              </a:rPr>
              <a:t>cooldown_slope</a:t>
            </a:r>
            <a:r>
              <a:rPr lang="en-US" sz="1700" dirty="0">
                <a:latin typeface="Consolas" panose="020B0609020204030204" pitchFamily="49" charset="0"/>
              </a:rPr>
              <a:t> * </a:t>
            </a:r>
            <a:br>
              <a:rPr lang="en-US" sz="1700" dirty="0">
                <a:latin typeface="Consolas" panose="020B0609020204030204" pitchFamily="49" charset="0"/>
              </a:rPr>
            </a:br>
            <a:r>
              <a:rPr lang="en-US" sz="1700" dirty="0">
                <a:latin typeface="Consolas" panose="020B0609020204030204" pitchFamily="49" charset="0"/>
              </a:rPr>
              <a:t>		             (</a:t>
            </a:r>
            <a:r>
              <a:rPr lang="en-US" sz="1700" dirty="0" err="1">
                <a:latin typeface="Consolas" panose="020B0609020204030204" pitchFamily="49" charset="0"/>
              </a:rPr>
              <a:t>session_length</a:t>
            </a:r>
            <a:r>
              <a:rPr lang="en-US" sz="1700" dirty="0">
                <a:latin typeface="Consolas" panose="020B0609020204030204" pitchFamily="49" charset="0"/>
              </a:rPr>
              <a:t> – 30))</a:t>
            </a:r>
          </a:p>
          <a:p>
            <a:pPr marL="914400" lvl="2" indent="0">
              <a:buNone/>
            </a:pPr>
            <a:r>
              <a:rPr lang="en-US" sz="1700" dirty="0" err="1">
                <a:latin typeface="Consolas" panose="020B0609020204030204" pitchFamily="49" charset="0"/>
              </a:rPr>
              <a:t>concepts_learned</a:t>
            </a:r>
            <a:r>
              <a:rPr lang="en-US" sz="1700" dirty="0">
                <a:latin typeface="Consolas" panose="020B0609020204030204" pitchFamily="49" charset="0"/>
              </a:rPr>
              <a:t> = 15 * </a:t>
            </a:r>
            <a:r>
              <a:rPr lang="en-US" sz="1700" dirty="0" err="1">
                <a:latin typeface="Consolas" panose="020B0609020204030204" pitchFamily="49" charset="0"/>
              </a:rPr>
              <a:t>avg_warmup_learning_rate</a:t>
            </a:r>
            <a:r>
              <a:rPr lang="en-US" sz="1700" dirty="0">
                <a:latin typeface="Consolas" panose="020B0609020204030204" pitchFamily="49" charset="0"/>
              </a:rPr>
              <a:t> +</a:t>
            </a:r>
            <a:br>
              <a:rPr lang="en-US" sz="1700" dirty="0">
                <a:latin typeface="Consolas" panose="020B0609020204030204" pitchFamily="49" charset="0"/>
              </a:rPr>
            </a:br>
            <a:r>
              <a:rPr lang="en-US" sz="1700" dirty="0">
                <a:latin typeface="Consolas" panose="020B0609020204030204" pitchFamily="49" charset="0"/>
              </a:rPr>
              <a:t>		  (30 – 15) * 0.2 + </a:t>
            </a:r>
            <a:br>
              <a:rPr lang="en-US" sz="1700" dirty="0">
                <a:latin typeface="Consolas" panose="020B0609020204030204" pitchFamily="49" charset="0"/>
              </a:rPr>
            </a:br>
            <a:r>
              <a:rPr lang="en-US" sz="1700" dirty="0">
                <a:latin typeface="Consolas" panose="020B0609020204030204" pitchFamily="49" charset="0"/>
              </a:rPr>
              <a:t>		  (</a:t>
            </a:r>
            <a:r>
              <a:rPr lang="en-US" sz="1700" dirty="0" err="1">
                <a:latin typeface="Consolas" panose="020B0609020204030204" pitchFamily="49" charset="0"/>
              </a:rPr>
              <a:t>session_length</a:t>
            </a:r>
            <a:r>
              <a:rPr lang="en-US" sz="1700" dirty="0">
                <a:latin typeface="Consolas" panose="020B0609020204030204" pitchFamily="49" charset="0"/>
              </a:rPr>
              <a:t> – 30) * ((0.2 + </a:t>
            </a:r>
            <a:r>
              <a:rPr lang="en-US" sz="1700" dirty="0" err="1">
                <a:latin typeface="Consolas" panose="020B0609020204030204" pitchFamily="49" charset="0"/>
              </a:rPr>
              <a:t>end_learning_rate</a:t>
            </a:r>
            <a:r>
              <a:rPr lang="en-US" sz="1700" dirty="0">
                <a:latin typeface="Consolas" panose="020B0609020204030204" pitchFamily="49" charset="0"/>
              </a:rPr>
              <a:t>) / 2)</a:t>
            </a:r>
          </a:p>
          <a:p>
            <a:pPr lvl="1"/>
            <a:endParaRPr lang="en-US" sz="2200" dirty="0"/>
          </a:p>
        </p:txBody>
      </p:sp>
      <p:grpSp>
        <p:nvGrpSpPr>
          <p:cNvPr id="4" name="Group 3"/>
          <p:cNvGrpSpPr/>
          <p:nvPr/>
        </p:nvGrpSpPr>
        <p:grpSpPr>
          <a:xfrm>
            <a:off x="7410366" y="835137"/>
            <a:ext cx="4600478" cy="2528419"/>
            <a:chOff x="7141274" y="1813932"/>
            <a:chExt cx="4600478" cy="2528419"/>
          </a:xfrm>
        </p:grpSpPr>
        <p:cxnSp>
          <p:nvCxnSpPr>
            <p:cNvPr id="21" name="Straight Arrow Connector 20"/>
            <p:cNvCxnSpPr/>
            <p:nvPr/>
          </p:nvCxnSpPr>
          <p:spPr>
            <a:xfrm>
              <a:off x="8610385" y="3616090"/>
              <a:ext cx="313136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 flipV="1">
              <a:off x="8616404" y="2156019"/>
              <a:ext cx="42531" cy="147070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7379978" y="3973019"/>
              <a:ext cx="42137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Time since start of study session (minutes) 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141274" y="1813932"/>
              <a:ext cx="1296252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Rate of</a:t>
              </a:r>
            </a:p>
            <a:p>
              <a:r>
                <a:rPr lang="en-US" dirty="0"/>
                <a:t>Learning</a:t>
              </a:r>
            </a:p>
            <a:p>
              <a:r>
                <a:rPr lang="en-US" dirty="0"/>
                <a:t>(concepts</a:t>
              </a:r>
            </a:p>
            <a:p>
              <a:r>
                <a:rPr lang="en-US" dirty="0"/>
                <a:t>per minute)</a:t>
              </a:r>
            </a:p>
          </p:txBody>
        </p:sp>
        <p:cxnSp>
          <p:nvCxnSpPr>
            <p:cNvPr id="25" name="Straight Connector 24"/>
            <p:cNvCxnSpPr/>
            <p:nvPr/>
          </p:nvCxnSpPr>
          <p:spPr>
            <a:xfrm flipV="1">
              <a:off x="9369502" y="2515621"/>
              <a:ext cx="767751" cy="1"/>
            </a:xfrm>
            <a:prstGeom prst="line">
              <a:avLst/>
            </a:prstGeom>
            <a:ln w="1905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V="1">
              <a:off x="8637669" y="2515621"/>
              <a:ext cx="731833" cy="550234"/>
            </a:xfrm>
            <a:prstGeom prst="line">
              <a:avLst/>
            </a:prstGeom>
            <a:ln w="190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25" name="Straight Connector 1024"/>
            <p:cNvCxnSpPr/>
            <p:nvPr/>
          </p:nvCxnSpPr>
          <p:spPr>
            <a:xfrm>
              <a:off x="9361285" y="2499672"/>
              <a:ext cx="0" cy="11004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7" name="TextBox 1026"/>
            <p:cNvSpPr txBox="1"/>
            <p:nvPr/>
          </p:nvSpPr>
          <p:spPr>
            <a:xfrm>
              <a:off x="9173176" y="3626725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15</a:t>
              </a:r>
            </a:p>
          </p:txBody>
        </p:sp>
        <p:sp>
          <p:nvSpPr>
            <p:cNvPr id="1029" name="TextBox 1028"/>
            <p:cNvSpPr txBox="1"/>
            <p:nvPr/>
          </p:nvSpPr>
          <p:spPr>
            <a:xfrm>
              <a:off x="8149514" y="2895083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0.1</a:t>
              </a:r>
            </a:p>
          </p:txBody>
        </p:sp>
        <p:sp>
          <p:nvSpPr>
            <p:cNvPr id="1030" name="TextBox 1029"/>
            <p:cNvSpPr txBox="1"/>
            <p:nvPr/>
          </p:nvSpPr>
          <p:spPr>
            <a:xfrm>
              <a:off x="8149514" y="2346904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0.2</a:t>
              </a:r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10128627" y="2524036"/>
              <a:ext cx="0" cy="11004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9919275" y="365108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30</a:t>
              </a:r>
            </a:p>
          </p:txBody>
        </p:sp>
        <p:cxnSp>
          <p:nvCxnSpPr>
            <p:cNvPr id="20" name="Straight Connector 19"/>
            <p:cNvCxnSpPr/>
            <p:nvPr/>
          </p:nvCxnSpPr>
          <p:spPr>
            <a:xfrm>
              <a:off x="10128627" y="2524036"/>
              <a:ext cx="1319827" cy="110268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11206028" y="3616090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120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73120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7BCA9-264B-423C-A5EA-50D356BDE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Computational Constructs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4BB0D0-7643-475C-B9B8-ABD8BBFA5F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After this lesson, we’ll have 2 ways of organizing computation: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</a:rPr>
              <a:t>       Sequential	</a:t>
            </a:r>
            <a:r>
              <a:rPr lang="en-US" dirty="0"/>
              <a:t>				</a:t>
            </a:r>
            <a:r>
              <a:rPr lang="en-US" b="1" dirty="0">
                <a:solidFill>
                  <a:srgbClr val="C00000"/>
                </a:solidFill>
              </a:rPr>
              <a:t>Conditional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9713AB8-9B52-4150-B2B8-77517DCD1531}"/>
              </a:ext>
            </a:extLst>
          </p:cNvPr>
          <p:cNvSpPr/>
          <p:nvPr/>
        </p:nvSpPr>
        <p:spPr>
          <a:xfrm>
            <a:off x="1494118" y="3071906"/>
            <a:ext cx="1535953" cy="3570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9A11DED-99C6-4B25-885B-8560800072EC}"/>
              </a:ext>
            </a:extLst>
          </p:cNvPr>
          <p:cNvSpPr/>
          <p:nvPr/>
        </p:nvSpPr>
        <p:spPr>
          <a:xfrm>
            <a:off x="1494118" y="4142535"/>
            <a:ext cx="1535953" cy="3570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1A8D71F-DA71-4FC9-948E-84A7EACC3C21}"/>
              </a:ext>
            </a:extLst>
          </p:cNvPr>
          <p:cNvSpPr/>
          <p:nvPr/>
        </p:nvSpPr>
        <p:spPr>
          <a:xfrm>
            <a:off x="1494118" y="5213164"/>
            <a:ext cx="1535953" cy="3570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46177C0-EE50-4CA7-97CA-B287C12354EE}"/>
              </a:ext>
            </a:extLst>
          </p:cNvPr>
          <p:cNvSpPr/>
          <p:nvPr/>
        </p:nvSpPr>
        <p:spPr>
          <a:xfrm>
            <a:off x="1494118" y="6301768"/>
            <a:ext cx="1535953" cy="3570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E09FCA1-5B52-4E1B-99D1-D633713DF5BB}"/>
              </a:ext>
            </a:extLst>
          </p:cNvPr>
          <p:cNvCxnSpPr>
            <a:stCxn id="4" idx="2"/>
            <a:endCxn id="6" idx="0"/>
          </p:cNvCxnSpPr>
          <p:nvPr/>
        </p:nvCxnSpPr>
        <p:spPr>
          <a:xfrm>
            <a:off x="2262095" y="3429000"/>
            <a:ext cx="0" cy="7135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4892F91-C2FF-442E-B0AB-72AB503CD758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2262095" y="4499629"/>
            <a:ext cx="0" cy="7135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86AE643-51C0-4E9C-A241-9DE4C86337D7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2262095" y="5570258"/>
            <a:ext cx="0" cy="731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lowchart: Decision 16">
            <a:extLst>
              <a:ext uri="{FF2B5EF4-FFF2-40B4-BE49-F238E27FC236}">
                <a16:creationId xmlns:a16="http://schemas.microsoft.com/office/drawing/2014/main" id="{97257DB9-732D-4A42-87C0-4728BBB3F066}"/>
              </a:ext>
            </a:extLst>
          </p:cNvPr>
          <p:cNvSpPr/>
          <p:nvPr/>
        </p:nvSpPr>
        <p:spPr>
          <a:xfrm>
            <a:off x="7682755" y="2981560"/>
            <a:ext cx="956227" cy="71353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6D8BD5F-C360-43D8-939A-96F1E9D16342}"/>
              </a:ext>
            </a:extLst>
          </p:cNvPr>
          <p:cNvSpPr/>
          <p:nvPr/>
        </p:nvSpPr>
        <p:spPr>
          <a:xfrm>
            <a:off x="6146802" y="4119331"/>
            <a:ext cx="1535953" cy="3570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E02B0B2-84FD-4452-BB29-FDD9400E8186}"/>
              </a:ext>
            </a:extLst>
          </p:cNvPr>
          <p:cNvSpPr/>
          <p:nvPr/>
        </p:nvSpPr>
        <p:spPr>
          <a:xfrm>
            <a:off x="6146802" y="5207935"/>
            <a:ext cx="1535953" cy="3570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9879877-1DA4-4C13-8633-7F58622F7FE7}"/>
              </a:ext>
            </a:extLst>
          </p:cNvPr>
          <p:cNvCxnSpPr>
            <a:cxnSpLocks/>
            <a:stCxn id="18" idx="2"/>
            <a:endCxn id="19" idx="0"/>
          </p:cNvCxnSpPr>
          <p:nvPr/>
        </p:nvCxnSpPr>
        <p:spPr>
          <a:xfrm>
            <a:off x="6914779" y="4476425"/>
            <a:ext cx="0" cy="731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28497E7A-E8B0-4D8A-88A2-E2C70B160CC1}"/>
              </a:ext>
            </a:extLst>
          </p:cNvPr>
          <p:cNvSpPr/>
          <p:nvPr/>
        </p:nvSpPr>
        <p:spPr>
          <a:xfrm>
            <a:off x="8638982" y="4119331"/>
            <a:ext cx="1535953" cy="3570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0EFB3F2-7F93-4D92-A1DA-75B0CEF6B9A8}"/>
              </a:ext>
            </a:extLst>
          </p:cNvPr>
          <p:cNvSpPr/>
          <p:nvPr/>
        </p:nvSpPr>
        <p:spPr>
          <a:xfrm>
            <a:off x="8638982" y="5207935"/>
            <a:ext cx="1535953" cy="3570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26B18B4-0BA2-4544-A986-2B407B67E82C}"/>
              </a:ext>
            </a:extLst>
          </p:cNvPr>
          <p:cNvCxnSpPr>
            <a:cxnSpLocks/>
            <a:stCxn id="21" idx="2"/>
            <a:endCxn id="22" idx="0"/>
          </p:cNvCxnSpPr>
          <p:nvPr/>
        </p:nvCxnSpPr>
        <p:spPr>
          <a:xfrm>
            <a:off x="9406959" y="4476425"/>
            <a:ext cx="0" cy="731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B0362536-426A-4219-B725-794D2329890D}"/>
              </a:ext>
            </a:extLst>
          </p:cNvPr>
          <p:cNvSpPr/>
          <p:nvPr/>
        </p:nvSpPr>
        <p:spPr>
          <a:xfrm>
            <a:off x="7392891" y="6258021"/>
            <a:ext cx="1535953" cy="3570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473A8F17-4FA2-4102-ADCE-02C2CBDA45FD}"/>
              </a:ext>
            </a:extLst>
          </p:cNvPr>
          <p:cNvCxnSpPr>
            <a:stCxn id="17" idx="3"/>
            <a:endCxn id="21" idx="0"/>
          </p:cNvCxnSpPr>
          <p:nvPr/>
        </p:nvCxnSpPr>
        <p:spPr>
          <a:xfrm>
            <a:off x="8638982" y="3338328"/>
            <a:ext cx="767977" cy="78100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2F1A8EA6-1712-4526-926C-03DCD6D57524}"/>
              </a:ext>
            </a:extLst>
          </p:cNvPr>
          <p:cNvCxnSpPr>
            <a:stCxn id="17" idx="1"/>
            <a:endCxn id="18" idx="0"/>
          </p:cNvCxnSpPr>
          <p:nvPr/>
        </p:nvCxnSpPr>
        <p:spPr>
          <a:xfrm rot="10800000" flipV="1">
            <a:off x="6914779" y="3338327"/>
            <a:ext cx="767976" cy="78100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3C97FEF2-B933-4F7C-A229-64FF2DDC0AB3}"/>
              </a:ext>
            </a:extLst>
          </p:cNvPr>
          <p:cNvCxnSpPr>
            <a:stCxn id="19" idx="2"/>
            <a:endCxn id="24" idx="0"/>
          </p:cNvCxnSpPr>
          <p:nvPr/>
        </p:nvCxnSpPr>
        <p:spPr>
          <a:xfrm rot="16200000" flipH="1">
            <a:off x="7191327" y="5288480"/>
            <a:ext cx="692992" cy="124608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97B765D7-9C74-4731-BCAD-2A36D79E014A}"/>
              </a:ext>
            </a:extLst>
          </p:cNvPr>
          <p:cNvCxnSpPr>
            <a:stCxn id="22" idx="2"/>
            <a:endCxn id="24" idx="0"/>
          </p:cNvCxnSpPr>
          <p:nvPr/>
        </p:nvCxnSpPr>
        <p:spPr>
          <a:xfrm rot="5400000">
            <a:off x="8437418" y="5288480"/>
            <a:ext cx="692992" cy="124609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8192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Boolean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To have a conditional, we need a Boolean value</a:t>
            </a:r>
          </a:p>
          <a:p>
            <a:pPr>
              <a:lnSpc>
                <a:spcPct val="200000"/>
              </a:lnSpc>
            </a:pPr>
            <a:r>
              <a:rPr lang="en-US" dirty="0"/>
              <a:t>Remember that </a:t>
            </a:r>
            <a:r>
              <a:rPr lang="en-US" b="1" dirty="0">
                <a:solidFill>
                  <a:srgbClr val="0070C0"/>
                </a:solidFill>
              </a:rPr>
              <a:t>Booleans are values that can be True or False</a:t>
            </a:r>
          </a:p>
          <a:p>
            <a:pPr>
              <a:lnSpc>
                <a:spcPct val="200000"/>
              </a:lnSpc>
            </a:pPr>
            <a:r>
              <a:rPr lang="en-US" dirty="0"/>
              <a:t>But, how can we create a Boolean?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There are many ways, but the most common are </a:t>
            </a:r>
            <a:r>
              <a:rPr lang="en-US" b="1" dirty="0"/>
              <a:t>relational operators</a:t>
            </a:r>
          </a:p>
        </p:txBody>
      </p:sp>
    </p:spTree>
    <p:extLst>
      <p:ext uri="{BB962C8B-B14F-4D97-AF65-F5344CB8AC3E}">
        <p14:creationId xmlns:p14="http://schemas.microsoft.com/office/powerpoint/2010/main" val="3085729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Relational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31163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0070C0"/>
                </a:solidFill>
              </a:rPr>
              <a:t>Allow us to compare two values</a:t>
            </a:r>
            <a:r>
              <a:rPr lang="en-US" dirty="0"/>
              <a:t>.  We generally have comparisons for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solidFill>
                  <a:srgbClr val="C00000"/>
                </a:solidFill>
              </a:rPr>
              <a:t>Equality: </a:t>
            </a:r>
            <a:r>
              <a:rPr lang="en-US" dirty="0">
                <a:latin typeface="Consolas" panose="020B0609020204030204" pitchFamily="49" charset="0"/>
              </a:rPr>
              <a:t>==</a:t>
            </a:r>
            <a:r>
              <a:rPr lang="en-US" dirty="0"/>
              <a:t>  [note the two equal signs, instead of one.  One is “assignment”!]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solidFill>
                  <a:srgbClr val="C00000"/>
                </a:solidFill>
              </a:rPr>
              <a:t>Inequality: </a:t>
            </a:r>
            <a:r>
              <a:rPr lang="en-US" dirty="0">
                <a:latin typeface="Consolas" panose="020B0609020204030204" pitchFamily="49" charset="0"/>
              </a:rPr>
              <a:t>!=</a:t>
            </a:r>
            <a:r>
              <a:rPr lang="en-US" dirty="0"/>
              <a:t> [note the </a:t>
            </a:r>
            <a:r>
              <a:rPr lang="en-US" dirty="0">
                <a:latin typeface="Consolas" panose="020B0609020204030204" pitchFamily="49" charset="0"/>
              </a:rPr>
              <a:t>!</a:t>
            </a:r>
            <a:r>
              <a:rPr lang="en-US" dirty="0"/>
              <a:t>]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solidFill>
                  <a:srgbClr val="C00000"/>
                </a:solidFill>
              </a:rPr>
              <a:t>Less Than</a:t>
            </a:r>
            <a:r>
              <a:rPr lang="en-US" dirty="0"/>
              <a:t>: </a:t>
            </a:r>
            <a:r>
              <a:rPr lang="en-US" dirty="0">
                <a:latin typeface="Consolas" panose="020B0609020204030204" pitchFamily="49" charset="0"/>
              </a:rPr>
              <a:t>&lt;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solidFill>
                  <a:srgbClr val="C00000"/>
                </a:solidFill>
              </a:rPr>
              <a:t>Greater Than</a:t>
            </a:r>
            <a:r>
              <a:rPr lang="en-US" dirty="0"/>
              <a:t>: </a:t>
            </a:r>
            <a:r>
              <a:rPr lang="en-US" dirty="0">
                <a:latin typeface="Consolas" panose="020B0609020204030204" pitchFamily="49" charset="0"/>
              </a:rPr>
              <a:t>&gt;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solidFill>
                  <a:srgbClr val="C00000"/>
                </a:solidFill>
              </a:rPr>
              <a:t>Less Than or Equal To</a:t>
            </a:r>
            <a:r>
              <a:rPr lang="en-US" dirty="0"/>
              <a:t>: </a:t>
            </a:r>
            <a:r>
              <a:rPr lang="en-US" dirty="0">
                <a:latin typeface="Consolas" panose="020B0609020204030204" pitchFamily="49" charset="0"/>
              </a:rPr>
              <a:t>&lt;=</a:t>
            </a:r>
            <a:r>
              <a:rPr lang="en-US" dirty="0"/>
              <a:t>  [note that </a:t>
            </a:r>
            <a:r>
              <a:rPr lang="en-US" dirty="0">
                <a:latin typeface="Consolas" panose="020B0609020204030204" pitchFamily="49" charset="0"/>
              </a:rPr>
              <a:t>=&lt;</a:t>
            </a:r>
            <a:r>
              <a:rPr lang="en-US" dirty="0"/>
              <a:t> is not allowed]</a:t>
            </a:r>
          </a:p>
          <a:p>
            <a:pPr lvl="1">
              <a:lnSpc>
                <a:spcPct val="150000"/>
              </a:lnSpc>
            </a:pPr>
            <a:r>
              <a:rPr lang="en-US" dirty="0" smtClean="0">
                <a:solidFill>
                  <a:srgbClr val="C00000"/>
                </a:solidFill>
              </a:rPr>
              <a:t>Than </a:t>
            </a:r>
            <a:r>
              <a:rPr lang="en-US" dirty="0">
                <a:solidFill>
                  <a:srgbClr val="C00000"/>
                </a:solidFill>
              </a:rPr>
              <a:t>Greater or </a:t>
            </a:r>
            <a:r>
              <a:rPr lang="en-US" dirty="0">
                <a:solidFill>
                  <a:srgbClr val="C00000"/>
                </a:solidFill>
              </a:rPr>
              <a:t>Equal To</a:t>
            </a:r>
            <a:r>
              <a:rPr lang="en-US" dirty="0"/>
              <a:t>: </a:t>
            </a:r>
            <a:r>
              <a:rPr lang="en-US" dirty="0">
                <a:latin typeface="Consolas" panose="020B0609020204030204" pitchFamily="49" charset="0"/>
              </a:rPr>
              <a:t>&gt;=</a:t>
            </a:r>
            <a:r>
              <a:rPr lang="en-US" dirty="0"/>
              <a:t> [note that </a:t>
            </a:r>
            <a:r>
              <a:rPr lang="en-US" dirty="0">
                <a:latin typeface="Consolas" panose="020B0609020204030204" pitchFamily="49" charset="0"/>
              </a:rPr>
              <a:t>=&gt;</a:t>
            </a:r>
            <a:r>
              <a:rPr lang="en-US" dirty="0"/>
              <a:t> is not allowed]</a:t>
            </a:r>
          </a:p>
          <a:p>
            <a:pPr>
              <a:lnSpc>
                <a:spcPct val="150000"/>
              </a:lnSpc>
            </a:pPr>
            <a:r>
              <a:rPr lang="en-US" dirty="0"/>
              <a:t>The result of a relational operator is a </a:t>
            </a:r>
            <a:r>
              <a:rPr lang="en-US" b="1" dirty="0">
                <a:solidFill>
                  <a:srgbClr val="0070C0"/>
                </a:solidFill>
              </a:rPr>
              <a:t>Boolean</a:t>
            </a:r>
            <a:r>
              <a:rPr lang="en-US" dirty="0"/>
              <a:t> value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It can be assigned to a variable or used in an expression</a:t>
            </a:r>
          </a:p>
          <a:p>
            <a:pPr lvl="1"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615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For example, we might want to determine if a variable is:</a:t>
            </a:r>
          </a:p>
          <a:p>
            <a:pPr marL="457200" lvl="1" indent="0">
              <a:buNone/>
            </a:pPr>
            <a:r>
              <a:rPr lang="en-US" b="1" dirty="0">
                <a:solidFill>
                  <a:srgbClr val="C00000"/>
                </a:solidFill>
              </a:rPr>
              <a:t>zero</a:t>
            </a:r>
            <a:r>
              <a:rPr lang="en-US" dirty="0"/>
              <a:t> (</a:t>
            </a:r>
            <a:r>
              <a:rPr lang="en-US" dirty="0">
                <a:latin typeface="Consolas" panose="020B0609020204030204" pitchFamily="49" charset="0"/>
              </a:rPr>
              <a:t>variable1 == 0</a:t>
            </a:r>
            <a:r>
              <a:rPr lang="en-US" dirty="0"/>
              <a:t>)</a:t>
            </a:r>
          </a:p>
          <a:p>
            <a:pPr marL="457200" lvl="1" indent="0">
              <a:buNone/>
            </a:pPr>
            <a:r>
              <a:rPr lang="en-US" b="1" dirty="0">
                <a:solidFill>
                  <a:srgbClr val="C00000"/>
                </a:solidFill>
              </a:rPr>
              <a:t>not zero </a:t>
            </a:r>
            <a:r>
              <a:rPr lang="en-US" dirty="0"/>
              <a:t>(</a:t>
            </a:r>
            <a:r>
              <a:rPr lang="en-US" dirty="0">
                <a:latin typeface="Consolas" panose="020B0609020204030204" pitchFamily="49" charset="0"/>
              </a:rPr>
              <a:t>variable1 != 0</a:t>
            </a:r>
            <a:r>
              <a:rPr lang="en-US" dirty="0"/>
              <a:t>)</a:t>
            </a:r>
          </a:p>
          <a:p>
            <a:pPr marL="457200" lvl="1" indent="0">
              <a:buNone/>
            </a:pPr>
            <a:r>
              <a:rPr lang="en-US" b="1" dirty="0">
                <a:solidFill>
                  <a:srgbClr val="C00000"/>
                </a:solidFill>
              </a:rPr>
              <a:t>positive</a:t>
            </a:r>
            <a:r>
              <a:rPr lang="en-US" dirty="0"/>
              <a:t> (</a:t>
            </a:r>
            <a:r>
              <a:rPr lang="en-US" dirty="0">
                <a:latin typeface="Consolas" panose="020B0609020204030204" pitchFamily="49" charset="0"/>
              </a:rPr>
              <a:t>variable1 &gt; 0</a:t>
            </a:r>
            <a:r>
              <a:rPr lang="en-US" dirty="0"/>
              <a:t>)</a:t>
            </a:r>
          </a:p>
          <a:p>
            <a:pPr marL="457200" lvl="1" indent="0">
              <a:buNone/>
            </a:pPr>
            <a:r>
              <a:rPr lang="en-US" b="1" dirty="0">
                <a:solidFill>
                  <a:srgbClr val="C00000"/>
                </a:solidFill>
              </a:rPr>
              <a:t>negative</a:t>
            </a:r>
            <a:r>
              <a:rPr lang="en-US" dirty="0"/>
              <a:t> (</a:t>
            </a:r>
            <a:r>
              <a:rPr lang="en-US" dirty="0">
                <a:latin typeface="Consolas" panose="020B0609020204030204" pitchFamily="49" charset="0"/>
              </a:rPr>
              <a:t>variable1 &lt; 0</a:t>
            </a:r>
            <a:r>
              <a:rPr lang="en-US" dirty="0"/>
              <a:t>)</a:t>
            </a:r>
          </a:p>
          <a:p>
            <a:pPr marL="457200" lvl="1" indent="0">
              <a:buNone/>
            </a:pPr>
            <a:r>
              <a:rPr lang="en-US" b="1" dirty="0">
                <a:solidFill>
                  <a:srgbClr val="C00000"/>
                </a:solidFill>
              </a:rPr>
              <a:t>greater than or equal to zero </a:t>
            </a:r>
            <a:r>
              <a:rPr lang="en-US" dirty="0"/>
              <a:t>(</a:t>
            </a:r>
            <a:r>
              <a:rPr lang="en-US" dirty="0">
                <a:latin typeface="Consolas" panose="020B0609020204030204" pitchFamily="49" charset="0"/>
              </a:rPr>
              <a:t>variable1 &gt;= 0</a:t>
            </a:r>
            <a:r>
              <a:rPr lang="en-US" dirty="0"/>
              <a:t>)</a:t>
            </a:r>
          </a:p>
          <a:p>
            <a:pPr marL="457200" lvl="1" indent="0">
              <a:buNone/>
            </a:pPr>
            <a:r>
              <a:rPr lang="en-US" b="1" dirty="0">
                <a:solidFill>
                  <a:srgbClr val="C00000"/>
                </a:solidFill>
              </a:rPr>
              <a:t>less than or equal to zero </a:t>
            </a:r>
            <a:r>
              <a:rPr lang="en-US" dirty="0"/>
              <a:t>(</a:t>
            </a:r>
            <a:r>
              <a:rPr lang="en-US" dirty="0">
                <a:latin typeface="Consolas" panose="020B0609020204030204" pitchFamily="49" charset="0"/>
              </a:rPr>
              <a:t>variable1 &lt;= 0</a:t>
            </a:r>
            <a:r>
              <a:rPr lang="en-US" dirty="0"/>
              <a:t>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2116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0D825-8F4D-4563-803C-F90FB53CB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D3E08-3CF2-4862-A95C-42150093FA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If we have </a:t>
            </a:r>
            <a:r>
              <a:rPr lang="en-US" dirty="0">
                <a:solidFill>
                  <a:srgbClr val="0070C0"/>
                </a:solidFill>
              </a:rPr>
              <a:t>variables</a:t>
            </a:r>
            <a:r>
              <a:rPr lang="en-US" dirty="0"/>
              <a:t>: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</a:rPr>
              <a:t>JohnAge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: the age of John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</a:rPr>
              <a:t>JoeAge</a:t>
            </a:r>
            <a:r>
              <a:rPr lang="en-US" dirty="0"/>
              <a:t>: the age of Joe</a:t>
            </a:r>
          </a:p>
          <a:p>
            <a:pPr>
              <a:lnSpc>
                <a:spcPct val="150000"/>
              </a:lnSpc>
            </a:pPr>
            <a:r>
              <a:rPr lang="en-US" dirty="0"/>
              <a:t>And we want a </a:t>
            </a:r>
            <a:r>
              <a:rPr lang="en-US" dirty="0">
                <a:solidFill>
                  <a:srgbClr val="0070C0"/>
                </a:solidFill>
              </a:rPr>
              <a:t>Boolean</a:t>
            </a:r>
            <a:r>
              <a:rPr lang="en-US" dirty="0"/>
              <a:t> variable: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</a:rPr>
              <a:t>JohnOlderThanJoe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: </a:t>
            </a:r>
            <a:r>
              <a:rPr lang="en-US" b="1" dirty="0">
                <a:solidFill>
                  <a:srgbClr val="0070C0"/>
                </a:solidFill>
              </a:rPr>
              <a:t>True</a:t>
            </a:r>
            <a:r>
              <a:rPr lang="en-US" dirty="0"/>
              <a:t> if, and only if, </a:t>
            </a:r>
            <a:r>
              <a:rPr lang="en-US" b="1" dirty="0">
                <a:solidFill>
                  <a:srgbClr val="0070C0"/>
                </a:solidFill>
              </a:rPr>
              <a:t>John is older than Joe</a:t>
            </a:r>
          </a:p>
          <a:p>
            <a:pPr>
              <a:lnSpc>
                <a:spcPct val="150000"/>
              </a:lnSpc>
            </a:pPr>
            <a:r>
              <a:rPr lang="en-US" dirty="0"/>
              <a:t>How would we set that variable?</a:t>
            </a:r>
          </a:p>
        </p:txBody>
      </p:sp>
    </p:spTree>
    <p:extLst>
      <p:ext uri="{BB962C8B-B14F-4D97-AF65-F5344CB8AC3E}">
        <p14:creationId xmlns:p14="http://schemas.microsoft.com/office/powerpoint/2010/main" val="3181866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8443</TotalTime>
  <Words>3239</Words>
  <Application>Microsoft Office PowerPoint</Application>
  <PresentationFormat>Widescreen</PresentationFormat>
  <Paragraphs>595</Paragraphs>
  <Slides>49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4" baseType="lpstr">
      <vt:lpstr>Arial</vt:lpstr>
      <vt:lpstr>Calibri</vt:lpstr>
      <vt:lpstr>Calibri Light</vt:lpstr>
      <vt:lpstr>Consolas</vt:lpstr>
      <vt:lpstr>Office Theme</vt:lpstr>
      <vt:lpstr>Lecture 4</vt:lpstr>
      <vt:lpstr>What are we going to cover today? </vt:lpstr>
      <vt:lpstr>Procedural Knowledge</vt:lpstr>
      <vt:lpstr>Expressing Procedural Knowledge</vt:lpstr>
      <vt:lpstr>Computational Constructs</vt:lpstr>
      <vt:lpstr>Boolean Expressions</vt:lpstr>
      <vt:lpstr>Relational Operators</vt:lpstr>
      <vt:lpstr>Relational Operators</vt:lpstr>
      <vt:lpstr>Example</vt:lpstr>
      <vt:lpstr>Example</vt:lpstr>
      <vt:lpstr>Boolean Operators</vt:lpstr>
      <vt:lpstr>Boolean Operators</vt:lpstr>
      <vt:lpstr>Example</vt:lpstr>
      <vt:lpstr>Example</vt:lpstr>
      <vt:lpstr>Order of Operation and Boolean Expressions</vt:lpstr>
      <vt:lpstr>Example</vt:lpstr>
      <vt:lpstr>Example</vt:lpstr>
      <vt:lpstr>Example</vt:lpstr>
      <vt:lpstr>The if statement</vt:lpstr>
      <vt:lpstr>The if statement</vt:lpstr>
      <vt:lpstr>The if statement</vt:lpstr>
      <vt:lpstr>The if statement</vt:lpstr>
      <vt:lpstr>The if statement</vt:lpstr>
      <vt:lpstr>The if statement</vt:lpstr>
      <vt:lpstr>Indenting</vt:lpstr>
      <vt:lpstr>Example (1)</vt:lpstr>
      <vt:lpstr>Example (2)</vt:lpstr>
      <vt:lpstr>Example (3)</vt:lpstr>
      <vt:lpstr>Example (4)</vt:lpstr>
      <vt:lpstr>Example (5)</vt:lpstr>
      <vt:lpstr>The if-else and if-elif-else statements</vt:lpstr>
      <vt:lpstr>Examples</vt:lpstr>
      <vt:lpstr>What will the following code produce?</vt:lpstr>
      <vt:lpstr>What will the following code produce?</vt:lpstr>
      <vt:lpstr>What will the following code produce?</vt:lpstr>
      <vt:lpstr>What will the following code produce?</vt:lpstr>
      <vt:lpstr>What will the following code produce?</vt:lpstr>
      <vt:lpstr>What will the following code produce?</vt:lpstr>
      <vt:lpstr>What will the following code produce?</vt:lpstr>
      <vt:lpstr>What will the following code produce?</vt:lpstr>
      <vt:lpstr>What will the following code produce?</vt:lpstr>
      <vt:lpstr>Nested Branches</vt:lpstr>
      <vt:lpstr>Why would we nest conditions?</vt:lpstr>
      <vt:lpstr>When should we use each type?</vt:lpstr>
      <vt:lpstr>Probl Example Taken from Your Own Life</vt:lpstr>
      <vt:lpstr>Start by just considering study session length</vt:lpstr>
      <vt:lpstr>Conditionals and Boolean Expressions</vt:lpstr>
      <vt:lpstr>Example of if-else</vt:lpstr>
      <vt:lpstr>Example of if-elif-else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ENGR 102</dc:title>
  <dc:creator>Frank Shipman</dc:creator>
  <cp:lastModifiedBy>Jorge Lara</cp:lastModifiedBy>
  <cp:revision>96</cp:revision>
  <dcterms:created xsi:type="dcterms:W3CDTF">2017-11-22T15:57:42Z</dcterms:created>
  <dcterms:modified xsi:type="dcterms:W3CDTF">2018-09-17T05:22:04Z</dcterms:modified>
</cp:coreProperties>
</file>