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7" r:id="rId13"/>
    <p:sldId id="268" r:id="rId14"/>
    <p:sldId id="276" r:id="rId15"/>
    <p:sldId id="266" r:id="rId16"/>
    <p:sldId id="272" r:id="rId17"/>
    <p:sldId id="273" r:id="rId18"/>
    <p:sldId id="274" r:id="rId19"/>
    <p:sldId id="275" r:id="rId20"/>
    <p:sldId id="271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26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B252-EA57-4DF7-B5DB-C9A30D8927D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Lecture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Writing and Testing Programs</a:t>
            </a:r>
          </a:p>
        </p:txBody>
      </p:sp>
    </p:spTree>
    <p:extLst>
      <p:ext uri="{BB962C8B-B14F-4D97-AF65-F5344CB8AC3E}">
        <p14:creationId xmlns:p14="http://schemas.microsoft.com/office/powerpoint/2010/main" val="4946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F6EE-0310-4274-9F9D-10C6A9DF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 first approach to program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95D8-3C34-4D1C-82AB-92DD3828C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Consider the </a:t>
            </a:r>
            <a:r>
              <a:rPr lang="en-US" b="1" dirty="0">
                <a:solidFill>
                  <a:srgbClr val="C00000"/>
                </a:solidFill>
              </a:rPr>
              <a:t>major </a:t>
            </a:r>
            <a:r>
              <a:rPr lang="en-US" b="1" dirty="0" smtClean="0">
                <a:solidFill>
                  <a:srgbClr val="C00000"/>
                </a:solidFill>
              </a:rPr>
              <a:t>functional stages </a:t>
            </a:r>
            <a:r>
              <a:rPr lang="en-US" dirty="0"/>
              <a:t>the program will follow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Typically, a </a:t>
            </a:r>
            <a:r>
              <a:rPr lang="en-US" dirty="0">
                <a:solidFill>
                  <a:srgbClr val="C00000"/>
                </a:solidFill>
              </a:rPr>
              <a:t>sequence of operations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e.g. Get input from user -&gt; Perform calculation -&gt; Output result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1. List</a:t>
            </a:r>
            <a:r>
              <a:rPr lang="en-US" dirty="0" smtClean="0"/>
              <a:t> </a:t>
            </a:r>
            <a:r>
              <a:rPr lang="en-US" dirty="0"/>
              <a:t>these </a:t>
            </a:r>
            <a:r>
              <a:rPr lang="en-US" dirty="0" smtClean="0"/>
              <a:t>stages in </a:t>
            </a:r>
            <a:r>
              <a:rPr lang="en-US" dirty="0"/>
              <a:t>order (outside of a program)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2. Convert</a:t>
            </a:r>
            <a:r>
              <a:rPr lang="en-US" dirty="0" smtClean="0"/>
              <a:t> </a:t>
            </a:r>
            <a:r>
              <a:rPr lang="en-US" dirty="0"/>
              <a:t>your steps of the program to comments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3. Fill </a:t>
            </a:r>
            <a:r>
              <a:rPr lang="en-US" b="1" dirty="0">
                <a:solidFill>
                  <a:srgbClr val="C00000"/>
                </a:solidFill>
              </a:rPr>
              <a:t>in </a:t>
            </a:r>
            <a:r>
              <a:rPr lang="en-US" dirty="0"/>
              <a:t>the regions between comments </a:t>
            </a:r>
            <a:r>
              <a:rPr lang="en-US" b="1" dirty="0">
                <a:solidFill>
                  <a:srgbClr val="C00000"/>
                </a:solidFill>
              </a:rPr>
              <a:t>with code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66FB-688D-4B38-89B1-0FA1ECC3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 (initial steps/design):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08259-CAF2-40F0-BEC6-F6574C881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Task</a:t>
            </a:r>
            <a:r>
              <a:rPr lang="en-US" dirty="0"/>
              <a:t>: write a program to calculate a person’s BMI and output their weight category.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Steps: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b="1" dirty="0"/>
              <a:t>Read</a:t>
            </a:r>
            <a:r>
              <a:rPr lang="en-US" dirty="0"/>
              <a:t> user’s height and weight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b="1" dirty="0"/>
              <a:t>Calculate</a:t>
            </a:r>
            <a:r>
              <a:rPr lang="en-US" dirty="0"/>
              <a:t> BMI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b="1" dirty="0"/>
              <a:t>Output </a:t>
            </a:r>
            <a:r>
              <a:rPr lang="en-US" dirty="0"/>
              <a:t>weight category</a:t>
            </a:r>
          </a:p>
        </p:txBody>
      </p:sp>
    </p:spTree>
    <p:extLst>
      <p:ext uri="{BB962C8B-B14F-4D97-AF65-F5344CB8AC3E}">
        <p14:creationId xmlns:p14="http://schemas.microsoft.com/office/powerpoint/2010/main" val="27891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61FB-8F55-4795-A8F5-B8D50B34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Making steps into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72767-0A84-490D-8ACD-C7CAB8523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4869" y="2342156"/>
            <a:ext cx="6316456" cy="30186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user's height and weight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BMI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weight category</a:t>
            </a:r>
          </a:p>
        </p:txBody>
      </p:sp>
    </p:spTree>
    <p:extLst>
      <p:ext uri="{BB962C8B-B14F-4D97-AF65-F5344CB8AC3E}">
        <p14:creationId xmlns:p14="http://schemas.microsoft.com/office/powerpoint/2010/main" val="37072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6E65-5D4B-47F2-9E82-60882582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Filling </a:t>
            </a:r>
            <a:r>
              <a:rPr lang="en-US" dirty="0">
                <a:solidFill>
                  <a:srgbClr val="C00000"/>
                </a:solidFill>
              </a:rPr>
              <a:t>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08EB-DAB8-4BB3-8EA7-679673B8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841" y="534296"/>
            <a:ext cx="6272249" cy="60828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#Read user's height and weight</a:t>
            </a:r>
          </a:p>
          <a:p>
            <a:pPr marL="0" indent="0">
              <a:buNone/>
            </a:pPr>
            <a:r>
              <a:rPr lang="en-US" sz="1800" dirty="0"/>
              <a:t>height = float(input("Enter height in inches: "))</a:t>
            </a:r>
          </a:p>
          <a:p>
            <a:pPr marL="0" indent="0">
              <a:buNone/>
            </a:pPr>
            <a:r>
              <a:rPr lang="en-US" sz="1800" dirty="0"/>
              <a:t>weight = float(input("Enter weight in pounds: "))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#Calculate BMI</a:t>
            </a:r>
          </a:p>
          <a:p>
            <a:pPr marL="0" indent="0">
              <a:buNone/>
            </a:pPr>
            <a:r>
              <a:rPr lang="en-US" sz="1800" dirty="0"/>
              <a:t>BMI = weight/(height*height)*709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#Output weight category</a:t>
            </a:r>
          </a:p>
          <a:p>
            <a:pPr marL="0" indent="0">
              <a:buNone/>
            </a:pPr>
            <a:r>
              <a:rPr lang="en-US" sz="1800" dirty="0"/>
              <a:t>if BMI &lt; 18.5:</a:t>
            </a:r>
          </a:p>
          <a:p>
            <a:pPr marL="0" indent="0">
              <a:buNone/>
            </a:pPr>
            <a:r>
              <a:rPr lang="en-US" sz="1800" dirty="0"/>
              <a:t>    print("Underweight")</a:t>
            </a:r>
          </a:p>
          <a:p>
            <a:pPr marL="0" indent="0">
              <a:buNone/>
            </a:pPr>
            <a:r>
              <a:rPr lang="en-US" sz="1800" dirty="0" err="1"/>
              <a:t>elif</a:t>
            </a:r>
            <a:r>
              <a:rPr lang="en-US" sz="1800" dirty="0"/>
              <a:t> BMI &lt;=25:</a:t>
            </a:r>
          </a:p>
          <a:p>
            <a:pPr marL="0" indent="0">
              <a:buNone/>
            </a:pPr>
            <a:r>
              <a:rPr lang="en-US" sz="1800" dirty="0"/>
              <a:t>    print("Normal Weight")</a:t>
            </a:r>
          </a:p>
          <a:p>
            <a:pPr marL="0" indent="0">
              <a:buNone/>
            </a:pPr>
            <a:r>
              <a:rPr lang="en-US" sz="1800" dirty="0" err="1"/>
              <a:t>elif</a:t>
            </a:r>
            <a:r>
              <a:rPr lang="en-US" sz="1800" dirty="0"/>
              <a:t> BMI &lt;=30:</a:t>
            </a:r>
          </a:p>
          <a:p>
            <a:pPr marL="0" indent="0">
              <a:buNone/>
            </a:pPr>
            <a:r>
              <a:rPr lang="en-US" sz="1800" dirty="0"/>
              <a:t>    print("Overweight")</a:t>
            </a:r>
          </a:p>
          <a:p>
            <a:pPr marL="0" indent="0">
              <a:buNone/>
            </a:pPr>
            <a:r>
              <a:rPr lang="en-US" sz="1800" dirty="0"/>
              <a:t>else:</a:t>
            </a:r>
          </a:p>
          <a:p>
            <a:pPr marL="0" indent="0">
              <a:buNone/>
            </a:pPr>
            <a:r>
              <a:rPr lang="en-US" sz="1800" dirty="0"/>
              <a:t>    print("Obese")</a:t>
            </a:r>
          </a:p>
        </p:txBody>
      </p:sp>
    </p:spTree>
    <p:extLst>
      <p:ext uri="{BB962C8B-B14F-4D97-AF65-F5344CB8AC3E}">
        <p14:creationId xmlns:p14="http://schemas.microsoft.com/office/powerpoint/2010/main" val="2156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727E-695C-4BC7-B5C0-601EB97C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Writing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DCEF-E2F0-4501-9317-17593CFA5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577"/>
            <a:ext cx="10515600" cy="51475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find if a program is working, </a:t>
            </a:r>
            <a:r>
              <a:rPr lang="en-US" dirty="0">
                <a:solidFill>
                  <a:srgbClr val="C00000"/>
                </a:solidFill>
              </a:rPr>
              <a:t>you need to test it!</a:t>
            </a:r>
          </a:p>
          <a:p>
            <a:pPr lvl="1"/>
            <a:r>
              <a:rPr lang="en-US" dirty="0"/>
              <a:t>Never assume it’s working without testing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You will need to understand what your code should do</a:t>
            </a:r>
          </a:p>
          <a:p>
            <a:pPr lvl="2"/>
            <a:r>
              <a:rPr lang="en-US" sz="2400" dirty="0"/>
              <a:t>This is sometimes more difficult than it might seem – you often are writing a program since it is difficult to do the same thing by hand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Tests should be basic input to a program (or part of a program) where you know what you should expect as output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Tests could be values you enter as a user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Tests could be values of variables set in the code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727E-695C-4BC7-B5C0-601EB97C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Writing Tests (ideally)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DCEF-E2F0-4501-9317-17593CFA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Ideally,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write your tests </a:t>
            </a:r>
            <a:r>
              <a:rPr lang="en-US" b="1" dirty="0">
                <a:solidFill>
                  <a:srgbClr val="0070C0"/>
                </a:solidFill>
              </a:rPr>
              <a:t>before</a:t>
            </a:r>
            <a:r>
              <a:rPr lang="en-US" dirty="0">
                <a:solidFill>
                  <a:srgbClr val="0070C0"/>
                </a:solidFill>
              </a:rPr>
              <a:t> you write your </a:t>
            </a:r>
            <a:r>
              <a:rPr lang="en-US" dirty="0" smtClean="0">
                <a:solidFill>
                  <a:srgbClr val="0070C0"/>
                </a:solidFill>
              </a:rPr>
              <a:t>program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This will help you </a:t>
            </a:r>
            <a:r>
              <a:rPr lang="en-US" b="1" dirty="0">
                <a:solidFill>
                  <a:srgbClr val="0070C0"/>
                </a:solidFill>
              </a:rPr>
              <a:t>think</a:t>
            </a:r>
            <a:r>
              <a:rPr lang="en-US" dirty="0"/>
              <a:t> through what the program should be doing</a:t>
            </a:r>
          </a:p>
          <a:p>
            <a:pPr lvl="1"/>
            <a:r>
              <a:rPr lang="en-US" dirty="0"/>
              <a:t>This will give you a way to </a:t>
            </a:r>
            <a:r>
              <a:rPr lang="en-US" dirty="0">
                <a:solidFill>
                  <a:srgbClr val="0070C0"/>
                </a:solidFill>
              </a:rPr>
              <a:t>test your code as soon as you write it</a:t>
            </a:r>
          </a:p>
          <a:p>
            <a:pPr lvl="1"/>
            <a:r>
              <a:rPr lang="en-US" dirty="0"/>
              <a:t>Sometimes it helps to have someone write tests who is not writing the code</a:t>
            </a:r>
          </a:p>
          <a:p>
            <a:pPr lvl="1"/>
            <a:endParaRPr lang="en-US" dirty="0"/>
          </a:p>
          <a:p>
            <a:r>
              <a:rPr lang="en-US" dirty="0"/>
              <a:t>Ideally, if you do a good job writing tests, then if your code passes all tests, it should work.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Realistically, </a:t>
            </a:r>
            <a:r>
              <a:rPr lang="en-US" dirty="0"/>
              <a:t>people often write tests after writing (at least some) code and don’t write sufficiently thorough tests</a:t>
            </a:r>
          </a:p>
        </p:txBody>
      </p:sp>
    </p:spTree>
    <p:extLst>
      <p:ext uri="{BB962C8B-B14F-4D97-AF65-F5344CB8AC3E}">
        <p14:creationId xmlns:p14="http://schemas.microsoft.com/office/powerpoint/2010/main" val="27900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84D4-E369-43FF-8678-E4C9F5C3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How to write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3B8B-3E6E-4052-A18F-91A63165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Test the </a:t>
            </a:r>
            <a:r>
              <a:rPr lang="en-US" b="1" dirty="0">
                <a:solidFill>
                  <a:srgbClr val="C00000"/>
                </a:solidFill>
              </a:rPr>
              <a:t>“Typical” </a:t>
            </a:r>
            <a:r>
              <a:rPr lang="en-US" dirty="0"/>
              <a:t>case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You usually don’t need to test too many of these – just enough to ensure the program is basically </a:t>
            </a:r>
            <a:r>
              <a:rPr lang="en-US" dirty="0" smtClean="0">
                <a:solidFill>
                  <a:srgbClr val="0070C0"/>
                </a:solidFill>
              </a:rPr>
              <a:t>working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Test the </a:t>
            </a:r>
            <a:r>
              <a:rPr lang="en-US" b="1" dirty="0">
                <a:solidFill>
                  <a:srgbClr val="C00000"/>
                </a:solidFill>
              </a:rPr>
              <a:t>“edge” </a:t>
            </a:r>
            <a:r>
              <a:rPr lang="en-US" dirty="0"/>
              <a:t>cases or “corner” cases</a:t>
            </a:r>
          </a:p>
          <a:p>
            <a:pPr lvl="1"/>
            <a:r>
              <a:rPr lang="en-US" dirty="0"/>
              <a:t>These are the “special” cases, that are less common/typical</a:t>
            </a:r>
          </a:p>
          <a:p>
            <a:endParaRPr lang="en-US" dirty="0"/>
          </a:p>
          <a:p>
            <a:r>
              <a:rPr lang="en-US" dirty="0"/>
              <a:t>Example: on a chess board:</a:t>
            </a:r>
          </a:p>
          <a:p>
            <a:pPr lvl="1"/>
            <a:r>
              <a:rPr lang="en-US" dirty="0"/>
              <a:t>The “typical” case would be a square near the middle (touching 8 other squares)</a:t>
            </a:r>
          </a:p>
          <a:p>
            <a:pPr lvl="1"/>
            <a:r>
              <a:rPr lang="en-US" dirty="0"/>
              <a:t>Would also want to test edge squares (touching 5 other squares), and corner squares (touching 3 other squares)</a:t>
            </a:r>
          </a:p>
          <a:p>
            <a:pPr lvl="2"/>
            <a:r>
              <a:rPr lang="en-US" dirty="0"/>
              <a:t>This is where the term “edge” case or “corner” case comes from!</a:t>
            </a:r>
          </a:p>
        </p:txBody>
      </p:sp>
    </p:spTree>
    <p:extLst>
      <p:ext uri="{BB962C8B-B14F-4D97-AF65-F5344CB8AC3E}">
        <p14:creationId xmlns:p14="http://schemas.microsoft.com/office/powerpoint/2010/main" val="36185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602A-32A2-470F-B4AB-2FF97E21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Exercise: Coming up with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054E-BC48-425D-AC25-C796800B8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program that had to process dates in a year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What dates would you test?</a:t>
            </a:r>
          </a:p>
        </p:txBody>
      </p:sp>
    </p:spTree>
    <p:extLst>
      <p:ext uri="{BB962C8B-B14F-4D97-AF65-F5344CB8AC3E}">
        <p14:creationId xmlns:p14="http://schemas.microsoft.com/office/powerpoint/2010/main" val="36901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602A-32A2-470F-B4AB-2FF97E21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Exercise: Coming up with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054E-BC48-425D-AC25-C796800B8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30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Imagine a program that had to process dates in a year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What dates would you test?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Typical</a:t>
            </a:r>
            <a:r>
              <a:rPr lang="en-US" dirty="0"/>
              <a:t>: some </a:t>
            </a:r>
            <a:r>
              <a:rPr lang="en-US" dirty="0">
                <a:solidFill>
                  <a:srgbClr val="0070C0"/>
                </a:solidFill>
              </a:rPr>
              <a:t>dates in middle of year</a:t>
            </a:r>
            <a:r>
              <a:rPr lang="en-US" dirty="0"/>
              <a:t>: e.g. May 25 or November 9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Edge</a:t>
            </a:r>
            <a:r>
              <a:rPr lang="en-US" dirty="0" smtClean="0"/>
              <a:t> </a:t>
            </a:r>
            <a:r>
              <a:rPr lang="en-US" dirty="0"/>
              <a:t>cases: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First/last </a:t>
            </a:r>
            <a:r>
              <a:rPr lang="en-US" dirty="0"/>
              <a:t>days of months: July 1, June 30, July 31, February 28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First/last</a:t>
            </a:r>
            <a:r>
              <a:rPr lang="en-US" dirty="0"/>
              <a:t> day of the year: January 1, December 31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Special case</a:t>
            </a:r>
            <a:r>
              <a:rPr lang="en-US" dirty="0"/>
              <a:t>: February 29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C0E3-FD94-4C14-AB26-48CF2592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Implementing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932A-61A0-42C9-8B14-17802A41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348"/>
            <a:ext cx="10515600" cy="54445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If you have a </a:t>
            </a:r>
            <a:r>
              <a:rPr lang="en-US" b="1" dirty="0">
                <a:solidFill>
                  <a:srgbClr val="C00000"/>
                </a:solidFill>
              </a:rPr>
              <a:t>“complete” </a:t>
            </a:r>
            <a:r>
              <a:rPr lang="en-US" dirty="0"/>
              <a:t>program, you can </a:t>
            </a:r>
            <a:r>
              <a:rPr lang="en-US" dirty="0">
                <a:solidFill>
                  <a:srgbClr val="C00000"/>
                </a:solidFill>
              </a:rPr>
              <a:t>test the whole process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But, </a:t>
            </a:r>
            <a:r>
              <a:rPr lang="en-US" dirty="0">
                <a:solidFill>
                  <a:srgbClr val="0070C0"/>
                </a:solidFill>
              </a:rPr>
              <a:t>it often helps to test just a piece of the program</a:t>
            </a:r>
            <a:r>
              <a:rPr lang="en-US" dirty="0"/>
              <a:t>.  To do this: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</a:t>
            </a:r>
            <a:r>
              <a:rPr lang="en-US" dirty="0">
                <a:solidFill>
                  <a:srgbClr val="C00000"/>
                </a:solidFill>
              </a:rPr>
              <a:t>read in values from a user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</a:t>
            </a:r>
            <a:r>
              <a:rPr lang="en-US" dirty="0">
                <a:solidFill>
                  <a:srgbClr val="C00000"/>
                </a:solidFill>
              </a:rPr>
              <a:t>set variable values to specific test cases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</a:t>
            </a:r>
            <a:r>
              <a:rPr lang="en-US" dirty="0">
                <a:solidFill>
                  <a:srgbClr val="C00000"/>
                </a:solidFill>
              </a:rPr>
              <a:t>print out values at various points using print statements</a:t>
            </a:r>
          </a:p>
          <a:p>
            <a:pPr>
              <a:lnSpc>
                <a:spcPct val="150000"/>
              </a:lnSpc>
            </a:pPr>
            <a:r>
              <a:rPr lang="en-US" dirty="0"/>
              <a:t>When you find </a:t>
            </a:r>
            <a:r>
              <a:rPr lang="en-US" b="1" dirty="0">
                <a:solidFill>
                  <a:srgbClr val="0070C0"/>
                </a:solidFill>
              </a:rPr>
              <a:t>something doesn’t work, you need to fix it!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This is called </a:t>
            </a:r>
            <a:r>
              <a:rPr lang="en-US" b="1" dirty="0">
                <a:solidFill>
                  <a:srgbClr val="C00000"/>
                </a:solidFill>
              </a:rPr>
              <a:t>debugging</a:t>
            </a:r>
            <a:r>
              <a:rPr lang="en-US" dirty="0"/>
              <a:t>: find where the program is failing, determine the error, and fix it.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Later, we will learn more formal debugging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4109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2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are we going to cover today?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890939"/>
            <a:ext cx="4215493" cy="32443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Writing larger programs</a:t>
            </a:r>
          </a:p>
          <a:p>
            <a:pPr>
              <a:lnSpc>
                <a:spcPct val="150000"/>
              </a:lnSpc>
            </a:pPr>
            <a:r>
              <a:rPr lang="en-US" dirty="0"/>
              <a:t>Commenting</a:t>
            </a:r>
          </a:p>
          <a:p>
            <a:pPr>
              <a:lnSpc>
                <a:spcPct val="150000"/>
              </a:lnSpc>
            </a:pPr>
            <a:r>
              <a:rPr lang="en-US" dirty="0"/>
              <a:t>Design</a:t>
            </a:r>
          </a:p>
          <a:p>
            <a:pPr>
              <a:lnSpc>
                <a:spcPct val="150000"/>
              </a:lnSpc>
            </a:pP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11111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6EE8-2609-44E0-9779-DAED3796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analogy for software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B22D-1853-4014-BF02-00B626AF0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6638"/>
          </a:xfrm>
        </p:spPr>
        <p:txBody>
          <a:bodyPr/>
          <a:lstStyle/>
          <a:p>
            <a:r>
              <a:rPr lang="en-US" dirty="0"/>
              <a:t>There are two common architectural forms, both of which have produced structures that have lasted since ancient times: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23AE1-A364-4BE3-A841-1BC05DAFD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78" y="2792932"/>
            <a:ext cx="3901440" cy="2602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C8174-6AB4-4378-AA0C-4DB79914A3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186" y="2792932"/>
            <a:ext cx="4344205" cy="26065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7C465D-5C12-4B7D-9A02-912B59B12A8E}"/>
              </a:ext>
            </a:extLst>
          </p:cNvPr>
          <p:cNvSpPr txBox="1">
            <a:spLocks/>
          </p:cNvSpPr>
          <p:nvPr/>
        </p:nvSpPr>
        <p:spPr>
          <a:xfrm>
            <a:off x="2365229" y="5490289"/>
            <a:ext cx="1994825" cy="728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Pyramids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F8F273-E6F9-4EAB-A776-6CB3CF101EBD}"/>
              </a:ext>
            </a:extLst>
          </p:cNvPr>
          <p:cNvSpPr txBox="1">
            <a:spLocks/>
          </p:cNvSpPr>
          <p:nvPr/>
        </p:nvSpPr>
        <p:spPr>
          <a:xfrm>
            <a:off x="8215976" y="5490289"/>
            <a:ext cx="1994825" cy="728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Arches</a:t>
            </a:r>
          </a:p>
        </p:txBody>
      </p:sp>
    </p:spTree>
    <p:extLst>
      <p:ext uri="{BB962C8B-B14F-4D97-AF65-F5344CB8AC3E}">
        <p14:creationId xmlns:p14="http://schemas.microsoft.com/office/powerpoint/2010/main" val="235719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F5CD-EB3D-4824-83D4-42C12688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An analogy for software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20C4-3D03-47FC-9AED-B8264247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both </a:t>
            </a:r>
            <a:r>
              <a:rPr lang="en-US" dirty="0">
                <a:solidFill>
                  <a:srgbClr val="C00000"/>
                </a:solidFill>
              </a:rPr>
              <a:t>pyramids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arches</a:t>
            </a:r>
            <a:r>
              <a:rPr lang="en-US" dirty="0"/>
              <a:t> end up with </a:t>
            </a:r>
            <a:r>
              <a:rPr lang="en-US" dirty="0">
                <a:solidFill>
                  <a:srgbClr val="C00000"/>
                </a:solidFill>
              </a:rPr>
              <a:t>“good” structures</a:t>
            </a:r>
            <a:r>
              <a:rPr lang="en-US" dirty="0"/>
              <a:t>, the way they are built is quite different.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Pyramid: </a:t>
            </a:r>
          </a:p>
          <a:p>
            <a:pPr lvl="1"/>
            <a:r>
              <a:rPr lang="en-US" dirty="0"/>
              <a:t>Place stones at the bottom.  Once stones underneath are set, place more on top of them.</a:t>
            </a:r>
          </a:p>
          <a:p>
            <a:r>
              <a:rPr lang="en-US" b="1" dirty="0">
                <a:solidFill>
                  <a:srgbClr val="C00000"/>
                </a:solidFill>
              </a:rPr>
              <a:t>Arch:</a:t>
            </a:r>
          </a:p>
          <a:p>
            <a:pPr lvl="1"/>
            <a:r>
              <a:rPr lang="en-US" dirty="0"/>
              <a:t>Place all stones in the arch, holding it up with temporary scaffolding.  Place all stones in the arch before removing the scaffolding.</a:t>
            </a:r>
          </a:p>
        </p:txBody>
      </p:sp>
    </p:spTree>
    <p:extLst>
      <p:ext uri="{BB962C8B-B14F-4D97-AF65-F5344CB8AC3E}">
        <p14:creationId xmlns:p14="http://schemas.microsoft.com/office/powerpoint/2010/main" val="13366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083E-19C1-4551-8CE2-AE1A5DC3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An analogy for software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056A-ECC7-4B22-9465-0AD51BEB0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With Pyramids, you can stop at any point</a:t>
            </a:r>
          </a:p>
          <a:p>
            <a:pPr lvl="1"/>
            <a:r>
              <a:rPr lang="en-US" dirty="0"/>
              <a:t>You always have a stable structure.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You </a:t>
            </a:r>
            <a:r>
              <a:rPr lang="en-US" b="1" dirty="0">
                <a:solidFill>
                  <a:srgbClr val="C00000"/>
                </a:solidFill>
              </a:rPr>
              <a:t>can </a:t>
            </a:r>
            <a:r>
              <a:rPr lang="en-US" dirty="0">
                <a:solidFill>
                  <a:srgbClr val="C00000"/>
                </a:solidFill>
              </a:rPr>
              <a:t>test the lower levels before adding upper levels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With Arches, you can’t stop at an intermediate point</a:t>
            </a:r>
          </a:p>
          <a:p>
            <a:pPr lvl="1"/>
            <a:r>
              <a:rPr lang="en-US" dirty="0"/>
              <a:t>The structure is not stable until every stone is in place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You </a:t>
            </a:r>
            <a:r>
              <a:rPr lang="en-US" b="1" dirty="0">
                <a:solidFill>
                  <a:srgbClr val="C00000"/>
                </a:solidFill>
              </a:rPr>
              <a:t>can’t</a:t>
            </a:r>
            <a:r>
              <a:rPr lang="en-US" dirty="0">
                <a:solidFill>
                  <a:srgbClr val="C00000"/>
                </a:solidFill>
              </a:rPr>
              <a:t> really test the arch until all pieces are there</a:t>
            </a:r>
          </a:p>
          <a:p>
            <a:pPr lvl="1"/>
            <a:endParaRPr lang="en-US" dirty="0"/>
          </a:p>
          <a:p>
            <a:r>
              <a:rPr lang="en-US" dirty="0"/>
              <a:t>So, how does this relate to software construction?</a:t>
            </a:r>
          </a:p>
        </p:txBody>
      </p:sp>
    </p:spTree>
    <p:extLst>
      <p:ext uri="{BB962C8B-B14F-4D97-AF65-F5344CB8AC3E}">
        <p14:creationId xmlns:p14="http://schemas.microsoft.com/office/powerpoint/2010/main" val="40772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AAC0-1DF5-45D8-9E47-1EC641C3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Incremental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B872-BCF7-4358-9999-7483534F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Sometimes, people try to follow the “arch” style of development with their code</a:t>
            </a:r>
          </a:p>
          <a:p>
            <a:pPr lvl="1"/>
            <a:r>
              <a:rPr lang="en-US" dirty="0"/>
              <a:t>Only after they’ve written all of the code do they stop to test/evaluate it</a:t>
            </a:r>
          </a:p>
          <a:p>
            <a:pPr lvl="1"/>
            <a:r>
              <a:rPr lang="en-US" dirty="0"/>
              <a:t>If any one piece is missing or broken, the whole program falls apart!</a:t>
            </a:r>
          </a:p>
          <a:p>
            <a:r>
              <a:rPr lang="en-US" b="1" dirty="0">
                <a:solidFill>
                  <a:srgbClr val="C00000"/>
                </a:solidFill>
              </a:rPr>
              <a:t>The “pyramid” style lets you develop incrementally</a:t>
            </a:r>
          </a:p>
          <a:p>
            <a:pPr lvl="1"/>
            <a:r>
              <a:rPr lang="en-US" dirty="0"/>
              <a:t>You can write small pieces of code, test them, and ensure that they are working before adding more code</a:t>
            </a:r>
          </a:p>
          <a:p>
            <a:pPr lvl="1"/>
            <a:r>
              <a:rPr lang="en-US" dirty="0"/>
              <a:t>You always have a “stable” piece of software, even when not complete!</a:t>
            </a:r>
          </a:p>
          <a:p>
            <a:pPr lvl="3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When building software, try to use a “pyramid” process, not an “arch” process!</a:t>
            </a:r>
          </a:p>
        </p:txBody>
      </p:sp>
    </p:spTree>
    <p:extLst>
      <p:ext uri="{BB962C8B-B14F-4D97-AF65-F5344CB8AC3E}">
        <p14:creationId xmlns:p14="http://schemas.microsoft.com/office/powerpoint/2010/main" val="9988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33D4-21BC-44C5-A569-F026AD85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8DD4-87D2-4FEC-AF15-9D68D362F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development of a piece of code.</a:t>
            </a:r>
          </a:p>
          <a:p>
            <a:r>
              <a:rPr lang="en-US" dirty="0"/>
              <a:t>Back to our learning example, let’s say we want to compute the concepts learned – getting a time of study from a user and computing how much they can expect to learn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E40C62-C723-4542-B3F2-07FB2F26FD2D}"/>
              </a:ext>
            </a:extLst>
          </p:cNvPr>
          <p:cNvCxnSpPr/>
          <p:nvPr/>
        </p:nvCxnSpPr>
        <p:spPr>
          <a:xfrm>
            <a:off x="2177902" y="6144915"/>
            <a:ext cx="4827181" cy="10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11BA90-8A96-44E9-93B7-C51322985346}"/>
              </a:ext>
            </a:extLst>
          </p:cNvPr>
          <p:cNvCxnSpPr/>
          <p:nvPr/>
        </p:nvCxnSpPr>
        <p:spPr>
          <a:xfrm flipV="1">
            <a:off x="2183921" y="4241688"/>
            <a:ext cx="42531" cy="1913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2E984D-1023-46AE-85F2-4132FE375B96}"/>
              </a:ext>
            </a:extLst>
          </p:cNvPr>
          <p:cNvSpPr txBox="1"/>
          <p:nvPr/>
        </p:nvSpPr>
        <p:spPr>
          <a:xfrm>
            <a:off x="3113567" y="6353102"/>
            <a:ext cx="325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since start of study session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5A1A3-4CEB-4F57-8EDA-7CC26B5CE5CF}"/>
              </a:ext>
            </a:extLst>
          </p:cNvPr>
          <p:cNvSpPr txBox="1"/>
          <p:nvPr/>
        </p:nvSpPr>
        <p:spPr>
          <a:xfrm>
            <a:off x="838200" y="4507502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 of</a:t>
            </a:r>
          </a:p>
          <a:p>
            <a:r>
              <a:rPr lang="en-US" dirty="0"/>
              <a:t>Learning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FC599C-5D29-4C98-BF12-118F6FE01211}"/>
              </a:ext>
            </a:extLst>
          </p:cNvPr>
          <p:cNvCxnSpPr/>
          <p:nvPr/>
        </p:nvCxnSpPr>
        <p:spPr>
          <a:xfrm>
            <a:off x="2226452" y="4996599"/>
            <a:ext cx="4678326" cy="6379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280D89-690C-4A44-A16A-BB6BFA003517}"/>
              </a:ext>
            </a:extLst>
          </p:cNvPr>
          <p:cNvSpPr txBox="1"/>
          <p:nvPr/>
        </p:nvSpPr>
        <p:spPr>
          <a:xfrm>
            <a:off x="7386084" y="4843831"/>
            <a:ext cx="438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1. We might assume a constant learning rate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1D0031-2A31-4E80-B979-544FFEB8BCDE}"/>
              </a:ext>
            </a:extLst>
          </p:cNvPr>
          <p:cNvCxnSpPr/>
          <p:nvPr/>
        </p:nvCxnSpPr>
        <p:spPr>
          <a:xfrm>
            <a:off x="5059326" y="5028497"/>
            <a:ext cx="1871330" cy="8612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518B11-A9E3-45EF-B621-CDA9E472C885}"/>
              </a:ext>
            </a:extLst>
          </p:cNvPr>
          <p:cNvSpPr txBox="1"/>
          <p:nvPr/>
        </p:nvSpPr>
        <p:spPr>
          <a:xfrm>
            <a:off x="7328231" y="5566568"/>
            <a:ext cx="366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3. And, maybe when we get fatigued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learn worse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3250E4-FA06-4EC9-9D6C-0FB305F987CF}"/>
              </a:ext>
            </a:extLst>
          </p:cNvPr>
          <p:cNvCxnSpPr/>
          <p:nvPr/>
        </p:nvCxnSpPr>
        <p:spPr>
          <a:xfrm flipV="1">
            <a:off x="2205186" y="5028498"/>
            <a:ext cx="1163563" cy="66985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F0EB80-5ABD-4A7A-9C0D-CAB9D5A20D3E}"/>
              </a:ext>
            </a:extLst>
          </p:cNvPr>
          <p:cNvSpPr txBox="1"/>
          <p:nvPr/>
        </p:nvSpPr>
        <p:spPr>
          <a:xfrm>
            <a:off x="2799906" y="5189688"/>
            <a:ext cx="3491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 But perhaps there is a warm-up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period where we remember what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 had learned before</a:t>
            </a:r>
          </a:p>
        </p:txBody>
      </p:sp>
    </p:spTree>
    <p:extLst>
      <p:ext uri="{BB962C8B-B14F-4D97-AF65-F5344CB8AC3E}">
        <p14:creationId xmlns:p14="http://schemas.microsoft.com/office/powerpoint/2010/main" val="18114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B968-4B4F-450C-B04D-56DCACA6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C885-F34F-44E6-99BD-F3A7F5BA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information will we need to perform the computation?</a:t>
            </a:r>
          </a:p>
          <a:p>
            <a:pPr lvl="1"/>
            <a:r>
              <a:rPr lang="en-US" dirty="0"/>
              <a:t>Initial rate of learning				</a:t>
            </a:r>
          </a:p>
          <a:p>
            <a:pPr lvl="1"/>
            <a:r>
              <a:rPr lang="en-US" dirty="0"/>
              <a:t>Time at which warmup stops</a:t>
            </a:r>
          </a:p>
          <a:p>
            <a:pPr lvl="1"/>
            <a:r>
              <a:rPr lang="en-US" dirty="0"/>
              <a:t>Constant rate of learning</a:t>
            </a:r>
          </a:p>
          <a:p>
            <a:pPr lvl="1"/>
            <a:r>
              <a:rPr lang="en-US" dirty="0"/>
              <a:t>Time when fatigue begins</a:t>
            </a:r>
          </a:p>
          <a:p>
            <a:pPr lvl="1"/>
            <a:r>
              <a:rPr lang="en-US" dirty="0"/>
              <a:t>Time we stop learning anything new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EB6148-2B1B-4AC1-9D8F-CE379F9C4591}"/>
              </a:ext>
            </a:extLst>
          </p:cNvPr>
          <p:cNvGrpSpPr/>
          <p:nvPr/>
        </p:nvGrpSpPr>
        <p:grpSpPr>
          <a:xfrm>
            <a:off x="0" y="4326467"/>
            <a:ext cx="7115135" cy="2576228"/>
            <a:chOff x="0" y="4326467"/>
            <a:chExt cx="7115135" cy="257622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29D54C5-0E26-4A1D-B622-4C431E6CA159}"/>
                </a:ext>
              </a:extLst>
            </p:cNvPr>
            <p:cNvCxnSpPr/>
            <p:nvPr/>
          </p:nvCxnSpPr>
          <p:spPr>
            <a:xfrm>
              <a:off x="1934360" y="6229694"/>
              <a:ext cx="4827181" cy="106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91DE97F-7D53-46A8-80C8-E02CED9347B4}"/>
                </a:ext>
              </a:extLst>
            </p:cNvPr>
            <p:cNvCxnSpPr/>
            <p:nvPr/>
          </p:nvCxnSpPr>
          <p:spPr>
            <a:xfrm flipV="1">
              <a:off x="1940379" y="4326467"/>
              <a:ext cx="42531" cy="19138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F224C5-8865-47CF-B3EC-27485AB36AA6}"/>
                </a:ext>
              </a:extLst>
            </p:cNvPr>
            <p:cNvSpPr txBox="1"/>
            <p:nvPr/>
          </p:nvSpPr>
          <p:spPr>
            <a:xfrm>
              <a:off x="0" y="6533363"/>
              <a:ext cx="3259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since start of study session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D6098C-DB0F-42E9-A93D-C096558B1001}"/>
                </a:ext>
              </a:extLst>
            </p:cNvPr>
            <p:cNvSpPr txBox="1"/>
            <p:nvPr/>
          </p:nvSpPr>
          <p:spPr>
            <a:xfrm>
              <a:off x="365175" y="5100222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Rate of</a:t>
              </a:r>
            </a:p>
            <a:p>
              <a:r>
                <a:rPr lang="en-US" dirty="0"/>
                <a:t>Learning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D2C954-EB9B-4F27-A7FA-4B09BC0FF7BB}"/>
                </a:ext>
              </a:extLst>
            </p:cNvPr>
            <p:cNvCxnSpPr/>
            <p:nvPr/>
          </p:nvCxnSpPr>
          <p:spPr>
            <a:xfrm>
              <a:off x="1982910" y="5081378"/>
              <a:ext cx="4678326" cy="6379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0A8DC93-5D5A-4E91-8EF7-80A1E7F2D3CC}"/>
                </a:ext>
              </a:extLst>
            </p:cNvPr>
            <p:cNvCxnSpPr/>
            <p:nvPr/>
          </p:nvCxnSpPr>
          <p:spPr>
            <a:xfrm>
              <a:off x="4815784" y="5113276"/>
              <a:ext cx="1871330" cy="8612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A4FCCDA-BC8A-46DB-B649-E6DAB682CA38}"/>
                </a:ext>
              </a:extLst>
            </p:cNvPr>
            <p:cNvCxnSpPr/>
            <p:nvPr/>
          </p:nvCxnSpPr>
          <p:spPr>
            <a:xfrm flipV="1">
              <a:off x="1961644" y="5113277"/>
              <a:ext cx="1163563" cy="66985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14254EC-9834-40FA-8F82-339FC18C5328}"/>
                </a:ext>
              </a:extLst>
            </p:cNvPr>
            <p:cNvSpPr/>
            <p:nvPr/>
          </p:nvSpPr>
          <p:spPr>
            <a:xfrm>
              <a:off x="1244949" y="5740739"/>
              <a:ext cx="595709" cy="792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AAE39123-4E6F-4197-9955-99A1D0302D02}"/>
                </a:ext>
              </a:extLst>
            </p:cNvPr>
            <p:cNvSpPr/>
            <p:nvPr/>
          </p:nvSpPr>
          <p:spPr>
            <a:xfrm>
              <a:off x="1244949" y="5026784"/>
              <a:ext cx="595709" cy="792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61AA926-9AE1-4A0E-98C3-B15306E19800}"/>
                </a:ext>
              </a:extLst>
            </p:cNvPr>
            <p:cNvSpPr/>
            <p:nvPr/>
          </p:nvSpPr>
          <p:spPr>
            <a:xfrm rot="16200000">
              <a:off x="2910096" y="6429861"/>
              <a:ext cx="369333" cy="60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1127FEB4-5956-47A6-999F-BE2DD14F04D3}"/>
                </a:ext>
              </a:extLst>
            </p:cNvPr>
            <p:cNvSpPr/>
            <p:nvPr/>
          </p:nvSpPr>
          <p:spPr>
            <a:xfrm rot="16200000">
              <a:off x="4733304" y="6418351"/>
              <a:ext cx="369333" cy="60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276497CF-C791-4D44-B67B-112CC1EF9B9E}"/>
                </a:ext>
              </a:extLst>
            </p:cNvPr>
            <p:cNvSpPr/>
            <p:nvPr/>
          </p:nvSpPr>
          <p:spPr>
            <a:xfrm rot="16200000">
              <a:off x="6900023" y="6451900"/>
              <a:ext cx="369333" cy="60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85889C7-6D2F-497C-A9C5-A316940DAC4C}"/>
              </a:ext>
            </a:extLst>
          </p:cNvPr>
          <p:cNvSpPr txBox="1">
            <a:spLocks/>
          </p:cNvSpPr>
          <p:nvPr/>
        </p:nvSpPr>
        <p:spPr>
          <a:xfrm>
            <a:off x="7115135" y="2237747"/>
            <a:ext cx="4150306" cy="2124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Length of study session</a:t>
            </a:r>
          </a:p>
        </p:txBody>
      </p:sp>
    </p:spTree>
    <p:extLst>
      <p:ext uri="{BB962C8B-B14F-4D97-AF65-F5344CB8AC3E}">
        <p14:creationId xmlns:p14="http://schemas.microsoft.com/office/powerpoint/2010/main" val="2331421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B968-4B4F-450C-B04D-56DCACA6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C885-F34F-44E6-99BD-F3A7F5BA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information will we need to perform the computation?</a:t>
            </a:r>
          </a:p>
          <a:p>
            <a:pPr lvl="1"/>
            <a:r>
              <a:rPr lang="en-US" dirty="0"/>
              <a:t>Initial rate of learning				</a:t>
            </a:r>
          </a:p>
          <a:p>
            <a:pPr lvl="1"/>
            <a:r>
              <a:rPr lang="en-US" dirty="0"/>
              <a:t>Time at which warmup stops</a:t>
            </a:r>
          </a:p>
          <a:p>
            <a:pPr lvl="1"/>
            <a:r>
              <a:rPr lang="en-US" dirty="0"/>
              <a:t>Constant rate of learning</a:t>
            </a:r>
          </a:p>
          <a:p>
            <a:pPr lvl="1"/>
            <a:r>
              <a:rPr lang="en-US" dirty="0"/>
              <a:t>Time when fatigue begins</a:t>
            </a:r>
          </a:p>
          <a:p>
            <a:pPr lvl="1"/>
            <a:r>
              <a:rPr lang="en-US" dirty="0"/>
              <a:t>Time we stop learning anything new</a:t>
            </a:r>
          </a:p>
          <a:p>
            <a:r>
              <a:rPr lang="en-US" dirty="0"/>
              <a:t>What variables will we use? (might find we need more later)</a:t>
            </a:r>
          </a:p>
          <a:p>
            <a:pPr lvl="1"/>
            <a:r>
              <a:rPr lang="en-US" dirty="0" err="1"/>
              <a:t>rate_initial</a:t>
            </a:r>
            <a:r>
              <a:rPr lang="en-US" dirty="0"/>
              <a:t>, </a:t>
            </a:r>
            <a:r>
              <a:rPr lang="en-US" dirty="0" err="1"/>
              <a:t>rate_constant</a:t>
            </a:r>
            <a:endParaRPr lang="en-US" dirty="0"/>
          </a:p>
          <a:p>
            <a:pPr lvl="1"/>
            <a:r>
              <a:rPr lang="en-US" dirty="0" err="1"/>
              <a:t>time_constant</a:t>
            </a:r>
            <a:r>
              <a:rPr lang="en-US" dirty="0"/>
              <a:t>, </a:t>
            </a:r>
            <a:r>
              <a:rPr lang="en-US" dirty="0" err="1"/>
              <a:t>time_fatigue</a:t>
            </a:r>
            <a:r>
              <a:rPr lang="en-US" dirty="0"/>
              <a:t>, </a:t>
            </a:r>
            <a:r>
              <a:rPr lang="en-US" dirty="0" err="1"/>
              <a:t>time_stop</a:t>
            </a:r>
            <a:endParaRPr lang="en-US" dirty="0"/>
          </a:p>
          <a:p>
            <a:pPr lvl="1"/>
            <a:r>
              <a:rPr lang="en-US" dirty="0" err="1"/>
              <a:t>study_time</a:t>
            </a:r>
            <a:endParaRPr lang="en-US" dirty="0"/>
          </a:p>
          <a:p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85889C7-6D2F-497C-A9C5-A316940DAC4C}"/>
              </a:ext>
            </a:extLst>
          </p:cNvPr>
          <p:cNvSpPr txBox="1">
            <a:spLocks/>
          </p:cNvSpPr>
          <p:nvPr/>
        </p:nvSpPr>
        <p:spPr>
          <a:xfrm>
            <a:off x="7115135" y="2237747"/>
            <a:ext cx="4150306" cy="2124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Length of study session</a:t>
            </a:r>
          </a:p>
        </p:txBody>
      </p:sp>
    </p:spTree>
    <p:extLst>
      <p:ext uri="{BB962C8B-B14F-4D97-AF65-F5344CB8AC3E}">
        <p14:creationId xmlns:p14="http://schemas.microsoft.com/office/powerpoint/2010/main" val="1408847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4F16-8F7D-4D63-80E9-48E089BB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our general process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1F9A7-1F13-4C9B-8A60-1CFDD605C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specific model for learning</a:t>
            </a:r>
          </a:p>
          <a:p>
            <a:pPr lvl="1"/>
            <a:r>
              <a:rPr lang="en-US" dirty="0"/>
              <a:t>Setting variable values – will hard-code them</a:t>
            </a:r>
          </a:p>
          <a:p>
            <a:r>
              <a:rPr lang="en-US" dirty="0"/>
              <a:t>Read time from user</a:t>
            </a:r>
          </a:p>
          <a:p>
            <a:r>
              <a:rPr lang="en-US" dirty="0"/>
              <a:t>Calculate the amount learned</a:t>
            </a:r>
          </a:p>
          <a:p>
            <a:r>
              <a:rPr lang="en-US" dirty="0"/>
              <a:t>Output result to user</a:t>
            </a:r>
          </a:p>
        </p:txBody>
      </p:sp>
    </p:spTree>
    <p:extLst>
      <p:ext uri="{BB962C8B-B14F-4D97-AF65-F5344CB8AC3E}">
        <p14:creationId xmlns:p14="http://schemas.microsoft.com/office/powerpoint/2010/main" val="2053335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501C-CE03-4060-ABB4-6AF5C5E4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4D31-9E6C-4A65-B5FB-8D3337F2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#Set up specific model for learning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time from user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the amount learned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result to user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90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7C2C-BE0E-4DED-8191-28FBC96E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EE17-C83E-4E8E-805D-423C0AC66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#Set up specific model for learning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= 0.1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= 0.2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= 15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 = 60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 = 90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time from user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the amount learned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result to user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6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62C5-3E85-4621-A0D9-EE410F72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Writing larger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CCAB-103D-4DF5-A57B-38160AC9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158" y="1368425"/>
            <a:ext cx="10515600" cy="53916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programs become larger and more complex, it becomes more and more important to </a:t>
            </a:r>
            <a:r>
              <a:rPr lang="en-US" dirty="0">
                <a:solidFill>
                  <a:srgbClr val="0070C0"/>
                </a:solidFill>
              </a:rPr>
              <a:t>plan out how they will work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subfield of computer science, called </a:t>
            </a:r>
            <a:r>
              <a:rPr lang="en-US" dirty="0">
                <a:solidFill>
                  <a:srgbClr val="0070C0"/>
                </a:solidFill>
              </a:rPr>
              <a:t>software engineering</a:t>
            </a:r>
            <a:r>
              <a:rPr lang="en-US" dirty="0"/>
              <a:t>, deals with the processes for constructing large pieces of software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are </a:t>
            </a:r>
            <a:r>
              <a:rPr lang="en-US" dirty="0"/>
              <a:t>not going to be handling large software in this course, but some of the principles for good software construction practice still apply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Today, we’ll look at a couple of them.</a:t>
            </a:r>
          </a:p>
        </p:txBody>
      </p:sp>
    </p:spTree>
    <p:extLst>
      <p:ext uri="{BB962C8B-B14F-4D97-AF65-F5344CB8AC3E}">
        <p14:creationId xmlns:p14="http://schemas.microsoft.com/office/powerpoint/2010/main" val="21305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D3FB-96A0-4A8C-A0FF-F6FACC61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C3374-D6DC-42DF-956A-A33B9EE64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we should stop and test after each section</a:t>
            </a:r>
          </a:p>
          <a:p>
            <a:r>
              <a:rPr lang="en-US" dirty="0"/>
              <a:t>But, for this simple program, the setup has very little we can test – it’s just variable assignment.</a:t>
            </a:r>
          </a:p>
          <a:p>
            <a:r>
              <a:rPr lang="en-US" dirty="0"/>
              <a:t>We WILL stop and test future sections.</a:t>
            </a:r>
          </a:p>
        </p:txBody>
      </p:sp>
    </p:spTree>
    <p:extLst>
      <p:ext uri="{BB962C8B-B14F-4D97-AF65-F5344CB8AC3E}">
        <p14:creationId xmlns:p14="http://schemas.microsoft.com/office/powerpoint/2010/main" val="2649118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9BF0-6D29-4EDA-8C29-82C107D2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BA2B-3063-4F27-BA15-02C2E0B2C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#Set up specific model for learning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= 0.1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= 0.2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= 15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 = 60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 = 90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time from user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= input("How long will you study? 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the amount learned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result to user</a:t>
            </a:r>
          </a:p>
        </p:txBody>
      </p:sp>
    </p:spTree>
    <p:extLst>
      <p:ext uri="{BB962C8B-B14F-4D97-AF65-F5344CB8AC3E}">
        <p14:creationId xmlns:p14="http://schemas.microsoft.com/office/powerpoint/2010/main" val="141236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68C5-B143-4737-BACF-BFB2EBE9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F1AD-7DBA-4994-AB18-1A712DAF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/>
              <a:t>We’ll want to see if we’re reading the data correctly.  Let’s add a single print statement in to output what we read in.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#Set up specific model for learning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= 0.1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= 0.2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= 15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 = 60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 = 90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time from user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= input("How long will you study? 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print("Entered: ",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study_time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the amount learned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result to user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19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AD04-5282-4A4B-95D7-E843FFD2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6521-AEDF-4517-AEA8-A27ABF25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program, see if the input matches output.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How long will you study? 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Entered:  10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OK, it seems like it’s working…  But was that enough of a test?</a:t>
            </a:r>
          </a:p>
          <a:p>
            <a:pPr lvl="1"/>
            <a:r>
              <a:rPr lang="en-US" dirty="0"/>
              <a:t>Maybe we want to make sure we can do something with the value, so we might also want to test that we can compute with it</a:t>
            </a:r>
          </a:p>
          <a:p>
            <a:pPr lvl="1"/>
            <a:r>
              <a:rPr lang="en-US" dirty="0"/>
              <a:t>Let’s try, say, adding 1 to the value we read in.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48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24B0-15E0-41BF-A38F-A8386593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1148-D8AC-47C8-AB01-EACA9158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#Set up specific model for learning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= 0.1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= 0.2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= 15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 = 60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 = 90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time from user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= input("How long will you study? 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print("Entered: ", 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print("Adding 1: ", study_time+1)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the amount learned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result to user</a:t>
            </a:r>
          </a:p>
        </p:txBody>
      </p:sp>
    </p:spTree>
    <p:extLst>
      <p:ext uri="{BB962C8B-B14F-4D97-AF65-F5344CB8AC3E}">
        <p14:creationId xmlns:p14="http://schemas.microsoft.com/office/powerpoint/2010/main" val="1743473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9EBA-0058-4F7E-B33C-A849D5A0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test: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0E0E8-7367-485E-9204-8A83A9D35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How long will you study? 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Entered:  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File "C:/Users/John/PycharmProjects/ENGR102/Test Development.py", line 12, in &lt;module&gt;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print("Adding 1: ", study_time+1)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TypeError</a:t>
            </a:r>
            <a:r>
              <a:rPr lang="en-US" dirty="0">
                <a:latin typeface="Consolas" panose="020B0609020204030204" pitchFamily="49" charset="0"/>
              </a:rPr>
              <a:t>: must be 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, not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Process finished with exit code 1</a:t>
            </a:r>
          </a:p>
        </p:txBody>
      </p:sp>
    </p:spTree>
    <p:extLst>
      <p:ext uri="{BB962C8B-B14F-4D97-AF65-F5344CB8AC3E}">
        <p14:creationId xmlns:p14="http://schemas.microsoft.com/office/powerpoint/2010/main" val="155220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9BD4-AF21-4CB4-96F3-27273CD1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no!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BD06-62BB-456F-9ACD-75CAC31E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happened – that was an error!</a:t>
            </a:r>
          </a:p>
          <a:p>
            <a:r>
              <a:rPr lang="en-US" dirty="0"/>
              <a:t>If you read the output from the failure, it gives us a hint as to what went wrong</a:t>
            </a:r>
          </a:p>
          <a:p>
            <a:pPr lvl="1"/>
            <a:r>
              <a:rPr lang="en-US" dirty="0"/>
              <a:t>That won’t always be the case, but it is, here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How long will you study? 10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Entered:  10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Traceback (most recent call last):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File "C:/Users/John/PycharmProjects/ENGR102/Test Development.py",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line 12</a:t>
            </a:r>
            <a:r>
              <a:rPr lang="en-US" dirty="0">
                <a:latin typeface="Consolas" panose="020B0609020204030204" pitchFamily="49" charset="0"/>
              </a:rPr>
              <a:t>, in &lt;module&gt;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print("Adding 1: ", study_time+1)</a:t>
            </a:r>
          </a:p>
          <a:p>
            <a:pPr marL="457200" lvl="1" indent="0">
              <a:buNone/>
            </a:pP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TypeError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: must be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, not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Process finished with exit code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Line number is shown, along with the statement on that line.  And, it says we have a “</a:t>
            </a:r>
            <a:r>
              <a:rPr lang="en-US" dirty="0" err="1"/>
              <a:t>TypeError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We tried to add a number to a string!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26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24B0-15E0-41BF-A38F-A8386593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1148-D8AC-47C8-AB01-EACA9158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#Set up specific model for learning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= 0.1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= 0.2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= 15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 = 60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 = 90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time from user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= input("How long will you study? 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print("Entered: ", 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print("Adding 1: ", study_time+1)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the amount learned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result to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B03B6-DDA6-4243-838B-024FCA1A9339}"/>
              </a:ext>
            </a:extLst>
          </p:cNvPr>
          <p:cNvSpPr txBox="1"/>
          <p:nvPr/>
        </p:nvSpPr>
        <p:spPr>
          <a:xfrm>
            <a:off x="6673248" y="4722307"/>
            <a:ext cx="249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where the program failed, but it’s not where the error 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72472-A93B-4306-8004-00BD78E4DD61}"/>
              </a:ext>
            </a:extLst>
          </p:cNvPr>
          <p:cNvSpPr txBox="1"/>
          <p:nvPr/>
        </p:nvSpPr>
        <p:spPr>
          <a:xfrm>
            <a:off x="6096000" y="3267651"/>
            <a:ext cx="249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forgot to convert the input from a string to a number!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74A13B-9ED6-404A-AA82-6828F71568BD}"/>
              </a:ext>
            </a:extLst>
          </p:cNvPr>
          <p:cNvCxnSpPr>
            <a:cxnSpLocks/>
          </p:cNvCxnSpPr>
          <p:nvPr/>
        </p:nvCxnSpPr>
        <p:spPr>
          <a:xfrm flipH="1">
            <a:off x="5256287" y="3875735"/>
            <a:ext cx="775120" cy="157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E3806D-A141-4917-9D37-E5E5F7B3E243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014882" y="4868726"/>
            <a:ext cx="2658366" cy="315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862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8824-9C9B-4287-90BA-0662862B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the bug: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567D-ACF3-4A61-A2B1-D8D15736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#Set up specific model for learning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= 0.1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= 0.2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= 15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 = 60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 = 90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time from user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= float(input("How long will you study? "))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print("Entered: ", 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print("Adding 1: ", study_time+1)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the amount learned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result to user</a:t>
            </a:r>
          </a:p>
        </p:txBody>
      </p:sp>
    </p:spTree>
    <p:extLst>
      <p:ext uri="{BB962C8B-B14F-4D97-AF65-F5344CB8AC3E}">
        <p14:creationId xmlns:p14="http://schemas.microsoft.com/office/powerpoint/2010/main" val="3805159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6461-0BE3-4DD4-97AE-FF04FE92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re-test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5ED61-B126-4BEE-9A75-479DC8B4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How long will you study? 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Entered:  10.0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Adding 1:  11.0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Process finished with exit code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Looks good, now…</a:t>
            </a:r>
          </a:p>
          <a:p>
            <a:r>
              <a:rPr lang="en-US" dirty="0"/>
              <a:t>We could do more tests, but for illustration, let’s move on.</a:t>
            </a:r>
          </a:p>
        </p:txBody>
      </p:sp>
    </p:spTree>
    <p:extLst>
      <p:ext uri="{BB962C8B-B14F-4D97-AF65-F5344CB8AC3E}">
        <p14:creationId xmlns:p14="http://schemas.microsoft.com/office/powerpoint/2010/main" val="309183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713F-56D2-45F9-9539-190B3842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304F-8BF1-47F4-AAE6-B8B0A33E0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157" y="1319438"/>
            <a:ext cx="10515600" cy="5358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Comments</a:t>
            </a:r>
            <a:r>
              <a:rPr lang="en-US" dirty="0"/>
              <a:t> are descriptive text placed into the code of the program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Comments</a:t>
            </a:r>
            <a:r>
              <a:rPr lang="en-US" dirty="0"/>
              <a:t> (for the most part) are </a:t>
            </a:r>
            <a:r>
              <a:rPr lang="en-US" dirty="0">
                <a:solidFill>
                  <a:srgbClr val="0070C0"/>
                </a:solidFill>
              </a:rPr>
              <a:t>NOT </a:t>
            </a:r>
            <a:r>
              <a:rPr lang="en-US" dirty="0"/>
              <a:t>executed.</a:t>
            </a:r>
          </a:p>
          <a:p>
            <a:pPr lvl="1"/>
            <a:r>
              <a:rPr lang="en-US" dirty="0"/>
              <a:t>They are purely for human benefit, not for the computer!</a:t>
            </a:r>
          </a:p>
          <a:p>
            <a:pPr lvl="1"/>
            <a:r>
              <a:rPr lang="en-US" dirty="0"/>
              <a:t>As the computer reads through the code, comments are just skipped over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Comments</a:t>
            </a:r>
            <a:r>
              <a:rPr lang="en-US" dirty="0"/>
              <a:t> are meant to help people understand </a:t>
            </a:r>
            <a:r>
              <a:rPr lang="en-US" dirty="0">
                <a:solidFill>
                  <a:srgbClr val="C00000"/>
                </a:solidFill>
              </a:rPr>
              <a:t>what the purpose of the code is.</a:t>
            </a:r>
          </a:p>
          <a:p>
            <a:pPr lvl="1"/>
            <a:r>
              <a:rPr lang="en-US" dirty="0"/>
              <a:t>Others who will read your code</a:t>
            </a:r>
          </a:p>
          <a:p>
            <a:pPr lvl="1"/>
            <a:r>
              <a:rPr lang="en-US" dirty="0"/>
              <a:t>You, when you come back to your code in the future</a:t>
            </a:r>
          </a:p>
          <a:p>
            <a:pPr lvl="1"/>
            <a:r>
              <a:rPr lang="en-US" dirty="0"/>
              <a:t>You, when you are dealing with a large program that’s hard to keep track of</a:t>
            </a:r>
          </a:p>
        </p:txBody>
      </p:sp>
    </p:spTree>
    <p:extLst>
      <p:ext uri="{BB962C8B-B14F-4D97-AF65-F5344CB8AC3E}">
        <p14:creationId xmlns:p14="http://schemas.microsoft.com/office/powerpoint/2010/main" val="39230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6632-9CA2-48C0-B853-3DF42564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4548-E172-4BD4-86B1-7CC9ACB48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write the next section, computing study, let’s think of some tests.</a:t>
            </a:r>
          </a:p>
          <a:p>
            <a:r>
              <a:rPr lang="en-US" dirty="0"/>
              <a:t>Study times to test: </a:t>
            </a:r>
          </a:p>
          <a:p>
            <a:pPr lvl="1"/>
            <a:r>
              <a:rPr lang="en-US" dirty="0"/>
              <a:t>Typical points: during the warmup, during the constant period, during the fatigue period</a:t>
            </a:r>
          </a:p>
          <a:p>
            <a:pPr lvl="1"/>
            <a:r>
              <a:rPr lang="en-US" dirty="0"/>
              <a:t>Edge cases: 0, at transition points, negative values, values past stop point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AFE4ED-D5AE-4F9D-903F-EE1F84FBCEEF}"/>
              </a:ext>
            </a:extLst>
          </p:cNvPr>
          <p:cNvGrpSpPr/>
          <p:nvPr/>
        </p:nvGrpSpPr>
        <p:grpSpPr>
          <a:xfrm>
            <a:off x="2016525" y="4281772"/>
            <a:ext cx="7115135" cy="2576228"/>
            <a:chOff x="0" y="4326467"/>
            <a:chExt cx="7115135" cy="257622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76B5FD-AD85-4FD1-8DB3-54DF7375D917}"/>
                </a:ext>
              </a:extLst>
            </p:cNvPr>
            <p:cNvCxnSpPr/>
            <p:nvPr/>
          </p:nvCxnSpPr>
          <p:spPr>
            <a:xfrm>
              <a:off x="1934360" y="6229694"/>
              <a:ext cx="4827181" cy="106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C5E6074-1374-40EF-928C-E2814DB05D8A}"/>
                </a:ext>
              </a:extLst>
            </p:cNvPr>
            <p:cNvCxnSpPr/>
            <p:nvPr/>
          </p:nvCxnSpPr>
          <p:spPr>
            <a:xfrm flipV="1">
              <a:off x="1940379" y="4326467"/>
              <a:ext cx="42531" cy="19138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CD9AF6-68E0-4FAC-99E5-3172A572DB61}"/>
                </a:ext>
              </a:extLst>
            </p:cNvPr>
            <p:cNvSpPr txBox="1"/>
            <p:nvPr/>
          </p:nvSpPr>
          <p:spPr>
            <a:xfrm>
              <a:off x="0" y="6533363"/>
              <a:ext cx="3259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since start of study session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3F31DB-99F1-47A9-9F11-424F392F647C}"/>
                </a:ext>
              </a:extLst>
            </p:cNvPr>
            <p:cNvSpPr txBox="1"/>
            <p:nvPr/>
          </p:nvSpPr>
          <p:spPr>
            <a:xfrm>
              <a:off x="365175" y="5100222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Rate of</a:t>
              </a:r>
            </a:p>
            <a:p>
              <a:r>
                <a:rPr lang="en-US" dirty="0"/>
                <a:t>Learning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4EAC3C-54E1-4B50-A065-290F44B65DF2}"/>
                </a:ext>
              </a:extLst>
            </p:cNvPr>
            <p:cNvCxnSpPr/>
            <p:nvPr/>
          </p:nvCxnSpPr>
          <p:spPr>
            <a:xfrm>
              <a:off x="1982910" y="5081378"/>
              <a:ext cx="4678326" cy="6379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7025690-01B0-4E3B-BAD7-FE1E09270873}"/>
                </a:ext>
              </a:extLst>
            </p:cNvPr>
            <p:cNvCxnSpPr/>
            <p:nvPr/>
          </p:nvCxnSpPr>
          <p:spPr>
            <a:xfrm>
              <a:off x="4815784" y="5113276"/>
              <a:ext cx="1871330" cy="8612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8C61C1-8E9E-4C31-A6A2-B4F454379C28}"/>
                </a:ext>
              </a:extLst>
            </p:cNvPr>
            <p:cNvCxnSpPr/>
            <p:nvPr/>
          </p:nvCxnSpPr>
          <p:spPr>
            <a:xfrm flipV="1">
              <a:off x="1961644" y="5113277"/>
              <a:ext cx="1163563" cy="66985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3BE7BC40-41B8-427B-A080-593980D758AE}"/>
                </a:ext>
              </a:extLst>
            </p:cNvPr>
            <p:cNvSpPr/>
            <p:nvPr/>
          </p:nvSpPr>
          <p:spPr>
            <a:xfrm>
              <a:off x="1244949" y="5740739"/>
              <a:ext cx="595709" cy="792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4E285671-92E0-493F-85C2-55A00887EA3B}"/>
                </a:ext>
              </a:extLst>
            </p:cNvPr>
            <p:cNvSpPr/>
            <p:nvPr/>
          </p:nvSpPr>
          <p:spPr>
            <a:xfrm>
              <a:off x="1244949" y="5026784"/>
              <a:ext cx="595709" cy="792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25D3764-FD4D-408A-9EC5-F48798650A6D}"/>
                </a:ext>
              </a:extLst>
            </p:cNvPr>
            <p:cNvSpPr/>
            <p:nvPr/>
          </p:nvSpPr>
          <p:spPr>
            <a:xfrm rot="16200000">
              <a:off x="2910096" y="6429861"/>
              <a:ext cx="369333" cy="60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56FB125A-CBDF-4F27-AB4B-059F04F1759D}"/>
                </a:ext>
              </a:extLst>
            </p:cNvPr>
            <p:cNvSpPr/>
            <p:nvPr/>
          </p:nvSpPr>
          <p:spPr>
            <a:xfrm rot="16200000">
              <a:off x="4733304" y="6418351"/>
              <a:ext cx="369333" cy="60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45F900F-8E79-42BF-A24A-C90941BE9029}"/>
                </a:ext>
              </a:extLst>
            </p:cNvPr>
            <p:cNvSpPr/>
            <p:nvPr/>
          </p:nvSpPr>
          <p:spPr>
            <a:xfrm rot="16200000">
              <a:off x="6900023" y="6451900"/>
              <a:ext cx="369333" cy="60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726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18C5-7808-4753-9635-6D626814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9E32-7CCA-4266-9386-1C24A334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Need to come up with specific values for learning model, and should test with multiple such values</a:t>
            </a:r>
          </a:p>
          <a:p>
            <a:r>
              <a:rPr lang="en-US" dirty="0"/>
              <a:t>Will need to determine actual values.</a:t>
            </a:r>
          </a:p>
          <a:p>
            <a:r>
              <a:rPr lang="en-US" dirty="0"/>
              <a:t>For the values we’ve put into code, we could test study times, and expect values of:</a:t>
            </a:r>
          </a:p>
          <a:p>
            <a:pPr lvl="1"/>
            <a:r>
              <a:rPr lang="en-US" dirty="0"/>
              <a:t>0: 0</a:t>
            </a:r>
          </a:p>
          <a:p>
            <a:pPr lvl="1"/>
            <a:r>
              <a:rPr lang="en-US" dirty="0"/>
              <a:t>8: 1.013</a:t>
            </a:r>
          </a:p>
          <a:p>
            <a:pPr lvl="1"/>
            <a:r>
              <a:rPr lang="en-US" dirty="0"/>
              <a:t>15: 2.25</a:t>
            </a:r>
          </a:p>
          <a:p>
            <a:pPr lvl="1"/>
            <a:r>
              <a:rPr lang="en-US" dirty="0"/>
              <a:t>30: 5.25</a:t>
            </a:r>
          </a:p>
          <a:p>
            <a:pPr lvl="1"/>
            <a:r>
              <a:rPr lang="en-US" dirty="0"/>
              <a:t>60: 11.25</a:t>
            </a:r>
          </a:p>
          <a:p>
            <a:pPr lvl="1"/>
            <a:r>
              <a:rPr lang="en-US" dirty="0"/>
              <a:t>70: 11.58</a:t>
            </a:r>
          </a:p>
          <a:p>
            <a:pPr lvl="1"/>
            <a:r>
              <a:rPr lang="en-US" dirty="0"/>
              <a:t>90: 14.25</a:t>
            </a:r>
          </a:p>
          <a:p>
            <a:pPr lvl="1"/>
            <a:r>
              <a:rPr lang="en-US" dirty="0"/>
              <a:t>100: 14.25 (after stop period)</a:t>
            </a:r>
          </a:p>
          <a:p>
            <a:pPr lvl="1"/>
            <a:r>
              <a:rPr lang="en-US" dirty="0"/>
              <a:t>-1: 0 (before)</a:t>
            </a:r>
          </a:p>
        </p:txBody>
      </p:sp>
    </p:spTree>
    <p:extLst>
      <p:ext uri="{BB962C8B-B14F-4D97-AF65-F5344CB8AC3E}">
        <p14:creationId xmlns:p14="http://schemas.microsoft.com/office/powerpoint/2010/main" val="1386021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3F2D-A6F8-4544-BADC-2BB89222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write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0F5C-9AB6-4723-BE71-260E92442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 will require if-</a:t>
            </a:r>
            <a:r>
              <a:rPr lang="en-US" dirty="0" err="1"/>
              <a:t>elif</a:t>
            </a:r>
            <a:r>
              <a:rPr lang="en-US" dirty="0"/>
              <a:t>-else statements</a:t>
            </a:r>
          </a:p>
          <a:p>
            <a:pPr lvl="1"/>
            <a:r>
              <a:rPr lang="en-US" dirty="0"/>
              <a:t>Went through an example in last lecture</a:t>
            </a:r>
          </a:p>
          <a:p>
            <a:r>
              <a:rPr lang="en-US" dirty="0"/>
              <a:t>Will add comments throughout</a:t>
            </a:r>
          </a:p>
          <a:p>
            <a:r>
              <a:rPr lang="en-US" dirty="0"/>
              <a:t>Need a new variable to store answer: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And maybe some others along the way!</a:t>
            </a:r>
          </a:p>
          <a:p>
            <a:r>
              <a:rPr lang="en-US" dirty="0"/>
              <a:t>Test pieces incrementally</a:t>
            </a:r>
          </a:p>
          <a:p>
            <a:pPr lvl="1"/>
            <a:r>
              <a:rPr lang="en-US" dirty="0"/>
              <a:t>First write and test the warmup calculation</a:t>
            </a:r>
          </a:p>
          <a:p>
            <a:pPr lvl="1"/>
            <a:r>
              <a:rPr lang="en-US" dirty="0"/>
              <a:t>Then write and test the constant period of time</a:t>
            </a:r>
          </a:p>
          <a:p>
            <a:pPr lvl="1"/>
            <a:r>
              <a:rPr lang="en-US" dirty="0"/>
              <a:t>Then write and test fatigue period</a:t>
            </a:r>
          </a:p>
          <a:p>
            <a:pPr lvl="1"/>
            <a:r>
              <a:rPr lang="en-US" dirty="0"/>
              <a:t>Test all the other cases</a:t>
            </a:r>
          </a:p>
          <a:p>
            <a:r>
              <a:rPr lang="en-US" dirty="0"/>
              <a:t>Will use the overall output as our test output, in this instance.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58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5426-D831-4937-AC69-D1C759FC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A337-40F8-41DA-98F9-72DF983CD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= 0.1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= 0.2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= 15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 = 60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 = 90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time from user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= float(input("How long will you study? "))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the amount learned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&gt;=0) and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#warmup period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+ (</a:t>
            </a: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) /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* (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) / 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result to user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print("You </a:t>
            </a:r>
            <a:r>
              <a:rPr lang="en-US" dirty="0" err="1">
                <a:latin typeface="Consolas" panose="020B0609020204030204" pitchFamily="49" charset="0"/>
              </a:rPr>
              <a:t>learned",concepts_learned,"concepts</a:t>
            </a:r>
            <a:r>
              <a:rPr lang="en-US" dirty="0">
                <a:latin typeface="Consolas" panose="020B0609020204030204" pitchFamily="49" charset="0"/>
              </a:rPr>
              <a:t> in that time.")</a:t>
            </a:r>
          </a:p>
        </p:txBody>
      </p:sp>
    </p:spTree>
    <p:extLst>
      <p:ext uri="{BB962C8B-B14F-4D97-AF65-F5344CB8AC3E}">
        <p14:creationId xmlns:p14="http://schemas.microsoft.com/office/powerpoint/2010/main" val="1054724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933D-2879-4611-AFC1-6876E467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test warmup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6165-BA16-492A-8ED4-E84117765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for time 0, time 8, time 15</a:t>
            </a:r>
          </a:p>
          <a:p>
            <a:endParaRPr lang="en-US" dirty="0"/>
          </a:p>
          <a:p>
            <a:r>
              <a:rPr lang="en-US" dirty="0"/>
              <a:t>For this example, we won’t have more bugs in the code, but in general, you might find them…</a:t>
            </a:r>
          </a:p>
        </p:txBody>
      </p:sp>
    </p:spTree>
    <p:extLst>
      <p:ext uri="{BB962C8B-B14F-4D97-AF65-F5344CB8AC3E}">
        <p14:creationId xmlns:p14="http://schemas.microsoft.com/office/powerpoint/2010/main" val="548472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DE95-BAC2-4D33-B0BF-91F514C2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072" y="365125"/>
            <a:ext cx="5467728" cy="1325563"/>
          </a:xfrm>
        </p:spPr>
        <p:txBody>
          <a:bodyPr/>
          <a:lstStyle/>
          <a:p>
            <a:r>
              <a:rPr lang="en-US" dirty="0"/>
              <a:t>Adding constant period</a:t>
            </a:r>
            <a:br>
              <a:rPr lang="en-US" dirty="0"/>
            </a:br>
            <a:r>
              <a:rPr lang="en-US" dirty="0"/>
              <a:t>(then should 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C6EE-C5BA-483A-8B43-576643FA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976" y="166382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#Set up specific model for learning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= 0.1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= 0.2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= 15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 = 60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 = 90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time from user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= float(input("How long will you study? "))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the amount learned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&gt;=0) and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#warmup period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+ (</a:t>
            </a: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) /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* (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) / 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) and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#constant period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= 2.25    #concepts learned during warmup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+= </a:t>
            </a: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*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result to user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print("You </a:t>
            </a:r>
            <a:r>
              <a:rPr lang="en-US" dirty="0" err="1">
                <a:latin typeface="Consolas" panose="020B0609020204030204" pitchFamily="49" charset="0"/>
              </a:rPr>
              <a:t>learned",concepts_learned,"concepts</a:t>
            </a:r>
            <a:r>
              <a:rPr lang="en-US" dirty="0">
                <a:latin typeface="Consolas" panose="020B0609020204030204" pitchFamily="49" charset="0"/>
              </a:rPr>
              <a:t> in that time.")</a:t>
            </a:r>
          </a:p>
        </p:txBody>
      </p:sp>
    </p:spTree>
    <p:extLst>
      <p:ext uri="{BB962C8B-B14F-4D97-AF65-F5344CB8AC3E}">
        <p14:creationId xmlns:p14="http://schemas.microsoft.com/office/powerpoint/2010/main" val="26360937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DE95-BAC2-4D33-B0BF-91F514C2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072" y="365125"/>
            <a:ext cx="5467728" cy="1325563"/>
          </a:xfrm>
        </p:spPr>
        <p:txBody>
          <a:bodyPr/>
          <a:lstStyle/>
          <a:p>
            <a:r>
              <a:rPr lang="en-US" dirty="0"/>
              <a:t>Adding fatigue period</a:t>
            </a:r>
            <a:br>
              <a:rPr lang="en-US" dirty="0"/>
            </a:br>
            <a:r>
              <a:rPr lang="en-US" dirty="0"/>
              <a:t>(then should 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C6EE-C5BA-483A-8B43-576643FA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976" y="166382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#Set up specific model for learning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= 0.1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= 0.2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= 15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 = 60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 = 90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time from user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= float(input("How long will you study? "))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the amount learned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&gt;=0) and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#warmup period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+ (</a:t>
            </a: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) /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* (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) / 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) and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#constant period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= 2.25    #concepts learned during warmup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+= </a:t>
            </a: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*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) and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</a:t>
            </a:r>
            <a:r>
              <a:rPr lang="en-US" dirty="0" err="1">
                <a:latin typeface="Consolas" panose="020B0609020204030204" pitchFamily="49" charset="0"/>
              </a:rPr>
              <a:t>fatique</a:t>
            </a:r>
            <a:r>
              <a:rPr lang="en-US" dirty="0">
                <a:latin typeface="Consolas" panose="020B0609020204030204" pitchFamily="49" charset="0"/>
              </a:rPr>
              <a:t> period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= 11.25    #concepts learned through constant period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) / (</a:t>
            </a:r>
            <a:r>
              <a:rPr lang="en-US" dirty="0" err="1">
                <a:latin typeface="Consolas" panose="020B0609020204030204" pitchFamily="49" charset="0"/>
              </a:rPr>
              <a:t>time_stop-time_fatigue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+=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) * (</a:t>
            </a: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) / 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result to user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print("You </a:t>
            </a:r>
            <a:r>
              <a:rPr lang="en-US" dirty="0" err="1">
                <a:latin typeface="Consolas" panose="020B0609020204030204" pitchFamily="49" charset="0"/>
              </a:rPr>
              <a:t>learned",concepts_learned,"concepts</a:t>
            </a:r>
            <a:r>
              <a:rPr lang="en-US" dirty="0">
                <a:latin typeface="Consolas" panose="020B0609020204030204" pitchFamily="49" charset="0"/>
              </a:rPr>
              <a:t> in that time.")</a:t>
            </a:r>
          </a:p>
        </p:txBody>
      </p:sp>
    </p:spTree>
    <p:extLst>
      <p:ext uri="{BB962C8B-B14F-4D97-AF65-F5344CB8AC3E}">
        <p14:creationId xmlns:p14="http://schemas.microsoft.com/office/powerpoint/2010/main" val="23097255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DE95-BAC2-4D33-B0BF-91F514C2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072" y="365125"/>
            <a:ext cx="546772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before/after periods (then should 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C6EE-C5BA-483A-8B43-576643FA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976" y="166382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#Set up specific model for learning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= 0.1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= 0.2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= 15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 = 60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 = 90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time from user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= float(input("How long will you study? "))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the amount learned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&gt;=0) and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#warmup period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+ (</a:t>
            </a: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) /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* (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) / 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) and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#constant period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= 2.25    #concepts learned during warmup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+= </a:t>
            </a: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*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) and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</a:t>
            </a:r>
            <a:r>
              <a:rPr lang="en-US" dirty="0" err="1">
                <a:latin typeface="Consolas" panose="020B0609020204030204" pitchFamily="49" charset="0"/>
              </a:rPr>
              <a:t>fatique</a:t>
            </a:r>
            <a:r>
              <a:rPr lang="en-US" dirty="0">
                <a:latin typeface="Consolas" panose="020B0609020204030204" pitchFamily="49" charset="0"/>
              </a:rPr>
              <a:t> period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= 11.25    #concepts learned through constant period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) / (</a:t>
            </a:r>
            <a:r>
              <a:rPr lang="en-US" dirty="0" err="1">
                <a:latin typeface="Consolas" panose="020B0609020204030204" pitchFamily="49" charset="0"/>
              </a:rPr>
              <a:t>time_stop-time_fatigue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+=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) * (</a:t>
            </a: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) / 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#post-</a:t>
            </a:r>
            <a:r>
              <a:rPr lang="en-US" dirty="0" err="1">
                <a:latin typeface="Consolas" panose="020B0609020204030204" pitchFamily="49" charset="0"/>
              </a:rPr>
              <a:t>fatque</a:t>
            </a:r>
            <a:r>
              <a:rPr lang="en-US" dirty="0">
                <a:latin typeface="Consolas" panose="020B0609020204030204" pitchFamily="49" charset="0"/>
              </a:rPr>
              <a:t>: nothing more to learn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= 14.25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#negative time - nothing can be learned!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concepts_leanred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result to user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print("You </a:t>
            </a:r>
            <a:r>
              <a:rPr lang="en-US" dirty="0" err="1">
                <a:latin typeface="Consolas" panose="020B0609020204030204" pitchFamily="49" charset="0"/>
              </a:rPr>
              <a:t>learned",concepts_learned,"concepts</a:t>
            </a:r>
            <a:r>
              <a:rPr lang="en-US" dirty="0">
                <a:latin typeface="Consolas" panose="020B0609020204030204" pitchFamily="49" charset="0"/>
              </a:rPr>
              <a:t> in that time.")</a:t>
            </a:r>
          </a:p>
        </p:txBody>
      </p:sp>
    </p:spTree>
    <p:extLst>
      <p:ext uri="{BB962C8B-B14F-4D97-AF65-F5344CB8AC3E}">
        <p14:creationId xmlns:p14="http://schemas.microsoft.com/office/powerpoint/2010/main" val="537788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373C-1DBB-484D-A5CA-129E28DB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2A7E-D6D9-4DA4-8778-77F7CD03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the program</a:t>
            </a:r>
          </a:p>
          <a:p>
            <a:pPr lvl="1"/>
            <a:r>
              <a:rPr lang="en-US" dirty="0"/>
              <a:t>What do you need to do</a:t>
            </a:r>
          </a:p>
          <a:p>
            <a:pPr lvl="1"/>
            <a:r>
              <a:rPr lang="en-US" dirty="0"/>
              <a:t>Determine key variables</a:t>
            </a:r>
          </a:p>
          <a:p>
            <a:pPr lvl="1"/>
            <a:r>
              <a:rPr lang="en-US" dirty="0"/>
              <a:t>Write some comments</a:t>
            </a:r>
          </a:p>
          <a:p>
            <a:r>
              <a:rPr lang="en-US" dirty="0"/>
              <a:t>Think about testing (the earlier the better)</a:t>
            </a:r>
          </a:p>
          <a:p>
            <a:r>
              <a:rPr lang="en-US" dirty="0"/>
              <a:t>Code incrementally</a:t>
            </a:r>
          </a:p>
          <a:p>
            <a:pPr lvl="1"/>
            <a:r>
              <a:rPr lang="en-US" dirty="0"/>
              <a:t>Test each section of code after you write it</a:t>
            </a:r>
          </a:p>
        </p:txBody>
      </p:sp>
    </p:spTree>
    <p:extLst>
      <p:ext uri="{BB962C8B-B14F-4D97-AF65-F5344CB8AC3E}">
        <p14:creationId xmlns:p14="http://schemas.microsoft.com/office/powerpoint/2010/main" val="2984033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819D-38F8-488C-BB52-F0444E3B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complex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3E544-7286-4148-B4B8-03DE726BC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computation becomes more complex, design will increase in importance.</a:t>
            </a:r>
          </a:p>
          <a:p>
            <a:endParaRPr lang="en-US" dirty="0"/>
          </a:p>
          <a:p>
            <a:r>
              <a:rPr lang="en-US" dirty="0"/>
              <a:t>There are more formalized methods for ways of designing</a:t>
            </a:r>
          </a:p>
          <a:p>
            <a:pPr lvl="1"/>
            <a:r>
              <a:rPr lang="en-US" dirty="0"/>
              <a:t>We’ll see a couple of these, top-down and bottom-up,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222290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EA91-B107-424B-BEAC-CA407A63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Comments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1E7F5-7AA6-4068-A8ED-3240680B2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comment in Python, you can place a </a:t>
            </a:r>
            <a:r>
              <a:rPr lang="en-US" b="1" dirty="0">
                <a:solidFill>
                  <a:srgbClr val="C00000"/>
                </a:solidFill>
              </a:rPr>
              <a:t>#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in front of the comment you </a:t>
            </a:r>
            <a:r>
              <a:rPr lang="en-US" dirty="0" smtClean="0">
                <a:solidFill>
                  <a:srgbClr val="0070C0"/>
                </a:solidFill>
              </a:rPr>
              <a:t>want.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# and everything after it on that line are totally ignored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# Here is a comment before a line of code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a = 3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# Here is a comment at the end of a line of code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# b = 4    This whole line is a comment: the b = 4 part is not executed</a:t>
            </a:r>
          </a:p>
        </p:txBody>
      </p:sp>
    </p:spTree>
    <p:extLst>
      <p:ext uri="{BB962C8B-B14F-4D97-AF65-F5344CB8AC3E}">
        <p14:creationId xmlns:p14="http://schemas.microsoft.com/office/powerpoint/2010/main" val="40109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68D6-E181-455D-8B4E-55BDC2C7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Using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68E58-82E0-4FC2-B042-2D3A37A01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409247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>
                <a:solidFill>
                  <a:srgbClr val="0070C0"/>
                </a:solidFill>
              </a:rPr>
              <a:t>should use </a:t>
            </a:r>
            <a:r>
              <a:rPr lang="en-US" dirty="0"/>
              <a:t>comments to: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Describe</a:t>
            </a:r>
            <a:r>
              <a:rPr lang="en-US" dirty="0"/>
              <a:t> the purpose of a line or a section of code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Define</a:t>
            </a:r>
            <a:r>
              <a:rPr lang="en-US" dirty="0"/>
              <a:t> the purpose of a particular variable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Clarify</a:t>
            </a:r>
            <a:r>
              <a:rPr lang="en-US" dirty="0"/>
              <a:t> a computation that is not present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Give a reference to </a:t>
            </a:r>
            <a:r>
              <a:rPr lang="en-US" dirty="0"/>
              <a:t>some external source that a person reading the code might need to be aware of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Clearly separate </a:t>
            </a:r>
            <a:r>
              <a:rPr lang="en-US" dirty="0"/>
              <a:t>“sections” of code from each other</a:t>
            </a:r>
          </a:p>
          <a:p>
            <a:r>
              <a:rPr lang="en-US" dirty="0">
                <a:solidFill>
                  <a:srgbClr val="0070C0"/>
                </a:solidFill>
              </a:rPr>
              <a:t>Do not use </a:t>
            </a:r>
            <a:r>
              <a:rPr lang="en-US" dirty="0"/>
              <a:t>comments to: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Restate </a:t>
            </a:r>
            <a:r>
              <a:rPr lang="en-US" dirty="0"/>
              <a:t>what should be obvious from reading the code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Add things </a:t>
            </a:r>
            <a:r>
              <a:rPr lang="en-US" dirty="0"/>
              <a:t>that are irrelevant to the code itself</a:t>
            </a:r>
          </a:p>
          <a:p>
            <a:pPr lvl="2"/>
            <a:r>
              <a:rPr lang="en-US" dirty="0"/>
              <a:t>Except for header information required for our class!</a:t>
            </a:r>
          </a:p>
        </p:txBody>
      </p:sp>
    </p:spTree>
    <p:extLst>
      <p:ext uri="{BB962C8B-B14F-4D97-AF65-F5344CB8AC3E}">
        <p14:creationId xmlns:p14="http://schemas.microsoft.com/office/powerpoint/2010/main" val="20089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CE16-F18A-4D32-B693-C15FD8F4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comment that’s not a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95689-479E-4507-A13B-DA63434A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Sometimes, you will see people use a </a:t>
            </a:r>
            <a:r>
              <a:rPr lang="en-US" dirty="0">
                <a:solidFill>
                  <a:srgbClr val="FF0000"/>
                </a:solidFill>
              </a:rPr>
              <a:t>triple-quoted string </a:t>
            </a:r>
            <a:r>
              <a:rPr lang="en-US" dirty="0"/>
              <a:t>as a type of comment.</a:t>
            </a:r>
          </a:p>
          <a:p>
            <a:pPr lvl="1"/>
            <a:r>
              <a:rPr lang="en-US" dirty="0"/>
              <a:t>Either with single quotes or double quotes: </a:t>
            </a:r>
            <a:r>
              <a:rPr lang="en-US" dirty="0">
                <a:latin typeface="Consolas" panose="020B0609020204030204" pitchFamily="49" charset="0"/>
              </a:rPr>
              <a:t>''' or """</a:t>
            </a:r>
          </a:p>
          <a:p>
            <a:r>
              <a:rPr lang="en-US" dirty="0"/>
              <a:t>Basically, you can put anything in a triple-quoted string, but not assign the string to anything, and the string is effectively ignored, thus it’s like a comment.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 = 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''' This is a string that spans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multiple lines, and that acts sort-of like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a comment ''' </a:t>
            </a:r>
          </a:p>
          <a:p>
            <a:r>
              <a:rPr lang="en-US" dirty="0"/>
              <a:t>People sometimes use this when they want a comment spanning multiple lines.</a:t>
            </a:r>
          </a:p>
          <a:p>
            <a:r>
              <a:rPr lang="en-US" dirty="0"/>
              <a:t>But, it is better practice </a:t>
            </a:r>
            <a:r>
              <a:rPr lang="en-US" b="1" dirty="0">
                <a:solidFill>
                  <a:srgbClr val="FF0000"/>
                </a:solidFill>
              </a:rPr>
              <a:t>not to use this!</a:t>
            </a:r>
          </a:p>
          <a:p>
            <a:pPr lvl="1"/>
            <a:r>
              <a:rPr lang="en-US" dirty="0"/>
              <a:t>Later, we’ll see a real use for this sort of “comment”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0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13C4-2BA0-40C7-90DD-D8E6FEB2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Visual Breaks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DDCC-8692-4E10-A1B4-AF7151B8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Whitespace refers to blank lines and spaces in code</a:t>
            </a:r>
          </a:p>
          <a:p>
            <a:r>
              <a:rPr lang="en-US" dirty="0">
                <a:solidFill>
                  <a:srgbClr val="FF0000"/>
                </a:solidFill>
              </a:rPr>
              <a:t>Whitespace can be used to separate different sections of the code.  </a:t>
            </a:r>
          </a:p>
          <a:p>
            <a:pPr lvl="1"/>
            <a:r>
              <a:rPr lang="en-US" dirty="0"/>
              <a:t>Helps identify sections of the code that have different purposes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a = 3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b = 5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print(“The sum is”, </a:t>
            </a:r>
            <a:r>
              <a:rPr lang="en-US" dirty="0" err="1">
                <a:latin typeface="Consolas" panose="020B0609020204030204" pitchFamily="49" charset="0"/>
              </a:rPr>
              <a:t>a+b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Sometimes, comments are used to provide visual breaks: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##################################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#####      New Section       #####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03E8-09AD-4F5F-A43B-4D73FB94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Program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C3CC-0DA4-477E-ADDC-1C91D0503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13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When faced with a large task, the first thing to do is to </a:t>
            </a:r>
            <a:r>
              <a:rPr lang="en-US" b="1" dirty="0">
                <a:solidFill>
                  <a:srgbClr val="FF0000"/>
                </a:solidFill>
              </a:rPr>
              <a:t>think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This goes for almost anything: building a house, designing a bridge, etc.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Writing software is the same way: think before writing code!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Usually, the time spent thinking about a problem before trying to solve it will save more time later.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many approaches to </a:t>
            </a:r>
            <a:r>
              <a:rPr lang="en-US" b="1" dirty="0">
                <a:solidFill>
                  <a:srgbClr val="C00000"/>
                </a:solidFill>
              </a:rPr>
              <a:t>program design</a:t>
            </a:r>
            <a:r>
              <a:rPr lang="en-US" dirty="0"/>
              <a:t>, but all of them involve </a:t>
            </a:r>
            <a:r>
              <a:rPr lang="en-US" dirty="0">
                <a:solidFill>
                  <a:srgbClr val="C00000"/>
                </a:solidFill>
              </a:rPr>
              <a:t>stopping to think about design before trying to implement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12403</TotalTime>
  <Words>3559</Words>
  <Application>Microsoft Office PowerPoint</Application>
  <PresentationFormat>Widescreen</PresentationFormat>
  <Paragraphs>531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Office Theme</vt:lpstr>
      <vt:lpstr>Lecture 5</vt:lpstr>
      <vt:lpstr>What are we going to cover today? </vt:lpstr>
      <vt:lpstr>Writing larger programs</vt:lpstr>
      <vt:lpstr>Comments</vt:lpstr>
      <vt:lpstr>Comments in Python</vt:lpstr>
      <vt:lpstr>Using Comments</vt:lpstr>
      <vt:lpstr>The comment that’s not a comment</vt:lpstr>
      <vt:lpstr>Visual Breaks in Code</vt:lpstr>
      <vt:lpstr>Program Design</vt:lpstr>
      <vt:lpstr>A first approach to program design</vt:lpstr>
      <vt:lpstr>Example (initial steps/design): </vt:lpstr>
      <vt:lpstr>Example: Making steps into comments</vt:lpstr>
      <vt:lpstr>Example:  Filling in code</vt:lpstr>
      <vt:lpstr>Writing Tests</vt:lpstr>
      <vt:lpstr>Writing Tests (ideally)</vt:lpstr>
      <vt:lpstr>How to write tests</vt:lpstr>
      <vt:lpstr>Exercise: Coming up with tests</vt:lpstr>
      <vt:lpstr>Exercise: Coming up with tests</vt:lpstr>
      <vt:lpstr>Implementing Tests</vt:lpstr>
      <vt:lpstr>An analogy for software construction</vt:lpstr>
      <vt:lpstr>An analogy for software construction</vt:lpstr>
      <vt:lpstr>An analogy for software construction</vt:lpstr>
      <vt:lpstr>Incremental Development</vt:lpstr>
      <vt:lpstr>Example</vt:lpstr>
      <vt:lpstr>Thinking about the problem</vt:lpstr>
      <vt:lpstr>Thinking about the problem</vt:lpstr>
      <vt:lpstr>What will our general process be?</vt:lpstr>
      <vt:lpstr>Writing Code</vt:lpstr>
      <vt:lpstr>Writing Code</vt:lpstr>
      <vt:lpstr>Testing</vt:lpstr>
      <vt:lpstr>PowerPoint Presentation</vt:lpstr>
      <vt:lpstr>Testing </vt:lpstr>
      <vt:lpstr>Testing</vt:lpstr>
      <vt:lpstr>PowerPoint Presentation</vt:lpstr>
      <vt:lpstr>Now test:</vt:lpstr>
      <vt:lpstr>Oh no!</vt:lpstr>
      <vt:lpstr>PowerPoint Presentation</vt:lpstr>
      <vt:lpstr>Fix the bug:</vt:lpstr>
      <vt:lpstr>Now re-test</vt:lpstr>
      <vt:lpstr>Writing tests</vt:lpstr>
      <vt:lpstr>Other tests</vt:lpstr>
      <vt:lpstr>Now write code</vt:lpstr>
      <vt:lpstr>PowerPoint Presentation</vt:lpstr>
      <vt:lpstr>Now test warmup period</vt:lpstr>
      <vt:lpstr>Adding constant period (then should test)</vt:lpstr>
      <vt:lpstr>Adding fatigue period (then should test)</vt:lpstr>
      <vt:lpstr>Adding before/after periods (then should test)</vt:lpstr>
      <vt:lpstr>Summary</vt:lpstr>
      <vt:lpstr>For more complex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102</dc:title>
  <dc:creator>Frank Shipman</dc:creator>
  <cp:lastModifiedBy>Jorge Lara</cp:lastModifiedBy>
  <cp:revision>121</cp:revision>
  <dcterms:created xsi:type="dcterms:W3CDTF">2017-11-22T15:57:42Z</dcterms:created>
  <dcterms:modified xsi:type="dcterms:W3CDTF">2018-09-23T14:21:39Z</dcterms:modified>
</cp:coreProperties>
</file>