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5" r:id="rId4"/>
    <p:sldId id="307" r:id="rId5"/>
    <p:sldId id="370" r:id="rId6"/>
    <p:sldId id="372" r:id="rId7"/>
    <p:sldId id="373" r:id="rId8"/>
    <p:sldId id="308" r:id="rId9"/>
    <p:sldId id="309" r:id="rId10"/>
    <p:sldId id="310" r:id="rId11"/>
    <p:sldId id="311" r:id="rId12"/>
    <p:sldId id="312" r:id="rId13"/>
    <p:sldId id="313" r:id="rId14"/>
    <p:sldId id="314" r:id="rId15"/>
    <p:sldId id="315" r:id="rId16"/>
    <p:sldId id="374" r:id="rId17"/>
    <p:sldId id="306" r:id="rId18"/>
    <p:sldId id="375" r:id="rId19"/>
    <p:sldId id="377" r:id="rId20"/>
    <p:sldId id="371" r:id="rId21"/>
    <p:sldId id="376" r:id="rId22"/>
    <p:sldId id="316" r:id="rId23"/>
    <p:sldId id="320" r:id="rId24"/>
    <p:sldId id="321" r:id="rId25"/>
    <p:sldId id="322" r:id="rId26"/>
    <p:sldId id="323" r:id="rId27"/>
    <p:sldId id="326" r:id="rId28"/>
    <p:sldId id="327" r:id="rId29"/>
    <p:sldId id="328" r:id="rId30"/>
    <p:sldId id="329" r:id="rId31"/>
    <p:sldId id="330" r:id="rId32"/>
    <p:sldId id="317" r:id="rId33"/>
    <p:sldId id="350" r:id="rId34"/>
    <p:sldId id="378" r:id="rId35"/>
    <p:sldId id="331" r:id="rId36"/>
    <p:sldId id="332" r:id="rId37"/>
    <p:sldId id="333" r:id="rId38"/>
    <p:sldId id="334" r:id="rId39"/>
    <p:sldId id="335" r:id="rId40"/>
    <p:sldId id="336" r:id="rId41"/>
    <p:sldId id="379" r:id="rId42"/>
    <p:sldId id="337" r:id="rId43"/>
    <p:sldId id="340" r:id="rId44"/>
    <p:sldId id="342" r:id="rId45"/>
    <p:sldId id="343" r:id="rId46"/>
    <p:sldId id="344" r:id="rId47"/>
    <p:sldId id="346" r:id="rId48"/>
    <p:sldId id="347" r:id="rId49"/>
    <p:sldId id="348" r:id="rId50"/>
    <p:sldId id="349" r:id="rId51"/>
    <p:sldId id="341" r:id="rId52"/>
    <p:sldId id="351" r:id="rId53"/>
    <p:sldId id="352" r:id="rId54"/>
    <p:sldId id="353" r:id="rId55"/>
    <p:sldId id="354" r:id="rId56"/>
    <p:sldId id="355" r:id="rId57"/>
    <p:sldId id="356" r:id="rId58"/>
    <p:sldId id="357" r:id="rId59"/>
    <p:sldId id="358" r:id="rId60"/>
    <p:sldId id="359" r:id="rId61"/>
    <p:sldId id="360" r:id="rId62"/>
    <p:sldId id="361" r:id="rId63"/>
    <p:sldId id="364" r:id="rId64"/>
    <p:sldId id="365" r:id="rId65"/>
    <p:sldId id="366" r:id="rId66"/>
    <p:sldId id="367" r:id="rId67"/>
    <p:sldId id="363" r:id="rId68"/>
    <p:sldId id="368" r:id="rId69"/>
    <p:sldId id="369" r:id="rId70"/>
    <p:sldId id="362" r:id="rId71"/>
    <p:sldId id="38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91" d="100"/>
          <a:sy n="91" d="100"/>
        </p:scale>
        <p:origin x="72" y="4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5B252-EA57-4DF7-B5DB-C9A30D8927D2}"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4223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7124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4708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5B252-EA57-4DF7-B5DB-C9A30D8927D2}"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5965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5B252-EA57-4DF7-B5DB-C9A30D8927D2}"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5034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5B252-EA57-4DF7-B5DB-C9A30D8927D2}"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8294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5B252-EA57-4DF7-B5DB-C9A30D8927D2}"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26567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5B252-EA57-4DF7-B5DB-C9A30D8927D2}"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3357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5B252-EA57-4DF7-B5DB-C9A30D8927D2}"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306892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6487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5B252-EA57-4DF7-B5DB-C9A30D8927D2}"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F1A6E-F1F7-4F15-826B-C88349542B62}" type="slidenum">
              <a:rPr lang="en-US" smtClean="0"/>
              <a:t>‹#›</a:t>
            </a:fld>
            <a:endParaRPr lang="en-US"/>
          </a:p>
        </p:txBody>
      </p:sp>
    </p:spTree>
    <p:extLst>
      <p:ext uri="{BB962C8B-B14F-4D97-AF65-F5344CB8AC3E}">
        <p14:creationId xmlns:p14="http://schemas.microsoft.com/office/powerpoint/2010/main" val="19626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5B252-EA57-4DF7-B5DB-C9A30D8927D2}" type="datetimeFigureOut">
              <a:rPr lang="en-US" smtClean="0"/>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F1A6E-F1F7-4F15-826B-C88349542B62}" type="slidenum">
              <a:rPr lang="en-US" smtClean="0"/>
              <a:t>‹#›</a:t>
            </a:fld>
            <a:endParaRPr lang="en-US"/>
          </a:p>
        </p:txBody>
      </p:sp>
    </p:spTree>
    <p:extLst>
      <p:ext uri="{BB962C8B-B14F-4D97-AF65-F5344CB8AC3E}">
        <p14:creationId xmlns:p14="http://schemas.microsoft.com/office/powerpoint/2010/main" val="9052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Lecture 9</a:t>
            </a:r>
          </a:p>
        </p:txBody>
      </p:sp>
      <p:sp>
        <p:nvSpPr>
          <p:cNvPr id="3" name="Subtitle 2"/>
          <p:cNvSpPr>
            <a:spLocks noGrp="1"/>
          </p:cNvSpPr>
          <p:nvPr>
            <p:ph type="subTitle" idx="1"/>
          </p:nvPr>
        </p:nvSpPr>
        <p:spPr/>
        <p:txBody>
          <a:bodyPr/>
          <a:lstStyle/>
          <a:p>
            <a:r>
              <a:rPr lang="en-US" b="1" dirty="0"/>
              <a:t>Files </a:t>
            </a:r>
            <a:endParaRPr lang="en-US" b="1" dirty="0" smtClean="0"/>
          </a:p>
          <a:p>
            <a:r>
              <a:rPr lang="en-US" b="1" dirty="0" smtClean="0"/>
              <a:t>and </a:t>
            </a:r>
          </a:p>
          <a:p>
            <a:r>
              <a:rPr lang="en-US" b="1" dirty="0" smtClean="0"/>
              <a:t>Input </a:t>
            </a:r>
            <a:r>
              <a:rPr lang="en-US" b="1" dirty="0"/>
              <a:t>Processing</a:t>
            </a:r>
          </a:p>
        </p:txBody>
      </p:sp>
    </p:spTree>
    <p:extLst>
      <p:ext uri="{BB962C8B-B14F-4D97-AF65-F5344CB8AC3E}">
        <p14:creationId xmlns:p14="http://schemas.microsoft.com/office/powerpoint/2010/main" val="49469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pPr algn="ctr"/>
            <a:r>
              <a:rPr lang="en-US" b="1" dirty="0">
                <a:solidFill>
                  <a:srgbClr val="C00000"/>
                </a:solidFill>
              </a:rPr>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1200329"/>
          </a:xfrm>
          <a:prstGeom prst="rect">
            <a:avLst/>
          </a:prstGeom>
          <a:noFill/>
        </p:spPr>
        <p:txBody>
          <a:bodyPr wrap="square" rtlCol="0">
            <a:spAutoFit/>
          </a:bodyPr>
          <a:lstStyle/>
          <a:p>
            <a:r>
              <a:rPr lang="en-US" dirty="0">
                <a:solidFill>
                  <a:srgbClr val="C00000"/>
                </a:solidFill>
              </a:rPr>
              <a:t>We start with a file ID – just a variable name that we will use to be able to refer to this specific file</a:t>
            </a:r>
          </a:p>
        </p:txBody>
      </p:sp>
      <p:sp>
        <p:nvSpPr>
          <p:cNvPr id="5" name="Oval 4">
            <a:extLst>
              <a:ext uri="{FF2B5EF4-FFF2-40B4-BE49-F238E27FC236}">
                <a16:creationId xmlns:a16="http://schemas.microsoft.com/office/drawing/2014/main" id="{DCB2F918-87A6-456D-800F-5E3A1B64DEB2}"/>
              </a:ext>
            </a:extLst>
          </p:cNvPr>
          <p:cNvSpPr/>
          <p:nvPr/>
        </p:nvSpPr>
        <p:spPr>
          <a:xfrm>
            <a:off x="663908" y="2227440"/>
            <a:ext cx="1931808"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377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pPr algn="ctr"/>
            <a:r>
              <a:rPr lang="en-US" b="1" dirty="0">
                <a:solidFill>
                  <a:srgbClr val="C00000"/>
                </a:solidFill>
              </a:rPr>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2031325"/>
          </a:xfrm>
          <a:prstGeom prst="rect">
            <a:avLst/>
          </a:prstGeom>
          <a:noFill/>
        </p:spPr>
        <p:txBody>
          <a:bodyPr wrap="square" rtlCol="0">
            <a:spAutoFit/>
          </a:bodyPr>
          <a:lstStyle/>
          <a:p>
            <a:r>
              <a:rPr lang="en-US" dirty="0">
                <a:solidFill>
                  <a:srgbClr val="C00000"/>
                </a:solidFill>
              </a:rPr>
              <a:t>Then the equals sign, which as usual is an assignment operation.  We will be assigning the file that we open to the variable that is the file identifier.</a:t>
            </a:r>
          </a:p>
        </p:txBody>
      </p:sp>
      <p:sp>
        <p:nvSpPr>
          <p:cNvPr id="5" name="Oval 4">
            <a:extLst>
              <a:ext uri="{FF2B5EF4-FFF2-40B4-BE49-F238E27FC236}">
                <a16:creationId xmlns:a16="http://schemas.microsoft.com/office/drawing/2014/main" id="{DCB2F918-87A6-456D-800F-5E3A1B64DEB2}"/>
              </a:ext>
            </a:extLst>
          </p:cNvPr>
          <p:cNvSpPr/>
          <p:nvPr/>
        </p:nvSpPr>
        <p:spPr>
          <a:xfrm>
            <a:off x="2544327" y="2227440"/>
            <a:ext cx="493841"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73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pPr algn="ctr"/>
            <a:r>
              <a:rPr lang="en-US" b="1" dirty="0">
                <a:solidFill>
                  <a:srgbClr val="C00000"/>
                </a:solidFill>
              </a:rPr>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1477328"/>
          </a:xfrm>
          <a:prstGeom prst="rect">
            <a:avLst/>
          </a:prstGeom>
          <a:noFill/>
        </p:spPr>
        <p:txBody>
          <a:bodyPr wrap="square" rtlCol="0">
            <a:spAutoFit/>
          </a:bodyPr>
          <a:lstStyle/>
          <a:p>
            <a:r>
              <a:rPr lang="en-US" dirty="0">
                <a:solidFill>
                  <a:srgbClr val="C00000"/>
                </a:solidFill>
              </a:rPr>
              <a:t>Next, we have the “open” command.  The “open” command will designate a particular file and make it ready to work with</a:t>
            </a:r>
            <a:r>
              <a:rPr lang="en-US" dirty="0"/>
              <a:t>.</a:t>
            </a:r>
          </a:p>
        </p:txBody>
      </p:sp>
      <p:sp>
        <p:nvSpPr>
          <p:cNvPr id="5" name="Oval 4">
            <a:extLst>
              <a:ext uri="{FF2B5EF4-FFF2-40B4-BE49-F238E27FC236}">
                <a16:creationId xmlns:a16="http://schemas.microsoft.com/office/drawing/2014/main" id="{DCB2F918-87A6-456D-800F-5E3A1B64DEB2}"/>
              </a:ext>
            </a:extLst>
          </p:cNvPr>
          <p:cNvSpPr/>
          <p:nvPr/>
        </p:nvSpPr>
        <p:spPr>
          <a:xfrm>
            <a:off x="3053147" y="2232526"/>
            <a:ext cx="1046905"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4CA798B-4FB4-4A23-8D77-0187D6B2F876}"/>
              </a:ext>
            </a:extLst>
          </p:cNvPr>
          <p:cNvSpPr/>
          <p:nvPr/>
        </p:nvSpPr>
        <p:spPr>
          <a:xfrm>
            <a:off x="9635843" y="2236005"/>
            <a:ext cx="407809"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441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pPr algn="ctr"/>
            <a:r>
              <a:rPr lang="en-US" b="1" dirty="0">
                <a:solidFill>
                  <a:srgbClr val="C00000"/>
                </a:solidFill>
              </a:rPr>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latin typeface="Consolas" panose="020B0609020204030204" pitchFamily="49" charset="0"/>
              </a:rPr>
              <a:t>&lt;</a:t>
            </a:r>
            <a:r>
              <a:rPr lang="en-US" dirty="0" err="1">
                <a:latin typeface="Consolas" panose="020B0609020204030204" pitchFamily="49" charset="0"/>
              </a:rPr>
              <a:t>fileID</a:t>
            </a:r>
            <a:r>
              <a:rPr lang="en-US" dirty="0">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2308324"/>
          </a:xfrm>
          <a:prstGeom prst="rect">
            <a:avLst/>
          </a:prstGeom>
          <a:noFill/>
        </p:spPr>
        <p:txBody>
          <a:bodyPr wrap="square" rtlCol="0">
            <a:spAutoFit/>
          </a:bodyPr>
          <a:lstStyle/>
          <a:p>
            <a:r>
              <a:rPr lang="en-US" dirty="0">
                <a:solidFill>
                  <a:srgbClr val="C00000"/>
                </a:solidFill>
              </a:rPr>
              <a:t>Inside of the parentheses is first the file name.  This is a string giving the name of the file to use.  It’s the name you would see if looking at it in a file browser/explorer on your computer.</a:t>
            </a:r>
          </a:p>
        </p:txBody>
      </p:sp>
      <p:sp>
        <p:nvSpPr>
          <p:cNvPr id="5" name="Oval 4">
            <a:extLst>
              <a:ext uri="{FF2B5EF4-FFF2-40B4-BE49-F238E27FC236}">
                <a16:creationId xmlns:a16="http://schemas.microsoft.com/office/drawing/2014/main" id="{DCB2F918-87A6-456D-800F-5E3A1B64DEB2}"/>
              </a:ext>
            </a:extLst>
          </p:cNvPr>
          <p:cNvSpPr/>
          <p:nvPr/>
        </p:nvSpPr>
        <p:spPr>
          <a:xfrm>
            <a:off x="3997044" y="2173533"/>
            <a:ext cx="266700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654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4EC8-F08F-4738-B5C7-EDB379F46014}"/>
              </a:ext>
            </a:extLst>
          </p:cNvPr>
          <p:cNvSpPr>
            <a:spLocks noGrp="1"/>
          </p:cNvSpPr>
          <p:nvPr>
            <p:ph type="title"/>
          </p:nvPr>
        </p:nvSpPr>
        <p:spPr/>
        <p:txBody>
          <a:bodyPr/>
          <a:lstStyle/>
          <a:p>
            <a:r>
              <a:rPr lang="en-US" b="1" dirty="0">
                <a:solidFill>
                  <a:srgbClr val="C00000"/>
                </a:solidFill>
              </a:rPr>
              <a:t>Opening Files</a:t>
            </a:r>
          </a:p>
        </p:txBody>
      </p:sp>
      <p:sp>
        <p:nvSpPr>
          <p:cNvPr id="3" name="Content Placeholder 2">
            <a:extLst>
              <a:ext uri="{FF2B5EF4-FFF2-40B4-BE49-F238E27FC236}">
                <a16:creationId xmlns:a16="http://schemas.microsoft.com/office/drawing/2014/main" id="{6CDC362C-E68A-4F79-A927-D1A626EBE001}"/>
              </a:ext>
            </a:extLst>
          </p:cNvPr>
          <p:cNvSpPr>
            <a:spLocks noGrp="1"/>
          </p:cNvSpPr>
          <p:nvPr>
            <p:ph idx="1"/>
          </p:nvPr>
        </p:nvSpPr>
        <p:spPr/>
        <p:txBody>
          <a:bodyPr/>
          <a:lstStyle/>
          <a:p>
            <a:r>
              <a:rPr lang="en-US" dirty="0"/>
              <a:t>The basic format is like this:</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 = open("&lt;File Name&gt;", "&lt;designator&gt;")</a:t>
            </a:r>
          </a:p>
        </p:txBody>
      </p:sp>
      <p:sp>
        <p:nvSpPr>
          <p:cNvPr id="4" name="TextBox 3">
            <a:extLst>
              <a:ext uri="{FF2B5EF4-FFF2-40B4-BE49-F238E27FC236}">
                <a16:creationId xmlns:a16="http://schemas.microsoft.com/office/drawing/2014/main" id="{5E767E3A-EB07-4EAD-BE31-04417846B5BF}"/>
              </a:ext>
            </a:extLst>
          </p:cNvPr>
          <p:cNvSpPr txBox="1"/>
          <p:nvPr/>
        </p:nvSpPr>
        <p:spPr>
          <a:xfrm>
            <a:off x="1629812" y="3549397"/>
            <a:ext cx="2667000" cy="2031325"/>
          </a:xfrm>
          <a:prstGeom prst="rect">
            <a:avLst/>
          </a:prstGeom>
          <a:noFill/>
        </p:spPr>
        <p:txBody>
          <a:bodyPr wrap="square" rtlCol="0">
            <a:spAutoFit/>
          </a:bodyPr>
          <a:lstStyle/>
          <a:p>
            <a:r>
              <a:rPr lang="en-US" dirty="0">
                <a:solidFill>
                  <a:srgbClr val="C00000"/>
                </a:solidFill>
              </a:rPr>
              <a:t>Then, after a comma, is the designator, which says how we are going to be using the file.  It is sometimes referred to as the mode for working with the file</a:t>
            </a:r>
          </a:p>
        </p:txBody>
      </p:sp>
      <p:sp>
        <p:nvSpPr>
          <p:cNvPr id="5" name="Oval 4">
            <a:extLst>
              <a:ext uri="{FF2B5EF4-FFF2-40B4-BE49-F238E27FC236}">
                <a16:creationId xmlns:a16="http://schemas.microsoft.com/office/drawing/2014/main" id="{DCB2F918-87A6-456D-800F-5E3A1B64DEB2}"/>
              </a:ext>
            </a:extLst>
          </p:cNvPr>
          <p:cNvSpPr/>
          <p:nvPr/>
        </p:nvSpPr>
        <p:spPr>
          <a:xfrm>
            <a:off x="6836108" y="2188282"/>
            <a:ext cx="2912575"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5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007E-7AF7-4EA5-8F1D-A9DEC676859A}"/>
              </a:ext>
            </a:extLst>
          </p:cNvPr>
          <p:cNvSpPr>
            <a:spLocks noGrp="1"/>
          </p:cNvSpPr>
          <p:nvPr>
            <p:ph type="title"/>
          </p:nvPr>
        </p:nvSpPr>
        <p:spPr/>
        <p:txBody>
          <a:bodyPr/>
          <a:lstStyle/>
          <a:p>
            <a:pPr algn="ctr"/>
            <a:r>
              <a:rPr lang="en-US" b="1" dirty="0">
                <a:solidFill>
                  <a:srgbClr val="C00000"/>
                </a:solidFill>
              </a:rPr>
              <a:t>Designators</a:t>
            </a:r>
          </a:p>
        </p:txBody>
      </p:sp>
      <p:sp>
        <p:nvSpPr>
          <p:cNvPr id="3" name="Content Placeholder 2">
            <a:extLst>
              <a:ext uri="{FF2B5EF4-FFF2-40B4-BE49-F238E27FC236}">
                <a16:creationId xmlns:a16="http://schemas.microsoft.com/office/drawing/2014/main" id="{D24A3C2E-26E7-4E06-939A-868562A38CA2}"/>
              </a:ext>
            </a:extLst>
          </p:cNvPr>
          <p:cNvSpPr>
            <a:spLocks noGrp="1"/>
          </p:cNvSpPr>
          <p:nvPr>
            <p:ph idx="1"/>
          </p:nvPr>
        </p:nvSpPr>
        <p:spPr>
          <a:xfrm>
            <a:off x="1424532" y="1762804"/>
            <a:ext cx="10515600" cy="3067462"/>
          </a:xfrm>
        </p:spPr>
        <p:txBody>
          <a:bodyPr/>
          <a:lstStyle/>
          <a:p>
            <a:pPr marL="0" indent="0">
              <a:lnSpc>
                <a:spcPct val="200000"/>
              </a:lnSpc>
              <a:buNone/>
            </a:pPr>
            <a:r>
              <a:rPr lang="en-US" b="1" dirty="0">
                <a:solidFill>
                  <a:srgbClr val="C00000"/>
                </a:solidFill>
              </a:rPr>
              <a:t>r</a:t>
            </a:r>
            <a:r>
              <a:rPr lang="en-US" dirty="0"/>
              <a:t>		</a:t>
            </a:r>
            <a:r>
              <a:rPr lang="en-US" dirty="0">
                <a:solidFill>
                  <a:srgbClr val="0070C0"/>
                </a:solidFill>
              </a:rPr>
              <a:t>Reading</a:t>
            </a:r>
            <a:r>
              <a:rPr lang="en-US" dirty="0"/>
              <a:t> (we will read data from the existing file)</a:t>
            </a:r>
          </a:p>
          <a:p>
            <a:pPr marL="0" indent="0">
              <a:lnSpc>
                <a:spcPct val="200000"/>
              </a:lnSpc>
              <a:buNone/>
            </a:pPr>
            <a:r>
              <a:rPr lang="en-US" b="1" dirty="0">
                <a:solidFill>
                  <a:srgbClr val="C00000"/>
                </a:solidFill>
              </a:rPr>
              <a:t>w</a:t>
            </a:r>
            <a:r>
              <a:rPr lang="en-US" dirty="0"/>
              <a:t>		</a:t>
            </a:r>
            <a:r>
              <a:rPr lang="en-US" dirty="0">
                <a:solidFill>
                  <a:srgbClr val="0070C0"/>
                </a:solidFill>
              </a:rPr>
              <a:t>Writing</a:t>
            </a:r>
            <a:r>
              <a:rPr lang="en-US" dirty="0"/>
              <a:t> (we will write data to a new file)</a:t>
            </a:r>
          </a:p>
          <a:p>
            <a:pPr marL="0" indent="0">
              <a:lnSpc>
                <a:spcPct val="200000"/>
              </a:lnSpc>
              <a:buNone/>
            </a:pPr>
            <a:r>
              <a:rPr lang="en-US" b="1" dirty="0">
                <a:solidFill>
                  <a:srgbClr val="C00000"/>
                </a:solidFill>
              </a:rPr>
              <a:t>a</a:t>
            </a:r>
            <a:r>
              <a:rPr lang="en-US" dirty="0"/>
              <a:t>		</a:t>
            </a:r>
            <a:r>
              <a:rPr lang="en-US" dirty="0">
                <a:solidFill>
                  <a:srgbClr val="0070C0"/>
                </a:solidFill>
              </a:rPr>
              <a:t>Appending</a:t>
            </a:r>
            <a:r>
              <a:rPr lang="en-US" dirty="0"/>
              <a:t> (we will append data to an existing file</a:t>
            </a:r>
            <a:r>
              <a:rPr lang="en-US" dirty="0" smtClean="0"/>
              <a:t>)</a:t>
            </a:r>
            <a:endParaRPr lang="en-US" dirty="0"/>
          </a:p>
        </p:txBody>
      </p:sp>
    </p:spTree>
    <p:extLst>
      <p:ext uri="{BB962C8B-B14F-4D97-AF65-F5344CB8AC3E}">
        <p14:creationId xmlns:p14="http://schemas.microsoft.com/office/powerpoint/2010/main" val="513908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Designators</a:t>
            </a:r>
            <a:endParaRPr lang="en-US" dirty="0"/>
          </a:p>
        </p:txBody>
      </p:sp>
      <p:sp>
        <p:nvSpPr>
          <p:cNvPr id="3" name="Content Placeholder 2"/>
          <p:cNvSpPr>
            <a:spLocks noGrp="1"/>
          </p:cNvSpPr>
          <p:nvPr>
            <p:ph idx="1"/>
          </p:nvPr>
        </p:nvSpPr>
        <p:spPr>
          <a:xfrm>
            <a:off x="1054585" y="1839586"/>
            <a:ext cx="10515600" cy="4351338"/>
          </a:xfrm>
        </p:spPr>
        <p:txBody>
          <a:bodyPr/>
          <a:lstStyle/>
          <a:p>
            <a:pPr marL="0" indent="0">
              <a:lnSpc>
                <a:spcPct val="200000"/>
              </a:lnSpc>
              <a:buNone/>
            </a:pPr>
            <a:r>
              <a:rPr lang="en-US" b="1" dirty="0" err="1">
                <a:solidFill>
                  <a:srgbClr val="C00000"/>
                </a:solidFill>
              </a:rPr>
              <a:t>rb</a:t>
            </a:r>
            <a:r>
              <a:rPr lang="en-US" b="1" dirty="0">
                <a:solidFill>
                  <a:srgbClr val="C00000"/>
                </a:solidFill>
              </a:rPr>
              <a:t>, </a:t>
            </a:r>
            <a:r>
              <a:rPr lang="en-US" b="1" dirty="0" err="1">
                <a:solidFill>
                  <a:srgbClr val="C00000"/>
                </a:solidFill>
              </a:rPr>
              <a:t>wb</a:t>
            </a:r>
            <a:r>
              <a:rPr lang="en-US" b="1" dirty="0">
                <a:solidFill>
                  <a:srgbClr val="C00000"/>
                </a:solidFill>
              </a:rPr>
              <a:t>, ab</a:t>
            </a:r>
            <a:r>
              <a:rPr lang="en-US" dirty="0"/>
              <a:t>	We will read/write/append </a:t>
            </a:r>
            <a:r>
              <a:rPr lang="en-US" b="1" dirty="0">
                <a:solidFill>
                  <a:srgbClr val="0070C0"/>
                </a:solidFill>
              </a:rPr>
              <a:t>BINARY </a:t>
            </a:r>
            <a:r>
              <a:rPr lang="en-US" dirty="0"/>
              <a:t>data</a:t>
            </a:r>
          </a:p>
          <a:p>
            <a:pPr marL="1828800" lvl="4" indent="0">
              <a:lnSpc>
                <a:spcPct val="200000"/>
              </a:lnSpc>
              <a:buNone/>
            </a:pPr>
            <a:r>
              <a:rPr lang="en-US" sz="2400" dirty="0"/>
              <a:t>(We use this when we are not writing text)</a:t>
            </a:r>
          </a:p>
          <a:p>
            <a:pPr marL="0" indent="0">
              <a:lnSpc>
                <a:spcPct val="200000"/>
              </a:lnSpc>
              <a:buNone/>
            </a:pPr>
            <a:r>
              <a:rPr lang="en-US" b="1" dirty="0">
                <a:solidFill>
                  <a:srgbClr val="C00000"/>
                </a:solidFill>
              </a:rPr>
              <a:t>r+</a:t>
            </a:r>
            <a:r>
              <a:rPr lang="en-US" dirty="0"/>
              <a:t>		We will </a:t>
            </a:r>
            <a:r>
              <a:rPr lang="en-US" dirty="0">
                <a:solidFill>
                  <a:srgbClr val="0070C0"/>
                </a:solidFill>
              </a:rPr>
              <a:t>read from AND write to the file</a:t>
            </a:r>
          </a:p>
          <a:p>
            <a:pPr marL="0" indent="0">
              <a:lnSpc>
                <a:spcPct val="200000"/>
              </a:lnSpc>
              <a:buNone/>
            </a:pPr>
            <a:r>
              <a:rPr lang="en-US" b="1" dirty="0">
                <a:solidFill>
                  <a:srgbClr val="C00000"/>
                </a:solidFill>
              </a:rPr>
              <a:t>&lt;nothing&gt;</a:t>
            </a:r>
            <a:r>
              <a:rPr lang="en-US" dirty="0"/>
              <a:t>	If there is no mode designator, then </a:t>
            </a:r>
            <a:r>
              <a:rPr lang="en-US" b="1" dirty="0">
                <a:solidFill>
                  <a:srgbClr val="0070C0"/>
                </a:solidFill>
              </a:rPr>
              <a:t>‘r’ </a:t>
            </a:r>
            <a:r>
              <a:rPr lang="en-US" dirty="0"/>
              <a:t>is assumed</a:t>
            </a:r>
          </a:p>
          <a:p>
            <a:pPr>
              <a:lnSpc>
                <a:spcPct val="200000"/>
              </a:lnSpc>
            </a:pPr>
            <a:endParaRPr lang="en-US" dirty="0"/>
          </a:p>
        </p:txBody>
      </p:sp>
    </p:spTree>
    <p:extLst>
      <p:ext uri="{BB962C8B-B14F-4D97-AF65-F5344CB8AC3E}">
        <p14:creationId xmlns:p14="http://schemas.microsoft.com/office/powerpoint/2010/main" val="247111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BFE-BC7F-4DA1-AFF2-193080785D16}"/>
              </a:ext>
            </a:extLst>
          </p:cNvPr>
          <p:cNvSpPr>
            <a:spLocks noGrp="1"/>
          </p:cNvSpPr>
          <p:nvPr>
            <p:ph type="title"/>
          </p:nvPr>
        </p:nvSpPr>
        <p:spPr/>
        <p:txBody>
          <a:bodyPr/>
          <a:lstStyle/>
          <a:p>
            <a:pPr algn="ctr"/>
            <a:r>
              <a:rPr lang="en-US" b="1" dirty="0">
                <a:solidFill>
                  <a:srgbClr val="C00000"/>
                </a:solidFill>
              </a:rPr>
              <a:t>Examples</a:t>
            </a:r>
          </a:p>
        </p:txBody>
      </p:sp>
      <p:sp>
        <p:nvSpPr>
          <p:cNvPr id="3" name="Content Placeholder 2">
            <a:extLst>
              <a:ext uri="{FF2B5EF4-FFF2-40B4-BE49-F238E27FC236}">
                <a16:creationId xmlns:a16="http://schemas.microsoft.com/office/drawing/2014/main" id="{729A675F-2FAD-445A-942B-4F230B5543A4}"/>
              </a:ext>
            </a:extLst>
          </p:cNvPr>
          <p:cNvSpPr>
            <a:spLocks noGrp="1"/>
          </p:cNvSpPr>
          <p:nvPr>
            <p:ph idx="1"/>
          </p:nvPr>
        </p:nvSpPr>
        <p:spPr/>
        <p:txBody>
          <a:bodyPr>
            <a:normAutofit/>
          </a:bodyPr>
          <a:lstStyle/>
          <a:p>
            <a:pPr>
              <a:lnSpc>
                <a:spcPct val="200000"/>
              </a:lnSpc>
            </a:pPr>
            <a:r>
              <a:rPr lang="en-US" dirty="0"/>
              <a:t>To open a file named </a:t>
            </a:r>
            <a:r>
              <a:rPr lang="en-US" dirty="0">
                <a:solidFill>
                  <a:srgbClr val="0070C0"/>
                </a:solidFill>
              </a:rPr>
              <a:t>Measurements.dat </a:t>
            </a:r>
            <a:r>
              <a:rPr lang="en-US" dirty="0"/>
              <a:t>so that </a:t>
            </a:r>
            <a:r>
              <a:rPr lang="en-US" dirty="0">
                <a:solidFill>
                  <a:srgbClr val="0070C0"/>
                </a:solidFill>
              </a:rPr>
              <a:t>it can be read</a:t>
            </a:r>
            <a:r>
              <a:rPr lang="en-US" dirty="0"/>
              <a:t>, and assigning the designator to a variable called </a:t>
            </a:r>
            <a:r>
              <a:rPr lang="en-US" dirty="0" err="1">
                <a:solidFill>
                  <a:srgbClr val="0070C0"/>
                </a:solidFill>
              </a:rPr>
              <a:t>myfile</a:t>
            </a:r>
            <a:r>
              <a:rPr lang="en-US" dirty="0">
                <a:solidFill>
                  <a:srgbClr val="0070C0"/>
                </a:solidFill>
              </a:rPr>
              <a:t>:</a:t>
            </a:r>
          </a:p>
          <a:p>
            <a:pPr marL="0" indent="0">
              <a:lnSpc>
                <a:spcPct val="200000"/>
              </a:lnSpc>
              <a:buNone/>
            </a:pPr>
            <a:r>
              <a:rPr lang="en-US" dirty="0">
                <a:latin typeface="Consolas" panose="020B0609020204030204" pitchFamily="49" charset="0"/>
              </a:rPr>
              <a:t>	</a:t>
            </a:r>
            <a:r>
              <a:rPr lang="en-US" dirty="0" err="1">
                <a:solidFill>
                  <a:srgbClr val="C00000"/>
                </a:solidFill>
                <a:latin typeface="Consolas" panose="020B0609020204030204" pitchFamily="49" charset="0"/>
              </a:rPr>
              <a:t>myfile</a:t>
            </a:r>
            <a:r>
              <a:rPr lang="en-US" dirty="0">
                <a:solidFill>
                  <a:srgbClr val="C00000"/>
                </a:solidFill>
                <a:latin typeface="Consolas" panose="020B0609020204030204" pitchFamily="49" charset="0"/>
              </a:rPr>
              <a:t> = open('Measurements.dat', 'r')</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16943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Examples</a:t>
            </a:r>
            <a:endParaRPr lang="en-US" dirty="0"/>
          </a:p>
        </p:txBody>
      </p:sp>
      <p:sp>
        <p:nvSpPr>
          <p:cNvPr id="3" name="Content Placeholder 2"/>
          <p:cNvSpPr>
            <a:spLocks noGrp="1"/>
          </p:cNvSpPr>
          <p:nvPr>
            <p:ph idx="1"/>
          </p:nvPr>
        </p:nvSpPr>
        <p:spPr/>
        <p:txBody>
          <a:bodyPr/>
          <a:lstStyle/>
          <a:p>
            <a:pPr marL="0" indent="0">
              <a:lnSpc>
                <a:spcPct val="200000"/>
              </a:lnSpc>
              <a:buNone/>
            </a:pPr>
            <a:r>
              <a:rPr lang="en-US" dirty="0"/>
              <a:t>To open a file </a:t>
            </a:r>
            <a:r>
              <a:rPr lang="en-US" b="1" dirty="0">
                <a:solidFill>
                  <a:srgbClr val="0070C0"/>
                </a:solidFill>
              </a:rPr>
              <a:t>named </a:t>
            </a:r>
            <a:r>
              <a:rPr lang="en-US" b="1" dirty="0" err="1">
                <a:solidFill>
                  <a:srgbClr val="0070C0"/>
                </a:solidFill>
              </a:rPr>
              <a:t>Results.out</a:t>
            </a:r>
            <a:r>
              <a:rPr lang="en-US" b="1" dirty="0">
                <a:solidFill>
                  <a:srgbClr val="0070C0"/>
                </a:solidFill>
              </a:rPr>
              <a:t> </a:t>
            </a:r>
            <a:r>
              <a:rPr lang="en-US" dirty="0"/>
              <a:t>so that it can be </a:t>
            </a:r>
            <a:r>
              <a:rPr lang="en-US" b="1" dirty="0" smtClean="0">
                <a:solidFill>
                  <a:srgbClr val="0070C0"/>
                </a:solidFill>
              </a:rPr>
              <a:t>written</a:t>
            </a:r>
            <a:r>
              <a:rPr lang="en-US" dirty="0" smtClean="0"/>
              <a:t> </a:t>
            </a:r>
            <a:r>
              <a:rPr lang="en-US" dirty="0"/>
              <a:t>to, and assigning the designator to a variable called </a:t>
            </a:r>
            <a:r>
              <a:rPr lang="en-US" b="1" dirty="0" err="1">
                <a:solidFill>
                  <a:srgbClr val="0070C0"/>
                </a:solidFill>
              </a:rPr>
              <a:t>output_file</a:t>
            </a:r>
            <a:r>
              <a:rPr lang="en-US" b="1" dirty="0">
                <a:solidFill>
                  <a:srgbClr val="0070C0"/>
                </a:solidFill>
              </a:rPr>
              <a:t>:</a:t>
            </a:r>
          </a:p>
          <a:p>
            <a:pPr marL="0" indent="0">
              <a:lnSpc>
                <a:spcPct val="200000"/>
              </a:lnSpc>
              <a:buNone/>
            </a:pPr>
            <a:r>
              <a:rPr lang="en-US" dirty="0">
                <a:latin typeface="Consolas" panose="020B0609020204030204" pitchFamily="49" charset="0"/>
              </a:rPr>
              <a:t>	</a:t>
            </a:r>
            <a:r>
              <a:rPr lang="en-US" dirty="0" err="1">
                <a:solidFill>
                  <a:srgbClr val="C00000"/>
                </a:solidFill>
                <a:latin typeface="Consolas" panose="020B0609020204030204" pitchFamily="49" charset="0"/>
              </a:rPr>
              <a:t>output_file</a:t>
            </a:r>
            <a:r>
              <a:rPr lang="en-US" dirty="0">
                <a:solidFill>
                  <a:srgbClr val="C00000"/>
                </a:solidFill>
                <a:latin typeface="Consolas" panose="020B0609020204030204" pitchFamily="49" charset="0"/>
              </a:rPr>
              <a:t> = open('</a:t>
            </a:r>
            <a:r>
              <a:rPr lang="en-US" dirty="0" err="1">
                <a:solidFill>
                  <a:srgbClr val="C00000"/>
                </a:solidFill>
                <a:latin typeface="Consolas" panose="020B0609020204030204" pitchFamily="49" charset="0"/>
              </a:rPr>
              <a:t>Results.out</a:t>
            </a:r>
            <a:r>
              <a:rPr lang="en-US" dirty="0">
                <a:solidFill>
                  <a:srgbClr val="C00000"/>
                </a:solidFill>
                <a:latin typeface="Consolas" panose="020B0609020204030204" pitchFamily="49" charset="0"/>
              </a:rPr>
              <a:t>', 'w</a:t>
            </a:r>
            <a:r>
              <a:rPr lang="en-US" dirty="0" smtClean="0">
                <a:solidFill>
                  <a:srgbClr val="C00000"/>
                </a:solidFill>
                <a:latin typeface="Consolas" panose="020B0609020204030204" pitchFamily="49" charset="0"/>
              </a:rPr>
              <a:t>')</a:t>
            </a:r>
            <a:endParaRPr lang="en-US"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287734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Examples</a:t>
            </a:r>
            <a:endParaRPr lang="en-US" dirty="0"/>
          </a:p>
        </p:txBody>
      </p:sp>
      <p:sp>
        <p:nvSpPr>
          <p:cNvPr id="3" name="Content Placeholder 2"/>
          <p:cNvSpPr>
            <a:spLocks noGrp="1"/>
          </p:cNvSpPr>
          <p:nvPr>
            <p:ph idx="1"/>
          </p:nvPr>
        </p:nvSpPr>
        <p:spPr/>
        <p:txBody>
          <a:bodyPr/>
          <a:lstStyle/>
          <a:p>
            <a:pPr marL="0" indent="0">
              <a:lnSpc>
                <a:spcPct val="200000"/>
              </a:lnSpc>
              <a:buNone/>
            </a:pPr>
            <a:r>
              <a:rPr lang="en-US" dirty="0"/>
              <a:t>To </a:t>
            </a:r>
            <a:r>
              <a:rPr lang="en-US" b="1" dirty="0">
                <a:solidFill>
                  <a:srgbClr val="0070C0"/>
                </a:solidFill>
              </a:rPr>
              <a:t>open a file </a:t>
            </a:r>
            <a:r>
              <a:rPr lang="en-US" dirty="0"/>
              <a:t>named </a:t>
            </a:r>
            <a:r>
              <a:rPr lang="en-US" b="1" dirty="0">
                <a:solidFill>
                  <a:srgbClr val="0070C0"/>
                </a:solidFill>
              </a:rPr>
              <a:t>data</a:t>
            </a:r>
            <a:r>
              <a:rPr lang="en-US" dirty="0"/>
              <a:t> so that it can be </a:t>
            </a:r>
            <a:r>
              <a:rPr lang="en-US" b="1" dirty="0">
                <a:solidFill>
                  <a:srgbClr val="0070C0"/>
                </a:solidFill>
              </a:rPr>
              <a:t>both read </a:t>
            </a:r>
            <a:r>
              <a:rPr lang="en-US" dirty="0"/>
              <a:t>from and </a:t>
            </a:r>
            <a:r>
              <a:rPr lang="en-US" b="1" dirty="0">
                <a:solidFill>
                  <a:srgbClr val="0070C0"/>
                </a:solidFill>
              </a:rPr>
              <a:t>written to,</a:t>
            </a:r>
            <a:r>
              <a:rPr lang="en-US" dirty="0"/>
              <a:t> in </a:t>
            </a:r>
            <a:r>
              <a:rPr lang="en-US" b="1" dirty="0">
                <a:solidFill>
                  <a:srgbClr val="0070C0"/>
                </a:solidFill>
              </a:rPr>
              <a:t>binary</a:t>
            </a:r>
            <a:r>
              <a:rPr lang="en-US" dirty="0"/>
              <a:t> and assigning the designator to a variable </a:t>
            </a:r>
            <a:r>
              <a:rPr lang="en-US" b="1" dirty="0" err="1">
                <a:solidFill>
                  <a:srgbClr val="0070C0"/>
                </a:solidFill>
              </a:rPr>
              <a:t>df</a:t>
            </a:r>
            <a:r>
              <a:rPr lang="en-US" b="1" dirty="0">
                <a:solidFill>
                  <a:srgbClr val="0070C0"/>
                </a:solidFill>
              </a:rPr>
              <a:t>:</a:t>
            </a:r>
          </a:p>
          <a:p>
            <a:pPr marL="0" indent="0">
              <a:lnSpc>
                <a:spcPct val="200000"/>
              </a:lnSpc>
              <a:buNone/>
            </a:pPr>
            <a:r>
              <a:rPr lang="en-US" dirty="0">
                <a:latin typeface="Consolas" panose="020B0609020204030204" pitchFamily="49" charset="0"/>
              </a:rPr>
              <a:t>	</a:t>
            </a:r>
            <a:r>
              <a:rPr lang="en-US" dirty="0" err="1">
                <a:solidFill>
                  <a:srgbClr val="C00000"/>
                </a:solidFill>
                <a:latin typeface="Consolas" panose="020B0609020204030204" pitchFamily="49" charset="0"/>
              </a:rPr>
              <a:t>df</a:t>
            </a:r>
            <a:r>
              <a:rPr lang="en-US" dirty="0">
                <a:solidFill>
                  <a:srgbClr val="C00000"/>
                </a:solidFill>
                <a:latin typeface="Consolas" panose="020B0609020204030204" pitchFamily="49" charset="0"/>
              </a:rPr>
              <a:t> = open('data', '</a:t>
            </a:r>
            <a:r>
              <a:rPr lang="en-US" dirty="0" err="1">
                <a:solidFill>
                  <a:srgbClr val="C00000"/>
                </a:solidFill>
                <a:latin typeface="Consolas" panose="020B0609020204030204" pitchFamily="49" charset="0"/>
              </a:rPr>
              <a:t>rb</a:t>
            </a:r>
            <a:r>
              <a:rPr lang="en-US" dirty="0">
                <a:solidFill>
                  <a:srgbClr val="C00000"/>
                </a:solidFill>
                <a:latin typeface="Consolas" panose="020B0609020204030204" pitchFamily="49" charset="0"/>
              </a:rPr>
              <a:t>+')</a:t>
            </a:r>
          </a:p>
          <a:p>
            <a:pPr marL="0" indent="0">
              <a:lnSpc>
                <a:spcPct val="200000"/>
              </a:lnSpc>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303119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What are we going to cover today?	</a:t>
            </a:r>
          </a:p>
        </p:txBody>
      </p:sp>
      <p:sp>
        <p:nvSpPr>
          <p:cNvPr id="3" name="Content Placeholder 2"/>
          <p:cNvSpPr>
            <a:spLocks noGrp="1"/>
          </p:cNvSpPr>
          <p:nvPr>
            <p:ph idx="1"/>
          </p:nvPr>
        </p:nvSpPr>
        <p:spPr/>
        <p:txBody>
          <a:bodyPr/>
          <a:lstStyle/>
          <a:p>
            <a:pPr>
              <a:lnSpc>
                <a:spcPct val="250000"/>
              </a:lnSpc>
            </a:pPr>
            <a:r>
              <a:rPr lang="en-US" b="1" dirty="0"/>
              <a:t>Reading from and writing to files</a:t>
            </a:r>
          </a:p>
          <a:p>
            <a:pPr>
              <a:lnSpc>
                <a:spcPct val="250000"/>
              </a:lnSpc>
            </a:pPr>
            <a:r>
              <a:rPr lang="en-US" b="1" dirty="0"/>
              <a:t>Processing strings, particularly to handle input</a:t>
            </a:r>
          </a:p>
        </p:txBody>
      </p:sp>
    </p:spTree>
    <p:extLst>
      <p:ext uri="{BB962C8B-B14F-4D97-AF65-F5344CB8AC3E}">
        <p14:creationId xmlns:p14="http://schemas.microsoft.com/office/powerpoint/2010/main" val="2111118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File Name</a:t>
            </a:r>
            <a:endParaRPr lang="en-US" b="1" dirty="0">
              <a:solidFill>
                <a:srgbClr val="C00000"/>
              </a:solidFill>
            </a:endParaRPr>
          </a:p>
        </p:txBody>
      </p:sp>
      <p:sp>
        <p:nvSpPr>
          <p:cNvPr id="3" name="Content Placeholder 2"/>
          <p:cNvSpPr>
            <a:spLocks noGrp="1"/>
          </p:cNvSpPr>
          <p:nvPr>
            <p:ph idx="1"/>
          </p:nvPr>
        </p:nvSpPr>
        <p:spPr>
          <a:xfrm>
            <a:off x="838200" y="1825625"/>
            <a:ext cx="10515600" cy="4693838"/>
          </a:xfrm>
        </p:spPr>
        <p:txBody>
          <a:bodyPr/>
          <a:lstStyle/>
          <a:p>
            <a:pPr marL="0" indent="0">
              <a:lnSpc>
                <a:spcPct val="150000"/>
              </a:lnSpc>
              <a:buNone/>
            </a:pPr>
            <a:r>
              <a:rPr lang="en-US" dirty="0" smtClean="0"/>
              <a:t>Remember, </a:t>
            </a:r>
            <a:r>
              <a:rPr lang="en-US" dirty="0" smtClean="0">
                <a:solidFill>
                  <a:srgbClr val="0070C0"/>
                </a:solidFill>
              </a:rPr>
              <a:t>you can name a file whatever you want </a:t>
            </a:r>
            <a:r>
              <a:rPr lang="en-US" dirty="0" smtClean="0"/>
              <a:t>– with any extension you want.</a:t>
            </a:r>
          </a:p>
          <a:p>
            <a:pPr marL="0" indent="0">
              <a:lnSpc>
                <a:spcPct val="150000"/>
              </a:lnSpc>
              <a:buNone/>
            </a:pPr>
            <a:r>
              <a:rPr lang="en-US" dirty="0" smtClean="0">
                <a:solidFill>
                  <a:srgbClr val="0070C0"/>
                </a:solidFill>
              </a:rPr>
              <a:t>If you want to make a file where the data inside matches the hint given by its extension, you need to write the data to the file in the right way.</a:t>
            </a:r>
          </a:p>
          <a:p>
            <a:pPr lvl="1">
              <a:lnSpc>
                <a:spcPct val="150000"/>
              </a:lnSpc>
            </a:pPr>
            <a:r>
              <a:rPr lang="en-US" dirty="0" smtClean="0"/>
              <a:t>e.g. for a .pdf file, you would need to write binary data in the exact form expected for an Adobe Acrobat </a:t>
            </a:r>
            <a:r>
              <a:rPr lang="en-US" dirty="0" smtClean="0"/>
              <a:t>file</a:t>
            </a:r>
            <a:endParaRPr lang="en-US" dirty="0" smtClean="0"/>
          </a:p>
        </p:txBody>
      </p:sp>
    </p:spTree>
    <p:extLst>
      <p:ext uri="{BB962C8B-B14F-4D97-AF65-F5344CB8AC3E}">
        <p14:creationId xmlns:p14="http://schemas.microsoft.com/office/powerpoint/2010/main" val="4109519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File Name</a:t>
            </a:r>
            <a:endParaRPr lang="en-US" dirty="0"/>
          </a:p>
        </p:txBody>
      </p:sp>
      <p:sp>
        <p:nvSpPr>
          <p:cNvPr id="3" name="Content Placeholder 2"/>
          <p:cNvSpPr>
            <a:spLocks noGrp="1"/>
          </p:cNvSpPr>
          <p:nvPr>
            <p:ph idx="1"/>
          </p:nvPr>
        </p:nvSpPr>
        <p:spPr>
          <a:xfrm>
            <a:off x="838200" y="1825625"/>
            <a:ext cx="10515600" cy="3172164"/>
          </a:xfrm>
        </p:spPr>
        <p:txBody>
          <a:bodyPr/>
          <a:lstStyle/>
          <a:p>
            <a:pPr marL="0" indent="0">
              <a:lnSpc>
                <a:spcPct val="200000"/>
              </a:lnSpc>
              <a:buNone/>
            </a:pPr>
            <a:r>
              <a:rPr lang="en-US" dirty="0"/>
              <a:t>Many file extensions are </a:t>
            </a:r>
            <a:r>
              <a:rPr lang="en-US" dirty="0">
                <a:solidFill>
                  <a:srgbClr val="0070C0"/>
                </a:solidFill>
              </a:rPr>
              <a:t>associated with proprietary programs</a:t>
            </a:r>
            <a:r>
              <a:rPr lang="en-US" dirty="0"/>
              <a:t>, or are very complicated to read/write</a:t>
            </a:r>
          </a:p>
          <a:p>
            <a:pPr marL="457200" lvl="1" indent="0">
              <a:lnSpc>
                <a:spcPct val="200000"/>
              </a:lnSpc>
              <a:buNone/>
            </a:pPr>
            <a:r>
              <a:rPr lang="en-US" dirty="0"/>
              <a:t>There are sometimes </a:t>
            </a:r>
            <a:r>
              <a:rPr lang="en-US" dirty="0">
                <a:solidFill>
                  <a:srgbClr val="0070C0"/>
                </a:solidFill>
              </a:rPr>
              <a:t>libraries/modules</a:t>
            </a:r>
            <a:r>
              <a:rPr lang="en-US" dirty="0"/>
              <a:t> you can use to help with this</a:t>
            </a:r>
          </a:p>
          <a:p>
            <a:pPr marL="0" indent="0">
              <a:lnSpc>
                <a:spcPct val="200000"/>
              </a:lnSpc>
              <a:buNone/>
            </a:pPr>
            <a:endParaRPr lang="en-US" dirty="0"/>
          </a:p>
        </p:txBody>
      </p:sp>
    </p:spTree>
    <p:extLst>
      <p:ext uri="{BB962C8B-B14F-4D97-AF65-F5344CB8AC3E}">
        <p14:creationId xmlns:p14="http://schemas.microsoft.com/office/powerpoint/2010/main" val="864190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221F-B7D9-4063-8EA7-9D85DFBA245D}"/>
              </a:ext>
            </a:extLst>
          </p:cNvPr>
          <p:cNvSpPr>
            <a:spLocks noGrp="1"/>
          </p:cNvSpPr>
          <p:nvPr>
            <p:ph type="title"/>
          </p:nvPr>
        </p:nvSpPr>
        <p:spPr/>
        <p:txBody>
          <a:bodyPr/>
          <a:lstStyle/>
          <a:p>
            <a:pPr algn="ctr"/>
            <a:r>
              <a:rPr lang="en-US" b="1" dirty="0">
                <a:solidFill>
                  <a:srgbClr val="C00000"/>
                </a:solidFill>
              </a:rPr>
              <a:t>When finished</a:t>
            </a:r>
          </a:p>
        </p:txBody>
      </p:sp>
      <p:sp>
        <p:nvSpPr>
          <p:cNvPr id="3" name="Content Placeholder 2">
            <a:extLst>
              <a:ext uri="{FF2B5EF4-FFF2-40B4-BE49-F238E27FC236}">
                <a16:creationId xmlns:a16="http://schemas.microsoft.com/office/drawing/2014/main" id="{1C1FC633-7E3A-4706-B67F-D7E50C9E9932}"/>
              </a:ext>
            </a:extLst>
          </p:cNvPr>
          <p:cNvSpPr>
            <a:spLocks noGrp="1"/>
          </p:cNvSpPr>
          <p:nvPr>
            <p:ph idx="1"/>
          </p:nvPr>
        </p:nvSpPr>
        <p:spPr/>
        <p:txBody>
          <a:bodyPr/>
          <a:lstStyle/>
          <a:p>
            <a:r>
              <a:rPr lang="en-US" dirty="0"/>
              <a:t>When we are finished with a file, we need to close it.</a:t>
            </a:r>
          </a:p>
          <a:p>
            <a:pPr lvl="1"/>
            <a:r>
              <a:rPr lang="en-US" dirty="0"/>
              <a:t>This ensures that the file is left in a valid condition.</a:t>
            </a:r>
          </a:p>
          <a:p>
            <a:pPr lvl="1"/>
            <a:r>
              <a:rPr lang="en-US" dirty="0"/>
              <a:t>After closing, the file can’t be used (no reading/writing)</a:t>
            </a:r>
          </a:p>
          <a:p>
            <a:r>
              <a:rPr lang="en-US" dirty="0"/>
              <a:t>Format:</a:t>
            </a:r>
          </a:p>
          <a:p>
            <a:pPr marL="0" indent="0">
              <a:buNone/>
            </a:pPr>
            <a:r>
              <a:rPr lang="en-US" dirty="0">
                <a:latin typeface="Consolas" panose="020B0609020204030204" pitchFamily="49" charset="0"/>
              </a:rPr>
              <a:t>	</a:t>
            </a: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&gt;.close()</a:t>
            </a:r>
          </a:p>
        </p:txBody>
      </p:sp>
      <p:sp>
        <p:nvSpPr>
          <p:cNvPr id="4" name="TextBox 3">
            <a:extLst>
              <a:ext uri="{FF2B5EF4-FFF2-40B4-BE49-F238E27FC236}">
                <a16:creationId xmlns:a16="http://schemas.microsoft.com/office/drawing/2014/main" id="{99CC8D0F-1531-4EA4-BFDD-31CD67FD1763}"/>
              </a:ext>
            </a:extLst>
          </p:cNvPr>
          <p:cNvSpPr txBox="1"/>
          <p:nvPr/>
        </p:nvSpPr>
        <p:spPr>
          <a:xfrm>
            <a:off x="5631426" y="4179127"/>
            <a:ext cx="2667000" cy="646331"/>
          </a:xfrm>
          <a:prstGeom prst="rect">
            <a:avLst/>
          </a:prstGeom>
          <a:noFill/>
        </p:spPr>
        <p:txBody>
          <a:bodyPr wrap="square" rtlCol="0">
            <a:spAutoFit/>
          </a:bodyPr>
          <a:lstStyle/>
          <a:p>
            <a:r>
              <a:rPr lang="en-US" dirty="0">
                <a:solidFill>
                  <a:srgbClr val="C00000"/>
                </a:solidFill>
              </a:rPr>
              <a:t>First there is a file identifier.</a:t>
            </a:r>
          </a:p>
        </p:txBody>
      </p:sp>
      <p:sp>
        <p:nvSpPr>
          <p:cNvPr id="5" name="Oval 4">
            <a:extLst>
              <a:ext uri="{FF2B5EF4-FFF2-40B4-BE49-F238E27FC236}">
                <a16:creationId xmlns:a16="http://schemas.microsoft.com/office/drawing/2014/main" id="{0350C1BF-1CFA-4DAF-8917-E46415E31A85}"/>
              </a:ext>
            </a:extLst>
          </p:cNvPr>
          <p:cNvSpPr/>
          <p:nvPr/>
        </p:nvSpPr>
        <p:spPr>
          <a:xfrm>
            <a:off x="1538866" y="3458497"/>
            <a:ext cx="189751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6302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221F-B7D9-4063-8EA7-9D85DFBA245D}"/>
              </a:ext>
            </a:extLst>
          </p:cNvPr>
          <p:cNvSpPr>
            <a:spLocks noGrp="1"/>
          </p:cNvSpPr>
          <p:nvPr>
            <p:ph type="title"/>
          </p:nvPr>
        </p:nvSpPr>
        <p:spPr/>
        <p:txBody>
          <a:bodyPr/>
          <a:lstStyle/>
          <a:p>
            <a:pPr algn="ctr"/>
            <a:r>
              <a:rPr lang="en-US" b="1" dirty="0">
                <a:solidFill>
                  <a:srgbClr val="C00000"/>
                </a:solidFill>
              </a:rPr>
              <a:t>When finished</a:t>
            </a:r>
          </a:p>
        </p:txBody>
      </p:sp>
      <p:sp>
        <p:nvSpPr>
          <p:cNvPr id="3" name="Content Placeholder 2">
            <a:extLst>
              <a:ext uri="{FF2B5EF4-FFF2-40B4-BE49-F238E27FC236}">
                <a16:creationId xmlns:a16="http://schemas.microsoft.com/office/drawing/2014/main" id="{1C1FC633-7E3A-4706-B67F-D7E50C9E9932}"/>
              </a:ext>
            </a:extLst>
          </p:cNvPr>
          <p:cNvSpPr>
            <a:spLocks noGrp="1"/>
          </p:cNvSpPr>
          <p:nvPr>
            <p:ph idx="1"/>
          </p:nvPr>
        </p:nvSpPr>
        <p:spPr/>
        <p:txBody>
          <a:bodyPr/>
          <a:lstStyle/>
          <a:p>
            <a:r>
              <a:rPr lang="en-US" dirty="0"/>
              <a:t>When we are finished with a file, we need to close it.</a:t>
            </a:r>
          </a:p>
          <a:p>
            <a:pPr lvl="1"/>
            <a:r>
              <a:rPr lang="en-US" dirty="0"/>
              <a:t>This ensures that the file is left in a valid condition.</a:t>
            </a:r>
          </a:p>
          <a:p>
            <a:pPr lvl="1"/>
            <a:r>
              <a:rPr lang="en-US" dirty="0"/>
              <a:t>After closing, the file can’t be used (no reading/writing)</a:t>
            </a:r>
          </a:p>
          <a:p>
            <a:r>
              <a:rPr lang="en-US" dirty="0"/>
              <a:t>Format:</a:t>
            </a:r>
          </a:p>
          <a:p>
            <a:pPr marL="0" indent="0">
              <a:buNone/>
            </a:pPr>
            <a:r>
              <a:rPr lang="en-US" dirty="0">
                <a:latin typeface="Consolas" panose="020B0609020204030204" pitchFamily="49" charset="0"/>
              </a:rPr>
              <a:t>	</a:t>
            </a: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&gt;.close()</a:t>
            </a:r>
          </a:p>
        </p:txBody>
      </p:sp>
      <p:sp>
        <p:nvSpPr>
          <p:cNvPr id="4" name="TextBox 3">
            <a:extLst>
              <a:ext uri="{FF2B5EF4-FFF2-40B4-BE49-F238E27FC236}">
                <a16:creationId xmlns:a16="http://schemas.microsoft.com/office/drawing/2014/main" id="{99CC8D0F-1531-4EA4-BFDD-31CD67FD1763}"/>
              </a:ext>
            </a:extLst>
          </p:cNvPr>
          <p:cNvSpPr txBox="1"/>
          <p:nvPr/>
        </p:nvSpPr>
        <p:spPr>
          <a:xfrm>
            <a:off x="5631426" y="4179127"/>
            <a:ext cx="2667000" cy="923330"/>
          </a:xfrm>
          <a:prstGeom prst="rect">
            <a:avLst/>
          </a:prstGeom>
          <a:noFill/>
        </p:spPr>
        <p:txBody>
          <a:bodyPr wrap="square" rtlCol="0">
            <a:spAutoFit/>
          </a:bodyPr>
          <a:lstStyle/>
          <a:p>
            <a:r>
              <a:rPr lang="en-US" dirty="0">
                <a:solidFill>
                  <a:srgbClr val="C00000"/>
                </a:solidFill>
              </a:rPr>
              <a:t>Then, there is a period, the word “close”, and parentheses.</a:t>
            </a:r>
          </a:p>
        </p:txBody>
      </p:sp>
      <p:sp>
        <p:nvSpPr>
          <p:cNvPr id="5" name="Oval 4">
            <a:extLst>
              <a:ext uri="{FF2B5EF4-FFF2-40B4-BE49-F238E27FC236}">
                <a16:creationId xmlns:a16="http://schemas.microsoft.com/office/drawing/2014/main" id="{0350C1BF-1CFA-4DAF-8917-E46415E31A85}"/>
              </a:ext>
            </a:extLst>
          </p:cNvPr>
          <p:cNvSpPr/>
          <p:nvPr/>
        </p:nvSpPr>
        <p:spPr>
          <a:xfrm>
            <a:off x="3375040" y="3539613"/>
            <a:ext cx="189751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447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221F-B7D9-4063-8EA7-9D85DFBA245D}"/>
              </a:ext>
            </a:extLst>
          </p:cNvPr>
          <p:cNvSpPr>
            <a:spLocks noGrp="1"/>
          </p:cNvSpPr>
          <p:nvPr>
            <p:ph type="title"/>
          </p:nvPr>
        </p:nvSpPr>
        <p:spPr/>
        <p:txBody>
          <a:bodyPr/>
          <a:lstStyle/>
          <a:p>
            <a:pPr algn="ctr"/>
            <a:r>
              <a:rPr lang="en-US" b="1" dirty="0">
                <a:solidFill>
                  <a:srgbClr val="C00000"/>
                </a:solidFill>
              </a:rPr>
              <a:t>When finished</a:t>
            </a:r>
          </a:p>
        </p:txBody>
      </p:sp>
      <p:sp>
        <p:nvSpPr>
          <p:cNvPr id="3" name="Content Placeholder 2">
            <a:extLst>
              <a:ext uri="{FF2B5EF4-FFF2-40B4-BE49-F238E27FC236}">
                <a16:creationId xmlns:a16="http://schemas.microsoft.com/office/drawing/2014/main" id="{1C1FC633-7E3A-4706-B67F-D7E50C9E9932}"/>
              </a:ext>
            </a:extLst>
          </p:cNvPr>
          <p:cNvSpPr>
            <a:spLocks noGrp="1"/>
          </p:cNvSpPr>
          <p:nvPr>
            <p:ph idx="1"/>
          </p:nvPr>
        </p:nvSpPr>
        <p:spPr/>
        <p:txBody>
          <a:bodyPr/>
          <a:lstStyle/>
          <a:p>
            <a:r>
              <a:rPr lang="en-US" dirty="0"/>
              <a:t>When we </a:t>
            </a:r>
            <a:r>
              <a:rPr lang="en-US" dirty="0">
                <a:solidFill>
                  <a:srgbClr val="0070C0"/>
                </a:solidFill>
              </a:rPr>
              <a:t>are finished with a file</a:t>
            </a:r>
            <a:r>
              <a:rPr lang="en-US" dirty="0"/>
              <a:t>, we </a:t>
            </a:r>
            <a:r>
              <a:rPr lang="en-US" b="1" dirty="0">
                <a:solidFill>
                  <a:srgbClr val="C00000"/>
                </a:solidFill>
              </a:rPr>
              <a:t>need to close it.</a:t>
            </a:r>
          </a:p>
          <a:p>
            <a:pPr lvl="1"/>
            <a:r>
              <a:rPr lang="en-US" dirty="0"/>
              <a:t>This ensures that the file is left in a valid condition.</a:t>
            </a:r>
          </a:p>
          <a:p>
            <a:pPr lvl="1"/>
            <a:r>
              <a:rPr lang="en-US" dirty="0"/>
              <a:t>After closing, the file can’t be used (no reading/writing)</a:t>
            </a:r>
          </a:p>
          <a:p>
            <a:r>
              <a:rPr lang="en-US" dirty="0"/>
              <a:t>Format:</a:t>
            </a:r>
          </a:p>
          <a:p>
            <a:pPr marL="0" indent="0">
              <a:buNone/>
            </a:pPr>
            <a:r>
              <a:rPr lang="en-US" dirty="0">
                <a:latin typeface="Consolas" panose="020B0609020204030204" pitchFamily="49" charset="0"/>
              </a:rPr>
              <a:t>	&lt;</a:t>
            </a:r>
            <a:r>
              <a:rPr lang="en-US" dirty="0" err="1">
                <a:latin typeface="Consolas" panose="020B0609020204030204" pitchFamily="49" charset="0"/>
              </a:rPr>
              <a:t>fileID</a:t>
            </a:r>
            <a:r>
              <a:rPr lang="en-US" dirty="0">
                <a:latin typeface="Consolas" panose="020B0609020204030204" pitchFamily="49" charset="0"/>
              </a:rPr>
              <a:t>&gt;.close()</a:t>
            </a:r>
          </a:p>
          <a:p>
            <a:r>
              <a:rPr lang="en-US" dirty="0"/>
              <a:t>Examples:</a:t>
            </a:r>
          </a:p>
          <a:p>
            <a:pPr lvl="1"/>
            <a:r>
              <a:rPr lang="en-US" sz="2800" dirty="0" err="1">
                <a:latin typeface="Consolas" panose="020B0609020204030204" pitchFamily="49" charset="0"/>
              </a:rPr>
              <a:t>myfile.close</a:t>
            </a:r>
            <a:r>
              <a:rPr lang="en-US" sz="2800" dirty="0">
                <a:latin typeface="Consolas" panose="020B0609020204030204" pitchFamily="49" charset="0"/>
              </a:rPr>
              <a:t>()</a:t>
            </a:r>
          </a:p>
          <a:p>
            <a:pPr lvl="1"/>
            <a:r>
              <a:rPr lang="en-US" sz="2800" dirty="0" err="1">
                <a:latin typeface="Consolas" panose="020B0609020204030204" pitchFamily="49" charset="0"/>
              </a:rPr>
              <a:t>output_file.close</a:t>
            </a:r>
            <a:r>
              <a:rPr lang="en-US" sz="2800" dirty="0">
                <a:latin typeface="Consolas" panose="020B0609020204030204" pitchFamily="49" charset="0"/>
              </a:rPr>
              <a:t>()</a:t>
            </a:r>
          </a:p>
          <a:p>
            <a:pPr lvl="1"/>
            <a:r>
              <a:rPr lang="en-US" sz="2800" dirty="0" err="1">
                <a:latin typeface="Consolas" panose="020B0609020204030204" pitchFamily="49" charset="0"/>
              </a:rPr>
              <a:t>df.close</a:t>
            </a:r>
            <a:r>
              <a:rPr lang="en-US" sz="2800" dirty="0">
                <a:latin typeface="Consolas" panose="020B0609020204030204" pitchFamily="49" charset="0"/>
              </a:rPr>
              <a:t>()</a:t>
            </a:r>
          </a:p>
          <a:p>
            <a:pPr lvl="1"/>
            <a:endParaRPr lang="en-US" dirty="0"/>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877433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pPr marL="0" indent="0">
              <a:lnSpc>
                <a:spcPct val="200000"/>
              </a:lnSpc>
              <a:buNone/>
            </a:pPr>
            <a:r>
              <a:rPr lang="en-US" dirty="0"/>
              <a:t>An alternative to </a:t>
            </a:r>
            <a:r>
              <a:rPr lang="en-US" dirty="0">
                <a:solidFill>
                  <a:srgbClr val="0070C0"/>
                </a:solidFill>
              </a:rPr>
              <a:t>opening with an assignment </a:t>
            </a:r>
            <a:r>
              <a:rPr lang="en-US" dirty="0"/>
              <a:t>and </a:t>
            </a:r>
            <a:r>
              <a:rPr lang="en-US" dirty="0">
                <a:solidFill>
                  <a:srgbClr val="0070C0"/>
                </a:solidFill>
              </a:rPr>
              <a:t>later closing</a:t>
            </a:r>
            <a:r>
              <a:rPr lang="en-US" dirty="0"/>
              <a:t>:</a:t>
            </a:r>
          </a:p>
          <a:p>
            <a:pPr marL="0" indent="0">
              <a:lnSpc>
                <a:spcPct val="200000"/>
              </a:lnSpc>
              <a:buNone/>
            </a:pPr>
            <a:r>
              <a:rPr lang="en-US" dirty="0">
                <a:solidFill>
                  <a:srgbClr val="C00000"/>
                </a:solidFill>
                <a:latin typeface="Consolas" panose="020B0609020204030204" pitchFamily="49" charset="0"/>
              </a:rPr>
              <a:t>with &lt;open command&gt; as &lt;</a:t>
            </a:r>
            <a:r>
              <a:rPr lang="en-US" dirty="0" err="1">
                <a:solidFill>
                  <a:srgbClr val="C00000"/>
                </a:solidFill>
                <a:latin typeface="Consolas" panose="020B0609020204030204" pitchFamily="49" charset="0"/>
              </a:rPr>
              <a:t>fileID</a:t>
            </a:r>
            <a:r>
              <a:rPr lang="en-US" dirty="0">
                <a:solidFill>
                  <a:srgbClr val="C00000"/>
                </a:solidFill>
                <a:latin typeface="Consolas" panose="020B0609020204030204" pitchFamily="49" charset="0"/>
              </a:rPr>
              <a:t>&gt;:</a:t>
            </a:r>
          </a:p>
        </p:txBody>
      </p:sp>
    </p:spTree>
    <p:extLst>
      <p:ext uri="{BB962C8B-B14F-4D97-AF65-F5344CB8AC3E}">
        <p14:creationId xmlns:p14="http://schemas.microsoft.com/office/powerpoint/2010/main" val="2616062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646331"/>
          </a:xfrm>
          <a:prstGeom prst="rect">
            <a:avLst/>
          </a:prstGeom>
          <a:noFill/>
        </p:spPr>
        <p:txBody>
          <a:bodyPr wrap="square" rtlCol="0">
            <a:spAutoFit/>
          </a:bodyPr>
          <a:lstStyle/>
          <a:p>
            <a:r>
              <a:rPr lang="en-US" dirty="0">
                <a:solidFill>
                  <a:srgbClr val="C00000"/>
                </a:solidFill>
              </a:rPr>
              <a:t>Start with the command “with”</a:t>
            </a:r>
          </a:p>
        </p:txBody>
      </p:sp>
      <p:sp>
        <p:nvSpPr>
          <p:cNvPr id="5" name="Oval 4">
            <a:extLst>
              <a:ext uri="{FF2B5EF4-FFF2-40B4-BE49-F238E27FC236}">
                <a16:creationId xmlns:a16="http://schemas.microsoft.com/office/drawing/2014/main" id="{BA323F25-CB45-4557-B866-5E25F1AEE7A0}"/>
              </a:ext>
            </a:extLst>
          </p:cNvPr>
          <p:cNvSpPr/>
          <p:nvPr/>
        </p:nvSpPr>
        <p:spPr>
          <a:xfrm>
            <a:off x="749827" y="2241755"/>
            <a:ext cx="1064225"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606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a:xfrm>
            <a:off x="838200" y="1825625"/>
            <a:ext cx="10515600" cy="3172164"/>
          </a:xfrm>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923330"/>
          </a:xfrm>
          <a:prstGeom prst="rect">
            <a:avLst/>
          </a:prstGeom>
          <a:noFill/>
        </p:spPr>
        <p:txBody>
          <a:bodyPr wrap="square" rtlCol="0">
            <a:spAutoFit/>
          </a:bodyPr>
          <a:lstStyle/>
          <a:p>
            <a:r>
              <a:rPr lang="en-US" dirty="0">
                <a:solidFill>
                  <a:srgbClr val="C00000"/>
                </a:solidFill>
              </a:rPr>
              <a:t>Then write the open command, the same way as before</a:t>
            </a:r>
          </a:p>
        </p:txBody>
      </p:sp>
      <p:sp>
        <p:nvSpPr>
          <p:cNvPr id="5" name="Oval 4">
            <a:extLst>
              <a:ext uri="{FF2B5EF4-FFF2-40B4-BE49-F238E27FC236}">
                <a16:creationId xmlns:a16="http://schemas.microsoft.com/office/drawing/2014/main" id="{BA323F25-CB45-4557-B866-5E25F1AEE7A0}"/>
              </a:ext>
            </a:extLst>
          </p:cNvPr>
          <p:cNvSpPr/>
          <p:nvPr/>
        </p:nvSpPr>
        <p:spPr>
          <a:xfrm>
            <a:off x="1804336" y="2219632"/>
            <a:ext cx="2937270"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08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369332"/>
          </a:xfrm>
          <a:prstGeom prst="rect">
            <a:avLst/>
          </a:prstGeom>
          <a:noFill/>
        </p:spPr>
        <p:txBody>
          <a:bodyPr wrap="square" rtlCol="0">
            <a:spAutoFit/>
          </a:bodyPr>
          <a:lstStyle/>
          <a:p>
            <a:r>
              <a:rPr lang="en-US" dirty="0">
                <a:solidFill>
                  <a:srgbClr val="C00000"/>
                </a:solidFill>
              </a:rPr>
              <a:t>Then the word “as”</a:t>
            </a:r>
          </a:p>
        </p:txBody>
      </p:sp>
      <p:sp>
        <p:nvSpPr>
          <p:cNvPr id="5" name="Oval 4">
            <a:extLst>
              <a:ext uri="{FF2B5EF4-FFF2-40B4-BE49-F238E27FC236}">
                <a16:creationId xmlns:a16="http://schemas.microsoft.com/office/drawing/2014/main" id="{BA323F25-CB45-4557-B866-5E25F1AEE7A0}"/>
              </a:ext>
            </a:extLst>
          </p:cNvPr>
          <p:cNvSpPr/>
          <p:nvPr/>
        </p:nvSpPr>
        <p:spPr>
          <a:xfrm>
            <a:off x="4627365" y="2249129"/>
            <a:ext cx="741048"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938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opening with an assignment and later closing:</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646331"/>
          </a:xfrm>
          <a:prstGeom prst="rect">
            <a:avLst/>
          </a:prstGeom>
          <a:noFill/>
        </p:spPr>
        <p:txBody>
          <a:bodyPr wrap="square" rtlCol="0">
            <a:spAutoFit/>
          </a:bodyPr>
          <a:lstStyle/>
          <a:p>
            <a:r>
              <a:rPr lang="en-US" dirty="0">
                <a:solidFill>
                  <a:srgbClr val="C00000"/>
                </a:solidFill>
              </a:rPr>
              <a:t>Then the variable name for the file identifier</a:t>
            </a:r>
          </a:p>
        </p:txBody>
      </p:sp>
      <p:sp>
        <p:nvSpPr>
          <p:cNvPr id="5" name="Oval 4">
            <a:extLst>
              <a:ext uri="{FF2B5EF4-FFF2-40B4-BE49-F238E27FC236}">
                <a16:creationId xmlns:a16="http://schemas.microsoft.com/office/drawing/2014/main" id="{BA323F25-CB45-4557-B866-5E25F1AEE7A0}"/>
              </a:ext>
            </a:extLst>
          </p:cNvPr>
          <p:cNvSpPr/>
          <p:nvPr/>
        </p:nvSpPr>
        <p:spPr>
          <a:xfrm>
            <a:off x="5354951" y="2219632"/>
            <a:ext cx="1635783"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095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4FD-7774-4786-A82B-AD735AA438DB}"/>
              </a:ext>
            </a:extLst>
          </p:cNvPr>
          <p:cNvSpPr>
            <a:spLocks noGrp="1"/>
          </p:cNvSpPr>
          <p:nvPr>
            <p:ph type="title"/>
          </p:nvPr>
        </p:nvSpPr>
        <p:spPr/>
        <p:txBody>
          <a:bodyPr/>
          <a:lstStyle/>
          <a:p>
            <a:pPr algn="ctr"/>
            <a:r>
              <a:rPr lang="en-US" b="1" dirty="0" err="1">
                <a:solidFill>
                  <a:srgbClr val="FF0000"/>
                </a:solidFill>
              </a:rPr>
              <a:t>Input/Output</a:t>
            </a:r>
            <a:endParaRPr lang="en-US" b="1" dirty="0">
              <a:solidFill>
                <a:srgbClr val="FF0000"/>
              </a:solidFill>
            </a:endParaRPr>
          </a:p>
        </p:txBody>
      </p:sp>
      <p:sp>
        <p:nvSpPr>
          <p:cNvPr id="3" name="Content Placeholder 2">
            <a:extLst>
              <a:ext uri="{FF2B5EF4-FFF2-40B4-BE49-F238E27FC236}">
                <a16:creationId xmlns:a16="http://schemas.microsoft.com/office/drawing/2014/main" id="{2F859663-9C39-43C4-A4EB-575B8E56B636}"/>
              </a:ext>
            </a:extLst>
          </p:cNvPr>
          <p:cNvSpPr>
            <a:spLocks noGrp="1"/>
          </p:cNvSpPr>
          <p:nvPr>
            <p:ph idx="1"/>
          </p:nvPr>
        </p:nvSpPr>
        <p:spPr/>
        <p:txBody>
          <a:bodyPr>
            <a:normAutofit fontScale="92500" lnSpcReduction="10000"/>
          </a:bodyPr>
          <a:lstStyle/>
          <a:p>
            <a:pPr>
              <a:lnSpc>
                <a:spcPct val="150000"/>
              </a:lnSpc>
            </a:pPr>
            <a:r>
              <a:rPr lang="en-US" dirty="0"/>
              <a:t>To this point, we’ve received input and output from the “console”</a:t>
            </a:r>
          </a:p>
          <a:p>
            <a:pPr lvl="1">
              <a:lnSpc>
                <a:spcPct val="150000"/>
              </a:lnSpc>
            </a:pPr>
            <a:r>
              <a:rPr lang="en-US" dirty="0"/>
              <a:t>The interactive window that is the default </a:t>
            </a:r>
          </a:p>
          <a:p>
            <a:pPr>
              <a:lnSpc>
                <a:spcPct val="150000"/>
              </a:lnSpc>
            </a:pPr>
            <a:r>
              <a:rPr lang="en-US" dirty="0"/>
              <a:t>We have the </a:t>
            </a:r>
            <a:r>
              <a:rPr lang="en-US" b="1" dirty="0">
                <a:solidFill>
                  <a:srgbClr val="C00000"/>
                </a:solidFill>
              </a:rPr>
              <a:t>print</a:t>
            </a:r>
            <a:r>
              <a:rPr lang="en-US" dirty="0"/>
              <a:t> command to print to the console</a:t>
            </a:r>
          </a:p>
          <a:p>
            <a:pPr>
              <a:lnSpc>
                <a:spcPct val="150000"/>
              </a:lnSpc>
            </a:pPr>
            <a:r>
              <a:rPr lang="en-US" dirty="0"/>
              <a:t>We have the </a:t>
            </a:r>
            <a:r>
              <a:rPr lang="en-US" b="1" dirty="0">
                <a:solidFill>
                  <a:srgbClr val="C00000"/>
                </a:solidFill>
              </a:rPr>
              <a:t>input</a:t>
            </a:r>
            <a:r>
              <a:rPr lang="en-US" dirty="0"/>
              <a:t> command to read from the console</a:t>
            </a:r>
          </a:p>
          <a:p>
            <a:pPr lvl="1">
              <a:lnSpc>
                <a:spcPct val="150000"/>
              </a:lnSpc>
            </a:pPr>
            <a:r>
              <a:rPr lang="en-US" dirty="0"/>
              <a:t>And, to also print a message to the console, first</a:t>
            </a:r>
          </a:p>
          <a:p>
            <a:pPr lvl="1">
              <a:lnSpc>
                <a:spcPct val="150000"/>
              </a:lnSpc>
            </a:pPr>
            <a:endParaRPr lang="en-US" dirty="0"/>
          </a:p>
          <a:p>
            <a:pPr>
              <a:lnSpc>
                <a:spcPct val="150000"/>
              </a:lnSpc>
            </a:pPr>
            <a:r>
              <a:rPr lang="en-US" dirty="0"/>
              <a:t>But, how do we deal with files?</a:t>
            </a:r>
          </a:p>
        </p:txBody>
      </p:sp>
    </p:spTree>
    <p:extLst>
      <p:ext uri="{BB962C8B-B14F-4D97-AF65-F5344CB8AC3E}">
        <p14:creationId xmlns:p14="http://schemas.microsoft.com/office/powerpoint/2010/main" val="758359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a:t>
            </a:r>
            <a:r>
              <a:rPr lang="en-US" dirty="0">
                <a:solidFill>
                  <a:srgbClr val="C00000"/>
                </a:solidFill>
              </a:rPr>
              <a:t>opening with an assignment </a:t>
            </a:r>
            <a:r>
              <a:rPr lang="en-US" dirty="0"/>
              <a:t>and </a:t>
            </a:r>
            <a:r>
              <a:rPr lang="en-US" dirty="0">
                <a:solidFill>
                  <a:srgbClr val="C00000"/>
                </a:solidFill>
              </a:rPr>
              <a:t>later closing</a:t>
            </a:r>
            <a:r>
              <a:rPr lang="en-US" dirty="0"/>
              <a:t>:</a:t>
            </a:r>
          </a:p>
          <a:p>
            <a:pPr marL="0" indent="0">
              <a:buNone/>
            </a:pPr>
            <a:r>
              <a:rPr lang="en-US" dirty="0">
                <a:solidFill>
                  <a:srgbClr val="C00000"/>
                </a:solidFill>
                <a:latin typeface="Consolas" panose="020B0609020204030204" pitchFamily="49" charset="0"/>
              </a:rPr>
              <a:t>with &lt;open command&gt; as &lt;</a:t>
            </a:r>
            <a:r>
              <a:rPr lang="en-US" dirty="0" err="1">
                <a:solidFill>
                  <a:srgbClr val="C00000"/>
                </a:solidFill>
                <a:latin typeface="Consolas" panose="020B0609020204030204" pitchFamily="49" charset="0"/>
              </a:rPr>
              <a:t>fileID</a:t>
            </a:r>
            <a:r>
              <a:rPr lang="en-US" dirty="0">
                <a:solidFill>
                  <a:srgbClr val="C00000"/>
                </a:solidFill>
                <a:latin typeface="Consolas" panose="020B0609020204030204" pitchFamily="49" charset="0"/>
              </a:rPr>
              <a:t>&gt;:</a:t>
            </a:r>
          </a:p>
        </p:txBody>
      </p:sp>
      <p:sp>
        <p:nvSpPr>
          <p:cNvPr id="4" name="TextBox 3">
            <a:extLst>
              <a:ext uri="{FF2B5EF4-FFF2-40B4-BE49-F238E27FC236}">
                <a16:creationId xmlns:a16="http://schemas.microsoft.com/office/drawing/2014/main" id="{141EC803-E0BB-4055-8233-8CC2B0B22C0C}"/>
              </a:ext>
            </a:extLst>
          </p:cNvPr>
          <p:cNvSpPr txBox="1"/>
          <p:nvPr/>
        </p:nvSpPr>
        <p:spPr>
          <a:xfrm>
            <a:off x="2799736" y="3539629"/>
            <a:ext cx="2667000" cy="923330"/>
          </a:xfrm>
          <a:prstGeom prst="rect">
            <a:avLst/>
          </a:prstGeom>
          <a:noFill/>
        </p:spPr>
        <p:txBody>
          <a:bodyPr wrap="square" rtlCol="0">
            <a:spAutoFit/>
          </a:bodyPr>
          <a:lstStyle/>
          <a:p>
            <a:r>
              <a:rPr lang="en-US" b="1" dirty="0">
                <a:solidFill>
                  <a:srgbClr val="0070C0"/>
                </a:solidFill>
              </a:rPr>
              <a:t>And </a:t>
            </a:r>
            <a:r>
              <a:rPr lang="en-US" b="1" dirty="0" err="1">
                <a:solidFill>
                  <a:srgbClr val="0070C0"/>
                </a:solidFill>
              </a:rPr>
              <a:t>finaly</a:t>
            </a:r>
            <a:r>
              <a:rPr lang="en-US" b="1" dirty="0">
                <a:solidFill>
                  <a:srgbClr val="0070C0"/>
                </a:solidFill>
              </a:rPr>
              <a:t> a colon, after which we indent the subsequent lines.</a:t>
            </a:r>
          </a:p>
        </p:txBody>
      </p:sp>
      <p:sp>
        <p:nvSpPr>
          <p:cNvPr id="5" name="Oval 4">
            <a:extLst>
              <a:ext uri="{FF2B5EF4-FFF2-40B4-BE49-F238E27FC236}">
                <a16:creationId xmlns:a16="http://schemas.microsoft.com/office/drawing/2014/main" id="{BA323F25-CB45-4557-B866-5E25F1AEE7A0}"/>
              </a:ext>
            </a:extLst>
          </p:cNvPr>
          <p:cNvSpPr/>
          <p:nvPr/>
        </p:nvSpPr>
        <p:spPr>
          <a:xfrm>
            <a:off x="6918281" y="2241754"/>
            <a:ext cx="33055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877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F0-552D-4F40-B902-CD7BCB419D69}"/>
              </a:ext>
            </a:extLst>
          </p:cNvPr>
          <p:cNvSpPr>
            <a:spLocks noGrp="1"/>
          </p:cNvSpPr>
          <p:nvPr>
            <p:ph type="title"/>
          </p:nvPr>
        </p:nvSpPr>
        <p:spPr/>
        <p:txBody>
          <a:bodyPr/>
          <a:lstStyle/>
          <a:p>
            <a:pPr algn="ctr"/>
            <a:r>
              <a:rPr lang="en-US" b="1" dirty="0">
                <a:solidFill>
                  <a:srgbClr val="C00000"/>
                </a:solidFill>
              </a:rPr>
              <a:t>An alternative</a:t>
            </a:r>
          </a:p>
        </p:txBody>
      </p:sp>
      <p:sp>
        <p:nvSpPr>
          <p:cNvPr id="3" name="Content Placeholder 2">
            <a:extLst>
              <a:ext uri="{FF2B5EF4-FFF2-40B4-BE49-F238E27FC236}">
                <a16:creationId xmlns:a16="http://schemas.microsoft.com/office/drawing/2014/main" id="{A1D8D267-489C-478E-8736-A61BFB9B174E}"/>
              </a:ext>
            </a:extLst>
          </p:cNvPr>
          <p:cNvSpPr>
            <a:spLocks noGrp="1"/>
          </p:cNvSpPr>
          <p:nvPr>
            <p:ph idx="1"/>
          </p:nvPr>
        </p:nvSpPr>
        <p:spPr/>
        <p:txBody>
          <a:bodyPr/>
          <a:lstStyle/>
          <a:p>
            <a:r>
              <a:rPr lang="en-US" dirty="0"/>
              <a:t>An alternative to </a:t>
            </a:r>
            <a:r>
              <a:rPr lang="en-US" dirty="0">
                <a:solidFill>
                  <a:srgbClr val="C00000"/>
                </a:solidFill>
              </a:rPr>
              <a:t>opening with an assignment and later closing</a:t>
            </a:r>
            <a:r>
              <a:rPr lang="en-US" dirty="0"/>
              <a:t>:</a:t>
            </a:r>
          </a:p>
          <a:p>
            <a:pPr marL="0" indent="0">
              <a:buNone/>
            </a:pPr>
            <a:r>
              <a:rPr lang="en-US" dirty="0">
                <a:latin typeface="Consolas" panose="020B0609020204030204" pitchFamily="49" charset="0"/>
              </a:rPr>
              <a:t>with &lt;open command&gt; as &lt;</a:t>
            </a:r>
            <a:r>
              <a:rPr lang="en-US" dirty="0" err="1">
                <a:latin typeface="Consolas" panose="020B0609020204030204" pitchFamily="49" charset="0"/>
              </a:rPr>
              <a:t>fileID</a:t>
            </a:r>
            <a:r>
              <a:rPr lang="en-US" dirty="0">
                <a:latin typeface="Consolas" panose="020B0609020204030204" pitchFamily="49" charset="0"/>
              </a:rPr>
              <a:t>&gt;:</a:t>
            </a:r>
          </a:p>
          <a:p>
            <a:endParaRPr lang="en-US" dirty="0"/>
          </a:p>
          <a:p>
            <a:r>
              <a:rPr lang="en-US" b="1" dirty="0">
                <a:solidFill>
                  <a:srgbClr val="0070C0"/>
                </a:solidFill>
              </a:rPr>
              <a:t>When you finish with the indented portion, then the file is automatically closed.</a:t>
            </a:r>
          </a:p>
          <a:p>
            <a:r>
              <a:rPr lang="en-US" dirty="0"/>
              <a:t>The </a:t>
            </a:r>
            <a:r>
              <a:rPr lang="en-US" dirty="0" err="1"/>
              <a:t>fileID</a:t>
            </a:r>
            <a:r>
              <a:rPr lang="en-US" dirty="0"/>
              <a:t> variable can be used to refer to the file within the indented portion of the code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2453054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D3FC-6C80-4E0A-85DC-E44E981EC77A}"/>
              </a:ext>
            </a:extLst>
          </p:cNvPr>
          <p:cNvSpPr>
            <a:spLocks noGrp="1"/>
          </p:cNvSpPr>
          <p:nvPr>
            <p:ph type="title"/>
          </p:nvPr>
        </p:nvSpPr>
        <p:spPr>
          <a:xfrm>
            <a:off x="789339" y="494573"/>
            <a:ext cx="10515600" cy="1325563"/>
          </a:xfrm>
        </p:spPr>
        <p:txBody>
          <a:bodyPr/>
          <a:lstStyle/>
          <a:p>
            <a:pPr algn="ctr"/>
            <a:r>
              <a:rPr lang="en-US" b="1" dirty="0">
                <a:solidFill>
                  <a:srgbClr val="C00000"/>
                </a:solidFill>
              </a:rPr>
              <a:t>The two alternatives:</a:t>
            </a:r>
          </a:p>
        </p:txBody>
      </p:sp>
      <p:sp>
        <p:nvSpPr>
          <p:cNvPr id="3" name="Content Placeholder 2">
            <a:extLst>
              <a:ext uri="{FF2B5EF4-FFF2-40B4-BE49-F238E27FC236}">
                <a16:creationId xmlns:a16="http://schemas.microsoft.com/office/drawing/2014/main" id="{C7637D65-EF95-4A21-A402-0E51170A9000}"/>
              </a:ext>
            </a:extLst>
          </p:cNvPr>
          <p:cNvSpPr>
            <a:spLocks noGrp="1"/>
          </p:cNvSpPr>
          <p:nvPr>
            <p:ph idx="1"/>
          </p:nvPr>
        </p:nvSpPr>
        <p:spPr>
          <a:xfrm>
            <a:off x="2722841" y="1748843"/>
            <a:ext cx="8005653" cy="4351338"/>
          </a:xfrm>
        </p:spPr>
        <p:txBody>
          <a:bodyPr>
            <a:normAutofit/>
          </a:bodyPr>
          <a:lstStyle/>
          <a:p>
            <a:pPr marL="0" indent="0">
              <a:buNone/>
            </a:pPr>
            <a:r>
              <a:rPr lang="en-US" dirty="0">
                <a:solidFill>
                  <a:srgbClr val="0070C0"/>
                </a:solidFill>
                <a:latin typeface="Consolas" panose="020B0609020204030204" pitchFamily="49" charset="0"/>
              </a:rPr>
              <a:t>### OPTION 1</a:t>
            </a:r>
          </a:p>
          <a:p>
            <a:pPr marL="0" indent="0">
              <a:buNone/>
            </a:pPr>
            <a:r>
              <a:rPr lang="en-US" dirty="0" err="1">
                <a:latin typeface="Consolas" panose="020B0609020204030204" pitchFamily="49" charset="0"/>
              </a:rPr>
              <a:t>myfile</a:t>
            </a:r>
            <a:r>
              <a:rPr lang="en-US" dirty="0">
                <a:latin typeface="Consolas" panose="020B0609020204030204" pitchFamily="49" charset="0"/>
              </a:rPr>
              <a:t> = open("data.</a:t>
            </a:r>
            <a:r>
              <a:rPr lang="en-US" dirty="0" err="1">
                <a:latin typeface="Consolas" panose="020B0609020204030204" pitchFamily="49" charset="0"/>
              </a:rPr>
              <a:t>dat</a:t>
            </a:r>
            <a:r>
              <a:rPr lang="en-US" dirty="0">
                <a:latin typeface="Consolas" panose="020B0609020204030204" pitchFamily="49" charset="0"/>
              </a:rPr>
              <a:t>",r+)</a:t>
            </a:r>
          </a:p>
          <a:p>
            <a:pPr marL="0" indent="0">
              <a:buNone/>
            </a:pPr>
            <a:r>
              <a:rPr lang="en-US" dirty="0">
                <a:latin typeface="Consolas" panose="020B0609020204030204" pitchFamily="49" charset="0"/>
              </a:rPr>
              <a:t>#Do stuff with </a:t>
            </a:r>
            <a:r>
              <a:rPr lang="en-US" dirty="0" err="1">
                <a:latin typeface="Consolas" panose="020B0609020204030204" pitchFamily="49" charset="0"/>
              </a:rPr>
              <a:t>myfile</a:t>
            </a:r>
            <a:r>
              <a:rPr lang="en-US" dirty="0">
                <a:latin typeface="Consolas" panose="020B0609020204030204" pitchFamily="49" charset="0"/>
              </a:rPr>
              <a:t> - read/write</a:t>
            </a:r>
          </a:p>
          <a:p>
            <a:pPr marL="0" indent="0">
              <a:buNone/>
            </a:pPr>
            <a:r>
              <a:rPr lang="en-US" dirty="0" err="1">
                <a:latin typeface="Consolas" panose="020B0609020204030204" pitchFamily="49" charset="0"/>
              </a:rPr>
              <a:t>myfile.close</a:t>
            </a:r>
            <a:r>
              <a:rPr lang="en-US" dirty="0">
                <a:latin typeface="Consolas" panose="020B0609020204030204" pitchFamily="49" charset="0"/>
              </a:rPr>
              <a:t>()</a:t>
            </a:r>
          </a:p>
          <a:p>
            <a:pPr marL="0" indent="0">
              <a:buNone/>
            </a:pPr>
            <a:endParaRPr lang="en-US" dirty="0"/>
          </a:p>
          <a:p>
            <a:pPr marL="0" indent="0">
              <a:buNone/>
            </a:pPr>
            <a:r>
              <a:rPr lang="en-US" dirty="0">
                <a:solidFill>
                  <a:srgbClr val="0070C0"/>
                </a:solidFill>
                <a:latin typeface="Consolas" panose="020B0609020204030204" pitchFamily="49" charset="0"/>
              </a:rPr>
              <a:t>### OPTION 2</a:t>
            </a:r>
          </a:p>
          <a:p>
            <a:pPr marL="0" indent="0">
              <a:buNone/>
            </a:pPr>
            <a:r>
              <a:rPr lang="en-US" dirty="0">
                <a:latin typeface="Consolas" panose="020B0609020204030204" pitchFamily="49" charset="0"/>
              </a:rPr>
              <a:t>with open("data.</a:t>
            </a:r>
            <a:r>
              <a:rPr lang="en-US" dirty="0" err="1">
                <a:latin typeface="Consolas" panose="020B0609020204030204" pitchFamily="49" charset="0"/>
              </a:rPr>
              <a:t>dat</a:t>
            </a:r>
            <a:r>
              <a:rPr lang="en-US" dirty="0">
                <a:latin typeface="Consolas" panose="020B0609020204030204" pitchFamily="49" charset="0"/>
              </a:rPr>
              <a:t>",r+) as </a:t>
            </a:r>
            <a:r>
              <a:rPr lang="en-US" dirty="0" err="1">
                <a:latin typeface="Consolas" panose="020B0609020204030204" pitchFamily="49" charset="0"/>
              </a:rPr>
              <a:t>myfile</a:t>
            </a:r>
            <a:r>
              <a:rPr lang="en-US" dirty="0">
                <a:latin typeface="Consolas" panose="020B0609020204030204" pitchFamily="49" charset="0"/>
              </a:rPr>
              <a:t>:</a:t>
            </a:r>
          </a:p>
          <a:p>
            <a:pPr marL="0" indent="0">
              <a:buNone/>
            </a:pPr>
            <a:r>
              <a:rPr lang="en-US" dirty="0">
                <a:latin typeface="Consolas" panose="020B0609020204030204" pitchFamily="49" charset="0"/>
              </a:rPr>
              <a:t>    #Do stuff with </a:t>
            </a:r>
            <a:r>
              <a:rPr lang="en-US" dirty="0" err="1">
                <a:latin typeface="Consolas" panose="020B0609020204030204" pitchFamily="49" charset="0"/>
              </a:rPr>
              <a:t>myfile</a:t>
            </a:r>
            <a:r>
              <a:rPr lang="en-US" dirty="0">
                <a:latin typeface="Consolas" panose="020B0609020204030204" pitchFamily="49" charset="0"/>
              </a:rPr>
              <a:t> - read/write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9062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760F-9E3F-4030-AE5F-0470E68B5BD1}"/>
              </a:ext>
            </a:extLst>
          </p:cNvPr>
          <p:cNvSpPr>
            <a:spLocks noGrp="1"/>
          </p:cNvSpPr>
          <p:nvPr>
            <p:ph type="title"/>
          </p:nvPr>
        </p:nvSpPr>
        <p:spPr/>
        <p:txBody>
          <a:bodyPr/>
          <a:lstStyle/>
          <a:p>
            <a:pPr algn="ctr"/>
            <a:r>
              <a:rPr lang="en-US" b="1" dirty="0">
                <a:solidFill>
                  <a:srgbClr val="C00000"/>
                </a:solidFill>
              </a:rPr>
              <a:t>Which version to use?</a:t>
            </a:r>
          </a:p>
        </p:txBody>
      </p:sp>
      <p:sp>
        <p:nvSpPr>
          <p:cNvPr id="3" name="Content Placeholder 2">
            <a:extLst>
              <a:ext uri="{FF2B5EF4-FFF2-40B4-BE49-F238E27FC236}">
                <a16:creationId xmlns:a16="http://schemas.microsoft.com/office/drawing/2014/main" id="{127C9AEB-D67E-4EB1-92DA-AE93FF885BD4}"/>
              </a:ext>
            </a:extLst>
          </p:cNvPr>
          <p:cNvSpPr>
            <a:spLocks noGrp="1"/>
          </p:cNvSpPr>
          <p:nvPr>
            <p:ph idx="1"/>
          </p:nvPr>
        </p:nvSpPr>
        <p:spPr/>
        <p:txBody>
          <a:bodyPr>
            <a:normAutofit lnSpcReduction="10000"/>
          </a:bodyPr>
          <a:lstStyle/>
          <a:p>
            <a:pPr>
              <a:lnSpc>
                <a:spcPct val="200000"/>
              </a:lnSpc>
            </a:pPr>
            <a:r>
              <a:rPr lang="en-US" dirty="0"/>
              <a:t>Separate </a:t>
            </a:r>
            <a:r>
              <a:rPr lang="en-US" dirty="0">
                <a:solidFill>
                  <a:srgbClr val="0070C0"/>
                </a:solidFill>
              </a:rPr>
              <a:t>open and close </a:t>
            </a:r>
            <a:r>
              <a:rPr lang="en-US" dirty="0"/>
              <a:t>commands are best for:</a:t>
            </a:r>
          </a:p>
          <a:p>
            <a:pPr lvl="1">
              <a:lnSpc>
                <a:spcPct val="200000"/>
              </a:lnSpc>
            </a:pPr>
            <a:r>
              <a:rPr lang="en-US" dirty="0"/>
              <a:t>When you will have </a:t>
            </a:r>
            <a:r>
              <a:rPr lang="en-US" dirty="0">
                <a:solidFill>
                  <a:srgbClr val="0070C0"/>
                </a:solidFill>
              </a:rPr>
              <a:t>multiple files </a:t>
            </a:r>
            <a:r>
              <a:rPr lang="en-US" dirty="0"/>
              <a:t>open at once or for a long time</a:t>
            </a:r>
          </a:p>
          <a:p>
            <a:pPr lvl="2">
              <a:lnSpc>
                <a:spcPct val="200000"/>
              </a:lnSpc>
            </a:pPr>
            <a:r>
              <a:rPr lang="en-US" dirty="0"/>
              <a:t>The with…as formulation would result in excessive indentation</a:t>
            </a:r>
          </a:p>
          <a:p>
            <a:pPr lvl="1">
              <a:lnSpc>
                <a:spcPct val="200000"/>
              </a:lnSpc>
            </a:pPr>
            <a:r>
              <a:rPr lang="en-US" dirty="0"/>
              <a:t>When the </a:t>
            </a:r>
            <a:r>
              <a:rPr lang="en-US" dirty="0">
                <a:solidFill>
                  <a:srgbClr val="0070C0"/>
                </a:solidFill>
              </a:rPr>
              <a:t>open/close commands </a:t>
            </a:r>
            <a:r>
              <a:rPr lang="en-US" dirty="0"/>
              <a:t>are not nested:</a:t>
            </a:r>
          </a:p>
          <a:p>
            <a:pPr lvl="2">
              <a:lnSpc>
                <a:spcPct val="200000"/>
              </a:lnSpc>
            </a:pPr>
            <a:r>
              <a:rPr lang="en-US" dirty="0"/>
              <a:t>e.g. Open 1 -&gt; Open 2 -&gt; Close 1 -&gt; Close 2</a:t>
            </a:r>
          </a:p>
          <a:p>
            <a:pPr lvl="2">
              <a:lnSpc>
                <a:spcPct val="200000"/>
              </a:lnSpc>
            </a:pPr>
            <a:r>
              <a:rPr lang="en-US" dirty="0"/>
              <a:t>This is not possible for with…as</a:t>
            </a:r>
          </a:p>
          <a:p>
            <a:pPr lvl="1">
              <a:lnSpc>
                <a:spcPct val="200000"/>
              </a:lnSpc>
            </a:pPr>
            <a:endParaRPr lang="en-US" dirty="0"/>
          </a:p>
        </p:txBody>
      </p:sp>
    </p:spTree>
    <p:extLst>
      <p:ext uri="{BB962C8B-B14F-4D97-AF65-F5344CB8AC3E}">
        <p14:creationId xmlns:p14="http://schemas.microsoft.com/office/powerpoint/2010/main" val="1294086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Which version to use?</a:t>
            </a:r>
            <a:endParaRPr lang="en-US" dirty="0"/>
          </a:p>
        </p:txBody>
      </p:sp>
      <p:sp>
        <p:nvSpPr>
          <p:cNvPr id="3" name="Content Placeholder 2"/>
          <p:cNvSpPr>
            <a:spLocks noGrp="1"/>
          </p:cNvSpPr>
          <p:nvPr>
            <p:ph idx="1"/>
          </p:nvPr>
        </p:nvSpPr>
        <p:spPr>
          <a:xfrm>
            <a:off x="838200" y="1825625"/>
            <a:ext cx="10515600" cy="3716616"/>
          </a:xfrm>
        </p:spPr>
        <p:txBody>
          <a:bodyPr>
            <a:noAutofit/>
          </a:bodyPr>
          <a:lstStyle/>
          <a:p>
            <a:pPr>
              <a:lnSpc>
                <a:spcPct val="200000"/>
              </a:lnSpc>
            </a:pPr>
            <a:r>
              <a:rPr lang="en-US" sz="2400" dirty="0"/>
              <a:t>Using the </a:t>
            </a:r>
            <a:r>
              <a:rPr lang="en-US" sz="2400" dirty="0">
                <a:solidFill>
                  <a:srgbClr val="0070C0"/>
                </a:solidFill>
              </a:rPr>
              <a:t>with...</a:t>
            </a:r>
            <a:r>
              <a:rPr lang="en-US" sz="2400" dirty="0"/>
              <a:t>as formulation is better for:</a:t>
            </a:r>
          </a:p>
          <a:p>
            <a:pPr lvl="1">
              <a:lnSpc>
                <a:spcPct val="200000"/>
              </a:lnSpc>
            </a:pPr>
            <a:r>
              <a:rPr lang="en-US" dirty="0">
                <a:solidFill>
                  <a:srgbClr val="C00000"/>
                </a:solidFill>
              </a:rPr>
              <a:t>Ensuring that your file is always closed correctly</a:t>
            </a:r>
          </a:p>
          <a:p>
            <a:pPr lvl="2">
              <a:lnSpc>
                <a:spcPct val="200000"/>
              </a:lnSpc>
            </a:pPr>
            <a:r>
              <a:rPr lang="en-US" sz="2400" dirty="0"/>
              <a:t>Separate statements could have problems if there is an error before closing</a:t>
            </a:r>
          </a:p>
          <a:p>
            <a:pPr lvl="1">
              <a:lnSpc>
                <a:spcPct val="200000"/>
              </a:lnSpc>
            </a:pPr>
            <a:r>
              <a:rPr lang="en-US" dirty="0"/>
              <a:t>Clearly delineating which part of the code is doing file operations</a:t>
            </a:r>
          </a:p>
          <a:p>
            <a:pPr marL="0" indent="0">
              <a:lnSpc>
                <a:spcPct val="200000"/>
              </a:lnSpc>
              <a:buNone/>
            </a:pPr>
            <a:endParaRPr lang="en-US" sz="2400" dirty="0"/>
          </a:p>
        </p:txBody>
      </p:sp>
    </p:spTree>
    <p:extLst>
      <p:ext uri="{BB962C8B-B14F-4D97-AF65-F5344CB8AC3E}">
        <p14:creationId xmlns:p14="http://schemas.microsoft.com/office/powerpoint/2010/main" val="1020692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pPr algn="ctr"/>
            <a:r>
              <a:rPr lang="en-US" b="1" dirty="0">
                <a:solidFill>
                  <a:srgbClr val="C00000"/>
                </a:solidFill>
              </a:rPr>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pPr>
              <a:lnSpc>
                <a:spcPct val="200000"/>
              </a:lnSpc>
            </a:pPr>
            <a:r>
              <a:rPr lang="en-US" dirty="0"/>
              <a:t>We’ll assume we are </a:t>
            </a:r>
            <a:r>
              <a:rPr lang="en-US" b="1" dirty="0"/>
              <a:t>not</a:t>
            </a:r>
            <a:r>
              <a:rPr lang="en-US" dirty="0"/>
              <a:t> using binary (just standard read/write)</a:t>
            </a:r>
          </a:p>
          <a:p>
            <a:pPr>
              <a:lnSpc>
                <a:spcPct val="200000"/>
              </a:lnSpc>
            </a:pPr>
            <a:r>
              <a:rPr lang="en-US" dirty="0"/>
              <a:t>To write, we will use the write command:</a:t>
            </a:r>
          </a:p>
          <a:p>
            <a:pPr marL="0" indent="0">
              <a:lnSpc>
                <a:spcPct val="200000"/>
              </a:lnSpc>
              <a:buNone/>
            </a:pPr>
            <a:r>
              <a:rPr lang="en-US" dirty="0">
                <a:solidFill>
                  <a:srgbClr val="C00000"/>
                </a:solidFill>
                <a:latin typeface="Consolas" panose="020B0609020204030204" pitchFamily="49" charset="0"/>
              </a:rPr>
              <a:t>&lt;</a:t>
            </a:r>
            <a:r>
              <a:rPr lang="en-US" dirty="0" err="1">
                <a:solidFill>
                  <a:srgbClr val="C00000"/>
                </a:solidFill>
                <a:latin typeface="Consolas" panose="020B0609020204030204" pitchFamily="49" charset="0"/>
              </a:rPr>
              <a:t>fileID</a:t>
            </a:r>
            <a:r>
              <a:rPr lang="en-US" dirty="0">
                <a:solidFill>
                  <a:srgbClr val="C00000"/>
                </a:solidFill>
                <a:latin typeface="Consolas" panose="020B0609020204030204" pitchFamily="49" charset="0"/>
              </a:rPr>
              <a:t>&gt;.write(&lt;string to write&gt;)</a:t>
            </a:r>
          </a:p>
        </p:txBody>
      </p:sp>
    </p:spTree>
    <p:extLst>
      <p:ext uri="{BB962C8B-B14F-4D97-AF65-F5344CB8AC3E}">
        <p14:creationId xmlns:p14="http://schemas.microsoft.com/office/powerpoint/2010/main" val="1120484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pPr algn="ctr"/>
            <a:r>
              <a:rPr lang="en-US" b="1" dirty="0">
                <a:solidFill>
                  <a:srgbClr val="C00000"/>
                </a:solidFill>
              </a:rPr>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t>not</a:t>
            </a:r>
            <a:r>
              <a:rPr lang="en-US" dirty="0"/>
              <a:t> using binary (just standard read/write)</a:t>
            </a:r>
          </a:p>
          <a:p>
            <a:r>
              <a:rPr lang="en-US" dirty="0"/>
              <a:t>To write, we will use the write command:</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&gt;.write(&lt;string to write&gt;)</a:t>
            </a:r>
          </a:p>
        </p:txBody>
      </p:sp>
      <p:sp>
        <p:nvSpPr>
          <p:cNvPr id="4" name="TextBox 3">
            <a:extLst>
              <a:ext uri="{FF2B5EF4-FFF2-40B4-BE49-F238E27FC236}">
                <a16:creationId xmlns:a16="http://schemas.microsoft.com/office/drawing/2014/main" id="{F1395632-C8B0-48B4-A549-55E3D38E151A}"/>
              </a:ext>
            </a:extLst>
          </p:cNvPr>
          <p:cNvSpPr txBox="1"/>
          <p:nvPr/>
        </p:nvSpPr>
        <p:spPr>
          <a:xfrm>
            <a:off x="2047568" y="3871467"/>
            <a:ext cx="2667000" cy="1200329"/>
          </a:xfrm>
          <a:prstGeom prst="rect">
            <a:avLst/>
          </a:prstGeom>
          <a:noFill/>
        </p:spPr>
        <p:txBody>
          <a:bodyPr wrap="square" rtlCol="0">
            <a:spAutoFit/>
          </a:bodyPr>
          <a:lstStyle/>
          <a:p>
            <a:r>
              <a:rPr lang="en-US" dirty="0">
                <a:solidFill>
                  <a:srgbClr val="C00000"/>
                </a:solidFill>
              </a:rPr>
              <a:t>Start with the file identifier (variable name) for a file that was opened for writing or appending</a:t>
            </a:r>
          </a:p>
        </p:txBody>
      </p:sp>
      <p:sp>
        <p:nvSpPr>
          <p:cNvPr id="5" name="Oval 4">
            <a:extLst>
              <a:ext uri="{FF2B5EF4-FFF2-40B4-BE49-F238E27FC236}">
                <a16:creationId xmlns:a16="http://schemas.microsoft.com/office/drawing/2014/main" id="{608F63FF-AA0A-4560-9CE8-6E1193929473}"/>
              </a:ext>
            </a:extLst>
          </p:cNvPr>
          <p:cNvSpPr/>
          <p:nvPr/>
        </p:nvSpPr>
        <p:spPr>
          <a:xfrm>
            <a:off x="867697" y="2708370"/>
            <a:ext cx="1602657"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210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pPr algn="ctr"/>
            <a:r>
              <a:rPr lang="en-US" b="1" dirty="0">
                <a:solidFill>
                  <a:srgbClr val="C00000"/>
                </a:solidFill>
              </a:rPr>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solidFill>
                  <a:srgbClr val="C00000"/>
                </a:solidFill>
              </a:rPr>
              <a:t>not</a:t>
            </a:r>
            <a:r>
              <a:rPr lang="en-US" dirty="0">
                <a:solidFill>
                  <a:srgbClr val="C00000"/>
                </a:solidFill>
              </a:rPr>
              <a:t> </a:t>
            </a:r>
            <a:r>
              <a:rPr lang="en-US" dirty="0"/>
              <a:t>using binary (just standard read/write)</a:t>
            </a:r>
          </a:p>
          <a:p>
            <a:r>
              <a:rPr lang="en-US" dirty="0"/>
              <a:t>To write, we will use the write command:</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&gt;.write(&lt;string to write&gt;)</a:t>
            </a:r>
          </a:p>
        </p:txBody>
      </p:sp>
      <p:sp>
        <p:nvSpPr>
          <p:cNvPr id="4" name="TextBox 3">
            <a:extLst>
              <a:ext uri="{FF2B5EF4-FFF2-40B4-BE49-F238E27FC236}">
                <a16:creationId xmlns:a16="http://schemas.microsoft.com/office/drawing/2014/main" id="{F1395632-C8B0-48B4-A549-55E3D38E151A}"/>
              </a:ext>
            </a:extLst>
          </p:cNvPr>
          <p:cNvSpPr txBox="1"/>
          <p:nvPr/>
        </p:nvSpPr>
        <p:spPr>
          <a:xfrm>
            <a:off x="2047568" y="3871467"/>
            <a:ext cx="2667000" cy="1200329"/>
          </a:xfrm>
          <a:prstGeom prst="rect">
            <a:avLst/>
          </a:prstGeom>
          <a:noFill/>
        </p:spPr>
        <p:txBody>
          <a:bodyPr wrap="square" rtlCol="0">
            <a:spAutoFit/>
          </a:bodyPr>
          <a:lstStyle/>
          <a:p>
            <a:r>
              <a:rPr lang="en-US" dirty="0">
                <a:solidFill>
                  <a:srgbClr val="C00000"/>
                </a:solidFill>
              </a:rPr>
              <a:t>Then, there is a period, followed by the word “write” and then parentheses.</a:t>
            </a:r>
          </a:p>
        </p:txBody>
      </p:sp>
      <p:sp>
        <p:nvSpPr>
          <p:cNvPr id="5" name="Oval 4">
            <a:extLst>
              <a:ext uri="{FF2B5EF4-FFF2-40B4-BE49-F238E27FC236}">
                <a16:creationId xmlns:a16="http://schemas.microsoft.com/office/drawing/2014/main" id="{608F63FF-AA0A-4560-9CE8-6E1193929473}"/>
              </a:ext>
            </a:extLst>
          </p:cNvPr>
          <p:cNvSpPr/>
          <p:nvPr/>
        </p:nvSpPr>
        <p:spPr>
          <a:xfrm>
            <a:off x="2438401" y="2766300"/>
            <a:ext cx="1506794"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59D00C-6666-499A-B10F-89B83B90ADF4}"/>
              </a:ext>
            </a:extLst>
          </p:cNvPr>
          <p:cNvSpPr/>
          <p:nvPr/>
        </p:nvSpPr>
        <p:spPr>
          <a:xfrm>
            <a:off x="7194755" y="2766300"/>
            <a:ext cx="267929"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155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pPr algn="ctr"/>
            <a:r>
              <a:rPr lang="en-US" b="1" dirty="0">
                <a:solidFill>
                  <a:srgbClr val="C00000"/>
                </a:solidFill>
              </a:rPr>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solidFill>
                  <a:srgbClr val="C00000"/>
                </a:solidFill>
              </a:rPr>
              <a:t>not</a:t>
            </a:r>
            <a:r>
              <a:rPr lang="en-US" dirty="0"/>
              <a:t> using binary (just standard </a:t>
            </a:r>
            <a:r>
              <a:rPr lang="en-US" dirty="0">
                <a:solidFill>
                  <a:srgbClr val="0070C0"/>
                </a:solidFill>
              </a:rPr>
              <a:t>read/write</a:t>
            </a:r>
            <a:r>
              <a:rPr lang="en-US" dirty="0"/>
              <a:t>)</a:t>
            </a:r>
          </a:p>
          <a:p>
            <a:r>
              <a:rPr lang="en-US" dirty="0">
                <a:solidFill>
                  <a:srgbClr val="0070C0"/>
                </a:solidFill>
              </a:rPr>
              <a:t>To write</a:t>
            </a:r>
            <a:r>
              <a:rPr lang="en-US" dirty="0"/>
              <a:t>, we will use the </a:t>
            </a:r>
            <a:r>
              <a:rPr lang="en-US" dirty="0">
                <a:solidFill>
                  <a:srgbClr val="0070C0"/>
                </a:solidFill>
              </a:rPr>
              <a:t>write command:</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&gt;.write(&lt;string to write&gt;)</a:t>
            </a:r>
          </a:p>
        </p:txBody>
      </p:sp>
      <p:sp>
        <p:nvSpPr>
          <p:cNvPr id="4" name="TextBox 3">
            <a:extLst>
              <a:ext uri="{FF2B5EF4-FFF2-40B4-BE49-F238E27FC236}">
                <a16:creationId xmlns:a16="http://schemas.microsoft.com/office/drawing/2014/main" id="{F1395632-C8B0-48B4-A549-55E3D38E151A}"/>
              </a:ext>
            </a:extLst>
          </p:cNvPr>
          <p:cNvSpPr txBox="1"/>
          <p:nvPr/>
        </p:nvSpPr>
        <p:spPr>
          <a:xfrm>
            <a:off x="2047568" y="3871467"/>
            <a:ext cx="2667000" cy="646331"/>
          </a:xfrm>
          <a:prstGeom prst="rect">
            <a:avLst/>
          </a:prstGeom>
          <a:noFill/>
        </p:spPr>
        <p:txBody>
          <a:bodyPr wrap="square" rtlCol="0">
            <a:spAutoFit/>
          </a:bodyPr>
          <a:lstStyle/>
          <a:p>
            <a:r>
              <a:rPr lang="en-US" dirty="0">
                <a:solidFill>
                  <a:srgbClr val="C00000"/>
                </a:solidFill>
              </a:rPr>
              <a:t>Inside the parentheses is the string to write</a:t>
            </a:r>
          </a:p>
        </p:txBody>
      </p:sp>
      <p:sp>
        <p:nvSpPr>
          <p:cNvPr id="5" name="Oval 4">
            <a:extLst>
              <a:ext uri="{FF2B5EF4-FFF2-40B4-BE49-F238E27FC236}">
                <a16:creationId xmlns:a16="http://schemas.microsoft.com/office/drawing/2014/main" id="{608F63FF-AA0A-4560-9CE8-6E1193929473}"/>
              </a:ext>
            </a:extLst>
          </p:cNvPr>
          <p:cNvSpPr/>
          <p:nvPr/>
        </p:nvSpPr>
        <p:spPr>
          <a:xfrm>
            <a:off x="3802626" y="2708370"/>
            <a:ext cx="3431457"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26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0EA3-B0DC-4BF5-9E6A-2EEBFADE04DD}"/>
              </a:ext>
            </a:extLst>
          </p:cNvPr>
          <p:cNvSpPr>
            <a:spLocks noGrp="1"/>
          </p:cNvSpPr>
          <p:nvPr>
            <p:ph type="title"/>
          </p:nvPr>
        </p:nvSpPr>
        <p:spPr/>
        <p:txBody>
          <a:bodyPr/>
          <a:lstStyle/>
          <a:p>
            <a:pPr algn="ctr"/>
            <a:r>
              <a:rPr lang="en-US" b="1" dirty="0">
                <a:solidFill>
                  <a:srgbClr val="C00000"/>
                </a:solidFill>
              </a:rPr>
              <a:t>File operation: writing</a:t>
            </a:r>
          </a:p>
        </p:txBody>
      </p:sp>
      <p:sp>
        <p:nvSpPr>
          <p:cNvPr id="3" name="Content Placeholder 2">
            <a:extLst>
              <a:ext uri="{FF2B5EF4-FFF2-40B4-BE49-F238E27FC236}">
                <a16:creationId xmlns:a16="http://schemas.microsoft.com/office/drawing/2014/main" id="{01089D67-B187-404C-8DC9-010B7BE4D058}"/>
              </a:ext>
            </a:extLst>
          </p:cNvPr>
          <p:cNvSpPr>
            <a:spLocks noGrp="1"/>
          </p:cNvSpPr>
          <p:nvPr>
            <p:ph idx="1"/>
          </p:nvPr>
        </p:nvSpPr>
        <p:spPr/>
        <p:txBody>
          <a:bodyPr/>
          <a:lstStyle/>
          <a:p>
            <a:r>
              <a:rPr lang="en-US" dirty="0"/>
              <a:t>We’ll assume we are </a:t>
            </a:r>
            <a:r>
              <a:rPr lang="en-US" b="1" dirty="0">
                <a:solidFill>
                  <a:srgbClr val="C00000"/>
                </a:solidFill>
              </a:rPr>
              <a:t>not</a:t>
            </a:r>
            <a:r>
              <a:rPr lang="en-US" dirty="0">
                <a:solidFill>
                  <a:srgbClr val="C00000"/>
                </a:solidFill>
              </a:rPr>
              <a:t> </a:t>
            </a:r>
            <a:r>
              <a:rPr lang="en-US" dirty="0"/>
              <a:t>using binary (just standard </a:t>
            </a:r>
            <a:r>
              <a:rPr lang="en-US" dirty="0">
                <a:solidFill>
                  <a:srgbClr val="0070C0"/>
                </a:solidFill>
              </a:rPr>
              <a:t>read/write</a:t>
            </a:r>
            <a:r>
              <a:rPr lang="en-US" dirty="0"/>
              <a:t>)</a:t>
            </a:r>
          </a:p>
          <a:p>
            <a:r>
              <a:rPr lang="en-US" dirty="0"/>
              <a:t>To write, we will use the write command:</a:t>
            </a:r>
          </a:p>
          <a:p>
            <a:pPr marL="0" indent="0">
              <a:buNone/>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fileID</a:t>
            </a:r>
            <a:r>
              <a:rPr lang="en-US" dirty="0">
                <a:solidFill>
                  <a:srgbClr val="0070C0"/>
                </a:solidFill>
                <a:latin typeface="Consolas" panose="020B0609020204030204" pitchFamily="49" charset="0"/>
              </a:rPr>
              <a:t>&gt;.write(&lt;string to write</a:t>
            </a:r>
            <a:r>
              <a:rPr lang="en-US" dirty="0" smtClean="0">
                <a:solidFill>
                  <a:srgbClr val="0070C0"/>
                </a:solidFill>
                <a:latin typeface="Consolas" panose="020B0609020204030204" pitchFamily="49" charset="0"/>
              </a:rPr>
              <a:t>&gt;</a:t>
            </a:r>
          </a:p>
          <a:p>
            <a:pPr marL="0" indent="0">
              <a:buNone/>
            </a:pPr>
            <a:endParaRPr lang="en-US" dirty="0">
              <a:solidFill>
                <a:srgbClr val="0070C0"/>
              </a:solidFill>
              <a:latin typeface="Consolas" panose="020B0609020204030204" pitchFamily="49" charset="0"/>
            </a:endParaRPr>
          </a:p>
          <a:p>
            <a:pPr marL="0" indent="0" algn="ctr">
              <a:buNone/>
            </a:pPr>
            <a:r>
              <a:rPr lang="en-US" dirty="0" smtClean="0"/>
              <a:t> Examples</a:t>
            </a:r>
            <a:r>
              <a:rPr lang="en-US" dirty="0"/>
              <a:t>:</a:t>
            </a:r>
          </a:p>
          <a:p>
            <a:pPr marL="0" indent="0" algn="ctr">
              <a:buNone/>
            </a:pPr>
            <a:r>
              <a:rPr lang="en-US" dirty="0" err="1">
                <a:solidFill>
                  <a:srgbClr val="C00000"/>
                </a:solidFill>
                <a:latin typeface="Consolas" panose="020B0609020204030204" pitchFamily="49" charset="0"/>
              </a:rPr>
              <a:t>myfile.write</a:t>
            </a:r>
            <a:r>
              <a:rPr lang="en-US" dirty="0">
                <a:solidFill>
                  <a:srgbClr val="C00000"/>
                </a:solidFill>
                <a:latin typeface="Consolas" panose="020B0609020204030204" pitchFamily="49" charset="0"/>
              </a:rPr>
              <a:t>("First Line")</a:t>
            </a:r>
          </a:p>
          <a:p>
            <a:pPr marL="0" indent="0" algn="ctr">
              <a:buNone/>
            </a:pPr>
            <a:r>
              <a:rPr lang="en-US" dirty="0" err="1">
                <a:solidFill>
                  <a:srgbClr val="C00000"/>
                </a:solidFill>
                <a:latin typeface="Consolas" panose="020B0609020204030204" pitchFamily="49" charset="0"/>
              </a:rPr>
              <a:t>output_string</a:t>
            </a:r>
            <a:r>
              <a:rPr lang="en-US" dirty="0">
                <a:solidFill>
                  <a:srgbClr val="C00000"/>
                </a:solidFill>
                <a:latin typeface="Consolas" panose="020B0609020204030204" pitchFamily="49" charset="0"/>
              </a:rPr>
              <a:t> = 'Second Line'</a:t>
            </a:r>
          </a:p>
          <a:p>
            <a:pPr marL="0" indent="0" algn="ctr">
              <a:buNone/>
            </a:pPr>
            <a:r>
              <a:rPr lang="en-US" dirty="0" err="1">
                <a:solidFill>
                  <a:srgbClr val="C00000"/>
                </a:solidFill>
                <a:latin typeface="Consolas" panose="020B0609020204030204" pitchFamily="49" charset="0"/>
              </a:rPr>
              <a:t>myfile.write</a:t>
            </a:r>
            <a:r>
              <a:rPr lang="en-US" dirty="0">
                <a:solidFill>
                  <a:srgbClr val="C00000"/>
                </a:solidFill>
                <a:latin typeface="Consolas" panose="020B0609020204030204" pitchFamily="49" charset="0"/>
              </a:rPr>
              <a:t>(</a:t>
            </a:r>
            <a:r>
              <a:rPr lang="en-US" dirty="0" err="1">
                <a:solidFill>
                  <a:srgbClr val="C00000"/>
                </a:solidFill>
                <a:latin typeface="Consolas" panose="020B0609020204030204" pitchFamily="49" charset="0"/>
              </a:rPr>
              <a:t>output_string</a:t>
            </a:r>
            <a:r>
              <a:rPr lang="en-US" dirty="0">
                <a:solidFill>
                  <a:srgbClr val="C00000"/>
                </a:solidFill>
                <a:latin typeface="Consolas" panose="020B0609020204030204" pitchFamily="49" charset="0"/>
              </a:rPr>
              <a:t>)</a:t>
            </a:r>
          </a:p>
          <a:p>
            <a:pPr marL="0" indent="0">
              <a:buNone/>
            </a:pPr>
            <a:endParaRPr lang="en-US"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55330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6CAD-889B-4509-969F-61DAFFC942A6}"/>
              </a:ext>
            </a:extLst>
          </p:cNvPr>
          <p:cNvSpPr>
            <a:spLocks noGrp="1"/>
          </p:cNvSpPr>
          <p:nvPr>
            <p:ph type="title"/>
          </p:nvPr>
        </p:nvSpPr>
        <p:spPr/>
        <p:txBody>
          <a:bodyPr/>
          <a:lstStyle/>
          <a:p>
            <a:r>
              <a:rPr lang="en-US" b="1" dirty="0">
                <a:solidFill>
                  <a:srgbClr val="FF0000"/>
                </a:solidFill>
              </a:rPr>
              <a:t>Files</a:t>
            </a:r>
          </a:p>
        </p:txBody>
      </p:sp>
      <p:sp>
        <p:nvSpPr>
          <p:cNvPr id="3" name="Content Placeholder 2">
            <a:extLst>
              <a:ext uri="{FF2B5EF4-FFF2-40B4-BE49-F238E27FC236}">
                <a16:creationId xmlns:a16="http://schemas.microsoft.com/office/drawing/2014/main" id="{5CA03BC8-93C8-4B6E-927F-A37568D90113}"/>
              </a:ext>
            </a:extLst>
          </p:cNvPr>
          <p:cNvSpPr>
            <a:spLocks noGrp="1"/>
          </p:cNvSpPr>
          <p:nvPr>
            <p:ph idx="1"/>
          </p:nvPr>
        </p:nvSpPr>
        <p:spPr>
          <a:xfrm>
            <a:off x="838200" y="1825625"/>
            <a:ext cx="3741174" cy="4351338"/>
          </a:xfrm>
        </p:spPr>
        <p:txBody>
          <a:bodyPr>
            <a:normAutofit/>
          </a:bodyPr>
          <a:lstStyle/>
          <a:p>
            <a:r>
              <a:rPr lang="en-US" dirty="0"/>
              <a:t>Recall that </a:t>
            </a:r>
            <a:r>
              <a:rPr lang="en-US" b="1" dirty="0">
                <a:solidFill>
                  <a:srgbClr val="FF0000"/>
                </a:solidFill>
              </a:rPr>
              <a:t>files</a:t>
            </a:r>
            <a:r>
              <a:rPr lang="en-US" dirty="0"/>
              <a:t> are a way of storing </a:t>
            </a:r>
            <a:r>
              <a:rPr lang="en-US" b="1" dirty="0">
                <a:solidFill>
                  <a:srgbClr val="FF0000"/>
                </a:solidFill>
              </a:rPr>
              <a:t>information</a:t>
            </a:r>
            <a:r>
              <a:rPr lang="en-US" dirty="0"/>
              <a:t> outside of main memory</a:t>
            </a:r>
          </a:p>
          <a:p>
            <a:r>
              <a:rPr lang="en-US" dirty="0"/>
              <a:t>We need to access that </a:t>
            </a:r>
            <a:r>
              <a:rPr lang="en-US" b="1" dirty="0">
                <a:solidFill>
                  <a:srgbClr val="FF0000"/>
                </a:solidFill>
              </a:rPr>
              <a:t>information </a:t>
            </a:r>
            <a:r>
              <a:rPr lang="en-US" dirty="0"/>
              <a:t>differently than we would main memory</a:t>
            </a:r>
          </a:p>
          <a:p>
            <a:r>
              <a:rPr lang="en-US" dirty="0"/>
              <a:t>We treat it much like </a:t>
            </a:r>
            <a:r>
              <a:rPr lang="en-US" b="1" dirty="0">
                <a:solidFill>
                  <a:srgbClr val="0070C0"/>
                </a:solidFill>
              </a:rPr>
              <a:t>console input/output</a:t>
            </a:r>
          </a:p>
        </p:txBody>
      </p:sp>
      <p:sp>
        <p:nvSpPr>
          <p:cNvPr id="4" name="Rounded Rectangle 3">
            <a:extLst>
              <a:ext uri="{FF2B5EF4-FFF2-40B4-BE49-F238E27FC236}">
                <a16:creationId xmlns:a16="http://schemas.microsoft.com/office/drawing/2014/main" id="{646DB3BA-5FAB-4827-9555-5193AECFAA9E}"/>
              </a:ext>
            </a:extLst>
          </p:cNvPr>
          <p:cNvSpPr/>
          <p:nvPr/>
        </p:nvSpPr>
        <p:spPr>
          <a:xfrm>
            <a:off x="4689778" y="5494908"/>
            <a:ext cx="3571702" cy="95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CPU - registers</a:t>
            </a:r>
          </a:p>
        </p:txBody>
      </p:sp>
      <p:sp>
        <p:nvSpPr>
          <p:cNvPr id="5" name="Rounded Rectangle 4">
            <a:extLst>
              <a:ext uri="{FF2B5EF4-FFF2-40B4-BE49-F238E27FC236}">
                <a16:creationId xmlns:a16="http://schemas.microsoft.com/office/drawing/2014/main" id="{5F7A4135-5B75-4D23-94BC-15DCAD4005C2}"/>
              </a:ext>
            </a:extLst>
          </p:cNvPr>
          <p:cNvSpPr/>
          <p:nvPr/>
        </p:nvSpPr>
        <p:spPr>
          <a:xfrm>
            <a:off x="4689778" y="4197745"/>
            <a:ext cx="3571702" cy="95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Cache (near CPU)</a:t>
            </a:r>
          </a:p>
        </p:txBody>
      </p:sp>
      <p:sp>
        <p:nvSpPr>
          <p:cNvPr id="6" name="Rounded Rectangle 5">
            <a:extLst>
              <a:ext uri="{FF2B5EF4-FFF2-40B4-BE49-F238E27FC236}">
                <a16:creationId xmlns:a16="http://schemas.microsoft.com/office/drawing/2014/main" id="{C300CCCB-7B04-40E4-89FC-3DEA450EB514}"/>
              </a:ext>
            </a:extLst>
          </p:cNvPr>
          <p:cNvSpPr/>
          <p:nvPr/>
        </p:nvSpPr>
        <p:spPr>
          <a:xfrm>
            <a:off x="4689778" y="2900582"/>
            <a:ext cx="3571702" cy="95078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Main Memory</a:t>
            </a:r>
          </a:p>
        </p:txBody>
      </p:sp>
      <p:sp>
        <p:nvSpPr>
          <p:cNvPr id="7" name="Rounded Rectangle 6">
            <a:extLst>
              <a:ext uri="{FF2B5EF4-FFF2-40B4-BE49-F238E27FC236}">
                <a16:creationId xmlns:a16="http://schemas.microsoft.com/office/drawing/2014/main" id="{C1565B0E-B0CC-47A8-B890-52842E4B5789}"/>
              </a:ext>
            </a:extLst>
          </p:cNvPr>
          <p:cNvSpPr/>
          <p:nvPr/>
        </p:nvSpPr>
        <p:spPr>
          <a:xfrm>
            <a:off x="4689778" y="1662288"/>
            <a:ext cx="3571702" cy="950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Secondary Memory (Files)</a:t>
            </a:r>
          </a:p>
        </p:txBody>
      </p:sp>
      <p:sp>
        <p:nvSpPr>
          <p:cNvPr id="8" name="Rounded Rectangle 7">
            <a:extLst>
              <a:ext uri="{FF2B5EF4-FFF2-40B4-BE49-F238E27FC236}">
                <a16:creationId xmlns:a16="http://schemas.microsoft.com/office/drawing/2014/main" id="{F5151A21-2FE2-4391-A859-0CF9D608B6EC}"/>
              </a:ext>
            </a:extLst>
          </p:cNvPr>
          <p:cNvSpPr/>
          <p:nvPr/>
        </p:nvSpPr>
        <p:spPr>
          <a:xfrm>
            <a:off x="4689778" y="365125"/>
            <a:ext cx="3571702" cy="95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Offline Memory</a:t>
            </a:r>
          </a:p>
          <a:p>
            <a:pPr algn="ctr"/>
            <a:r>
              <a:rPr lang="en-US" sz="2800" dirty="0"/>
              <a:t>(e.g. Cloud)</a:t>
            </a:r>
          </a:p>
        </p:txBody>
      </p:sp>
      <p:sp>
        <p:nvSpPr>
          <p:cNvPr id="9" name="TextBox 8">
            <a:extLst>
              <a:ext uri="{FF2B5EF4-FFF2-40B4-BE49-F238E27FC236}">
                <a16:creationId xmlns:a16="http://schemas.microsoft.com/office/drawing/2014/main" id="{84D2A622-2350-43E1-A411-CAEC56C4091F}"/>
              </a:ext>
            </a:extLst>
          </p:cNvPr>
          <p:cNvSpPr txBox="1"/>
          <p:nvPr/>
        </p:nvSpPr>
        <p:spPr>
          <a:xfrm>
            <a:off x="9603492" y="4787700"/>
            <a:ext cx="2173544" cy="1200329"/>
          </a:xfrm>
          <a:prstGeom prst="rect">
            <a:avLst/>
          </a:prstGeom>
          <a:noFill/>
        </p:spPr>
        <p:txBody>
          <a:bodyPr wrap="none" rtlCol="0">
            <a:spAutoFit/>
          </a:bodyPr>
          <a:lstStyle/>
          <a:p>
            <a:r>
              <a:rPr lang="en-US" sz="2400" dirty="0"/>
              <a:t>Faster to Access</a:t>
            </a:r>
          </a:p>
          <a:p>
            <a:r>
              <a:rPr lang="en-US" sz="2400" dirty="0"/>
              <a:t>Less total data</a:t>
            </a:r>
          </a:p>
          <a:p>
            <a:r>
              <a:rPr lang="en-US" sz="2400" dirty="0"/>
              <a:t>Less permanent</a:t>
            </a:r>
          </a:p>
        </p:txBody>
      </p:sp>
      <p:sp>
        <p:nvSpPr>
          <p:cNvPr id="10" name="TextBox 9">
            <a:extLst>
              <a:ext uri="{FF2B5EF4-FFF2-40B4-BE49-F238E27FC236}">
                <a16:creationId xmlns:a16="http://schemas.microsoft.com/office/drawing/2014/main" id="{7C905DC3-ABF3-4B0D-B4C6-156B78601E26}"/>
              </a:ext>
            </a:extLst>
          </p:cNvPr>
          <p:cNvSpPr txBox="1"/>
          <p:nvPr/>
        </p:nvSpPr>
        <p:spPr>
          <a:xfrm>
            <a:off x="9603492" y="386726"/>
            <a:ext cx="2382896" cy="1200329"/>
          </a:xfrm>
          <a:prstGeom prst="rect">
            <a:avLst/>
          </a:prstGeom>
          <a:noFill/>
        </p:spPr>
        <p:txBody>
          <a:bodyPr wrap="none" rtlCol="0">
            <a:spAutoFit/>
          </a:bodyPr>
          <a:lstStyle/>
          <a:p>
            <a:r>
              <a:rPr lang="en-US" sz="2400" dirty="0"/>
              <a:t>Slower to Access</a:t>
            </a:r>
          </a:p>
          <a:p>
            <a:r>
              <a:rPr lang="en-US" sz="2400" dirty="0"/>
              <a:t>More total data</a:t>
            </a:r>
          </a:p>
          <a:p>
            <a:r>
              <a:rPr lang="en-US" sz="2400" dirty="0"/>
              <a:t>More long-lasting</a:t>
            </a:r>
          </a:p>
        </p:txBody>
      </p:sp>
      <p:sp>
        <p:nvSpPr>
          <p:cNvPr id="11" name="Up-Down Arrow 10">
            <a:extLst>
              <a:ext uri="{FF2B5EF4-FFF2-40B4-BE49-F238E27FC236}">
                <a16:creationId xmlns:a16="http://schemas.microsoft.com/office/drawing/2014/main" id="{425161CB-38A9-4AB2-953E-1A98F3CFB587}"/>
              </a:ext>
            </a:extLst>
          </p:cNvPr>
          <p:cNvSpPr/>
          <p:nvPr/>
        </p:nvSpPr>
        <p:spPr>
          <a:xfrm>
            <a:off x="8615921" y="461959"/>
            <a:ext cx="794479" cy="59837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2111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30C4-2FDD-4BF5-8DDA-2CF67C9335D7}"/>
              </a:ext>
            </a:extLst>
          </p:cNvPr>
          <p:cNvSpPr>
            <a:spLocks noGrp="1"/>
          </p:cNvSpPr>
          <p:nvPr>
            <p:ph type="title"/>
          </p:nvPr>
        </p:nvSpPr>
        <p:spPr/>
        <p:txBody>
          <a:bodyPr/>
          <a:lstStyle/>
          <a:p>
            <a:r>
              <a:rPr lang="en-US" b="1" dirty="0">
                <a:solidFill>
                  <a:srgbClr val="C00000"/>
                </a:solidFill>
              </a:rPr>
              <a:t>The write command vs. the print statement</a:t>
            </a:r>
          </a:p>
        </p:txBody>
      </p:sp>
      <p:sp>
        <p:nvSpPr>
          <p:cNvPr id="3" name="Content Placeholder 2">
            <a:extLst>
              <a:ext uri="{FF2B5EF4-FFF2-40B4-BE49-F238E27FC236}">
                <a16:creationId xmlns:a16="http://schemas.microsoft.com/office/drawing/2014/main" id="{83C44724-4290-43CB-B8A8-5E2E34483E0F}"/>
              </a:ext>
            </a:extLst>
          </p:cNvPr>
          <p:cNvSpPr>
            <a:spLocks noGrp="1"/>
          </p:cNvSpPr>
          <p:nvPr>
            <p:ph idx="1"/>
          </p:nvPr>
        </p:nvSpPr>
        <p:spPr>
          <a:xfrm>
            <a:off x="838200" y="1825624"/>
            <a:ext cx="10267223" cy="4938143"/>
          </a:xfrm>
        </p:spPr>
        <p:txBody>
          <a:bodyPr numCol="2">
            <a:normAutofit/>
          </a:bodyPr>
          <a:lstStyle/>
          <a:p>
            <a:pPr marL="0" indent="0">
              <a:lnSpc>
                <a:spcPct val="200000"/>
              </a:lnSpc>
              <a:buNone/>
            </a:pPr>
            <a:r>
              <a:rPr lang="en-US" dirty="0">
                <a:solidFill>
                  <a:srgbClr val="0070C0"/>
                </a:solidFill>
              </a:rPr>
              <a:t>write</a:t>
            </a:r>
            <a:r>
              <a:rPr lang="en-US" dirty="0"/>
              <a:t> will </a:t>
            </a:r>
            <a:r>
              <a:rPr lang="en-US" dirty="0">
                <a:solidFill>
                  <a:srgbClr val="0070C0"/>
                </a:solidFill>
              </a:rPr>
              <a:t>write only a single </a:t>
            </a:r>
            <a:r>
              <a:rPr lang="en-US" dirty="0" smtClean="0">
                <a:solidFill>
                  <a:srgbClr val="0070C0"/>
                </a:solidFill>
              </a:rPr>
              <a:t>string</a:t>
            </a:r>
          </a:p>
          <a:p>
            <a:pPr marL="0" indent="0">
              <a:lnSpc>
                <a:spcPct val="200000"/>
              </a:lnSpc>
              <a:buNone/>
            </a:pPr>
            <a:r>
              <a:rPr lang="en-US" sz="2800" dirty="0" smtClean="0"/>
              <a:t>You </a:t>
            </a:r>
            <a:r>
              <a:rPr lang="en-US" sz="2800" dirty="0"/>
              <a:t>cannot output </a:t>
            </a:r>
            <a:r>
              <a:rPr lang="en-US" sz="2800" dirty="0" smtClean="0"/>
              <a:t>multiple</a:t>
            </a:r>
          </a:p>
          <a:p>
            <a:pPr marL="0" indent="0">
              <a:lnSpc>
                <a:spcPct val="200000"/>
              </a:lnSpc>
              <a:buNone/>
            </a:pPr>
            <a:r>
              <a:rPr lang="en-US" sz="2800" dirty="0" smtClean="0"/>
              <a:t>So</a:t>
            </a:r>
            <a:r>
              <a:rPr lang="en-US" sz="2800" dirty="0"/>
              <a:t>, there is obviously no “space” separating separate strings </a:t>
            </a:r>
            <a:r>
              <a:rPr lang="en-US" sz="2800" dirty="0" smtClean="0"/>
              <a:t>written</a:t>
            </a:r>
            <a:endParaRPr lang="en-US" sz="2800" dirty="0"/>
          </a:p>
        </p:txBody>
      </p:sp>
    </p:spTree>
    <p:extLst>
      <p:ext uri="{BB962C8B-B14F-4D97-AF65-F5344CB8AC3E}">
        <p14:creationId xmlns:p14="http://schemas.microsoft.com/office/powerpoint/2010/main" val="2401816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The write command vs. the print statement</a:t>
            </a:r>
            <a:endParaRPr lang="en-US" dirty="0"/>
          </a:p>
        </p:txBody>
      </p:sp>
      <p:sp>
        <p:nvSpPr>
          <p:cNvPr id="3" name="Content Placeholder 2"/>
          <p:cNvSpPr>
            <a:spLocks noGrp="1"/>
          </p:cNvSpPr>
          <p:nvPr>
            <p:ph idx="1"/>
          </p:nvPr>
        </p:nvSpPr>
        <p:spPr/>
        <p:txBody>
          <a:bodyPr>
            <a:normAutofit fontScale="92500"/>
          </a:bodyPr>
          <a:lstStyle/>
          <a:p>
            <a:pPr>
              <a:lnSpc>
                <a:spcPct val="200000"/>
              </a:lnSpc>
            </a:pPr>
            <a:r>
              <a:rPr lang="en-US" dirty="0"/>
              <a:t>write will write only strings</a:t>
            </a:r>
          </a:p>
          <a:p>
            <a:pPr lvl="1">
              <a:lnSpc>
                <a:spcPct val="200000"/>
              </a:lnSpc>
            </a:pPr>
            <a:r>
              <a:rPr lang="en-US" dirty="0"/>
              <a:t>You must first convert numbers to a string before writing</a:t>
            </a:r>
          </a:p>
          <a:p>
            <a:pPr>
              <a:lnSpc>
                <a:spcPct val="200000"/>
              </a:lnSpc>
            </a:pPr>
            <a:r>
              <a:rPr lang="en-US" dirty="0"/>
              <a:t>write will not put a carriage return/new line after writing</a:t>
            </a:r>
          </a:p>
          <a:p>
            <a:pPr lvl="1">
              <a:lnSpc>
                <a:spcPct val="200000"/>
              </a:lnSpc>
            </a:pPr>
            <a:r>
              <a:rPr lang="en-US" dirty="0"/>
              <a:t>You will need to explicitly put in a newline character if you want a newline</a:t>
            </a:r>
          </a:p>
          <a:p>
            <a:pPr lvl="1">
              <a:lnSpc>
                <a:spcPct val="200000"/>
              </a:lnSpc>
            </a:pPr>
            <a:r>
              <a:rPr lang="en-US" dirty="0"/>
              <a:t>Or, you will need to create strings (with triple quotes) that have newlines in them.</a:t>
            </a:r>
          </a:p>
          <a:p>
            <a:endParaRPr lang="en-US" dirty="0"/>
          </a:p>
        </p:txBody>
      </p:sp>
    </p:spTree>
    <p:extLst>
      <p:ext uri="{BB962C8B-B14F-4D97-AF65-F5344CB8AC3E}">
        <p14:creationId xmlns:p14="http://schemas.microsoft.com/office/powerpoint/2010/main" val="13340247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1263232"/>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Tree>
    <p:extLst>
      <p:ext uri="{BB962C8B-B14F-4D97-AF65-F5344CB8AC3E}">
        <p14:creationId xmlns:p14="http://schemas.microsoft.com/office/powerpoint/2010/main" val="38888067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88015" y="1618994"/>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1200329"/>
          </a:xfrm>
          <a:prstGeom prst="rect">
            <a:avLst/>
          </a:prstGeom>
          <a:noFill/>
        </p:spPr>
        <p:txBody>
          <a:bodyPr wrap="square" rtlCol="0">
            <a:spAutoFit/>
          </a:bodyPr>
          <a:lstStyle/>
          <a:p>
            <a:r>
              <a:rPr lang="en-US" dirty="0">
                <a:solidFill>
                  <a:srgbClr val="FF0000"/>
                </a:solidFill>
              </a:rPr>
              <a:t>The file MyOutput.txt is created and opened for writing.  The next thing written will be at the beginning of the file</a:t>
            </a:r>
          </a:p>
        </p:txBody>
      </p:sp>
      <p:sp>
        <p:nvSpPr>
          <p:cNvPr id="9" name="Right Arrow 4">
            <a:extLst>
              <a:ext uri="{FF2B5EF4-FFF2-40B4-BE49-F238E27FC236}">
                <a16:creationId xmlns:a16="http://schemas.microsoft.com/office/drawing/2014/main" id="{3EDB3EEA-248E-4FA0-97B7-92E206663CA0}"/>
              </a:ext>
            </a:extLst>
          </p:cNvPr>
          <p:cNvSpPr/>
          <p:nvPr/>
        </p:nvSpPr>
        <p:spPr>
          <a:xfrm rot="3376799" flipH="1">
            <a:off x="781029" y="5545160"/>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3919023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4" y="2076193"/>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1200329"/>
          </a:xfrm>
          <a:prstGeom prst="rect">
            <a:avLst/>
          </a:prstGeom>
          <a:noFill/>
        </p:spPr>
        <p:txBody>
          <a:bodyPr wrap="square" rtlCol="0">
            <a:spAutoFit/>
          </a:bodyPr>
          <a:lstStyle/>
          <a:p>
            <a:r>
              <a:rPr lang="en-US" dirty="0">
                <a:solidFill>
                  <a:srgbClr val="FF0000"/>
                </a:solidFill>
              </a:rPr>
              <a:t>The first line is written to the file.  The newline at the end means the next write will begin on the next line of the file</a:t>
            </a:r>
          </a:p>
        </p:txBody>
      </p:sp>
      <p:sp>
        <p:nvSpPr>
          <p:cNvPr id="8" name="Right Arrow 4">
            <a:extLst>
              <a:ext uri="{FF2B5EF4-FFF2-40B4-BE49-F238E27FC236}">
                <a16:creationId xmlns:a16="http://schemas.microsoft.com/office/drawing/2014/main" id="{29B5AD5C-CD58-4B60-BDDA-7377027C1544}"/>
              </a:ext>
            </a:extLst>
          </p:cNvPr>
          <p:cNvSpPr/>
          <p:nvPr/>
        </p:nvSpPr>
        <p:spPr>
          <a:xfrm rot="3376799" flipH="1">
            <a:off x="781029" y="5968445"/>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3480566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2491959"/>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646331"/>
          </a:xfrm>
          <a:prstGeom prst="rect">
            <a:avLst/>
          </a:prstGeom>
          <a:noFill/>
        </p:spPr>
        <p:txBody>
          <a:bodyPr wrap="square" rtlCol="0">
            <a:spAutoFit/>
          </a:bodyPr>
          <a:lstStyle/>
          <a:p>
            <a:r>
              <a:rPr lang="en-US" dirty="0">
                <a:solidFill>
                  <a:srgbClr val="FF0000"/>
                </a:solidFill>
              </a:rPr>
              <a:t>x is created in memory, holding the value 987</a:t>
            </a:r>
          </a:p>
        </p:txBody>
      </p:sp>
      <p:sp>
        <p:nvSpPr>
          <p:cNvPr id="8" name="Right Arrow 4">
            <a:extLst>
              <a:ext uri="{FF2B5EF4-FFF2-40B4-BE49-F238E27FC236}">
                <a16:creationId xmlns:a16="http://schemas.microsoft.com/office/drawing/2014/main" id="{29B5AD5C-CD58-4B60-BDDA-7377027C1544}"/>
              </a:ext>
            </a:extLst>
          </p:cNvPr>
          <p:cNvSpPr/>
          <p:nvPr/>
        </p:nvSpPr>
        <p:spPr>
          <a:xfrm rot="3376799" flipH="1">
            <a:off x="781029" y="5968445"/>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34152194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2871530"/>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1200329"/>
          </a:xfrm>
          <a:prstGeom prst="rect">
            <a:avLst/>
          </a:prstGeom>
          <a:noFill/>
        </p:spPr>
        <p:txBody>
          <a:bodyPr wrap="square" rtlCol="0">
            <a:spAutoFit/>
          </a:bodyPr>
          <a:lstStyle/>
          <a:p>
            <a:r>
              <a:rPr lang="en-US" dirty="0">
                <a:solidFill>
                  <a:srgbClr val="FF0000"/>
                </a:solidFill>
              </a:rPr>
              <a:t>The next line is written, with a newline.  Notice that the variable was converted to a string.</a:t>
            </a:r>
          </a:p>
        </p:txBody>
      </p:sp>
      <p:sp>
        <p:nvSpPr>
          <p:cNvPr id="8" name="Right Arrow 4">
            <a:extLst>
              <a:ext uri="{FF2B5EF4-FFF2-40B4-BE49-F238E27FC236}">
                <a16:creationId xmlns:a16="http://schemas.microsoft.com/office/drawing/2014/main" id="{29B5AD5C-CD58-4B60-BDDA-7377027C1544}"/>
              </a:ext>
            </a:extLst>
          </p:cNvPr>
          <p:cNvSpPr/>
          <p:nvPr/>
        </p:nvSpPr>
        <p:spPr>
          <a:xfrm rot="2234008" flipH="1">
            <a:off x="867156" y="6235568"/>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191009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329121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923330"/>
          </a:xfrm>
          <a:prstGeom prst="rect">
            <a:avLst/>
          </a:prstGeom>
          <a:noFill/>
        </p:spPr>
        <p:txBody>
          <a:bodyPr wrap="square" rtlCol="0">
            <a:spAutoFit/>
          </a:bodyPr>
          <a:lstStyle/>
          <a:p>
            <a:r>
              <a:rPr lang="en-US" dirty="0">
                <a:solidFill>
                  <a:srgbClr val="FF0000"/>
                </a:solidFill>
              </a:rPr>
              <a:t>Another string is written, but not a newline, so the next thing will appear right afterward.</a:t>
            </a:r>
          </a:p>
        </p:txBody>
      </p:sp>
      <p:sp>
        <p:nvSpPr>
          <p:cNvPr id="8" name="Right Arrow 4">
            <a:extLst>
              <a:ext uri="{FF2B5EF4-FFF2-40B4-BE49-F238E27FC236}">
                <a16:creationId xmlns:a16="http://schemas.microsoft.com/office/drawing/2014/main" id="{29B5AD5C-CD58-4B60-BDDA-7377027C1544}"/>
              </a:ext>
            </a:extLst>
          </p:cNvPr>
          <p:cNvSpPr/>
          <p:nvPr/>
        </p:nvSpPr>
        <p:spPr>
          <a:xfrm rot="2234008" flipH="1">
            <a:off x="3521865" y="6276228"/>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24263808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number:21</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3711546"/>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923330"/>
          </a:xfrm>
          <a:prstGeom prst="rect">
            <a:avLst/>
          </a:prstGeom>
          <a:noFill/>
        </p:spPr>
        <p:txBody>
          <a:bodyPr wrap="square" rtlCol="0">
            <a:spAutoFit/>
          </a:bodyPr>
          <a:lstStyle/>
          <a:p>
            <a:r>
              <a:rPr lang="en-US" dirty="0">
                <a:solidFill>
                  <a:srgbClr val="FF0000"/>
                </a:solidFill>
              </a:rPr>
              <a:t>The number 21 is converted to a string and output, again with no newline.</a:t>
            </a:r>
          </a:p>
        </p:txBody>
      </p:sp>
      <p:sp>
        <p:nvSpPr>
          <p:cNvPr id="8" name="Right Arrow 4">
            <a:extLst>
              <a:ext uri="{FF2B5EF4-FFF2-40B4-BE49-F238E27FC236}">
                <a16:creationId xmlns:a16="http://schemas.microsoft.com/office/drawing/2014/main" id="{29B5AD5C-CD58-4B60-BDDA-7377027C1544}"/>
              </a:ext>
            </a:extLst>
          </p:cNvPr>
          <p:cNvSpPr/>
          <p:nvPr/>
        </p:nvSpPr>
        <p:spPr>
          <a:xfrm rot="2234008" flipH="1">
            <a:off x="3861077" y="6294656"/>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2340439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number:21</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3" y="4065507"/>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369332"/>
          </a:xfrm>
          <a:prstGeom prst="rect">
            <a:avLst/>
          </a:prstGeom>
          <a:noFill/>
        </p:spPr>
        <p:txBody>
          <a:bodyPr wrap="square" rtlCol="0">
            <a:spAutoFit/>
          </a:bodyPr>
          <a:lstStyle/>
          <a:p>
            <a:r>
              <a:rPr lang="en-US" dirty="0">
                <a:solidFill>
                  <a:srgbClr val="FF0000"/>
                </a:solidFill>
              </a:rPr>
              <a:t>Now a newline is written.</a:t>
            </a:r>
          </a:p>
        </p:txBody>
      </p:sp>
      <p:sp>
        <p:nvSpPr>
          <p:cNvPr id="8" name="Right Arrow 4">
            <a:extLst>
              <a:ext uri="{FF2B5EF4-FFF2-40B4-BE49-F238E27FC236}">
                <a16:creationId xmlns:a16="http://schemas.microsoft.com/office/drawing/2014/main" id="{29B5AD5C-CD58-4B60-BDDA-7377027C1544}"/>
              </a:ext>
            </a:extLst>
          </p:cNvPr>
          <p:cNvSpPr/>
          <p:nvPr/>
        </p:nvSpPr>
        <p:spPr>
          <a:xfrm rot="681408" flipH="1">
            <a:off x="1081007" y="6390368"/>
            <a:ext cx="965088" cy="39643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p:txBody>
      </p:sp>
    </p:spTree>
    <p:extLst>
      <p:ext uri="{BB962C8B-B14F-4D97-AF65-F5344CB8AC3E}">
        <p14:creationId xmlns:p14="http://schemas.microsoft.com/office/powerpoint/2010/main" val="101969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File Extensions</a:t>
            </a:r>
            <a:endParaRPr lang="en-US" b="1" dirty="0">
              <a:solidFill>
                <a:srgbClr val="C00000"/>
              </a:solidFill>
            </a:endParaRPr>
          </a:p>
        </p:txBody>
      </p:sp>
      <p:sp>
        <p:nvSpPr>
          <p:cNvPr id="3" name="Content Placeholder 2"/>
          <p:cNvSpPr>
            <a:spLocks noGrp="1"/>
          </p:cNvSpPr>
          <p:nvPr>
            <p:ph idx="1"/>
          </p:nvPr>
        </p:nvSpPr>
        <p:spPr>
          <a:xfrm>
            <a:off x="1557155" y="1979189"/>
            <a:ext cx="10515600" cy="3081422"/>
          </a:xfrm>
        </p:spPr>
        <p:txBody>
          <a:bodyPr>
            <a:normAutofit/>
          </a:bodyPr>
          <a:lstStyle/>
          <a:p>
            <a:pPr marL="0" indent="0">
              <a:lnSpc>
                <a:spcPct val="200000"/>
              </a:lnSpc>
              <a:buNone/>
            </a:pPr>
            <a:r>
              <a:rPr lang="en-US" dirty="0" smtClean="0"/>
              <a:t>Most </a:t>
            </a:r>
            <a:r>
              <a:rPr lang="en-US" b="1" dirty="0" smtClean="0"/>
              <a:t>file names </a:t>
            </a:r>
            <a:r>
              <a:rPr lang="en-US" dirty="0" smtClean="0"/>
              <a:t>have an </a:t>
            </a:r>
            <a:r>
              <a:rPr lang="en-US" b="1" dirty="0" smtClean="0"/>
              <a:t>“extension” </a:t>
            </a:r>
            <a:r>
              <a:rPr lang="en-US" dirty="0" smtClean="0"/>
              <a:t>– </a:t>
            </a:r>
            <a:endParaRPr lang="en-US" dirty="0" smtClean="0"/>
          </a:p>
          <a:p>
            <a:pPr marL="0" indent="0">
              <a:lnSpc>
                <a:spcPct val="200000"/>
              </a:lnSpc>
              <a:buNone/>
            </a:pPr>
            <a:r>
              <a:rPr lang="en-US" dirty="0" smtClean="0">
                <a:solidFill>
                  <a:srgbClr val="0070C0"/>
                </a:solidFill>
              </a:rPr>
              <a:t>a </a:t>
            </a:r>
            <a:r>
              <a:rPr lang="en-US" dirty="0" smtClean="0">
                <a:solidFill>
                  <a:srgbClr val="0070C0"/>
                </a:solidFill>
              </a:rPr>
              <a:t>period followed by a designation describing the type of file it is.</a:t>
            </a:r>
          </a:p>
          <a:p>
            <a:pPr marL="457200" lvl="1" indent="0">
              <a:lnSpc>
                <a:spcPct val="200000"/>
              </a:lnSpc>
              <a:buNone/>
            </a:pPr>
            <a:r>
              <a:rPr lang="en-US" dirty="0" smtClean="0">
                <a:solidFill>
                  <a:srgbClr val="C00000"/>
                </a:solidFill>
              </a:rPr>
              <a:t>.pdf, .</a:t>
            </a:r>
            <a:r>
              <a:rPr lang="en-US" dirty="0" err="1" smtClean="0">
                <a:solidFill>
                  <a:srgbClr val="C00000"/>
                </a:solidFill>
              </a:rPr>
              <a:t>docx</a:t>
            </a:r>
            <a:r>
              <a:rPr lang="en-US" dirty="0" smtClean="0">
                <a:solidFill>
                  <a:srgbClr val="C00000"/>
                </a:solidFill>
              </a:rPr>
              <a:t>, .jpg, .</a:t>
            </a:r>
            <a:r>
              <a:rPr lang="en-US" dirty="0" err="1" smtClean="0">
                <a:solidFill>
                  <a:srgbClr val="C00000"/>
                </a:solidFill>
              </a:rPr>
              <a:t>mov</a:t>
            </a:r>
            <a:r>
              <a:rPr lang="en-US" dirty="0" smtClean="0">
                <a:solidFill>
                  <a:srgbClr val="C00000"/>
                </a:solidFill>
              </a:rPr>
              <a:t>, .mp3, .</a:t>
            </a:r>
            <a:r>
              <a:rPr lang="en-US" dirty="0" err="1" smtClean="0">
                <a:solidFill>
                  <a:srgbClr val="C00000"/>
                </a:solidFill>
              </a:rPr>
              <a:t>xlsx</a:t>
            </a:r>
            <a:r>
              <a:rPr lang="en-US" dirty="0" smtClean="0">
                <a:solidFill>
                  <a:srgbClr val="C00000"/>
                </a:solidFill>
              </a:rPr>
              <a:t>, .csv, etc</a:t>
            </a:r>
            <a:r>
              <a:rPr lang="en-US" dirty="0" smtClean="0">
                <a:solidFill>
                  <a:srgbClr val="C00000"/>
                </a:solidFill>
              </a:rPr>
              <a:t>.</a:t>
            </a:r>
            <a:endParaRPr lang="en-US" dirty="0" smtClean="0">
              <a:solidFill>
                <a:srgbClr val="C00000"/>
              </a:solidFill>
            </a:endParaRPr>
          </a:p>
        </p:txBody>
      </p:sp>
    </p:spTree>
    <p:extLst>
      <p:ext uri="{BB962C8B-B14F-4D97-AF65-F5344CB8AC3E}">
        <p14:creationId xmlns:p14="http://schemas.microsoft.com/office/powerpoint/2010/main" val="13805214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EA71-0A08-4F6E-8708-BB6F2F78EC9B}"/>
              </a:ext>
            </a:extLst>
          </p:cNvPr>
          <p:cNvSpPr>
            <a:spLocks noGrp="1"/>
          </p:cNvSpPr>
          <p:nvPr>
            <p:ph type="title"/>
          </p:nvPr>
        </p:nvSpPr>
        <p:spPr/>
        <p:txBody>
          <a:bodyPr/>
          <a:lstStyle/>
          <a:p>
            <a:pPr algn="ctr"/>
            <a:r>
              <a:rPr lang="en-US" b="1" dirty="0">
                <a:solidFill>
                  <a:srgbClr val="C00000"/>
                </a:solidFill>
              </a:rPr>
              <a:t>Example of writing</a:t>
            </a:r>
          </a:p>
        </p:txBody>
      </p:sp>
      <p:sp>
        <p:nvSpPr>
          <p:cNvPr id="3" name="Content Placeholder 2">
            <a:extLst>
              <a:ext uri="{FF2B5EF4-FFF2-40B4-BE49-F238E27FC236}">
                <a16:creationId xmlns:a16="http://schemas.microsoft.com/office/drawing/2014/main" id="{C19E7E68-0D27-4654-B907-0B1901B2084C}"/>
              </a:ext>
            </a:extLst>
          </p:cNvPr>
          <p:cNvSpPr>
            <a:spLocks noGrp="1"/>
          </p:cNvSpPr>
          <p:nvPr>
            <p:ph idx="1"/>
          </p:nvPr>
        </p:nvSpPr>
        <p:spPr>
          <a:xfrm>
            <a:off x="830826" y="1567061"/>
            <a:ext cx="10515600" cy="3255662"/>
          </a:xfrm>
        </p:spPr>
        <p:txBody>
          <a:bodyPr>
            <a:normAutofit/>
          </a:bodyPr>
          <a:lstStyle/>
          <a:p>
            <a:pPr marL="0" indent="0">
              <a:buNone/>
            </a:pPr>
            <a:r>
              <a:rPr lang="en-US" sz="2000" dirty="0" err="1">
                <a:latin typeface="Consolas" panose="020B0609020204030204" pitchFamily="49" charset="0"/>
              </a:rPr>
              <a:t>outfile</a:t>
            </a:r>
            <a:r>
              <a:rPr lang="en-US" sz="2000" dirty="0">
                <a:latin typeface="Consolas" panose="020B0609020204030204" pitchFamily="49" charset="0"/>
              </a:rPr>
              <a:t> = open("MyOutput.txt", 'w')</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("Testing the write command.\n")</a:t>
            </a:r>
          </a:p>
          <a:p>
            <a:pPr marL="0" indent="0">
              <a:buNone/>
            </a:pPr>
            <a:r>
              <a:rPr lang="en-US" sz="2000" dirty="0">
                <a:latin typeface="Consolas" panose="020B0609020204030204" pitchFamily="49" charset="0"/>
              </a:rPr>
              <a:t>x = 987</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("Here's a number: "+</a:t>
            </a:r>
            <a:r>
              <a:rPr lang="en-US" sz="2000" dirty="0" err="1">
                <a:latin typeface="Consolas" panose="020B0609020204030204" pitchFamily="49" charset="0"/>
              </a:rPr>
              <a:t>str</a:t>
            </a:r>
            <a:r>
              <a:rPr lang="en-US" sz="2000" dirty="0">
                <a:latin typeface="Consolas" panose="020B0609020204030204" pitchFamily="49" charset="0"/>
              </a:rPr>
              <a:t>(x)+'\n')</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("And another number:")</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a:t>
            </a:r>
            <a:r>
              <a:rPr lang="en-US" sz="2000" dirty="0" err="1">
                <a:latin typeface="Consolas" panose="020B0609020204030204" pitchFamily="49" charset="0"/>
              </a:rPr>
              <a:t>str</a:t>
            </a:r>
            <a:r>
              <a:rPr lang="en-US" sz="2000" dirty="0">
                <a:latin typeface="Consolas" panose="020B0609020204030204" pitchFamily="49" charset="0"/>
              </a:rPr>
              <a:t>(21))</a:t>
            </a:r>
          </a:p>
          <a:p>
            <a:pPr marL="0" indent="0">
              <a:buNone/>
            </a:pPr>
            <a:r>
              <a:rPr lang="en-US" sz="2000" dirty="0" err="1">
                <a:latin typeface="Consolas" panose="020B0609020204030204" pitchFamily="49" charset="0"/>
              </a:rPr>
              <a:t>outfile.write</a:t>
            </a:r>
            <a:r>
              <a:rPr lang="en-US" sz="2000" dirty="0">
                <a:latin typeface="Consolas" panose="020B0609020204030204" pitchFamily="49" charset="0"/>
              </a:rPr>
              <a:t>("\n")</a:t>
            </a:r>
          </a:p>
          <a:p>
            <a:pPr marL="0" indent="0">
              <a:buNone/>
            </a:pPr>
            <a:r>
              <a:rPr lang="en-US" sz="2000" dirty="0" err="1">
                <a:latin typeface="Consolas" panose="020B0609020204030204" pitchFamily="49" charset="0"/>
              </a:rPr>
              <a:t>outfile.close</a:t>
            </a:r>
            <a:r>
              <a:rPr lang="en-US" sz="2000"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MyOutput.txt</a:t>
            </a:r>
          </a:p>
          <a:p>
            <a:pPr marL="0" indent="0">
              <a:buFont typeface="Arial" panose="020B0604020202020204" pitchFamily="34" charset="0"/>
              <a:buNone/>
            </a:pPr>
            <a:r>
              <a:rPr lang="en-US" dirty="0">
                <a:latin typeface="Consolas" panose="020B0609020204030204" pitchFamily="49" charset="0"/>
              </a:rPr>
              <a:t>Testing the write command.</a:t>
            </a:r>
          </a:p>
          <a:p>
            <a:pPr marL="0" indent="0">
              <a:buFont typeface="Arial" panose="020B0604020202020204" pitchFamily="34" charset="0"/>
              <a:buNone/>
            </a:pPr>
            <a:r>
              <a:rPr lang="en-US" dirty="0">
                <a:latin typeface="Consolas" panose="020B0609020204030204" pitchFamily="49" charset="0"/>
              </a:rPr>
              <a:t>Here's a number: 987</a:t>
            </a:r>
          </a:p>
          <a:p>
            <a:pPr marL="0" indent="0">
              <a:buFont typeface="Arial" panose="020B0604020202020204" pitchFamily="34" charset="0"/>
              <a:buNone/>
            </a:pPr>
            <a:r>
              <a:rPr lang="en-US" dirty="0">
                <a:latin typeface="Consolas" panose="020B0609020204030204" pitchFamily="49" charset="0"/>
              </a:rPr>
              <a:t>And another number:21</a:t>
            </a:r>
          </a:p>
          <a:p>
            <a:pPr marL="0" indent="0">
              <a:buFont typeface="Arial" panose="020B0604020202020204" pitchFamily="34" charset="0"/>
              <a:buNone/>
            </a:pPr>
            <a:r>
              <a:rPr lang="en-US" dirty="0">
                <a:latin typeface="Consolas" panose="020B0609020204030204" pitchFamily="49" charset="0"/>
              </a:rPr>
              <a:t> </a:t>
            </a:r>
          </a:p>
        </p:txBody>
      </p:sp>
      <p:sp>
        <p:nvSpPr>
          <p:cNvPr id="5" name="Right Arrow 4">
            <a:extLst>
              <a:ext uri="{FF2B5EF4-FFF2-40B4-BE49-F238E27FC236}">
                <a16:creationId xmlns:a16="http://schemas.microsoft.com/office/drawing/2014/main" id="{E2A7EC2B-823B-4C3A-984A-0F7ACD0C9B6F}"/>
              </a:ext>
            </a:extLst>
          </p:cNvPr>
          <p:cNvSpPr/>
          <p:nvPr/>
        </p:nvSpPr>
        <p:spPr>
          <a:xfrm rot="1148847">
            <a:off x="14272" y="4437548"/>
            <a:ext cx="1117805" cy="275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TextBox 6">
            <a:extLst>
              <a:ext uri="{FF2B5EF4-FFF2-40B4-BE49-F238E27FC236}">
                <a16:creationId xmlns:a16="http://schemas.microsoft.com/office/drawing/2014/main" id="{8F2D4B1F-367E-4FFE-8F22-3A528432420B}"/>
              </a:ext>
            </a:extLst>
          </p:cNvPr>
          <p:cNvSpPr txBox="1"/>
          <p:nvPr/>
        </p:nvSpPr>
        <p:spPr>
          <a:xfrm>
            <a:off x="6483145" y="5171127"/>
            <a:ext cx="3200400" cy="646331"/>
          </a:xfrm>
          <a:prstGeom prst="rect">
            <a:avLst/>
          </a:prstGeom>
          <a:noFill/>
        </p:spPr>
        <p:txBody>
          <a:bodyPr wrap="square" rtlCol="0">
            <a:spAutoFit/>
          </a:bodyPr>
          <a:lstStyle/>
          <a:p>
            <a:r>
              <a:rPr lang="en-US" dirty="0">
                <a:solidFill>
                  <a:srgbClr val="FF0000"/>
                </a:solidFill>
              </a:rPr>
              <a:t>The file is closed – nothing more can be written.</a:t>
            </a:r>
          </a:p>
        </p:txBody>
      </p:sp>
    </p:spTree>
    <p:extLst>
      <p:ext uri="{BB962C8B-B14F-4D97-AF65-F5344CB8AC3E}">
        <p14:creationId xmlns:p14="http://schemas.microsoft.com/office/powerpoint/2010/main" val="36959316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22FA-9838-42D4-A6DD-1560B1B06F34}"/>
              </a:ext>
            </a:extLst>
          </p:cNvPr>
          <p:cNvSpPr>
            <a:spLocks noGrp="1"/>
          </p:cNvSpPr>
          <p:nvPr>
            <p:ph type="title"/>
          </p:nvPr>
        </p:nvSpPr>
        <p:spPr/>
        <p:txBody>
          <a:bodyPr/>
          <a:lstStyle/>
          <a:p>
            <a:pPr algn="ctr"/>
            <a:r>
              <a:rPr lang="en-US" b="1" dirty="0">
                <a:solidFill>
                  <a:srgbClr val="C00000"/>
                </a:solidFill>
              </a:rPr>
              <a:t>File location</a:t>
            </a:r>
          </a:p>
        </p:txBody>
      </p:sp>
      <p:sp>
        <p:nvSpPr>
          <p:cNvPr id="3" name="Content Placeholder 2">
            <a:extLst>
              <a:ext uri="{FF2B5EF4-FFF2-40B4-BE49-F238E27FC236}">
                <a16:creationId xmlns:a16="http://schemas.microsoft.com/office/drawing/2014/main" id="{ABB0D3FF-B118-4981-AD3A-FE230846E8D3}"/>
              </a:ext>
            </a:extLst>
          </p:cNvPr>
          <p:cNvSpPr>
            <a:spLocks noGrp="1"/>
          </p:cNvSpPr>
          <p:nvPr>
            <p:ph idx="1"/>
          </p:nvPr>
        </p:nvSpPr>
        <p:spPr/>
        <p:txBody>
          <a:bodyPr>
            <a:normAutofit fontScale="92500" lnSpcReduction="10000"/>
          </a:bodyPr>
          <a:lstStyle/>
          <a:p>
            <a:r>
              <a:rPr lang="en-US" dirty="0"/>
              <a:t>The file that was created can be found in the same directory as the .</a:t>
            </a:r>
            <a:r>
              <a:rPr lang="en-US" dirty="0" err="1"/>
              <a:t>py</a:t>
            </a:r>
            <a:r>
              <a:rPr lang="en-US" dirty="0"/>
              <a:t> file.</a:t>
            </a:r>
          </a:p>
          <a:p>
            <a:pPr lvl="1"/>
            <a:r>
              <a:rPr lang="en-US" dirty="0"/>
              <a:t>If you want to create it in a different directory, you must give a directory location as part of the file name when opening.</a:t>
            </a:r>
          </a:p>
          <a:p>
            <a:pPr marL="914400" lvl="2" indent="0">
              <a:buNone/>
            </a:pPr>
            <a:r>
              <a:rPr lang="en-US" sz="2600" dirty="0">
                <a:latin typeface="Consolas" panose="020B0609020204030204" pitchFamily="49" charset="0"/>
                <a:cs typeface="Courier New" panose="02070309020205020404" pitchFamily="49" charset="0"/>
              </a:rPr>
              <a:t>#Mac OS X</a:t>
            </a:r>
          </a:p>
          <a:p>
            <a:pPr marL="914400" lvl="2" indent="0">
              <a:buNone/>
            </a:pPr>
            <a:r>
              <a:rPr lang="en-US" sz="2600" dirty="0" err="1">
                <a:latin typeface="Consolas" panose="020B0609020204030204" pitchFamily="49" charset="0"/>
                <a:cs typeface="Courier New" panose="02070309020205020404" pitchFamily="49" charset="0"/>
              </a:rPr>
              <a:t>infile</a:t>
            </a:r>
            <a:r>
              <a:rPr lang="en-US" sz="2600" dirty="0">
                <a:latin typeface="Consolas" panose="020B0609020204030204" pitchFamily="49" charset="0"/>
                <a:cs typeface="Courier New" panose="02070309020205020404" pitchFamily="49" charset="0"/>
              </a:rPr>
              <a:t> = open('data/data.txt', 'r')</a:t>
            </a:r>
          </a:p>
          <a:p>
            <a:pPr marL="914400" lvl="2" indent="0">
              <a:buNone/>
            </a:pPr>
            <a:endParaRPr lang="en-US" sz="2600" dirty="0">
              <a:latin typeface="Consolas" panose="020B0609020204030204" pitchFamily="49" charset="0"/>
              <a:cs typeface="Courier New" panose="02070309020205020404" pitchFamily="49" charset="0"/>
            </a:endParaRPr>
          </a:p>
          <a:p>
            <a:pPr marL="914400" lvl="2" indent="0">
              <a:buNone/>
            </a:pPr>
            <a:r>
              <a:rPr lang="en-US" sz="2600" dirty="0">
                <a:latin typeface="Consolas" panose="020B0609020204030204" pitchFamily="49" charset="0"/>
                <a:cs typeface="Courier New" panose="02070309020205020404" pitchFamily="49" charset="0"/>
              </a:rPr>
              <a:t>#Windows</a:t>
            </a:r>
          </a:p>
          <a:p>
            <a:pPr marL="914400" lvl="2" indent="0">
              <a:buNone/>
            </a:pPr>
            <a:r>
              <a:rPr lang="en-US" sz="2600" dirty="0" err="1">
                <a:latin typeface="Consolas" panose="020B0609020204030204" pitchFamily="49" charset="0"/>
                <a:cs typeface="Courier New" panose="02070309020205020404" pitchFamily="49" charset="0"/>
              </a:rPr>
              <a:t>infile</a:t>
            </a:r>
            <a:r>
              <a:rPr lang="en-US" sz="2600" dirty="0">
                <a:latin typeface="Consolas" panose="020B0609020204030204" pitchFamily="49" charset="0"/>
                <a:cs typeface="Courier New" panose="02070309020205020404" pitchFamily="49" charset="0"/>
              </a:rPr>
              <a:t> = open('data\\data.txt', 'r')</a:t>
            </a:r>
          </a:p>
          <a:p>
            <a:pPr lvl="1"/>
            <a:endParaRPr lang="en-US" dirty="0"/>
          </a:p>
          <a:p>
            <a:r>
              <a:rPr lang="en-US" dirty="0"/>
              <a:t>Note: if you open a file for writing, a new file will be created with that name.</a:t>
            </a:r>
          </a:p>
          <a:p>
            <a:pPr lvl="1"/>
            <a:r>
              <a:rPr lang="en-US" dirty="0"/>
              <a:t>It will overwrite any existing file of that name!</a:t>
            </a:r>
          </a:p>
        </p:txBody>
      </p:sp>
      <p:sp>
        <p:nvSpPr>
          <p:cNvPr id="4" name="TextBox 3">
            <a:extLst>
              <a:ext uri="{FF2B5EF4-FFF2-40B4-BE49-F238E27FC236}">
                <a16:creationId xmlns:a16="http://schemas.microsoft.com/office/drawing/2014/main" id="{8AA38B3D-00E9-4165-9BC4-F38486CCF8D0}"/>
              </a:ext>
            </a:extLst>
          </p:cNvPr>
          <p:cNvSpPr txBox="1"/>
          <p:nvPr/>
        </p:nvSpPr>
        <p:spPr>
          <a:xfrm>
            <a:off x="8570043" y="2958869"/>
            <a:ext cx="3200400" cy="1754326"/>
          </a:xfrm>
          <a:prstGeom prst="rect">
            <a:avLst/>
          </a:prstGeom>
          <a:noFill/>
        </p:spPr>
        <p:txBody>
          <a:bodyPr wrap="square" rtlCol="0">
            <a:spAutoFit/>
          </a:bodyPr>
          <a:lstStyle/>
          <a:p>
            <a:r>
              <a:rPr lang="en-US" dirty="0">
                <a:solidFill>
                  <a:srgbClr val="FF0000"/>
                </a:solidFill>
              </a:rPr>
              <a:t>The double backslash (\\) is how we represent a single backslash inside a string, since a single backslash is used for designating special characters like \n</a:t>
            </a:r>
          </a:p>
        </p:txBody>
      </p:sp>
      <p:cxnSp>
        <p:nvCxnSpPr>
          <p:cNvPr id="6" name="Straight Arrow Connector 5">
            <a:extLst>
              <a:ext uri="{FF2B5EF4-FFF2-40B4-BE49-F238E27FC236}">
                <a16:creationId xmlns:a16="http://schemas.microsoft.com/office/drawing/2014/main" id="{97C111D2-8914-4E3D-980B-CC3718BD1323}"/>
              </a:ext>
            </a:extLst>
          </p:cNvPr>
          <p:cNvCxnSpPr>
            <a:cxnSpLocks/>
          </p:cNvCxnSpPr>
          <p:nvPr/>
        </p:nvCxnSpPr>
        <p:spPr>
          <a:xfrm flipH="1">
            <a:off x="5338917" y="3207774"/>
            <a:ext cx="3231126" cy="1106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6054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pPr algn="ctr"/>
            <a:r>
              <a:rPr lang="en-US" b="1" dirty="0">
                <a:solidFill>
                  <a:srgbClr val="C00000"/>
                </a:solidFill>
              </a:rPr>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pPr>
              <a:lnSpc>
                <a:spcPct val="150000"/>
              </a:lnSpc>
            </a:pPr>
            <a:r>
              <a:rPr lang="en-US" dirty="0"/>
              <a:t>Again, assume we have a </a:t>
            </a:r>
            <a:r>
              <a:rPr lang="en-US" dirty="0">
                <a:solidFill>
                  <a:srgbClr val="0070C0"/>
                </a:solidFill>
              </a:rPr>
              <a:t>text file </a:t>
            </a:r>
            <a:r>
              <a:rPr lang="en-US" dirty="0"/>
              <a:t>(not a binary file)</a:t>
            </a:r>
          </a:p>
          <a:p>
            <a:pPr>
              <a:lnSpc>
                <a:spcPct val="150000"/>
              </a:lnSpc>
            </a:pPr>
            <a:r>
              <a:rPr lang="en-US" dirty="0"/>
              <a:t>Several </a:t>
            </a:r>
            <a:r>
              <a:rPr lang="en-US" dirty="0" smtClean="0"/>
              <a:t>options, each reading from the file as strings.</a:t>
            </a:r>
          </a:p>
          <a:p>
            <a:pPr>
              <a:lnSpc>
                <a:spcPct val="150000"/>
              </a:lnSpc>
            </a:pPr>
            <a:r>
              <a:rPr lang="en-US" dirty="0" smtClean="0"/>
              <a:t>The most common option is to read one line of the file at a time.</a:t>
            </a:r>
          </a:p>
          <a:p>
            <a:pPr lvl="1">
              <a:lnSpc>
                <a:spcPct val="150000"/>
              </a:lnSpc>
            </a:pPr>
            <a:r>
              <a:rPr lang="en-US" dirty="0" smtClean="0"/>
              <a:t>One line is everything typed until a newline character (\n) is encountered.</a:t>
            </a:r>
          </a:p>
          <a:p>
            <a:pPr lvl="1">
              <a:lnSpc>
                <a:spcPct val="150000"/>
              </a:lnSpc>
            </a:pPr>
            <a:endParaRPr lang="en-US" dirty="0"/>
          </a:p>
          <a:p>
            <a:pPr marL="0" indent="0">
              <a:lnSpc>
                <a:spcPct val="150000"/>
              </a:lnSpc>
              <a:buNone/>
            </a:pPr>
            <a:r>
              <a:rPr lang="en-US" dirty="0" smtClean="0">
                <a:solidFill>
                  <a:srgbClr val="C00000"/>
                </a:solidFill>
                <a:latin typeface="Consolas" panose="020B0609020204030204" pitchFamily="49" charset="0"/>
              </a:rPr>
              <a:t>&lt;string variable&gt; = &lt;</a:t>
            </a:r>
            <a:r>
              <a:rPr lang="en-US" dirty="0" err="1" smtClean="0">
                <a:solidFill>
                  <a:srgbClr val="C00000"/>
                </a:solidFill>
                <a:latin typeface="Consolas" panose="020B0609020204030204" pitchFamily="49" charset="0"/>
              </a:rPr>
              <a:t>fileID</a:t>
            </a:r>
            <a:r>
              <a:rPr lang="en-US" dirty="0" smtClean="0">
                <a:solidFill>
                  <a:srgbClr val="C00000"/>
                </a:solidFill>
                <a:latin typeface="Consolas" panose="020B0609020204030204" pitchFamily="49" charset="0"/>
              </a:rPr>
              <a:t>&gt;.</a:t>
            </a:r>
            <a:r>
              <a:rPr lang="en-US" dirty="0" err="1" smtClean="0">
                <a:solidFill>
                  <a:srgbClr val="C00000"/>
                </a:solidFill>
                <a:latin typeface="Consolas" panose="020B0609020204030204" pitchFamily="49" charset="0"/>
              </a:rPr>
              <a:t>readline</a:t>
            </a:r>
            <a:r>
              <a:rPr lang="en-US" dirty="0" smtClean="0">
                <a:solidFill>
                  <a:srgbClr val="C00000"/>
                </a:solidFill>
                <a:latin typeface="Consolas" panose="020B0609020204030204" pitchFamily="49" charset="0"/>
              </a:rPr>
              <a:t>()</a:t>
            </a:r>
            <a:endParaRPr lang="en-US"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644684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pPr algn="ctr"/>
            <a:r>
              <a:rPr lang="en-US" b="1" dirty="0">
                <a:solidFill>
                  <a:srgbClr val="C00000"/>
                </a:solidFill>
              </a:rPr>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a:t>
            </a:r>
            <a:r>
              <a:rPr lang="en-US" dirty="0" smtClean="0"/>
              <a:t>options, each reading from the file as strings.</a:t>
            </a:r>
          </a:p>
          <a:p>
            <a:r>
              <a:rPr lang="en-US" dirty="0" smtClean="0"/>
              <a:t>The most common option is to read one line of the file at a time.</a:t>
            </a:r>
          </a:p>
          <a:p>
            <a:pPr lvl="1"/>
            <a:r>
              <a:rPr lang="en-US" dirty="0" smtClean="0"/>
              <a:t>One line is everything typed until a newline character (\n) is encountered.</a:t>
            </a:r>
          </a:p>
          <a:p>
            <a:pPr lvl="1"/>
            <a:endParaRPr lang="en-US" dirty="0"/>
          </a:p>
          <a:p>
            <a:pPr marL="0" indent="0">
              <a:buNone/>
            </a:pPr>
            <a:r>
              <a:rPr lang="en-US" dirty="0" smtClean="0">
                <a:latin typeface="Consolas" panose="020B0609020204030204" pitchFamily="49" charset="0"/>
              </a:rPr>
              <a:t>&lt;string variable&gt; = &lt;</a:t>
            </a:r>
            <a:r>
              <a:rPr lang="en-US" dirty="0" err="1" smtClean="0">
                <a:latin typeface="Consolas" panose="020B0609020204030204" pitchFamily="49" charset="0"/>
              </a:rPr>
              <a:t>fileID</a:t>
            </a:r>
            <a:r>
              <a:rPr lang="en-US" dirty="0" smtClean="0">
                <a:latin typeface="Consolas" panose="020B0609020204030204" pitchFamily="49" charset="0"/>
              </a:rPr>
              <a:t>&gt;.</a:t>
            </a:r>
            <a:r>
              <a:rPr lang="en-US" dirty="0" err="1" smtClean="0">
                <a:latin typeface="Consolas" panose="020B0609020204030204" pitchFamily="49" charset="0"/>
              </a:rPr>
              <a:t>readline</a:t>
            </a:r>
            <a:r>
              <a:rPr lang="en-US" dirty="0" smtClean="0">
                <a:latin typeface="Consolas" panose="020B0609020204030204" pitchFamily="49" charset="0"/>
              </a:rPr>
              <a:t>()</a:t>
            </a: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646331"/>
          </a:xfrm>
          <a:prstGeom prst="rect">
            <a:avLst/>
          </a:prstGeom>
          <a:noFill/>
        </p:spPr>
        <p:txBody>
          <a:bodyPr wrap="square" rtlCol="0">
            <a:spAutoFit/>
          </a:bodyPr>
          <a:lstStyle/>
          <a:p>
            <a:r>
              <a:rPr lang="en-US" dirty="0" smtClean="0">
                <a:solidFill>
                  <a:srgbClr val="C00000"/>
                </a:solidFill>
              </a:rPr>
              <a:t>We start with the file identifier.</a:t>
            </a:r>
            <a:endParaRPr lang="en-US" dirty="0">
              <a:solidFill>
                <a:srgbClr val="C00000"/>
              </a:solidFill>
            </a:endParaRPr>
          </a:p>
        </p:txBody>
      </p:sp>
      <p:sp>
        <p:nvSpPr>
          <p:cNvPr id="5" name="Oval 4">
            <a:extLst>
              <a:ext uri="{FF2B5EF4-FFF2-40B4-BE49-F238E27FC236}">
                <a16:creationId xmlns:a16="http://schemas.microsoft.com/office/drawing/2014/main" id="{608F63FF-AA0A-4560-9CE8-6E1193929473}"/>
              </a:ext>
            </a:extLst>
          </p:cNvPr>
          <p:cNvSpPr/>
          <p:nvPr/>
        </p:nvSpPr>
        <p:spPr>
          <a:xfrm>
            <a:off x="4747076" y="4001294"/>
            <a:ext cx="1679482"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2914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pPr algn="ctr"/>
            <a:r>
              <a:rPr lang="en-US" b="1" dirty="0">
                <a:solidFill>
                  <a:srgbClr val="C00000"/>
                </a:solidFill>
              </a:rPr>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a:t>
            </a:r>
            <a:r>
              <a:rPr lang="en-US" dirty="0" smtClean="0"/>
              <a:t>options, each reading from the file as strings.</a:t>
            </a:r>
          </a:p>
          <a:p>
            <a:r>
              <a:rPr lang="en-US" dirty="0" smtClean="0"/>
              <a:t>The most common option is to read one line of the file at a time.</a:t>
            </a:r>
          </a:p>
          <a:p>
            <a:pPr lvl="1"/>
            <a:r>
              <a:rPr lang="en-US" dirty="0" smtClean="0"/>
              <a:t>One line is everything typed until a newline character (\n) is encountered.</a:t>
            </a:r>
          </a:p>
          <a:p>
            <a:pPr lvl="1"/>
            <a:endParaRPr lang="en-US" dirty="0"/>
          </a:p>
          <a:p>
            <a:pPr marL="0" indent="0">
              <a:buNone/>
            </a:pPr>
            <a:r>
              <a:rPr lang="en-US" dirty="0" smtClean="0">
                <a:latin typeface="Consolas" panose="020B0609020204030204" pitchFamily="49" charset="0"/>
              </a:rPr>
              <a:t>&lt;string variable&gt; = &lt;</a:t>
            </a:r>
            <a:r>
              <a:rPr lang="en-US" dirty="0" err="1" smtClean="0">
                <a:latin typeface="Consolas" panose="020B0609020204030204" pitchFamily="49" charset="0"/>
              </a:rPr>
              <a:t>fileID</a:t>
            </a:r>
            <a:r>
              <a:rPr lang="en-US" dirty="0" smtClean="0">
                <a:latin typeface="Consolas" panose="020B0609020204030204" pitchFamily="49" charset="0"/>
              </a:rPr>
              <a:t>&gt;.</a:t>
            </a:r>
            <a:r>
              <a:rPr lang="en-US" dirty="0" err="1" smtClean="0">
                <a:latin typeface="Consolas" panose="020B0609020204030204" pitchFamily="49" charset="0"/>
              </a:rPr>
              <a:t>readline</a:t>
            </a:r>
            <a:r>
              <a:rPr lang="en-US" dirty="0" smtClean="0">
                <a:latin typeface="Consolas" panose="020B0609020204030204" pitchFamily="49" charset="0"/>
              </a:rPr>
              <a:t>()</a:t>
            </a: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369332"/>
          </a:xfrm>
          <a:prstGeom prst="rect">
            <a:avLst/>
          </a:prstGeom>
          <a:noFill/>
        </p:spPr>
        <p:txBody>
          <a:bodyPr wrap="square" rtlCol="0">
            <a:spAutoFit/>
          </a:bodyPr>
          <a:lstStyle/>
          <a:p>
            <a:r>
              <a:rPr lang="en-US" dirty="0" smtClean="0"/>
              <a:t>Followed by .</a:t>
            </a:r>
            <a:r>
              <a:rPr lang="en-US" dirty="0" err="1" smtClean="0"/>
              <a:t>readline</a:t>
            </a:r>
            <a:r>
              <a:rPr lang="en-US" dirty="0" smtClean="0"/>
              <a:t>()</a:t>
            </a:r>
            <a:endParaRPr lang="en-US" dirty="0"/>
          </a:p>
        </p:txBody>
      </p:sp>
      <p:sp>
        <p:nvSpPr>
          <p:cNvPr id="5" name="Oval 4">
            <a:extLst>
              <a:ext uri="{FF2B5EF4-FFF2-40B4-BE49-F238E27FC236}">
                <a16:creationId xmlns:a16="http://schemas.microsoft.com/office/drawing/2014/main" id="{608F63FF-AA0A-4560-9CE8-6E1193929473}"/>
              </a:ext>
            </a:extLst>
          </p:cNvPr>
          <p:cNvSpPr/>
          <p:nvPr/>
        </p:nvSpPr>
        <p:spPr>
          <a:xfrm>
            <a:off x="6344055" y="4095515"/>
            <a:ext cx="2516609" cy="720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6296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r>
              <a:rPr lang="en-US" b="1" dirty="0">
                <a:solidFill>
                  <a:srgbClr val="C00000"/>
                </a:solidFill>
              </a:rPr>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a:t>
            </a:r>
            <a:r>
              <a:rPr lang="en-US" dirty="0" smtClean="0"/>
              <a:t>options, each reading from the file as strings.</a:t>
            </a:r>
          </a:p>
          <a:p>
            <a:r>
              <a:rPr lang="en-US" dirty="0" smtClean="0"/>
              <a:t>The most common option is to read one line of the file at a time.</a:t>
            </a:r>
          </a:p>
          <a:p>
            <a:pPr lvl="1"/>
            <a:r>
              <a:rPr lang="en-US" dirty="0" smtClean="0"/>
              <a:t>One line is everything typed until a newline character (\n) is encountered.</a:t>
            </a:r>
          </a:p>
          <a:p>
            <a:pPr lvl="1"/>
            <a:endParaRPr lang="en-US" dirty="0"/>
          </a:p>
          <a:p>
            <a:pPr marL="0" indent="0">
              <a:buNone/>
            </a:pPr>
            <a:r>
              <a:rPr lang="en-US" dirty="0" smtClean="0">
                <a:latin typeface="Consolas" panose="020B0609020204030204" pitchFamily="49" charset="0"/>
              </a:rPr>
              <a:t>&lt;string variable&gt; = &lt;</a:t>
            </a:r>
            <a:r>
              <a:rPr lang="en-US" dirty="0" err="1" smtClean="0">
                <a:latin typeface="Consolas" panose="020B0609020204030204" pitchFamily="49" charset="0"/>
              </a:rPr>
              <a:t>fileID</a:t>
            </a:r>
            <a:r>
              <a:rPr lang="en-US" dirty="0" smtClean="0">
                <a:latin typeface="Consolas" panose="020B0609020204030204" pitchFamily="49" charset="0"/>
              </a:rPr>
              <a:t>&gt;.</a:t>
            </a:r>
            <a:r>
              <a:rPr lang="en-US" dirty="0" err="1" smtClean="0">
                <a:latin typeface="Consolas" panose="020B0609020204030204" pitchFamily="49" charset="0"/>
              </a:rPr>
              <a:t>readline</a:t>
            </a:r>
            <a:r>
              <a:rPr lang="en-US" dirty="0" smtClean="0">
                <a:latin typeface="Consolas" panose="020B0609020204030204" pitchFamily="49" charset="0"/>
              </a:rPr>
              <a:t>()</a:t>
            </a: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369332"/>
          </a:xfrm>
          <a:prstGeom prst="rect">
            <a:avLst/>
          </a:prstGeom>
          <a:noFill/>
        </p:spPr>
        <p:txBody>
          <a:bodyPr wrap="square" rtlCol="0">
            <a:spAutoFit/>
          </a:bodyPr>
          <a:lstStyle/>
          <a:p>
            <a:r>
              <a:rPr lang="en-US" dirty="0" smtClean="0"/>
              <a:t>This gives us a string</a:t>
            </a:r>
            <a:endParaRPr lang="en-US" dirty="0"/>
          </a:p>
        </p:txBody>
      </p:sp>
      <p:sp>
        <p:nvSpPr>
          <p:cNvPr id="5" name="Oval 4">
            <a:extLst>
              <a:ext uri="{FF2B5EF4-FFF2-40B4-BE49-F238E27FC236}">
                <a16:creationId xmlns:a16="http://schemas.microsoft.com/office/drawing/2014/main" id="{608F63FF-AA0A-4560-9CE8-6E1193929473}"/>
              </a:ext>
            </a:extLst>
          </p:cNvPr>
          <p:cNvSpPr/>
          <p:nvPr/>
        </p:nvSpPr>
        <p:spPr>
          <a:xfrm>
            <a:off x="4747077" y="3902299"/>
            <a:ext cx="4113588" cy="9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2128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pPr algn="ctr"/>
            <a:r>
              <a:rPr lang="en-US" b="1" dirty="0">
                <a:solidFill>
                  <a:srgbClr val="C00000"/>
                </a:solidFill>
              </a:rPr>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text file (not a binary file)</a:t>
            </a:r>
          </a:p>
          <a:p>
            <a:r>
              <a:rPr lang="en-US" dirty="0"/>
              <a:t>Several </a:t>
            </a:r>
            <a:r>
              <a:rPr lang="en-US" dirty="0" smtClean="0"/>
              <a:t>options, each reading from the file as strings.</a:t>
            </a:r>
          </a:p>
          <a:p>
            <a:r>
              <a:rPr lang="en-US" dirty="0" smtClean="0"/>
              <a:t>The most common option is to read one line of the file at a time.</a:t>
            </a:r>
          </a:p>
          <a:p>
            <a:pPr lvl="1"/>
            <a:r>
              <a:rPr lang="en-US" dirty="0" smtClean="0"/>
              <a:t>One line is everything typed until a newline character (\n) is encountered.</a:t>
            </a:r>
          </a:p>
          <a:p>
            <a:pPr lvl="1"/>
            <a:endParaRPr lang="en-US" dirty="0"/>
          </a:p>
          <a:p>
            <a:pPr marL="0" indent="0">
              <a:buNone/>
            </a:pPr>
            <a:r>
              <a:rPr lang="en-US" dirty="0" smtClean="0">
                <a:latin typeface="Consolas" panose="020B0609020204030204" pitchFamily="49" charset="0"/>
              </a:rPr>
              <a:t>&lt;string variable&gt; = &lt;</a:t>
            </a:r>
            <a:r>
              <a:rPr lang="en-US" dirty="0" err="1" smtClean="0">
                <a:latin typeface="Consolas" panose="020B0609020204030204" pitchFamily="49" charset="0"/>
              </a:rPr>
              <a:t>fileID</a:t>
            </a:r>
            <a:r>
              <a:rPr lang="en-US" dirty="0" smtClean="0">
                <a:latin typeface="Consolas" panose="020B0609020204030204" pitchFamily="49" charset="0"/>
              </a:rPr>
              <a:t>&gt;.</a:t>
            </a:r>
            <a:r>
              <a:rPr lang="en-US" dirty="0" err="1" smtClean="0">
                <a:latin typeface="Consolas" panose="020B0609020204030204" pitchFamily="49" charset="0"/>
              </a:rPr>
              <a:t>readline</a:t>
            </a:r>
            <a:r>
              <a:rPr lang="en-US" dirty="0" smtClean="0">
                <a:latin typeface="Consolas" panose="020B0609020204030204" pitchFamily="49" charset="0"/>
              </a:rPr>
              <a:t>()</a:t>
            </a: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F1395632-C8B0-48B4-A549-55E3D38E151A}"/>
              </a:ext>
            </a:extLst>
          </p:cNvPr>
          <p:cNvSpPr txBox="1"/>
          <p:nvPr/>
        </p:nvSpPr>
        <p:spPr>
          <a:xfrm>
            <a:off x="4747076" y="4951082"/>
            <a:ext cx="2667000" cy="646331"/>
          </a:xfrm>
          <a:prstGeom prst="rect">
            <a:avLst/>
          </a:prstGeom>
          <a:noFill/>
        </p:spPr>
        <p:txBody>
          <a:bodyPr wrap="square" rtlCol="0">
            <a:spAutoFit/>
          </a:bodyPr>
          <a:lstStyle/>
          <a:p>
            <a:r>
              <a:rPr lang="en-US" dirty="0" smtClean="0">
                <a:solidFill>
                  <a:srgbClr val="C00000"/>
                </a:solidFill>
              </a:rPr>
              <a:t>Which we assign to a string variable</a:t>
            </a:r>
            <a:endParaRPr lang="en-US" dirty="0">
              <a:solidFill>
                <a:srgbClr val="C00000"/>
              </a:solidFill>
            </a:endParaRPr>
          </a:p>
        </p:txBody>
      </p:sp>
      <p:sp>
        <p:nvSpPr>
          <p:cNvPr id="5" name="Oval 4">
            <a:extLst>
              <a:ext uri="{FF2B5EF4-FFF2-40B4-BE49-F238E27FC236}">
                <a16:creationId xmlns:a16="http://schemas.microsoft.com/office/drawing/2014/main" id="{608F63FF-AA0A-4560-9CE8-6E1193929473}"/>
              </a:ext>
            </a:extLst>
          </p:cNvPr>
          <p:cNvSpPr/>
          <p:nvPr/>
        </p:nvSpPr>
        <p:spPr>
          <a:xfrm>
            <a:off x="633488" y="3902299"/>
            <a:ext cx="4113588" cy="9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810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9F1-2183-4870-98BA-2A6D31436A61}"/>
              </a:ext>
            </a:extLst>
          </p:cNvPr>
          <p:cNvSpPr>
            <a:spLocks noGrp="1"/>
          </p:cNvSpPr>
          <p:nvPr>
            <p:ph type="title"/>
          </p:nvPr>
        </p:nvSpPr>
        <p:spPr/>
        <p:txBody>
          <a:bodyPr/>
          <a:lstStyle/>
          <a:p>
            <a:pPr algn="ctr"/>
            <a:r>
              <a:rPr lang="en-US" b="1" dirty="0">
                <a:solidFill>
                  <a:srgbClr val="C00000"/>
                </a:solidFill>
              </a:rPr>
              <a:t>Reading from a file</a:t>
            </a:r>
          </a:p>
        </p:txBody>
      </p:sp>
      <p:sp>
        <p:nvSpPr>
          <p:cNvPr id="3" name="Content Placeholder 2">
            <a:extLst>
              <a:ext uri="{FF2B5EF4-FFF2-40B4-BE49-F238E27FC236}">
                <a16:creationId xmlns:a16="http://schemas.microsoft.com/office/drawing/2014/main" id="{AF5D8E41-AD42-4D77-9D05-D5C9EFFAA5D5}"/>
              </a:ext>
            </a:extLst>
          </p:cNvPr>
          <p:cNvSpPr>
            <a:spLocks noGrp="1"/>
          </p:cNvSpPr>
          <p:nvPr>
            <p:ph idx="1"/>
          </p:nvPr>
        </p:nvSpPr>
        <p:spPr/>
        <p:txBody>
          <a:bodyPr/>
          <a:lstStyle/>
          <a:p>
            <a:r>
              <a:rPr lang="en-US" dirty="0"/>
              <a:t>Again, assume we have a </a:t>
            </a:r>
            <a:r>
              <a:rPr lang="en-US" dirty="0">
                <a:solidFill>
                  <a:srgbClr val="C00000"/>
                </a:solidFill>
              </a:rPr>
              <a:t>text file </a:t>
            </a:r>
            <a:r>
              <a:rPr lang="en-US" dirty="0"/>
              <a:t>(not a binary file)</a:t>
            </a:r>
          </a:p>
          <a:p>
            <a:r>
              <a:rPr lang="en-US" dirty="0"/>
              <a:t>Several </a:t>
            </a:r>
            <a:r>
              <a:rPr lang="en-US" dirty="0" smtClean="0"/>
              <a:t>options, each reading from the file as strings.</a:t>
            </a:r>
          </a:p>
          <a:p>
            <a:r>
              <a:rPr lang="en-US" dirty="0" smtClean="0"/>
              <a:t>The most common option is to read one line of the file at a time.</a:t>
            </a:r>
          </a:p>
          <a:p>
            <a:pPr lvl="1"/>
            <a:r>
              <a:rPr lang="en-US" dirty="0" smtClean="0"/>
              <a:t>One line is everything typed until a newline character (\n) is encountered.</a:t>
            </a:r>
          </a:p>
          <a:p>
            <a:pPr lvl="1"/>
            <a:endParaRPr lang="en-US" dirty="0"/>
          </a:p>
          <a:p>
            <a:pPr marL="0" indent="0">
              <a:buNone/>
            </a:pPr>
            <a:r>
              <a:rPr lang="en-US" dirty="0" smtClean="0">
                <a:latin typeface="Consolas" panose="020B0609020204030204" pitchFamily="49" charset="0"/>
              </a:rPr>
              <a:t>&lt;string variable&gt; = &lt;</a:t>
            </a:r>
            <a:r>
              <a:rPr lang="en-US" dirty="0" err="1" smtClean="0">
                <a:latin typeface="Consolas" panose="020B0609020204030204" pitchFamily="49" charset="0"/>
              </a:rPr>
              <a:t>fileID</a:t>
            </a:r>
            <a:r>
              <a:rPr lang="en-US" dirty="0" smtClean="0">
                <a:latin typeface="Consolas" panose="020B0609020204030204" pitchFamily="49" charset="0"/>
              </a:rPr>
              <a:t>&gt;.</a:t>
            </a:r>
            <a:r>
              <a:rPr lang="en-US" dirty="0" err="1" smtClean="0">
                <a:latin typeface="Consolas" panose="020B0609020204030204" pitchFamily="49" charset="0"/>
              </a:rPr>
              <a:t>readline</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r>
              <a:rPr lang="en-US" dirty="0" smtClean="0"/>
              <a:t>Example:</a:t>
            </a:r>
          </a:p>
          <a:p>
            <a:pPr marL="0" indent="0">
              <a:buNone/>
            </a:pPr>
            <a:r>
              <a:rPr lang="en-US" dirty="0">
                <a:latin typeface="Consolas" panose="020B0609020204030204" pitchFamily="49" charset="0"/>
              </a:rPr>
              <a:t>	</a:t>
            </a:r>
            <a:r>
              <a:rPr lang="en-US" dirty="0" err="1" smtClean="0">
                <a:latin typeface="Consolas" panose="020B0609020204030204" pitchFamily="49" charset="0"/>
              </a:rPr>
              <a:t>next_line</a:t>
            </a:r>
            <a:r>
              <a:rPr lang="en-US" dirty="0" smtClean="0">
                <a:latin typeface="Consolas" panose="020B0609020204030204" pitchFamily="49" charset="0"/>
              </a:rPr>
              <a:t> = </a:t>
            </a:r>
            <a:r>
              <a:rPr lang="en-US" dirty="0" err="1" smtClean="0">
                <a:latin typeface="Consolas" panose="020B0609020204030204" pitchFamily="49" charset="0"/>
              </a:rPr>
              <a:t>myfile.readline</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196589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Reading multiple lines</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It is common that we’ll want to process an entire file, and will want to read all (or many) lines, each of which has the same format.</a:t>
            </a:r>
          </a:p>
          <a:p>
            <a:pPr lvl="1"/>
            <a:r>
              <a:rPr lang="en-US" dirty="0" smtClean="0"/>
              <a:t>e.g. a data file, with one set of data per line</a:t>
            </a:r>
          </a:p>
          <a:p>
            <a:r>
              <a:rPr lang="en-US" dirty="0" smtClean="0"/>
              <a:t>For this, we can use a version of the for loop:</a:t>
            </a:r>
          </a:p>
          <a:p>
            <a:pPr marL="914400" lvl="2" indent="0">
              <a:buNone/>
            </a:pPr>
            <a:r>
              <a:rPr lang="en-US" sz="2800" dirty="0" smtClean="0">
                <a:latin typeface="Consolas" panose="020B0609020204030204" pitchFamily="49" charset="0"/>
              </a:rPr>
              <a:t>for &lt;</a:t>
            </a:r>
            <a:r>
              <a:rPr lang="en-US" sz="2800" dirty="0" err="1" smtClean="0">
                <a:latin typeface="Consolas" panose="020B0609020204030204" pitchFamily="49" charset="0"/>
              </a:rPr>
              <a:t>lineID</a:t>
            </a:r>
            <a:r>
              <a:rPr lang="en-US" sz="2800" dirty="0" smtClean="0">
                <a:latin typeface="Consolas" panose="020B0609020204030204" pitchFamily="49" charset="0"/>
              </a:rPr>
              <a:t>&gt; in &lt;</a:t>
            </a:r>
            <a:r>
              <a:rPr lang="en-US" sz="2800" dirty="0" err="1" smtClean="0">
                <a:latin typeface="Consolas" panose="020B0609020204030204" pitchFamily="49" charset="0"/>
              </a:rPr>
              <a:t>fileID</a:t>
            </a:r>
            <a:r>
              <a:rPr lang="en-US" sz="2800" dirty="0" smtClean="0">
                <a:latin typeface="Consolas" panose="020B0609020204030204" pitchFamily="49" charset="0"/>
              </a:rPr>
              <a:t>&gt;:</a:t>
            </a:r>
          </a:p>
          <a:p>
            <a:pPr marL="914400" lvl="2" indent="0">
              <a:buNone/>
            </a:pPr>
            <a:r>
              <a:rPr lang="en-US" sz="2800" dirty="0" smtClean="0">
                <a:latin typeface="Consolas" panose="020B0609020204030204" pitchFamily="49" charset="0"/>
              </a:rPr>
              <a:t>    #Do stuff with the string </a:t>
            </a:r>
            <a:r>
              <a:rPr lang="en-US" sz="2800" dirty="0" err="1" smtClean="0">
                <a:latin typeface="Consolas" panose="020B0609020204030204" pitchFamily="49" charset="0"/>
              </a:rPr>
              <a:t>lineID</a:t>
            </a:r>
            <a:endParaRPr lang="en-US" sz="2800" dirty="0" smtClean="0">
              <a:latin typeface="Consolas" panose="020B0609020204030204" pitchFamily="49" charset="0"/>
            </a:endParaRPr>
          </a:p>
          <a:p>
            <a:r>
              <a:rPr lang="en-US" dirty="0" smtClean="0"/>
              <a:t>The loop is structured just like looping through a list, but in this case we are looping through lines in a file.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063594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Reading multiple lines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Two versions that essentially work the same way:</a:t>
            </a:r>
          </a:p>
          <a:p>
            <a:pPr marL="914400" lvl="2" indent="0">
              <a:buNone/>
            </a:pPr>
            <a:r>
              <a:rPr lang="en-US" sz="2800" dirty="0" smtClean="0">
                <a:solidFill>
                  <a:srgbClr val="0070C0"/>
                </a:solidFill>
                <a:latin typeface="Consolas" panose="020B0609020204030204" pitchFamily="49" charset="0"/>
              </a:rPr>
              <a:t>### OPTION 1</a:t>
            </a:r>
          </a:p>
          <a:p>
            <a:pPr marL="914400" lvl="2" indent="0">
              <a:buNone/>
            </a:pPr>
            <a:r>
              <a:rPr lang="en-US" sz="2800" dirty="0" smtClean="0">
                <a:latin typeface="Consolas" panose="020B0609020204030204" pitchFamily="49" charset="0"/>
              </a:rPr>
              <a:t>for </a:t>
            </a:r>
            <a:r>
              <a:rPr lang="en-US" sz="2800" dirty="0" err="1" smtClean="0">
                <a:latin typeface="Consolas" panose="020B0609020204030204" pitchFamily="49" charset="0"/>
              </a:rPr>
              <a:t>next_line</a:t>
            </a:r>
            <a:r>
              <a:rPr lang="en-US" sz="2800" dirty="0" smtClean="0">
                <a:latin typeface="Consolas" panose="020B0609020204030204" pitchFamily="49" charset="0"/>
              </a:rPr>
              <a:t> in </a:t>
            </a:r>
            <a:r>
              <a:rPr lang="en-US" sz="2800" dirty="0" err="1" smtClean="0">
                <a:latin typeface="Consolas" panose="020B0609020204030204" pitchFamily="49" charset="0"/>
              </a:rPr>
              <a:t>myfile</a:t>
            </a:r>
            <a:r>
              <a:rPr lang="en-US" sz="2800" dirty="0" smtClean="0">
                <a:latin typeface="Consolas" panose="020B0609020204030204" pitchFamily="49" charset="0"/>
              </a:rPr>
              <a:t>:</a:t>
            </a:r>
          </a:p>
          <a:p>
            <a:pPr marL="914400" lvl="2" indent="0">
              <a:buNone/>
            </a:pPr>
            <a:r>
              <a:rPr lang="en-US" sz="2800" dirty="0" smtClean="0">
                <a:latin typeface="Consolas" panose="020B0609020204030204" pitchFamily="49" charset="0"/>
              </a:rPr>
              <a:t>    #Do stuff with the string </a:t>
            </a:r>
            <a:r>
              <a:rPr lang="en-US" sz="2800" dirty="0" err="1" smtClean="0">
                <a:latin typeface="Consolas" panose="020B0609020204030204" pitchFamily="49" charset="0"/>
              </a:rPr>
              <a:t>next_line</a:t>
            </a:r>
            <a:endParaRPr lang="en-US" sz="2800" dirty="0" smtClean="0">
              <a:latin typeface="Consolas" panose="020B0609020204030204" pitchFamily="49" charset="0"/>
            </a:endParaRPr>
          </a:p>
          <a:p>
            <a:pPr marL="914400" lvl="2" indent="0">
              <a:buNone/>
            </a:pPr>
            <a:endParaRPr lang="en-US" sz="2800" dirty="0" smtClean="0">
              <a:latin typeface="Consolas" panose="020B0609020204030204" pitchFamily="49" charset="0"/>
            </a:endParaRPr>
          </a:p>
          <a:p>
            <a:pPr marL="914400" lvl="2" indent="0">
              <a:buNone/>
            </a:pPr>
            <a:r>
              <a:rPr lang="en-US" sz="2800" dirty="0">
                <a:solidFill>
                  <a:srgbClr val="0070C0"/>
                </a:solidFill>
                <a:latin typeface="Consolas" panose="020B0609020204030204" pitchFamily="49" charset="0"/>
              </a:rPr>
              <a:t>### OPTION </a:t>
            </a:r>
            <a:r>
              <a:rPr lang="en-US" sz="2800" dirty="0" smtClean="0">
                <a:solidFill>
                  <a:srgbClr val="0070C0"/>
                </a:solidFill>
                <a:latin typeface="Consolas" panose="020B0609020204030204" pitchFamily="49" charset="0"/>
              </a:rPr>
              <a:t>2</a:t>
            </a:r>
            <a:endParaRPr lang="en-US" sz="2800" dirty="0">
              <a:solidFill>
                <a:srgbClr val="0070C0"/>
              </a:solidFill>
              <a:latin typeface="Consolas" panose="020B0609020204030204" pitchFamily="49" charset="0"/>
            </a:endParaRPr>
          </a:p>
          <a:p>
            <a:pPr marL="914400" lvl="2" indent="0">
              <a:buNone/>
            </a:pPr>
            <a:r>
              <a:rPr lang="en-US" sz="2800" dirty="0" err="1" smtClean="0">
                <a:latin typeface="Consolas" panose="020B0609020204030204" pitchFamily="49" charset="0"/>
              </a:rPr>
              <a:t>next_line</a:t>
            </a:r>
            <a:r>
              <a:rPr lang="en-US" sz="2800" dirty="0" smtClean="0">
                <a:latin typeface="Consolas" panose="020B0609020204030204" pitchFamily="49" charset="0"/>
              </a:rPr>
              <a:t> = </a:t>
            </a:r>
            <a:r>
              <a:rPr lang="en-US" sz="2800" dirty="0" err="1" smtClean="0">
                <a:latin typeface="Consolas" panose="020B0609020204030204" pitchFamily="49" charset="0"/>
              </a:rPr>
              <a:t>myfile.readline</a:t>
            </a:r>
            <a:r>
              <a:rPr lang="en-US" sz="2800" dirty="0" smtClean="0">
                <a:latin typeface="Consolas" panose="020B0609020204030204" pitchFamily="49" charset="0"/>
              </a:rPr>
              <a:t>()</a:t>
            </a:r>
          </a:p>
          <a:p>
            <a:pPr marL="914400" lvl="2" indent="0">
              <a:buNone/>
            </a:pPr>
            <a:r>
              <a:rPr lang="en-US" sz="2800" dirty="0" smtClean="0">
                <a:latin typeface="Consolas" panose="020B0609020204030204" pitchFamily="49" charset="0"/>
              </a:rPr>
              <a:t>while </a:t>
            </a:r>
            <a:r>
              <a:rPr lang="en-US" sz="2800" dirty="0" err="1" smtClean="0">
                <a:latin typeface="Consolas" panose="020B0609020204030204" pitchFamily="49" charset="0"/>
              </a:rPr>
              <a:t>next_line</a:t>
            </a:r>
            <a:r>
              <a:rPr lang="en-US" sz="2800" dirty="0" smtClean="0">
                <a:latin typeface="Consolas" panose="020B0609020204030204" pitchFamily="49" charset="0"/>
              </a:rPr>
              <a:t> != '':</a:t>
            </a:r>
          </a:p>
          <a:p>
            <a:pPr marL="914400" lvl="2" indent="0">
              <a:buNone/>
            </a:pPr>
            <a:r>
              <a:rPr lang="en-US" sz="2800" dirty="0">
                <a:latin typeface="Consolas" panose="020B0609020204030204" pitchFamily="49" charset="0"/>
              </a:rPr>
              <a:t> </a:t>
            </a:r>
            <a:r>
              <a:rPr lang="en-US" sz="2800" dirty="0" smtClean="0">
                <a:latin typeface="Consolas" panose="020B0609020204030204" pitchFamily="49" charset="0"/>
              </a:rPr>
              <a:t>   </a:t>
            </a:r>
            <a:r>
              <a:rPr lang="en-US" sz="2800" dirty="0">
                <a:latin typeface="Consolas" panose="020B0609020204030204" pitchFamily="49" charset="0"/>
              </a:rPr>
              <a:t>#Do stuff with the string </a:t>
            </a:r>
            <a:r>
              <a:rPr lang="en-US" sz="2800" dirty="0" err="1">
                <a:latin typeface="Consolas" panose="020B0609020204030204" pitchFamily="49" charset="0"/>
              </a:rPr>
              <a:t>next_line</a:t>
            </a:r>
            <a:endParaRPr lang="en-US" sz="2800" dirty="0">
              <a:latin typeface="Consolas" panose="020B0609020204030204" pitchFamily="49" charset="0"/>
            </a:endParaRPr>
          </a:p>
          <a:p>
            <a:pPr marL="914400" lvl="2" indent="0">
              <a:buNone/>
            </a:pPr>
            <a:r>
              <a:rPr lang="en-US" sz="2800" dirty="0" smtClean="0">
                <a:latin typeface="Consolas" panose="020B0609020204030204" pitchFamily="49" charset="0"/>
              </a:rPr>
              <a:t>    </a:t>
            </a:r>
            <a:r>
              <a:rPr lang="en-US" sz="2800" dirty="0" err="1">
                <a:latin typeface="Consolas" panose="020B0609020204030204" pitchFamily="49" charset="0"/>
              </a:rPr>
              <a:t>next_line</a:t>
            </a:r>
            <a:r>
              <a:rPr lang="en-US" sz="2800" dirty="0">
                <a:latin typeface="Consolas" panose="020B0609020204030204" pitchFamily="49" charset="0"/>
              </a:rPr>
              <a:t> = </a:t>
            </a:r>
            <a:r>
              <a:rPr lang="en-US" sz="2800" dirty="0" err="1">
                <a:latin typeface="Consolas" panose="020B0609020204030204" pitchFamily="49" charset="0"/>
              </a:rPr>
              <a:t>myfile.readline</a:t>
            </a:r>
            <a:r>
              <a:rPr lang="en-US" sz="2800" dirty="0">
                <a:latin typeface="Consolas" panose="020B0609020204030204" pitchFamily="49" charset="0"/>
              </a:rPr>
              <a:t>()</a:t>
            </a:r>
          </a:p>
          <a:p>
            <a:pPr marL="914400" lvl="2" indent="0">
              <a:buNone/>
            </a:pPr>
            <a:endParaRPr lang="en-US" sz="2800" dirty="0" smtClean="0">
              <a:latin typeface="Consolas" panose="020B0609020204030204" pitchFamily="49" charset="0"/>
            </a:endParaRPr>
          </a:p>
          <a:p>
            <a:endParaRPr lang="en-US" dirty="0" smtClean="0"/>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609538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File Extensions</a:t>
            </a:r>
            <a:endParaRPr lang="en-US" dirty="0"/>
          </a:p>
        </p:txBody>
      </p:sp>
      <p:sp>
        <p:nvSpPr>
          <p:cNvPr id="3" name="Content Placeholder 2"/>
          <p:cNvSpPr>
            <a:spLocks noGrp="1"/>
          </p:cNvSpPr>
          <p:nvPr>
            <p:ph idx="1"/>
          </p:nvPr>
        </p:nvSpPr>
        <p:spPr>
          <a:xfrm>
            <a:off x="914982" y="2101026"/>
            <a:ext cx="10515600" cy="3448195"/>
          </a:xfrm>
        </p:spPr>
        <p:txBody>
          <a:bodyPr>
            <a:normAutofit/>
          </a:bodyPr>
          <a:lstStyle/>
          <a:p>
            <a:pPr>
              <a:lnSpc>
                <a:spcPct val="150000"/>
              </a:lnSpc>
            </a:pPr>
            <a:r>
              <a:rPr lang="en-US" dirty="0"/>
              <a:t>The </a:t>
            </a:r>
            <a:r>
              <a:rPr lang="en-US" dirty="0">
                <a:solidFill>
                  <a:srgbClr val="0070C0"/>
                </a:solidFill>
              </a:rPr>
              <a:t>“extension” </a:t>
            </a:r>
            <a:r>
              <a:rPr lang="en-US" dirty="0"/>
              <a:t>is just part of the name, it does </a:t>
            </a:r>
            <a:r>
              <a:rPr lang="en-US" b="1" dirty="0"/>
              <a:t>not necessarily </a:t>
            </a:r>
            <a:r>
              <a:rPr lang="en-US" dirty="0"/>
              <a:t>mean anything about what the file </a:t>
            </a:r>
            <a:r>
              <a:rPr lang="en-US" dirty="0" smtClean="0"/>
              <a:t>contains.</a:t>
            </a:r>
          </a:p>
          <a:p>
            <a:pPr>
              <a:lnSpc>
                <a:spcPct val="150000"/>
              </a:lnSpc>
            </a:pPr>
            <a:r>
              <a:rPr lang="en-US" dirty="0" smtClean="0"/>
              <a:t>You </a:t>
            </a:r>
            <a:r>
              <a:rPr lang="en-US" dirty="0"/>
              <a:t>could rename any file you want with a different extension; that doesn’t change the file </a:t>
            </a:r>
            <a:r>
              <a:rPr lang="en-US" dirty="0" smtClean="0"/>
              <a:t>itself.</a:t>
            </a:r>
          </a:p>
          <a:p>
            <a:pPr>
              <a:lnSpc>
                <a:spcPct val="150000"/>
              </a:lnSpc>
            </a:pPr>
            <a:endParaRPr lang="en-US" dirty="0"/>
          </a:p>
        </p:txBody>
      </p:sp>
    </p:spTree>
    <p:extLst>
      <p:ext uri="{BB962C8B-B14F-4D97-AF65-F5344CB8AC3E}">
        <p14:creationId xmlns:p14="http://schemas.microsoft.com/office/powerpoint/2010/main" val="625311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Reading in and printing a file:</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err="1">
                <a:latin typeface="Consolas" panose="020B0609020204030204" pitchFamily="49" charset="0"/>
              </a:rPr>
              <a:t>myfile</a:t>
            </a:r>
            <a:r>
              <a:rPr lang="en-US" dirty="0">
                <a:latin typeface="Consolas" panose="020B0609020204030204" pitchFamily="49" charset="0"/>
              </a:rPr>
              <a:t> = open("Test.</a:t>
            </a:r>
            <a:r>
              <a:rPr lang="en-US" dirty="0" err="1">
                <a:latin typeface="Consolas" panose="020B0609020204030204" pitchFamily="49" charset="0"/>
              </a:rPr>
              <a:t>dat</a:t>
            </a:r>
            <a:r>
              <a:rPr lang="en-US" dirty="0">
                <a:latin typeface="Consolas" panose="020B0609020204030204" pitchFamily="49" charset="0"/>
              </a:rPr>
              <a:t>",'r')</a:t>
            </a:r>
          </a:p>
          <a:p>
            <a:pPr marL="0" indent="0">
              <a:buNone/>
            </a:pPr>
            <a:r>
              <a:rPr lang="en-US" dirty="0">
                <a:latin typeface="Consolas" panose="020B0609020204030204" pitchFamily="49" charset="0"/>
              </a:rPr>
              <a:t>for </a:t>
            </a:r>
            <a:r>
              <a:rPr lang="en-US" dirty="0" err="1">
                <a:latin typeface="Consolas" panose="020B0609020204030204" pitchFamily="49" charset="0"/>
              </a:rPr>
              <a:t>next_line</a:t>
            </a:r>
            <a:r>
              <a:rPr lang="en-US" dirty="0">
                <a:latin typeface="Consolas" panose="020B0609020204030204" pitchFamily="49" charset="0"/>
              </a:rPr>
              <a:t> in </a:t>
            </a:r>
            <a:r>
              <a:rPr lang="en-US" dirty="0" err="1">
                <a:latin typeface="Consolas" panose="020B0609020204030204" pitchFamily="49" charset="0"/>
              </a:rPr>
              <a:t>myfile</a:t>
            </a:r>
            <a:r>
              <a:rPr lang="en-US" dirty="0">
                <a:latin typeface="Consolas" panose="020B0609020204030204" pitchFamily="49" charset="0"/>
              </a:rPr>
              <a:t>:</a:t>
            </a:r>
          </a:p>
          <a:p>
            <a:pPr marL="0" indent="0">
              <a:buNone/>
            </a:pPr>
            <a:r>
              <a:rPr lang="en-US" dirty="0">
                <a:latin typeface="Consolas" panose="020B0609020204030204" pitchFamily="49" charset="0"/>
              </a:rPr>
              <a:t>    print(</a:t>
            </a:r>
            <a:r>
              <a:rPr lang="en-US" dirty="0" err="1">
                <a:latin typeface="Consolas" panose="020B0609020204030204" pitchFamily="49" charset="0"/>
              </a:rPr>
              <a:t>next_line,end</a:t>
            </a:r>
            <a:r>
              <a:rPr lang="en-US" dirty="0">
                <a:latin typeface="Consolas" panose="020B0609020204030204" pitchFamily="49" charset="0"/>
              </a:rPr>
              <a:t>='')</a:t>
            </a:r>
          </a:p>
          <a:p>
            <a:pPr marL="0" indent="0">
              <a:buNone/>
            </a:pPr>
            <a:r>
              <a:rPr lang="en-US" dirty="0" err="1">
                <a:latin typeface="Consolas" panose="020B0609020204030204" pitchFamily="49" charset="0"/>
              </a:rPr>
              <a:t>myfile.close</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r>
              <a:rPr lang="en-US" dirty="0" smtClean="0"/>
              <a:t>Note: </a:t>
            </a:r>
            <a:r>
              <a:rPr lang="en-US" dirty="0" smtClean="0">
                <a:solidFill>
                  <a:srgbClr val="0070C0"/>
                </a:solidFill>
              </a:rPr>
              <a:t>we need to suppress the new line in the print statement so that we don’t put an extra new line in our code!</a:t>
            </a:r>
            <a:endParaRPr lang="en-US" dirty="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25045112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Alternative ways to read from files</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onsolas" panose="020B0609020204030204" pitchFamily="49" charset="0"/>
              </a:rPr>
              <a:t>&lt;string variable&gt; = &lt;</a:t>
            </a:r>
            <a:r>
              <a:rPr lang="en-US" dirty="0" err="1" smtClean="0">
                <a:latin typeface="Consolas" panose="020B0609020204030204" pitchFamily="49" charset="0"/>
              </a:rPr>
              <a:t>fileID</a:t>
            </a:r>
            <a:r>
              <a:rPr lang="en-US" dirty="0" smtClean="0">
                <a:latin typeface="Consolas" panose="020B0609020204030204" pitchFamily="49" charset="0"/>
              </a:rPr>
              <a:t>&gt;.read()</a:t>
            </a:r>
          </a:p>
          <a:p>
            <a:pPr lvl="1"/>
            <a:r>
              <a:rPr lang="en-US" dirty="0" smtClean="0"/>
              <a:t>Will read the entire file into one single string</a:t>
            </a:r>
          </a:p>
          <a:p>
            <a:pPr lvl="1"/>
            <a:r>
              <a:rPr lang="en-US" dirty="0" smtClean="0"/>
              <a:t>Could be a </a:t>
            </a:r>
            <a:r>
              <a:rPr lang="en-US" b="1" dirty="0" smtClean="0"/>
              <a:t>REALLY</a:t>
            </a:r>
            <a:r>
              <a:rPr lang="en-US" dirty="0" smtClean="0"/>
              <a:t> large string!</a:t>
            </a:r>
          </a:p>
          <a:p>
            <a:r>
              <a:rPr lang="en-US" dirty="0" smtClean="0">
                <a:latin typeface="Consolas" panose="020B0609020204030204" pitchFamily="49" charset="0"/>
              </a:rPr>
              <a:t>&lt;list </a:t>
            </a:r>
            <a:r>
              <a:rPr lang="en-US" dirty="0">
                <a:latin typeface="Consolas" panose="020B0609020204030204" pitchFamily="49" charset="0"/>
              </a:rPr>
              <a:t>variable&gt; = &lt;</a:t>
            </a:r>
            <a:r>
              <a:rPr lang="en-US" dirty="0" err="1">
                <a:latin typeface="Consolas" panose="020B0609020204030204" pitchFamily="49" charset="0"/>
              </a:rPr>
              <a:t>fileID</a:t>
            </a:r>
            <a:r>
              <a:rPr lang="en-US" dirty="0">
                <a:latin typeface="Consolas" panose="020B0609020204030204" pitchFamily="49" charset="0"/>
              </a:rPr>
              <a:t>&gt;.</a:t>
            </a:r>
            <a:r>
              <a:rPr lang="en-US" dirty="0" err="1" smtClean="0">
                <a:latin typeface="Consolas" panose="020B0609020204030204" pitchFamily="49" charset="0"/>
              </a:rPr>
              <a:t>readlines</a:t>
            </a:r>
            <a:r>
              <a:rPr lang="en-US" dirty="0" smtClean="0">
                <a:latin typeface="Consolas" panose="020B0609020204030204" pitchFamily="49" charset="0"/>
              </a:rPr>
              <a:t>()</a:t>
            </a:r>
          </a:p>
          <a:p>
            <a:r>
              <a:rPr lang="en-US" dirty="0" smtClean="0">
                <a:latin typeface="Consolas" panose="020B0609020204030204" pitchFamily="49" charset="0"/>
              </a:rPr>
              <a:t>&lt;list </a:t>
            </a:r>
            <a:r>
              <a:rPr lang="en-US" dirty="0">
                <a:latin typeface="Consolas" panose="020B0609020204030204" pitchFamily="49" charset="0"/>
              </a:rPr>
              <a:t>variable&gt; = </a:t>
            </a:r>
            <a:r>
              <a:rPr lang="en-US" dirty="0" smtClean="0">
                <a:latin typeface="Consolas" panose="020B0609020204030204" pitchFamily="49" charset="0"/>
              </a:rPr>
              <a:t>list(&lt;</a:t>
            </a:r>
            <a:r>
              <a:rPr lang="en-US" dirty="0" err="1" smtClean="0">
                <a:latin typeface="Consolas" panose="020B0609020204030204" pitchFamily="49" charset="0"/>
              </a:rPr>
              <a:t>fileID</a:t>
            </a:r>
            <a:r>
              <a:rPr lang="en-US" dirty="0" smtClean="0">
                <a:latin typeface="Consolas" panose="020B0609020204030204" pitchFamily="49" charset="0"/>
              </a:rPr>
              <a:t>&gt;)</a:t>
            </a:r>
            <a:endParaRPr lang="en-US" dirty="0">
              <a:latin typeface="Consolas" panose="020B0609020204030204" pitchFamily="49" charset="0"/>
            </a:endParaRPr>
          </a:p>
          <a:p>
            <a:pPr lvl="1"/>
            <a:r>
              <a:rPr lang="en-US" dirty="0" smtClean="0"/>
              <a:t>Both of these will convert all the lines in the file into a list of strings</a:t>
            </a:r>
            <a:endParaRPr lang="en-US" dirty="0"/>
          </a:p>
          <a:p>
            <a:pPr lvl="1"/>
            <a:r>
              <a:rPr lang="en-US" dirty="0" smtClean="0"/>
              <a:t>Each element of the list is a string, giving one line of the program</a:t>
            </a:r>
          </a:p>
          <a:p>
            <a:r>
              <a:rPr lang="en-US" dirty="0" smtClean="0"/>
              <a:t>Examples:</a:t>
            </a:r>
          </a:p>
          <a:p>
            <a:pPr marL="0" indent="0">
              <a:buNone/>
            </a:pPr>
            <a:r>
              <a:rPr lang="en-US" sz="2600" dirty="0"/>
              <a:t>	</a:t>
            </a:r>
            <a:r>
              <a:rPr lang="en-US" sz="2600" dirty="0" smtClean="0"/>
              <a:t>	</a:t>
            </a:r>
            <a:r>
              <a:rPr lang="en-US" sz="2600" dirty="0" err="1" smtClean="0">
                <a:latin typeface="Consolas" panose="020B0609020204030204" pitchFamily="49" charset="0"/>
              </a:rPr>
              <a:t>whole_file</a:t>
            </a:r>
            <a:r>
              <a:rPr lang="en-US" sz="2600" dirty="0" smtClean="0">
                <a:latin typeface="Consolas" panose="020B0609020204030204" pitchFamily="49" charset="0"/>
              </a:rPr>
              <a:t> = </a:t>
            </a:r>
            <a:r>
              <a:rPr lang="en-US" sz="2600" dirty="0" err="1" smtClean="0">
                <a:latin typeface="Consolas" panose="020B0609020204030204" pitchFamily="49" charset="0"/>
              </a:rPr>
              <a:t>myfile.read</a:t>
            </a:r>
            <a:r>
              <a:rPr lang="en-US" sz="2600" dirty="0" smtClean="0">
                <a:latin typeface="Consolas" panose="020B0609020204030204" pitchFamily="49" charset="0"/>
              </a:rPr>
              <a:t>()</a:t>
            </a:r>
          </a:p>
          <a:p>
            <a:pPr marL="0" indent="0">
              <a:buNone/>
            </a:pPr>
            <a:r>
              <a:rPr lang="en-US" sz="2600" dirty="0" smtClean="0">
                <a:latin typeface="Consolas" panose="020B0609020204030204" pitchFamily="49" charset="0"/>
              </a:rPr>
              <a:t>		</a:t>
            </a:r>
            <a:r>
              <a:rPr lang="en-US" sz="2600" dirty="0" err="1" smtClean="0">
                <a:latin typeface="Consolas" panose="020B0609020204030204" pitchFamily="49" charset="0"/>
              </a:rPr>
              <a:t>all_lines</a:t>
            </a:r>
            <a:r>
              <a:rPr lang="en-US" sz="2600" dirty="0" smtClean="0">
                <a:latin typeface="Consolas" panose="020B0609020204030204" pitchFamily="49" charset="0"/>
              </a:rPr>
              <a:t> = </a:t>
            </a:r>
            <a:r>
              <a:rPr lang="en-US" sz="2600" dirty="0" err="1" smtClean="0">
                <a:latin typeface="Consolas" panose="020B0609020204030204" pitchFamily="49" charset="0"/>
              </a:rPr>
              <a:t>myfile.readlines</a:t>
            </a:r>
            <a:r>
              <a:rPr lang="en-US" sz="2600" dirty="0" smtClean="0">
                <a:latin typeface="Consolas" panose="020B0609020204030204" pitchFamily="49" charset="0"/>
              </a:rPr>
              <a:t>()</a:t>
            </a:r>
          </a:p>
          <a:p>
            <a:pPr marL="0" indent="0">
              <a:buNone/>
            </a:pPr>
            <a:r>
              <a:rPr lang="en-US" sz="2600" dirty="0">
                <a:latin typeface="Consolas" panose="020B0609020204030204" pitchFamily="49" charset="0"/>
              </a:rPr>
              <a:t>	</a:t>
            </a:r>
            <a:r>
              <a:rPr lang="en-US" sz="2600" dirty="0" smtClean="0">
                <a:latin typeface="Consolas" panose="020B0609020204030204" pitchFamily="49" charset="0"/>
              </a:rPr>
              <a:t>	</a:t>
            </a:r>
            <a:r>
              <a:rPr lang="en-US" sz="2600" dirty="0" err="1" smtClean="0">
                <a:latin typeface="Consolas" panose="020B0609020204030204" pitchFamily="49" charset="0"/>
              </a:rPr>
              <a:t>all_lines</a:t>
            </a:r>
            <a:r>
              <a:rPr lang="en-US" sz="2600" dirty="0" smtClean="0">
                <a:latin typeface="Consolas" panose="020B0609020204030204" pitchFamily="49" charset="0"/>
              </a:rPr>
              <a:t> = list(</a:t>
            </a:r>
            <a:r>
              <a:rPr lang="en-US" sz="2600" dirty="0" err="1" smtClean="0">
                <a:latin typeface="Consolas" panose="020B0609020204030204" pitchFamily="49" charset="0"/>
              </a:rPr>
              <a:t>myfile</a:t>
            </a:r>
            <a:r>
              <a:rPr lang="en-US" sz="2600" dirty="0" smtClean="0">
                <a:latin typeface="Consolas" panose="020B0609020204030204" pitchFamily="49" charset="0"/>
              </a:rPr>
              <a:t>)</a:t>
            </a:r>
            <a:endParaRPr lang="en-US" sz="2600" dirty="0"/>
          </a:p>
        </p:txBody>
      </p:sp>
    </p:spTree>
    <p:extLst>
      <p:ext uri="{BB962C8B-B14F-4D97-AF65-F5344CB8AC3E}">
        <p14:creationId xmlns:p14="http://schemas.microsoft.com/office/powerpoint/2010/main" val="2803936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String Processing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We often read in lines of files into individual strings</a:t>
            </a:r>
          </a:p>
          <a:p>
            <a:r>
              <a:rPr lang="en-US" dirty="0" smtClean="0"/>
              <a:t>We usually want to “break up” these strings into parts.</a:t>
            </a:r>
          </a:p>
          <a:p>
            <a:r>
              <a:rPr lang="en-US" dirty="0" smtClean="0"/>
              <a:t>There are many operations that can be performed on strings, but one of the most useful is the “split” method.</a:t>
            </a:r>
          </a:p>
          <a:p>
            <a:r>
              <a:rPr lang="en-US" dirty="0" smtClean="0"/>
              <a:t>The split method will convert a string into a list of strings, based on a separator that is specified.</a:t>
            </a:r>
          </a:p>
          <a:p>
            <a:pPr lvl="1"/>
            <a:r>
              <a:rPr lang="en-US" dirty="0" smtClean="0"/>
              <a:t>Everything that comes between separators becomes a new element in the list.</a:t>
            </a:r>
          </a:p>
          <a:p>
            <a:endParaRPr lang="en-US" dirty="0"/>
          </a:p>
        </p:txBody>
      </p:sp>
    </p:spTree>
    <p:extLst>
      <p:ext uri="{BB962C8B-B14F-4D97-AF65-F5344CB8AC3E}">
        <p14:creationId xmlns:p14="http://schemas.microsoft.com/office/powerpoint/2010/main" val="3376349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String splitting</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Format:</a:t>
            </a:r>
          </a:p>
          <a:p>
            <a:pPr marL="0" indent="0">
              <a:buNone/>
            </a:pPr>
            <a:r>
              <a:rPr lang="en-US" dirty="0" smtClean="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235021" y="3553774"/>
            <a:ext cx="3598433" cy="369332"/>
          </a:xfrm>
          <a:prstGeom prst="rect">
            <a:avLst/>
          </a:prstGeom>
          <a:noFill/>
        </p:spPr>
        <p:txBody>
          <a:bodyPr wrap="square" rtlCol="0">
            <a:spAutoFit/>
          </a:bodyPr>
          <a:lstStyle/>
          <a:p>
            <a:r>
              <a:rPr lang="en-US" dirty="0" smtClean="0">
                <a:solidFill>
                  <a:srgbClr val="C00000"/>
                </a:solidFill>
              </a:rPr>
              <a:t>We start with a string variable</a:t>
            </a:r>
            <a:endParaRPr lang="en-US" dirty="0">
              <a:solidFill>
                <a:srgbClr val="C00000"/>
              </a:solidFill>
            </a:endParaRPr>
          </a:p>
        </p:txBody>
      </p:sp>
      <p:sp>
        <p:nvSpPr>
          <p:cNvPr id="5" name="Oval 4">
            <a:extLst>
              <a:ext uri="{FF2B5EF4-FFF2-40B4-BE49-F238E27FC236}">
                <a16:creationId xmlns:a16="http://schemas.microsoft.com/office/drawing/2014/main" id="{608F63FF-AA0A-4560-9CE8-6E1193929473}"/>
              </a:ext>
            </a:extLst>
          </p:cNvPr>
          <p:cNvSpPr/>
          <p:nvPr/>
        </p:nvSpPr>
        <p:spPr>
          <a:xfrm>
            <a:off x="3235021" y="2099257"/>
            <a:ext cx="2457441" cy="913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5436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String splitting</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Format:</a:t>
            </a:r>
          </a:p>
          <a:p>
            <a:pPr marL="0" indent="0">
              <a:buNone/>
            </a:pPr>
            <a:r>
              <a:rPr lang="en-US" dirty="0" smtClean="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369332"/>
          </a:xfrm>
          <a:prstGeom prst="rect">
            <a:avLst/>
          </a:prstGeom>
          <a:noFill/>
        </p:spPr>
        <p:txBody>
          <a:bodyPr wrap="square" rtlCol="0">
            <a:spAutoFit/>
          </a:bodyPr>
          <a:lstStyle/>
          <a:p>
            <a:r>
              <a:rPr lang="en-US" dirty="0" smtClean="0">
                <a:solidFill>
                  <a:srgbClr val="C00000"/>
                </a:solidFill>
              </a:rPr>
              <a:t>Then we put .split()</a:t>
            </a:r>
            <a:endParaRPr lang="en-US" dirty="0">
              <a:solidFill>
                <a:srgbClr val="C00000"/>
              </a:solidFill>
            </a:endParaRPr>
          </a:p>
        </p:txBody>
      </p:sp>
      <p:sp>
        <p:nvSpPr>
          <p:cNvPr id="5" name="Oval 4">
            <a:extLst>
              <a:ext uri="{FF2B5EF4-FFF2-40B4-BE49-F238E27FC236}">
                <a16:creationId xmlns:a16="http://schemas.microsoft.com/office/drawing/2014/main" id="{608F63FF-AA0A-4560-9CE8-6E1193929473}"/>
              </a:ext>
            </a:extLst>
          </p:cNvPr>
          <p:cNvSpPr/>
          <p:nvPr/>
        </p:nvSpPr>
        <p:spPr>
          <a:xfrm>
            <a:off x="5643370" y="2190896"/>
            <a:ext cx="886219"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8F63FF-AA0A-4560-9CE8-6E1193929473}"/>
              </a:ext>
            </a:extLst>
          </p:cNvPr>
          <p:cNvSpPr/>
          <p:nvPr/>
        </p:nvSpPr>
        <p:spPr>
          <a:xfrm>
            <a:off x="9067005" y="2216654"/>
            <a:ext cx="192906"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1042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String splitting</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Format:</a:t>
            </a:r>
          </a:p>
          <a:p>
            <a:pPr marL="0" indent="0">
              <a:buNone/>
            </a:pPr>
            <a:r>
              <a:rPr lang="en-US" dirty="0" smtClean="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1200329"/>
          </a:xfrm>
          <a:prstGeom prst="rect">
            <a:avLst/>
          </a:prstGeom>
          <a:noFill/>
        </p:spPr>
        <p:txBody>
          <a:bodyPr wrap="square" rtlCol="0">
            <a:spAutoFit/>
          </a:bodyPr>
          <a:lstStyle/>
          <a:p>
            <a:r>
              <a:rPr lang="en-US" dirty="0" smtClean="0">
                <a:solidFill>
                  <a:srgbClr val="C00000"/>
                </a:solidFill>
              </a:rPr>
              <a:t>Inside the parentheses is what we want to use to decide how to split up the string.</a:t>
            </a:r>
          </a:p>
          <a:p>
            <a:r>
              <a:rPr lang="en-US" dirty="0" smtClean="0">
                <a:solidFill>
                  <a:srgbClr val="C00000"/>
                </a:solidFill>
              </a:rPr>
              <a:t>This is a string</a:t>
            </a:r>
            <a:r>
              <a:rPr lang="en-US" dirty="0" smtClean="0"/>
              <a:t>.</a:t>
            </a:r>
            <a:endParaRPr lang="en-US" dirty="0"/>
          </a:p>
        </p:txBody>
      </p:sp>
      <p:sp>
        <p:nvSpPr>
          <p:cNvPr id="5" name="Oval 4">
            <a:extLst>
              <a:ext uri="{FF2B5EF4-FFF2-40B4-BE49-F238E27FC236}">
                <a16:creationId xmlns:a16="http://schemas.microsoft.com/office/drawing/2014/main" id="{608F63FF-AA0A-4560-9CE8-6E1193929473}"/>
              </a:ext>
            </a:extLst>
          </p:cNvPr>
          <p:cNvSpPr/>
          <p:nvPr/>
        </p:nvSpPr>
        <p:spPr>
          <a:xfrm>
            <a:off x="6403224" y="2216653"/>
            <a:ext cx="2663781"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7423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String splitting</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Format:</a:t>
            </a:r>
          </a:p>
          <a:p>
            <a:pPr marL="0" indent="0">
              <a:buNone/>
            </a:pPr>
            <a:r>
              <a:rPr lang="en-US" dirty="0" smtClean="0"/>
              <a:t>&lt;list variable&gt; = &lt;string variable&gt;.split(&lt;thing to split on&gt;)</a:t>
            </a:r>
          </a:p>
          <a:p>
            <a:pPr marL="0" indent="0">
              <a:buNone/>
            </a:pPr>
            <a:endParaRPr lang="en-US" dirty="0"/>
          </a:p>
        </p:txBody>
      </p:sp>
      <p:sp>
        <p:nvSpPr>
          <p:cNvPr id="4" name="TextBox 3">
            <a:extLst>
              <a:ext uri="{FF2B5EF4-FFF2-40B4-BE49-F238E27FC236}">
                <a16:creationId xmlns:a16="http://schemas.microsoft.com/office/drawing/2014/main" id="{F1395632-C8B0-48B4-A549-55E3D38E151A}"/>
              </a:ext>
            </a:extLst>
          </p:cNvPr>
          <p:cNvSpPr txBox="1"/>
          <p:nvPr/>
        </p:nvSpPr>
        <p:spPr>
          <a:xfrm>
            <a:off x="3369037" y="3470012"/>
            <a:ext cx="3598433" cy="369332"/>
          </a:xfrm>
          <a:prstGeom prst="rect">
            <a:avLst/>
          </a:prstGeom>
          <a:noFill/>
        </p:spPr>
        <p:txBody>
          <a:bodyPr wrap="square" rtlCol="0">
            <a:spAutoFit/>
          </a:bodyPr>
          <a:lstStyle/>
          <a:p>
            <a:r>
              <a:rPr lang="en-US" dirty="0" smtClean="0">
                <a:solidFill>
                  <a:srgbClr val="C00000"/>
                </a:solidFill>
              </a:rPr>
              <a:t>The result is a list of strings</a:t>
            </a:r>
            <a:endParaRPr lang="en-US" dirty="0">
              <a:solidFill>
                <a:srgbClr val="C00000"/>
              </a:solidFill>
            </a:endParaRPr>
          </a:p>
        </p:txBody>
      </p:sp>
      <p:sp>
        <p:nvSpPr>
          <p:cNvPr id="5" name="Oval 4">
            <a:extLst>
              <a:ext uri="{FF2B5EF4-FFF2-40B4-BE49-F238E27FC236}">
                <a16:creationId xmlns:a16="http://schemas.microsoft.com/office/drawing/2014/main" id="{608F63FF-AA0A-4560-9CE8-6E1193929473}"/>
              </a:ext>
            </a:extLst>
          </p:cNvPr>
          <p:cNvSpPr/>
          <p:nvPr/>
        </p:nvSpPr>
        <p:spPr>
          <a:xfrm>
            <a:off x="705256" y="2159726"/>
            <a:ext cx="2663781" cy="74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571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latin typeface="Consolas" panose="020B0609020204030204" pitchFamily="49" charset="0"/>
              </a:rPr>
              <a:t>s = "1,2,3,4"</a:t>
            </a:r>
          </a:p>
          <a:p>
            <a:pPr marL="0" indent="0">
              <a:buNone/>
            </a:pPr>
            <a:r>
              <a:rPr lang="en-US" dirty="0" err="1">
                <a:latin typeface="Consolas" panose="020B0609020204030204" pitchFamily="49" charset="0"/>
              </a:rPr>
              <a:t>elems</a:t>
            </a:r>
            <a:r>
              <a:rPr lang="en-US" dirty="0">
                <a:latin typeface="Consolas" panose="020B0609020204030204" pitchFamily="49" charset="0"/>
              </a:rPr>
              <a:t> = </a:t>
            </a:r>
            <a:r>
              <a:rPr lang="en-US" dirty="0" err="1">
                <a:latin typeface="Consolas" panose="020B0609020204030204" pitchFamily="49" charset="0"/>
              </a:rPr>
              <a:t>s.split</a:t>
            </a:r>
            <a:r>
              <a:rPr lang="en-US" dirty="0">
                <a:latin typeface="Consolas" panose="020B0609020204030204" pitchFamily="49" charset="0"/>
              </a:rPr>
              <a:t>(',')</a:t>
            </a:r>
          </a:p>
          <a:p>
            <a:pPr marL="0" indent="0">
              <a:buNone/>
            </a:pPr>
            <a:r>
              <a:rPr lang="en-US" dirty="0">
                <a:latin typeface="Consolas" panose="020B0609020204030204" pitchFamily="49" charset="0"/>
              </a:rPr>
              <a:t>print(</a:t>
            </a:r>
            <a:r>
              <a:rPr lang="en-US" dirty="0" err="1">
                <a:latin typeface="Consolas" panose="020B0609020204030204" pitchFamily="49" charset="0"/>
              </a:rPr>
              <a:t>elems</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Console</a:t>
            </a:r>
            <a:endParaRPr lang="en-US" b="1" dirty="0"/>
          </a:p>
          <a:p>
            <a:pPr marL="0" indent="0">
              <a:buNone/>
            </a:pPr>
            <a:r>
              <a:rPr lang="en-US" dirty="0">
                <a:latin typeface="Consolas" panose="020B0609020204030204" pitchFamily="49" charset="0"/>
              </a:rPr>
              <a:t>['1', '2', '3', '4']</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p>
        </p:txBody>
      </p:sp>
    </p:spTree>
    <p:extLst>
      <p:ext uri="{BB962C8B-B14F-4D97-AF65-F5344CB8AC3E}">
        <p14:creationId xmlns:p14="http://schemas.microsoft.com/office/powerpoint/2010/main" val="828999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Exercise</a:t>
            </a:r>
            <a:endParaRPr lang="en-US" b="1" dirty="0">
              <a:solidFill>
                <a:srgbClr val="C00000"/>
              </a:solidFill>
            </a:endParaRPr>
          </a:p>
        </p:txBody>
      </p:sp>
      <p:sp>
        <p:nvSpPr>
          <p:cNvPr id="3" name="Content Placeholder 2"/>
          <p:cNvSpPr>
            <a:spLocks noGrp="1"/>
          </p:cNvSpPr>
          <p:nvPr>
            <p:ph idx="1"/>
          </p:nvPr>
        </p:nvSpPr>
        <p:spPr/>
        <p:txBody>
          <a:bodyPr/>
          <a:lstStyle/>
          <a:p>
            <a:pPr marL="0" indent="0">
              <a:lnSpc>
                <a:spcPct val="200000"/>
              </a:lnSpc>
              <a:buNone/>
            </a:pPr>
            <a:r>
              <a:rPr lang="en-US" dirty="0" smtClean="0"/>
              <a:t>Say we have a date, in a string of the form: </a:t>
            </a:r>
            <a:r>
              <a:rPr lang="en-US" b="1" dirty="0" smtClean="0">
                <a:solidFill>
                  <a:srgbClr val="0070C0"/>
                </a:solidFill>
              </a:rPr>
              <a:t>month/day/year,</a:t>
            </a:r>
            <a:r>
              <a:rPr lang="en-US" b="1" dirty="0" smtClean="0"/>
              <a:t> </a:t>
            </a:r>
            <a:r>
              <a:rPr lang="en-US" dirty="0" smtClean="0"/>
              <a:t>and we want to get </a:t>
            </a:r>
            <a:r>
              <a:rPr lang="en-US" dirty="0" smtClean="0">
                <a:solidFill>
                  <a:srgbClr val="0070C0"/>
                </a:solidFill>
              </a:rPr>
              <a:t>three variables</a:t>
            </a:r>
            <a:r>
              <a:rPr lang="en-US" dirty="0" smtClean="0"/>
              <a:t>, one with the </a:t>
            </a:r>
            <a:r>
              <a:rPr lang="en-US" dirty="0" smtClean="0">
                <a:solidFill>
                  <a:srgbClr val="0070C0"/>
                </a:solidFill>
              </a:rPr>
              <a:t>month</a:t>
            </a:r>
            <a:r>
              <a:rPr lang="en-US" dirty="0" smtClean="0"/>
              <a:t>, one with the </a:t>
            </a:r>
            <a:r>
              <a:rPr lang="en-US" dirty="0" smtClean="0">
                <a:solidFill>
                  <a:srgbClr val="0070C0"/>
                </a:solidFill>
              </a:rPr>
              <a:t>day</a:t>
            </a:r>
            <a:r>
              <a:rPr lang="en-US" dirty="0" smtClean="0"/>
              <a:t>, one with the </a:t>
            </a:r>
            <a:r>
              <a:rPr lang="en-US" dirty="0" smtClean="0">
                <a:solidFill>
                  <a:srgbClr val="0070C0"/>
                </a:solidFill>
              </a:rPr>
              <a:t>year</a:t>
            </a:r>
            <a:r>
              <a:rPr lang="en-US" dirty="0" smtClean="0"/>
              <a:t>.  How would we do that?</a:t>
            </a:r>
            <a:endParaRPr lang="en-US" dirty="0"/>
          </a:p>
        </p:txBody>
      </p:sp>
    </p:spTree>
    <p:extLst>
      <p:ext uri="{BB962C8B-B14F-4D97-AF65-F5344CB8AC3E}">
        <p14:creationId xmlns:p14="http://schemas.microsoft.com/office/powerpoint/2010/main" val="31392120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Exercise</a:t>
            </a:r>
            <a:endParaRPr lang="en-US" b="1" dirty="0">
              <a:solidFill>
                <a:srgbClr val="C00000"/>
              </a:solidFill>
            </a:endParaRPr>
          </a:p>
        </p:txBody>
      </p:sp>
      <p:sp>
        <p:nvSpPr>
          <p:cNvPr id="3" name="Content Placeholder 2"/>
          <p:cNvSpPr>
            <a:spLocks noGrp="1"/>
          </p:cNvSpPr>
          <p:nvPr>
            <p:ph idx="1"/>
          </p:nvPr>
        </p:nvSpPr>
        <p:spPr>
          <a:xfrm>
            <a:off x="845574" y="1580927"/>
            <a:ext cx="10515600" cy="4351338"/>
          </a:xfrm>
        </p:spPr>
        <p:txBody>
          <a:bodyPr/>
          <a:lstStyle/>
          <a:p>
            <a:pPr marL="0" indent="0">
              <a:buNone/>
            </a:pPr>
            <a:r>
              <a:rPr lang="en-US" dirty="0">
                <a:latin typeface="Consolas" panose="020B0609020204030204" pitchFamily="49" charset="0"/>
              </a:rPr>
              <a:t>date = "10/21/2018"</a:t>
            </a:r>
          </a:p>
          <a:p>
            <a:pPr marL="0" indent="0">
              <a:buNone/>
            </a:pPr>
            <a:r>
              <a:rPr lang="en-US" dirty="0">
                <a:latin typeface="Consolas" panose="020B0609020204030204" pitchFamily="49" charset="0"/>
              </a:rPr>
              <a:t>parts = </a:t>
            </a:r>
            <a:r>
              <a:rPr lang="en-US" dirty="0" err="1">
                <a:latin typeface="Consolas" panose="020B0609020204030204" pitchFamily="49" charset="0"/>
              </a:rPr>
              <a:t>date.split</a:t>
            </a:r>
            <a:r>
              <a:rPr lang="en-US" dirty="0">
                <a:latin typeface="Consolas" panose="020B0609020204030204" pitchFamily="49" charset="0"/>
              </a:rPr>
              <a:t>('/')</a:t>
            </a:r>
          </a:p>
          <a:p>
            <a:pPr marL="0" indent="0">
              <a:buNone/>
            </a:pPr>
            <a:r>
              <a:rPr lang="en-US" dirty="0">
                <a:latin typeface="Consolas" panose="020B0609020204030204" pitchFamily="49" charset="0"/>
              </a:rPr>
              <a:t>month = parts[0]</a:t>
            </a:r>
          </a:p>
          <a:p>
            <a:pPr marL="0" indent="0">
              <a:buNone/>
            </a:pPr>
            <a:r>
              <a:rPr lang="en-US" dirty="0">
                <a:latin typeface="Consolas" panose="020B0609020204030204" pitchFamily="49" charset="0"/>
              </a:rPr>
              <a:t>day = parts[1]</a:t>
            </a:r>
          </a:p>
          <a:p>
            <a:pPr marL="0" indent="0">
              <a:buNone/>
            </a:pPr>
            <a:r>
              <a:rPr lang="en-US" dirty="0">
                <a:latin typeface="Consolas" panose="020B0609020204030204" pitchFamily="49" charset="0"/>
              </a:rPr>
              <a:t>year = parts[2]</a:t>
            </a:r>
          </a:p>
          <a:p>
            <a:pPr marL="0" indent="0">
              <a:buNone/>
            </a:pPr>
            <a:r>
              <a:rPr lang="en-US" dirty="0">
                <a:latin typeface="Consolas" panose="020B0609020204030204" pitchFamily="49" charset="0"/>
              </a:rPr>
              <a:t>print("</a:t>
            </a:r>
            <a:r>
              <a:rPr lang="en-US" dirty="0" err="1">
                <a:latin typeface="Consolas" panose="020B0609020204030204" pitchFamily="49" charset="0"/>
              </a:rPr>
              <a:t>Day:",day,"Month:",month,"Year:",year</a:t>
            </a:r>
            <a:r>
              <a:rPr lang="en-US" dirty="0">
                <a:latin typeface="Consolas" panose="020B0609020204030204" pitchFamily="49" charset="0"/>
              </a:rPr>
              <a:t>)</a:t>
            </a:r>
          </a:p>
        </p:txBody>
      </p:sp>
      <p:sp>
        <p:nvSpPr>
          <p:cNvPr id="4" name="Content Placeholder 2">
            <a:extLst>
              <a:ext uri="{FF2B5EF4-FFF2-40B4-BE49-F238E27FC236}">
                <a16:creationId xmlns:a16="http://schemas.microsoft.com/office/drawing/2014/main" id="{050B4E47-3A5E-4A24-856A-B507589DF726}"/>
              </a:ext>
            </a:extLst>
          </p:cNvPr>
          <p:cNvSpPr txBox="1">
            <a:spLocks/>
          </p:cNvSpPr>
          <p:nvPr/>
        </p:nvSpPr>
        <p:spPr>
          <a:xfrm>
            <a:off x="845574" y="4954902"/>
            <a:ext cx="10613934" cy="176081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Console</a:t>
            </a:r>
            <a:endParaRPr lang="en-US" b="1" dirty="0"/>
          </a:p>
          <a:p>
            <a:pPr marL="0" indent="0">
              <a:buNone/>
            </a:pPr>
            <a:r>
              <a:rPr lang="en-US" dirty="0">
                <a:latin typeface="Consolas" panose="020B0609020204030204" pitchFamily="49" charset="0"/>
              </a:rPr>
              <a:t>Day: 21 Month: 10 Year: 2018</a:t>
            </a:r>
          </a:p>
          <a:p>
            <a:pPr marL="0" indent="0">
              <a:buFont typeface="Arial" panose="020B0604020202020204" pitchFamily="34" charset="0"/>
              <a:buNone/>
            </a:pPr>
            <a:r>
              <a:rPr lang="en-US" dirty="0">
                <a:latin typeface="Consolas" panose="020B0609020204030204" pitchFamily="49" charset="0"/>
              </a:rPr>
              <a:t> </a:t>
            </a:r>
          </a:p>
        </p:txBody>
      </p:sp>
    </p:spTree>
    <p:extLst>
      <p:ext uri="{BB962C8B-B14F-4D97-AF65-F5344CB8AC3E}">
        <p14:creationId xmlns:p14="http://schemas.microsoft.com/office/powerpoint/2010/main" val="4057852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File Extensions</a:t>
            </a:r>
            <a:endParaRPr lang="en-US" dirty="0"/>
          </a:p>
        </p:txBody>
      </p:sp>
      <p:sp>
        <p:nvSpPr>
          <p:cNvPr id="3" name="Content Placeholder 2"/>
          <p:cNvSpPr>
            <a:spLocks noGrp="1"/>
          </p:cNvSpPr>
          <p:nvPr>
            <p:ph idx="1"/>
          </p:nvPr>
        </p:nvSpPr>
        <p:spPr>
          <a:xfrm>
            <a:off x="1557156" y="2153693"/>
            <a:ext cx="10515600" cy="3472311"/>
          </a:xfrm>
        </p:spPr>
        <p:txBody>
          <a:bodyPr/>
          <a:lstStyle/>
          <a:p>
            <a:pPr>
              <a:lnSpc>
                <a:spcPct val="150000"/>
              </a:lnSpc>
            </a:pPr>
            <a:r>
              <a:rPr lang="en-US" dirty="0"/>
              <a:t>Likewise, you could pick any file name you wish for some file</a:t>
            </a:r>
          </a:p>
          <a:p>
            <a:pPr>
              <a:lnSpc>
                <a:spcPct val="150000"/>
              </a:lnSpc>
            </a:pPr>
            <a:r>
              <a:rPr lang="en-US" dirty="0"/>
              <a:t>The operating system (and some programs) use the extension as a </a:t>
            </a:r>
            <a:r>
              <a:rPr lang="en-US" b="1" dirty="0"/>
              <a:t>strong hint </a:t>
            </a:r>
            <a:r>
              <a:rPr lang="en-US" dirty="0"/>
              <a:t>about how the data in the file is organized.</a:t>
            </a:r>
          </a:p>
          <a:p>
            <a:pPr>
              <a:lnSpc>
                <a:spcPct val="150000"/>
              </a:lnSpc>
            </a:pPr>
            <a:r>
              <a:rPr lang="en-US" dirty="0"/>
              <a:t>But, it is not a guarantee.</a:t>
            </a:r>
          </a:p>
          <a:p>
            <a:pPr marL="0" indent="0">
              <a:buNone/>
            </a:pPr>
            <a:endParaRPr lang="en-US" dirty="0"/>
          </a:p>
        </p:txBody>
      </p:sp>
    </p:spTree>
    <p:extLst>
      <p:ext uri="{BB962C8B-B14F-4D97-AF65-F5344CB8AC3E}">
        <p14:creationId xmlns:p14="http://schemas.microsoft.com/office/powerpoint/2010/main" val="16401149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942" y="400026"/>
            <a:ext cx="10515600" cy="1325563"/>
          </a:xfrm>
        </p:spPr>
        <p:txBody>
          <a:bodyPr/>
          <a:lstStyle/>
          <a:p>
            <a:pPr algn="ctr"/>
            <a:r>
              <a:rPr lang="en-US" b="1" i="1" dirty="0" smtClean="0">
                <a:solidFill>
                  <a:srgbClr val="C00000"/>
                </a:solidFill>
              </a:rPr>
              <a:t>A final note</a:t>
            </a:r>
            <a:endParaRPr lang="en-US" b="1" i="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smtClean="0"/>
              <a:t>We have seen lots of examples of the form:</a:t>
            </a:r>
          </a:p>
          <a:p>
            <a:pPr marL="0" indent="0" algn="ctr">
              <a:buNone/>
            </a:pPr>
            <a:r>
              <a:rPr lang="en-US" dirty="0" smtClean="0">
                <a:solidFill>
                  <a:srgbClr val="C00000"/>
                </a:solidFill>
              </a:rPr>
              <a:t>&lt;some variable&gt;.&lt;something&gt;</a:t>
            </a:r>
          </a:p>
          <a:p>
            <a:r>
              <a:rPr lang="en-US" dirty="0" smtClean="0"/>
              <a:t>This format: where you have a </a:t>
            </a:r>
            <a:r>
              <a:rPr lang="en-US" b="1" dirty="0" smtClean="0">
                <a:solidFill>
                  <a:srgbClr val="0070C0"/>
                </a:solidFill>
              </a:rPr>
              <a:t>variable</a:t>
            </a:r>
            <a:r>
              <a:rPr lang="en-US" dirty="0" smtClean="0"/>
              <a:t> of some sort, then </a:t>
            </a:r>
            <a:r>
              <a:rPr lang="en-US" b="1" dirty="0" smtClean="0">
                <a:solidFill>
                  <a:srgbClr val="0070C0"/>
                </a:solidFill>
              </a:rPr>
              <a:t>a period</a:t>
            </a:r>
            <a:r>
              <a:rPr lang="en-US" dirty="0" smtClean="0"/>
              <a:t>, </a:t>
            </a:r>
            <a:r>
              <a:rPr lang="en-US" dirty="0" smtClean="0">
                <a:solidFill>
                  <a:srgbClr val="0070C0"/>
                </a:solidFill>
              </a:rPr>
              <a:t>then something else </a:t>
            </a:r>
            <a:r>
              <a:rPr lang="en-US" dirty="0" smtClean="0"/>
              <a:t>afterward is very common.</a:t>
            </a:r>
          </a:p>
          <a:p>
            <a:r>
              <a:rPr lang="en-US" dirty="0" smtClean="0"/>
              <a:t>The </a:t>
            </a:r>
            <a:r>
              <a:rPr lang="en-US" b="1" dirty="0" smtClean="0">
                <a:solidFill>
                  <a:srgbClr val="0070C0"/>
                </a:solidFill>
              </a:rPr>
              <a:t>dot</a:t>
            </a:r>
            <a:r>
              <a:rPr lang="en-US" dirty="0" smtClean="0"/>
              <a:t> is a way of saying that the </a:t>
            </a:r>
            <a:r>
              <a:rPr lang="en-US" b="1" dirty="0" smtClean="0">
                <a:solidFill>
                  <a:srgbClr val="0070C0"/>
                </a:solidFill>
              </a:rPr>
              <a:t>“something”</a:t>
            </a:r>
            <a:r>
              <a:rPr lang="en-US" dirty="0" smtClean="0"/>
              <a:t> belongs to the </a:t>
            </a:r>
            <a:r>
              <a:rPr lang="en-US" b="1" dirty="0" smtClean="0">
                <a:solidFill>
                  <a:srgbClr val="0070C0"/>
                </a:solidFill>
              </a:rPr>
              <a:t>variable</a:t>
            </a:r>
            <a:r>
              <a:rPr lang="en-US" b="1" dirty="0" smtClean="0">
                <a:solidFill>
                  <a:srgbClr val="0070C0"/>
                </a:solidFill>
              </a:rPr>
              <a:t>.</a:t>
            </a:r>
            <a:endParaRPr lang="en-US" b="1" dirty="0" smtClean="0">
              <a:solidFill>
                <a:srgbClr val="0070C0"/>
              </a:solidFill>
            </a:endParaRPr>
          </a:p>
        </p:txBody>
      </p:sp>
    </p:spTree>
    <p:extLst>
      <p:ext uri="{BB962C8B-B14F-4D97-AF65-F5344CB8AC3E}">
        <p14:creationId xmlns:p14="http://schemas.microsoft.com/office/powerpoint/2010/main" val="23301329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solidFill>
                  <a:srgbClr val="C00000"/>
                </a:solidFill>
              </a:rPr>
              <a:t>A final note</a:t>
            </a:r>
            <a:endParaRPr lang="en-US" dirty="0"/>
          </a:p>
        </p:txBody>
      </p:sp>
      <p:sp>
        <p:nvSpPr>
          <p:cNvPr id="3" name="Content Placeholder 2"/>
          <p:cNvSpPr>
            <a:spLocks noGrp="1"/>
          </p:cNvSpPr>
          <p:nvPr>
            <p:ph idx="1"/>
          </p:nvPr>
        </p:nvSpPr>
        <p:spPr/>
        <p:txBody>
          <a:bodyPr/>
          <a:lstStyle/>
          <a:p>
            <a:pPr marL="457200" lvl="1" indent="0">
              <a:lnSpc>
                <a:spcPct val="200000"/>
              </a:lnSpc>
              <a:buNone/>
            </a:pPr>
            <a:r>
              <a:rPr lang="en-US" dirty="0"/>
              <a:t>For example: </a:t>
            </a:r>
            <a:r>
              <a:rPr lang="en-US" b="1" dirty="0" err="1">
                <a:solidFill>
                  <a:srgbClr val="0070C0"/>
                </a:solidFill>
              </a:rPr>
              <a:t>myfile.close</a:t>
            </a:r>
            <a:r>
              <a:rPr lang="en-US" b="1" dirty="0">
                <a:solidFill>
                  <a:srgbClr val="0070C0"/>
                </a:solidFill>
              </a:rPr>
              <a:t>() </a:t>
            </a:r>
            <a:r>
              <a:rPr lang="en-US" dirty="0">
                <a:solidFill>
                  <a:srgbClr val="C00000"/>
                </a:solidFill>
              </a:rPr>
              <a:t>means that we are closing </a:t>
            </a:r>
            <a:r>
              <a:rPr lang="en-US" dirty="0" err="1">
                <a:solidFill>
                  <a:srgbClr val="C00000"/>
                </a:solidFill>
              </a:rPr>
              <a:t>myfile</a:t>
            </a:r>
            <a:r>
              <a:rPr lang="en-US" dirty="0"/>
              <a:t> (not some other file).  The close() operation goes with the variable </a:t>
            </a:r>
            <a:r>
              <a:rPr lang="en-US" dirty="0" err="1"/>
              <a:t>myfile</a:t>
            </a:r>
            <a:r>
              <a:rPr lang="en-US" dirty="0"/>
              <a:t>.</a:t>
            </a:r>
          </a:p>
          <a:p>
            <a:pPr marL="0" indent="0">
              <a:lnSpc>
                <a:spcPct val="200000"/>
              </a:lnSpc>
              <a:buNone/>
            </a:pPr>
            <a:r>
              <a:rPr lang="en-US" dirty="0"/>
              <a:t>It is related to object-oriented design, which we won’t really cover in detail, here, but we will continue to see examples of the dot being used to identify things that are belong to something else.</a:t>
            </a:r>
          </a:p>
          <a:p>
            <a:pPr marL="0" indent="0">
              <a:lnSpc>
                <a:spcPct val="200000"/>
              </a:lnSpc>
              <a:buNone/>
            </a:pPr>
            <a:endParaRPr lang="en-US" dirty="0"/>
          </a:p>
        </p:txBody>
      </p:sp>
    </p:spTree>
    <p:extLst>
      <p:ext uri="{BB962C8B-B14F-4D97-AF65-F5344CB8AC3E}">
        <p14:creationId xmlns:p14="http://schemas.microsoft.com/office/powerpoint/2010/main" val="324696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36C9-A1BF-44BE-8825-73180EFC0E2A}"/>
              </a:ext>
            </a:extLst>
          </p:cNvPr>
          <p:cNvSpPr>
            <a:spLocks noGrp="1"/>
          </p:cNvSpPr>
          <p:nvPr>
            <p:ph type="title"/>
          </p:nvPr>
        </p:nvSpPr>
        <p:spPr/>
        <p:txBody>
          <a:bodyPr/>
          <a:lstStyle/>
          <a:p>
            <a:r>
              <a:rPr lang="en-US" b="1" dirty="0">
                <a:solidFill>
                  <a:srgbClr val="C00000"/>
                </a:solidFill>
              </a:rPr>
              <a:t>The basics of dealing with files</a:t>
            </a:r>
          </a:p>
        </p:txBody>
      </p:sp>
      <p:sp>
        <p:nvSpPr>
          <p:cNvPr id="3" name="Content Placeholder 2">
            <a:extLst>
              <a:ext uri="{FF2B5EF4-FFF2-40B4-BE49-F238E27FC236}">
                <a16:creationId xmlns:a16="http://schemas.microsoft.com/office/drawing/2014/main" id="{266B4337-DF98-4B2E-9D6B-016F9D3B9E61}"/>
              </a:ext>
            </a:extLst>
          </p:cNvPr>
          <p:cNvSpPr>
            <a:spLocks noGrp="1"/>
          </p:cNvSpPr>
          <p:nvPr>
            <p:ph idx="1"/>
          </p:nvPr>
        </p:nvSpPr>
        <p:spPr>
          <a:xfrm>
            <a:off x="838200" y="1825625"/>
            <a:ext cx="7118555" cy="4351338"/>
          </a:xfrm>
        </p:spPr>
        <p:txBody>
          <a:bodyPr/>
          <a:lstStyle/>
          <a:p>
            <a:r>
              <a:rPr lang="en-US" dirty="0"/>
              <a:t>Lots of files will be in secondary storage</a:t>
            </a:r>
          </a:p>
          <a:p>
            <a:r>
              <a:rPr lang="en-US" dirty="0"/>
              <a:t>We need to set up a way of designating a file as the particular one we are working with:</a:t>
            </a:r>
          </a:p>
          <a:p>
            <a:pPr lvl="1"/>
            <a:r>
              <a:rPr lang="en-US" b="1" dirty="0">
                <a:solidFill>
                  <a:srgbClr val="C00000"/>
                </a:solidFill>
              </a:rPr>
              <a:t>A file identifier</a:t>
            </a:r>
          </a:p>
          <a:p>
            <a:pPr lvl="1"/>
            <a:r>
              <a:rPr lang="en-US" b="1" dirty="0">
                <a:solidFill>
                  <a:srgbClr val="C00000"/>
                </a:solidFill>
              </a:rPr>
              <a:t>Will be a variable</a:t>
            </a:r>
          </a:p>
          <a:p>
            <a:pPr marL="457200" lvl="1" indent="0">
              <a:buNone/>
            </a:pPr>
            <a:endParaRPr lang="en-US" dirty="0"/>
          </a:p>
          <a:p>
            <a:r>
              <a:rPr lang="en-US" dirty="0"/>
              <a:t>Then, we will use that identifier to refer to the file when we want to do something with it.</a:t>
            </a:r>
          </a:p>
          <a:p>
            <a:endParaRPr lang="en-US" dirty="0"/>
          </a:p>
        </p:txBody>
      </p:sp>
      <p:sp>
        <p:nvSpPr>
          <p:cNvPr id="4" name="Flowchart: Document 3">
            <a:extLst>
              <a:ext uri="{FF2B5EF4-FFF2-40B4-BE49-F238E27FC236}">
                <a16:creationId xmlns:a16="http://schemas.microsoft.com/office/drawing/2014/main" id="{D36C649E-FC57-4171-9019-CE4F43DDE2FD}"/>
              </a:ext>
            </a:extLst>
          </p:cNvPr>
          <p:cNvSpPr/>
          <p:nvPr/>
        </p:nvSpPr>
        <p:spPr>
          <a:xfrm rot="10800000">
            <a:off x="8121443" y="229353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2338F7B1-1079-404C-BBAA-C03FD530BD93}"/>
              </a:ext>
            </a:extLst>
          </p:cNvPr>
          <p:cNvSpPr/>
          <p:nvPr/>
        </p:nvSpPr>
        <p:spPr>
          <a:xfrm rot="10800000">
            <a:off x="10080520" y="1203784"/>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ocument 5">
            <a:extLst>
              <a:ext uri="{FF2B5EF4-FFF2-40B4-BE49-F238E27FC236}">
                <a16:creationId xmlns:a16="http://schemas.microsoft.com/office/drawing/2014/main" id="{939A9B5F-E2B9-4406-9ECB-C518564D25D3}"/>
              </a:ext>
            </a:extLst>
          </p:cNvPr>
          <p:cNvSpPr/>
          <p:nvPr/>
        </p:nvSpPr>
        <p:spPr>
          <a:xfrm rot="10800000">
            <a:off x="8121444" y="342726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a:extLst>
              <a:ext uri="{FF2B5EF4-FFF2-40B4-BE49-F238E27FC236}">
                <a16:creationId xmlns:a16="http://schemas.microsoft.com/office/drawing/2014/main" id="{BDF3F209-BFD8-454C-8CDB-7CDAAC6DA0E5}"/>
              </a:ext>
            </a:extLst>
          </p:cNvPr>
          <p:cNvSpPr/>
          <p:nvPr/>
        </p:nvSpPr>
        <p:spPr>
          <a:xfrm rot="10800000">
            <a:off x="10080520" y="2321423"/>
            <a:ext cx="1386349" cy="818536"/>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ocument 7">
            <a:extLst>
              <a:ext uri="{FF2B5EF4-FFF2-40B4-BE49-F238E27FC236}">
                <a16:creationId xmlns:a16="http://schemas.microsoft.com/office/drawing/2014/main" id="{4F2699E5-FBB0-4188-9296-58A0B394536E}"/>
              </a:ext>
            </a:extLst>
          </p:cNvPr>
          <p:cNvSpPr/>
          <p:nvPr/>
        </p:nvSpPr>
        <p:spPr>
          <a:xfrm rot="10800000">
            <a:off x="10080520" y="3439062"/>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ocument 8">
            <a:extLst>
              <a:ext uri="{FF2B5EF4-FFF2-40B4-BE49-F238E27FC236}">
                <a16:creationId xmlns:a16="http://schemas.microsoft.com/office/drawing/2014/main" id="{F6339FF6-4D40-46C6-B7D3-B36135F081DF}"/>
              </a:ext>
            </a:extLst>
          </p:cNvPr>
          <p:cNvSpPr/>
          <p:nvPr/>
        </p:nvSpPr>
        <p:spPr>
          <a:xfrm rot="10800000">
            <a:off x="10080520" y="455670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4A5C54EA-7529-4DF7-92C1-58A44D14E288}"/>
              </a:ext>
            </a:extLst>
          </p:cNvPr>
          <p:cNvSpPr/>
          <p:nvPr/>
        </p:nvSpPr>
        <p:spPr>
          <a:xfrm rot="10800000">
            <a:off x="8106695" y="4560271"/>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ocument 10">
            <a:extLst>
              <a:ext uri="{FF2B5EF4-FFF2-40B4-BE49-F238E27FC236}">
                <a16:creationId xmlns:a16="http://schemas.microsoft.com/office/drawing/2014/main" id="{DB012906-A934-4B88-88E3-C3D6650EF928}"/>
              </a:ext>
            </a:extLst>
          </p:cNvPr>
          <p:cNvSpPr/>
          <p:nvPr/>
        </p:nvSpPr>
        <p:spPr>
          <a:xfrm rot="10800000">
            <a:off x="10080523" y="5674339"/>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a:extLst>
              <a:ext uri="{FF2B5EF4-FFF2-40B4-BE49-F238E27FC236}">
                <a16:creationId xmlns:a16="http://schemas.microsoft.com/office/drawing/2014/main" id="{1FF8F6F6-E4ED-475B-8CCA-02123E45C233}"/>
              </a:ext>
            </a:extLst>
          </p:cNvPr>
          <p:cNvSpPr/>
          <p:nvPr/>
        </p:nvSpPr>
        <p:spPr>
          <a:xfrm rot="10800000">
            <a:off x="8106696" y="5694720"/>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ocument 12">
            <a:extLst>
              <a:ext uri="{FF2B5EF4-FFF2-40B4-BE49-F238E27FC236}">
                <a16:creationId xmlns:a16="http://schemas.microsoft.com/office/drawing/2014/main" id="{ADCC2FDE-3041-49D6-8ABF-09818612734B}"/>
              </a:ext>
            </a:extLst>
          </p:cNvPr>
          <p:cNvSpPr/>
          <p:nvPr/>
        </p:nvSpPr>
        <p:spPr>
          <a:xfrm rot="10800000">
            <a:off x="8121443" y="1203783"/>
            <a:ext cx="1386349" cy="8185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2CA81DA-4436-413F-B7A0-74AA0D08AA16}"/>
              </a:ext>
            </a:extLst>
          </p:cNvPr>
          <p:cNvGrpSpPr/>
          <p:nvPr/>
        </p:nvGrpSpPr>
        <p:grpSpPr>
          <a:xfrm>
            <a:off x="4921730" y="3139960"/>
            <a:ext cx="1869901" cy="1416740"/>
            <a:chOff x="8609462" y="1825625"/>
            <a:chExt cx="2896738" cy="1986998"/>
          </a:xfrm>
        </p:grpSpPr>
        <p:sp>
          <p:nvSpPr>
            <p:cNvPr id="15" name="Cube 14">
              <a:extLst>
                <a:ext uri="{FF2B5EF4-FFF2-40B4-BE49-F238E27FC236}">
                  <a16:creationId xmlns:a16="http://schemas.microsoft.com/office/drawing/2014/main" id="{68A81E61-D9A8-4912-9F60-5A09C329014E}"/>
                </a:ext>
              </a:extLst>
            </p:cNvPr>
            <p:cNvSpPr/>
            <p:nvPr/>
          </p:nvSpPr>
          <p:spPr>
            <a:xfrm>
              <a:off x="8724900" y="1825625"/>
              <a:ext cx="2781300" cy="1574800"/>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D8F33304-9387-496E-BEEA-50A0EC9B099F}"/>
                </a:ext>
              </a:extLst>
            </p:cNvPr>
            <p:cNvSpPr txBox="1"/>
            <p:nvPr/>
          </p:nvSpPr>
          <p:spPr>
            <a:xfrm>
              <a:off x="8609462" y="2755423"/>
              <a:ext cx="2532804" cy="1057200"/>
            </a:xfrm>
            <a:prstGeom prst="rect">
              <a:avLst/>
            </a:prstGeom>
            <a:noFill/>
          </p:spPr>
          <p:txBody>
            <a:bodyPr wrap="none" rtlCol="0">
              <a:spAutoFit/>
            </a:bodyPr>
            <a:lstStyle/>
            <a:p>
              <a:r>
                <a:rPr lang="en-US" sz="3200" dirty="0" err="1"/>
                <a:t>fileID</a:t>
              </a:r>
              <a:endParaRPr lang="en-US" sz="3200" dirty="0"/>
            </a:p>
          </p:txBody>
        </p:sp>
      </p:grpSp>
      <p:cxnSp>
        <p:nvCxnSpPr>
          <p:cNvPr id="18" name="Straight Arrow Connector 17">
            <a:extLst>
              <a:ext uri="{FF2B5EF4-FFF2-40B4-BE49-F238E27FC236}">
                <a16:creationId xmlns:a16="http://schemas.microsoft.com/office/drawing/2014/main" id="{A711FDA0-CA64-41B2-87D1-5924296F154D}"/>
              </a:ext>
            </a:extLst>
          </p:cNvPr>
          <p:cNvCxnSpPr/>
          <p:nvPr/>
        </p:nvCxnSpPr>
        <p:spPr>
          <a:xfrm flipV="1">
            <a:off x="5893939" y="2853813"/>
            <a:ext cx="4680655" cy="8475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55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A65E-BF58-4DC2-BC5D-44F49911F6F1}"/>
              </a:ext>
            </a:extLst>
          </p:cNvPr>
          <p:cNvSpPr>
            <a:spLocks noGrp="1"/>
          </p:cNvSpPr>
          <p:nvPr>
            <p:ph type="title"/>
          </p:nvPr>
        </p:nvSpPr>
        <p:spPr/>
        <p:txBody>
          <a:bodyPr/>
          <a:lstStyle/>
          <a:p>
            <a:pPr algn="ctr"/>
            <a:r>
              <a:rPr lang="en-US" b="1" dirty="0">
                <a:solidFill>
                  <a:srgbClr val="C00000"/>
                </a:solidFill>
              </a:rPr>
              <a:t>File Basics</a:t>
            </a:r>
          </a:p>
        </p:txBody>
      </p:sp>
      <p:sp>
        <p:nvSpPr>
          <p:cNvPr id="3" name="Content Placeholder 2">
            <a:extLst>
              <a:ext uri="{FF2B5EF4-FFF2-40B4-BE49-F238E27FC236}">
                <a16:creationId xmlns:a16="http://schemas.microsoft.com/office/drawing/2014/main" id="{28530837-ACD7-4806-929D-847D451FBC1D}"/>
              </a:ext>
            </a:extLst>
          </p:cNvPr>
          <p:cNvSpPr>
            <a:spLocks noGrp="1"/>
          </p:cNvSpPr>
          <p:nvPr>
            <p:ph idx="1"/>
          </p:nvPr>
        </p:nvSpPr>
        <p:spPr/>
        <p:txBody>
          <a:bodyPr/>
          <a:lstStyle/>
          <a:p>
            <a:pPr>
              <a:lnSpc>
                <a:spcPct val="150000"/>
              </a:lnSpc>
            </a:pPr>
            <a:r>
              <a:rPr lang="en-US" dirty="0"/>
              <a:t>We first </a:t>
            </a:r>
            <a:r>
              <a:rPr lang="en-US" b="1" dirty="0">
                <a:solidFill>
                  <a:srgbClr val="0070C0"/>
                </a:solidFill>
              </a:rPr>
              <a:t>“open”</a:t>
            </a:r>
            <a:r>
              <a:rPr lang="en-US" dirty="0"/>
              <a:t> the file</a:t>
            </a:r>
          </a:p>
          <a:p>
            <a:pPr lvl="1">
              <a:lnSpc>
                <a:spcPct val="150000"/>
              </a:lnSpc>
            </a:pPr>
            <a:r>
              <a:rPr lang="en-US" dirty="0"/>
              <a:t>At this time, we associate an </a:t>
            </a:r>
            <a:r>
              <a:rPr lang="en-US" b="1" dirty="0">
                <a:solidFill>
                  <a:srgbClr val="0070C0"/>
                </a:solidFill>
              </a:rPr>
              <a:t>identifier</a:t>
            </a:r>
            <a:r>
              <a:rPr lang="en-US" dirty="0"/>
              <a:t> with the file</a:t>
            </a:r>
          </a:p>
          <a:p>
            <a:pPr lvl="1">
              <a:lnSpc>
                <a:spcPct val="150000"/>
              </a:lnSpc>
            </a:pPr>
            <a:r>
              <a:rPr lang="en-US" dirty="0"/>
              <a:t>We need to specify how we will work with the file</a:t>
            </a:r>
          </a:p>
          <a:p>
            <a:pPr>
              <a:lnSpc>
                <a:spcPct val="150000"/>
              </a:lnSpc>
            </a:pPr>
            <a:r>
              <a:rPr lang="en-US" dirty="0"/>
              <a:t>Then, we </a:t>
            </a:r>
            <a:r>
              <a:rPr lang="en-US" b="1" dirty="0">
                <a:solidFill>
                  <a:srgbClr val="0070C0"/>
                </a:solidFill>
              </a:rPr>
              <a:t>work</a:t>
            </a:r>
            <a:r>
              <a:rPr lang="en-US" dirty="0"/>
              <a:t> with the </a:t>
            </a:r>
            <a:r>
              <a:rPr lang="en-US" b="1" dirty="0">
                <a:solidFill>
                  <a:srgbClr val="C00000"/>
                </a:solidFill>
              </a:rPr>
              <a:t>file </a:t>
            </a:r>
            <a:r>
              <a:rPr lang="en-US" dirty="0"/>
              <a:t>contents</a:t>
            </a:r>
          </a:p>
          <a:p>
            <a:pPr lvl="1">
              <a:lnSpc>
                <a:spcPct val="150000"/>
              </a:lnSpc>
            </a:pPr>
            <a:r>
              <a:rPr lang="en-US" dirty="0">
                <a:solidFill>
                  <a:srgbClr val="C00000"/>
                </a:solidFill>
              </a:rPr>
              <a:t>Reading/Writing</a:t>
            </a:r>
          </a:p>
          <a:p>
            <a:pPr>
              <a:lnSpc>
                <a:spcPct val="150000"/>
              </a:lnSpc>
            </a:pPr>
            <a:r>
              <a:rPr lang="en-US" dirty="0"/>
              <a:t>Finally, we </a:t>
            </a:r>
            <a:r>
              <a:rPr lang="en-US" b="1" dirty="0">
                <a:solidFill>
                  <a:srgbClr val="0070C0"/>
                </a:solidFill>
              </a:rPr>
              <a:t>“close</a:t>
            </a:r>
            <a:r>
              <a:rPr lang="en-US" dirty="0"/>
              <a:t>” the file</a:t>
            </a:r>
          </a:p>
        </p:txBody>
      </p:sp>
    </p:spTree>
    <p:extLst>
      <p:ext uri="{BB962C8B-B14F-4D97-AF65-F5344CB8AC3E}">
        <p14:creationId xmlns:p14="http://schemas.microsoft.com/office/powerpoint/2010/main" val="34811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16862</TotalTime>
  <Words>3715</Words>
  <Application>Microsoft Office PowerPoint</Application>
  <PresentationFormat>Widescreen</PresentationFormat>
  <Paragraphs>509</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Consolas</vt:lpstr>
      <vt:lpstr>Courier New</vt:lpstr>
      <vt:lpstr>Office Theme</vt:lpstr>
      <vt:lpstr>Lecture 9</vt:lpstr>
      <vt:lpstr>What are we going to cover today? </vt:lpstr>
      <vt:lpstr>Input/Output</vt:lpstr>
      <vt:lpstr>Files</vt:lpstr>
      <vt:lpstr>File Extensions</vt:lpstr>
      <vt:lpstr>File Extensions</vt:lpstr>
      <vt:lpstr>File Extensions</vt:lpstr>
      <vt:lpstr>The basics of dealing with files</vt:lpstr>
      <vt:lpstr>File Basics</vt:lpstr>
      <vt:lpstr>Opening Files</vt:lpstr>
      <vt:lpstr>Opening Files</vt:lpstr>
      <vt:lpstr>Opening Files</vt:lpstr>
      <vt:lpstr>Opening Files</vt:lpstr>
      <vt:lpstr>Opening Files</vt:lpstr>
      <vt:lpstr>Designators</vt:lpstr>
      <vt:lpstr>Designators</vt:lpstr>
      <vt:lpstr>Examples</vt:lpstr>
      <vt:lpstr>Examples</vt:lpstr>
      <vt:lpstr>Examples</vt:lpstr>
      <vt:lpstr>File Name</vt:lpstr>
      <vt:lpstr>File Name</vt:lpstr>
      <vt:lpstr>When finished</vt:lpstr>
      <vt:lpstr>When finished</vt:lpstr>
      <vt:lpstr>When finished</vt:lpstr>
      <vt:lpstr>An alternative</vt:lpstr>
      <vt:lpstr>An alternative</vt:lpstr>
      <vt:lpstr>An alternative</vt:lpstr>
      <vt:lpstr>An alternative</vt:lpstr>
      <vt:lpstr>An alternative</vt:lpstr>
      <vt:lpstr>An alternative</vt:lpstr>
      <vt:lpstr>An alternative</vt:lpstr>
      <vt:lpstr>The two alternatives:</vt:lpstr>
      <vt:lpstr>Which version to use?</vt:lpstr>
      <vt:lpstr>Which version to use?</vt:lpstr>
      <vt:lpstr>File operation: writing</vt:lpstr>
      <vt:lpstr>File operation: writing</vt:lpstr>
      <vt:lpstr>File operation: writing</vt:lpstr>
      <vt:lpstr>File operation: writing</vt:lpstr>
      <vt:lpstr>File operation: writing</vt:lpstr>
      <vt:lpstr>The write command vs. the print statement</vt:lpstr>
      <vt:lpstr>The write command vs. the print statement</vt:lpstr>
      <vt:lpstr>Example of writing</vt:lpstr>
      <vt:lpstr>Example of writing</vt:lpstr>
      <vt:lpstr>Example of writing</vt:lpstr>
      <vt:lpstr>Example of writing</vt:lpstr>
      <vt:lpstr>Example of writing</vt:lpstr>
      <vt:lpstr>Example of writing</vt:lpstr>
      <vt:lpstr>Example of writing</vt:lpstr>
      <vt:lpstr>Example of writing</vt:lpstr>
      <vt:lpstr>Example of writing</vt:lpstr>
      <vt:lpstr>File location</vt:lpstr>
      <vt:lpstr>Reading from a file</vt:lpstr>
      <vt:lpstr>Reading from a file</vt:lpstr>
      <vt:lpstr>Reading from a file</vt:lpstr>
      <vt:lpstr>Reading from a file</vt:lpstr>
      <vt:lpstr>Reading from a file</vt:lpstr>
      <vt:lpstr>Reading from a file</vt:lpstr>
      <vt:lpstr>Reading multiple lines</vt:lpstr>
      <vt:lpstr>Reading multiple lines</vt:lpstr>
      <vt:lpstr>Reading in and printing a file:</vt:lpstr>
      <vt:lpstr>Alternative ways to read from files</vt:lpstr>
      <vt:lpstr>String Processing</vt:lpstr>
      <vt:lpstr>String splitting</vt:lpstr>
      <vt:lpstr>String splitting</vt:lpstr>
      <vt:lpstr>String splitting</vt:lpstr>
      <vt:lpstr>String splitting</vt:lpstr>
      <vt:lpstr>Example</vt:lpstr>
      <vt:lpstr>Exercise</vt:lpstr>
      <vt:lpstr>Exercise</vt:lpstr>
      <vt:lpstr>A final note</vt:lpstr>
      <vt:lpstr>A final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102</dc:title>
  <dc:creator>Frank Shipman</dc:creator>
  <cp:lastModifiedBy>Jorge Lara</cp:lastModifiedBy>
  <cp:revision>223</cp:revision>
  <dcterms:created xsi:type="dcterms:W3CDTF">2017-11-22T15:57:42Z</dcterms:created>
  <dcterms:modified xsi:type="dcterms:W3CDTF">2018-10-29T06:07:02Z</dcterms:modified>
</cp:coreProperties>
</file>