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21"/>
  </p:notesMasterIdLst>
  <p:handoutMasterIdLst>
    <p:handoutMasterId r:id="rId22"/>
  </p:handoutMasterIdLst>
  <p:sldIdLst>
    <p:sldId id="256" r:id="rId4"/>
    <p:sldId id="308" r:id="rId5"/>
    <p:sldId id="359" r:id="rId6"/>
    <p:sldId id="371" r:id="rId7"/>
    <p:sldId id="360" r:id="rId8"/>
    <p:sldId id="365" r:id="rId9"/>
    <p:sldId id="366" r:id="rId10"/>
    <p:sldId id="367" r:id="rId11"/>
    <p:sldId id="368" r:id="rId12"/>
    <p:sldId id="363" r:id="rId13"/>
    <p:sldId id="372" r:id="rId14"/>
    <p:sldId id="364" r:id="rId15"/>
    <p:sldId id="369" r:id="rId16"/>
    <p:sldId id="370" r:id="rId17"/>
    <p:sldId id="404" r:id="rId18"/>
    <p:sldId id="498" r:id="rId19"/>
    <p:sldId id="495" r:id="rId2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erton, Tracy L" initials="FTL" lastIdx="6" clrIdx="0">
    <p:extLst/>
  </p:cmAuthor>
  <p:cmAuthor id="2" name="Tony Cahill" initials="AT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7" autoAdjust="0"/>
  </p:normalViewPr>
  <p:slideViewPr>
    <p:cSldViewPr>
      <p:cViewPr varScale="1">
        <p:scale>
          <a:sx n="51" d="100"/>
          <a:sy n="51" d="100"/>
        </p:scale>
        <p:origin x="115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C16D0186-3326-455F-B135-36329AFAADCD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EBA8DFE-8B70-42C3-B58F-F1C6856BC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7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E5E56-1736-45FD-8B27-2A042D027E8C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568053-CE99-4BB6-9793-35EDC1846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4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68053-CE99-4BB6-9793-35EDC1846D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1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2B6DD1-C203-4A1E-8166-145A0181457F}" type="slidenum">
              <a:rPr lang="en-US" smtClean="0">
                <a:latin typeface="Arial" pitchFamily="34" charset="0"/>
                <a:ea typeface="ＭＳ Ｐゴシック" pitchFamily="1" charset="-128"/>
              </a:rPr>
              <a:pPr/>
              <a:t>15</a:t>
            </a:fld>
            <a:endParaRPr lang="en-US" smtClean="0">
              <a:latin typeface="Arial" pitchFamily="34" charset="0"/>
              <a:ea typeface="ＭＳ Ｐゴシック" pitchFamily="1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4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2B6DD1-C203-4A1E-8166-145A0181457F}" type="slidenum">
              <a:rPr lang="en-US" smtClean="0">
                <a:latin typeface="Arial" pitchFamily="34" charset="0"/>
                <a:ea typeface="ＭＳ Ｐゴシック" pitchFamily="1" charset="-128"/>
              </a:rPr>
              <a:pPr/>
              <a:t>16</a:t>
            </a:fld>
            <a:endParaRPr lang="en-US" smtClean="0">
              <a:latin typeface="Arial" pitchFamily="34" charset="0"/>
              <a:ea typeface="ＭＳ Ｐゴシック" pitchFamily="1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4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DACDA74-766B-4A07-9CFB-73B9AC923F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553-3383-4C30-BA1C-D14591957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1CF51-4A3C-4BB0-A0E9-FD373EEE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327D-3FFA-4077-BB8D-17ACAEE65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C8A8-1B82-4A9F-AAAB-C45D3CDC8C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4752B-1B03-4BDA-A0CF-E5CE10A19D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6458-DFB3-4B41-91BB-862E9B8E1A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CBF91-E5F2-4F2C-B120-4706E68A8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BF56-F9A1-4A74-A5E3-6126F1362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582E-DE05-4855-9B92-E2A02E92A8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A8893-B02F-48E8-BFF7-EF9FEFFA48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1A52D810-FCED-43FE-A4EF-8CECD0655B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019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D0E02C8-D195-4672-8623-1F4AD10284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971800"/>
            <a:ext cx="8610600" cy="46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9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285750" y="1219200"/>
            <a:ext cx="8610600" cy="5257800"/>
          </a:xfrm>
          <a:prstGeom prst="roundRect">
            <a:avLst>
              <a:gd name="adj" fmla="val 7144"/>
            </a:avLst>
          </a:prstGeom>
          <a:noFill/>
          <a:ln w="254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233488"/>
          </a:xfrm>
          <a:ln w="9525"/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DACDA74-766B-4A07-9CFB-73B9AC923F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28" name="Picture 8" descr="stud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1198563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867400" y="-1905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i="1">
                <a:solidFill>
                  <a:schemeClr val="bg1"/>
                </a:solidFill>
                <a:latin typeface="Tahoma" charset="0"/>
              </a:rPr>
              <a:t>Texas A&amp;M University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D3553-3383-4C30-BA1C-D14591957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1CF51-4A3C-4BB0-A0E9-FD373EEEC1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327D-3FFA-4077-BB8D-17ACAEE65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C8A8-1B82-4A9F-AAAB-C45D3CDC8C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4752B-1B03-4BDA-A0CF-E5CE10A19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96458-DFB3-4B41-91BB-862E9B8E1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CBF91-E5F2-4F2C-B120-4706E68A8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FBF56-F9A1-4A74-A5E3-6126F13625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582E-DE05-4855-9B92-E2A02E92A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A8893-B02F-48E8-BFF7-EF9FEFFA4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1A52D810-FCED-43FE-A4EF-8CECD0655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447800"/>
            <a:ext cx="4287838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7250" y="3865563"/>
            <a:ext cx="4287838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4000" y="6380163"/>
            <a:ext cx="3505200" cy="3127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19500" y="64389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fld id="{4D0E02C8-D195-4672-8623-1F4AD1028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2862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447800"/>
            <a:ext cx="42878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fld id="{FA7C84A3-DCE9-4C7B-A368-B49E8EFFF805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3089373D-E5F2-47E1-8183-3AC7066E4E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E86EA4CB-111A-45DF-84BD-E0F53CA686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26488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4000" y="6380163"/>
            <a:ext cx="35052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99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October 7, 2011</a:t>
            </a: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1">
                <a:solidFill>
                  <a:srgbClr val="800000"/>
                </a:solidFill>
                <a:latin typeface="Times New Roman" pitchFamily="18" charset="0"/>
              </a:defRPr>
            </a:lvl1pPr>
          </a:lstStyle>
          <a:p>
            <a:r>
              <a:rPr lang="en-US" smtClean="0"/>
              <a:t>TLFullerton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64389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fld id="{E86EA4CB-111A-45DF-84BD-E0F53CA686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304800" y="228600"/>
            <a:ext cx="8610600" cy="10668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103" name="Picture 7" descr="index2_0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77200" y="228600"/>
            <a:ext cx="819150" cy="781050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229600" cy="1143000"/>
          </a:xfrm>
          <a:prstGeom prst="rect">
            <a:avLst/>
          </a:prstGeom>
          <a:noFill/>
          <a:ln w="539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052513"/>
            <a:ext cx="9144000" cy="76200"/>
          </a:xfrm>
          <a:prstGeom prst="rect">
            <a:avLst/>
          </a:prstGeom>
          <a:gradFill rotWithShape="1">
            <a:gsLst>
              <a:gs pos="0">
                <a:srgbClr val="800000"/>
              </a:gs>
              <a:gs pos="100000">
                <a:srgbClr val="800000">
                  <a:gamma/>
                  <a:shade val="46275"/>
                  <a:invGamma/>
                  <a:alpha val="32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667500" y="6362700"/>
            <a:ext cx="2222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i="1">
                <a:solidFill>
                  <a:srgbClr val="800000"/>
                </a:solidFill>
                <a:latin typeface="Times New Roman" pitchFamily="18" charset="0"/>
              </a:rPr>
              <a:t>June 17,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>
    <p:zoom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Blip>
          <a:blip r:embed="rId18"/>
        </a:buBlip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1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4.bin"/><Relationship Id="rId5" Type="http://schemas.openxmlformats.org/officeDocument/2006/relationships/tags" Target="../tags/tag18.xml"/><Relationship Id="rId10" Type="http://schemas.openxmlformats.org/officeDocument/2006/relationships/image" Target="../media/image10.wmf"/><Relationship Id="rId4" Type="http://schemas.openxmlformats.org/officeDocument/2006/relationships/tags" Target="../tags/tag17.xml"/><Relationship Id="rId9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20.xml"/><Relationship Id="rId7" Type="http://schemas.openxmlformats.org/officeDocument/2006/relationships/oleObject" Target="../embeddings/oleObject5.bin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10" Type="http://schemas.openxmlformats.org/officeDocument/2006/relationships/image" Target="../media/image13.wmf"/><Relationship Id="rId4" Type="http://schemas.openxmlformats.org/officeDocument/2006/relationships/tags" Target="../tags/tag21.xml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ENGR 216 – Spring 2019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286000"/>
          </a:xfrm>
        </p:spPr>
        <p:txBody>
          <a:bodyPr/>
          <a:lstStyle/>
          <a:p>
            <a:r>
              <a:rPr lang="en-US" sz="2000" dirty="0" smtClean="0"/>
              <a:t>Class 04</a:t>
            </a:r>
          </a:p>
          <a:p>
            <a:endParaRPr lang="en-US" sz="2000" dirty="0" smtClean="0"/>
          </a:p>
          <a:p>
            <a:r>
              <a:rPr lang="en-US" sz="2000" dirty="0" smtClean="0"/>
              <a:t>Descriptive </a:t>
            </a:r>
            <a:r>
              <a:rPr lang="en-US" sz="2000" dirty="0" smtClean="0"/>
              <a:t>Statistics</a:t>
            </a:r>
          </a:p>
          <a:p>
            <a:r>
              <a:rPr lang="en-US" sz="2000" smtClean="0"/>
              <a:t>(Pre-Class Reading)</a:t>
            </a:r>
            <a:endParaRPr lang="en-US" sz="20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Measure of Central Tendency </a:t>
            </a:r>
            <a:r>
              <a:rPr lang="en-US" sz="2800" dirty="0" smtClean="0"/>
              <a:t>(Mode)</a:t>
            </a:r>
            <a:endParaRPr lang="en-US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219200"/>
            <a:ext cx="7831137" cy="4525963"/>
          </a:xfrm>
        </p:spPr>
        <p:txBody>
          <a:bodyPr/>
          <a:lstStyle/>
          <a:p>
            <a:r>
              <a:rPr lang="en-US" dirty="0" smtClean="0"/>
              <a:t>The mode for a given set of data is the data value that appears in the set with the greatest frequency</a:t>
            </a:r>
          </a:p>
          <a:p>
            <a:endParaRPr lang="en-US" dirty="0" smtClean="0"/>
          </a:p>
          <a:p>
            <a:r>
              <a:rPr lang="en-US" dirty="0" smtClean="0">
                <a:cs typeface="Times New Roman" pitchFamily="18" charset="0"/>
              </a:rPr>
              <a:t>Given 	</a:t>
            </a:r>
            <a:r>
              <a:rPr lang="en-US" sz="2800" dirty="0" smtClean="0">
                <a:cs typeface="Times New Roman" pitchFamily="18" charset="0"/>
              </a:rPr>
              <a:t>[3 4 9 5 7 7 5 2 8 5 5 3 1 9 2]</a:t>
            </a:r>
          </a:p>
          <a:p>
            <a:endParaRPr lang="en-US" sz="2800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Order 	</a:t>
            </a:r>
            <a:r>
              <a:rPr lang="en-US" sz="2800" dirty="0" smtClean="0">
                <a:cs typeface="Times New Roman" pitchFamily="18" charset="0"/>
              </a:rPr>
              <a:t>[1 2 2 3 3 4 5 5 5 5 7 7 8 9 9]</a:t>
            </a:r>
          </a:p>
          <a:p>
            <a:endParaRPr lang="en-US" dirty="0" smtClean="0"/>
          </a:p>
        </p:txBody>
      </p:sp>
      <p:sp>
        <p:nvSpPr>
          <p:cNvPr id="6758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4892675"/>
            <a:ext cx="824547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Char char="l"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BD8109"/>
              </a:buClr>
              <a:buSzPct val="70000"/>
              <a:buFont typeface="Monotype Sorts"/>
              <a:buChar char="l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3505200"/>
            <a:ext cx="1219200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Measure of Variation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219200"/>
            <a:ext cx="7831137" cy="4525963"/>
          </a:xfrm>
        </p:spPr>
        <p:txBody>
          <a:bodyPr/>
          <a:lstStyle/>
          <a:p>
            <a:r>
              <a:rPr lang="en-US" dirty="0" smtClean="0"/>
              <a:t>Measures of the </a:t>
            </a:r>
            <a:r>
              <a:rPr lang="en-US" u="sng" dirty="0" smtClean="0"/>
              <a:t>spread</a:t>
            </a:r>
            <a:r>
              <a:rPr lang="en-US" dirty="0" smtClean="0"/>
              <a:t> of data in the set</a:t>
            </a:r>
          </a:p>
          <a:p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 smtClean="0"/>
              <a:t>Maximum</a:t>
            </a:r>
            <a:r>
              <a:rPr lang="en-US" dirty="0" smtClean="0"/>
              <a:t> and </a:t>
            </a:r>
            <a:r>
              <a:rPr lang="en-US" u="sng" dirty="0" smtClean="0"/>
              <a:t>Minimum</a:t>
            </a:r>
            <a:r>
              <a:rPr lang="en-US" dirty="0" smtClean="0"/>
              <a:t> (or the Range)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 smtClean="0"/>
              <a:t>Variance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u="sng" dirty="0" smtClean="0"/>
              <a:t>Standard Deviation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758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4892675"/>
            <a:ext cx="824547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Char char="l"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BD8109"/>
              </a:buClr>
              <a:buSzPct val="70000"/>
              <a:buFont typeface="Monotype Sorts"/>
              <a:buChar char="l"/>
            </a:pP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Measure of Variation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219200"/>
            <a:ext cx="7831137" cy="3611563"/>
          </a:xfrm>
        </p:spPr>
        <p:txBody>
          <a:bodyPr/>
          <a:lstStyle/>
          <a:p>
            <a:r>
              <a:rPr lang="en-US" dirty="0" smtClean="0"/>
              <a:t>What is the </a:t>
            </a:r>
            <a:r>
              <a:rPr lang="en-US" u="sng" dirty="0" smtClean="0"/>
              <a:t>spread of the data </a:t>
            </a:r>
            <a:r>
              <a:rPr lang="en-US" dirty="0" smtClean="0"/>
              <a:t>around the center?</a:t>
            </a:r>
          </a:p>
          <a:p>
            <a:endParaRPr lang="en-US" dirty="0" smtClean="0"/>
          </a:p>
          <a:p>
            <a:r>
              <a:rPr lang="en-US" u="sng" dirty="0" smtClean="0"/>
              <a:t>Minimum</a:t>
            </a:r>
            <a:r>
              <a:rPr lang="en-US" b="1" dirty="0" smtClean="0"/>
              <a:t>:</a:t>
            </a:r>
            <a:r>
              <a:rPr lang="en-US" dirty="0" smtClean="0"/>
              <a:t>   Smallest data value</a:t>
            </a:r>
          </a:p>
          <a:p>
            <a:pPr>
              <a:buFontTx/>
              <a:buNone/>
            </a:pPr>
            <a:r>
              <a:rPr lang="en-US" dirty="0" smtClean="0"/>
              <a:t>      </a:t>
            </a:r>
            <a:r>
              <a:rPr lang="en-US" dirty="0" smtClean="0">
                <a:cs typeface="Times New Roman" pitchFamily="18" charset="0"/>
              </a:rPr>
              <a:t>[1 2 2 3 3 4 5 5 5 5 7 7 8 9 9]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u="sng" dirty="0" smtClean="0"/>
              <a:t>Maximum</a:t>
            </a:r>
            <a:r>
              <a:rPr lang="en-US" b="1" dirty="0" smtClean="0"/>
              <a:t>:</a:t>
            </a:r>
            <a:r>
              <a:rPr lang="en-US" dirty="0" smtClean="0"/>
              <a:t>  Largest data value </a:t>
            </a:r>
            <a:r>
              <a:rPr lang="en-US" dirty="0" smtClean="0">
                <a:cs typeface="Times New Roman" pitchFamily="18" charset="0"/>
              </a:rPr>
              <a:t>	</a:t>
            </a:r>
          </a:p>
          <a:p>
            <a:pPr>
              <a:buFontTx/>
              <a:buNone/>
            </a:pPr>
            <a:r>
              <a:rPr lang="en-US" dirty="0" smtClean="0"/>
              <a:t>      </a:t>
            </a:r>
            <a:r>
              <a:rPr lang="en-US" dirty="0" smtClean="0">
                <a:cs typeface="Times New Roman" pitchFamily="18" charset="0"/>
              </a:rPr>
              <a:t>[1 2 2 3 3 4 5 5 5 5 7 7 8 9 9]</a:t>
            </a:r>
          </a:p>
        </p:txBody>
      </p:sp>
      <p:sp>
        <p:nvSpPr>
          <p:cNvPr id="67588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4892675"/>
            <a:ext cx="824547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BD8109"/>
              </a:buClr>
              <a:buSzPct val="70000"/>
              <a:buFont typeface="Monotype Sorts"/>
              <a:buChar char="l"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BD8109"/>
              </a:buClr>
              <a:buSzPct val="70000"/>
              <a:buFont typeface="Monotype Sorts"/>
              <a:buChar char="l"/>
            </a:pPr>
            <a:endParaRPr lang="en-US" sz="2800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438400"/>
            <a:ext cx="304800" cy="76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3810000"/>
            <a:ext cx="304800" cy="76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Measure of Variation for a Population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267200" y="1066800"/>
          <a:ext cx="20526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4" name="Equation" r:id="rId7" imgW="723586" imgH="431613" progId="Equation.DSMT4">
                  <p:embed/>
                </p:oleObj>
              </mc:Choice>
              <mc:Fallback>
                <p:oleObj name="Equation" r:id="rId7" imgW="723586" imgH="431613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66800"/>
                        <a:ext cx="205263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1295400"/>
            <a:ext cx="78232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itchFamily="34" charset="0"/>
              <a:buChar char="●"/>
            </a:pPr>
            <a:r>
              <a:rPr lang="en-US" sz="2800" u="sng" dirty="0">
                <a:cs typeface="Times New Roman" pitchFamily="18" charset="0"/>
              </a:rPr>
              <a:t>Mean of </a:t>
            </a:r>
            <a:r>
              <a:rPr lang="en-US" sz="2800" u="sng" dirty="0" smtClean="0">
                <a:cs typeface="Times New Roman" pitchFamily="18" charset="0"/>
              </a:rPr>
              <a:t>Population</a:t>
            </a:r>
            <a:endParaRPr lang="en-US" sz="2800" u="sng" dirty="0">
              <a:cs typeface="Times New Roman" pitchFamily="18" charset="0"/>
            </a:endParaRPr>
          </a:p>
          <a:p>
            <a:pPr marL="342900" indent="-342900"/>
            <a:endParaRPr lang="en-US" sz="2800" b="1" dirty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●"/>
            </a:pPr>
            <a:r>
              <a:rPr lang="en-US" sz="2800" u="sng" dirty="0">
                <a:cs typeface="Times New Roman" pitchFamily="18" charset="0"/>
              </a:rPr>
              <a:t>Population Variance</a:t>
            </a:r>
            <a:r>
              <a:rPr lang="en-US" sz="2800" b="1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Degree of spread using data representing the entire population: </a:t>
            </a:r>
          </a:p>
        </p:txBody>
      </p:sp>
      <p:sp>
        <p:nvSpPr>
          <p:cNvPr id="2055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2000" y="4191000"/>
            <a:ext cx="51567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  <a:buSzPct val="70000"/>
            </a:pPr>
            <a:r>
              <a:rPr lang="en-US" sz="2800" u="sng" dirty="0" smtClean="0">
                <a:cs typeface="Times New Roman" pitchFamily="18" charset="0"/>
              </a:rPr>
              <a:t>Population </a:t>
            </a:r>
            <a:r>
              <a:rPr lang="en-US" sz="2800" u="sng" dirty="0">
                <a:cs typeface="Times New Roman" pitchFamily="18" charset="0"/>
              </a:rPr>
              <a:t>Standard Deviation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0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19200" y="3048000"/>
          <a:ext cx="31051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5" name="Equation" r:id="rId9" imgW="1193800" imgH="431800" progId="Equation.3">
                  <p:embed/>
                </p:oleObj>
              </mc:Choice>
              <mc:Fallback>
                <p:oleObj name="Equation" r:id="rId9" imgW="1193800" imgH="431800" progId="Equation.3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3105150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135063" y="4648200"/>
          <a:ext cx="4960937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6" name="Equation" r:id="rId11" imgW="1764534" imgH="545863" progId="Equation.3">
                  <p:embed/>
                </p:oleObj>
              </mc:Choice>
              <mc:Fallback>
                <p:oleObj name="Equation" r:id="rId11" imgW="1764534" imgH="54586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648200"/>
                        <a:ext cx="4960937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Callout 1 7"/>
          <p:cNvSpPr/>
          <p:nvPr/>
        </p:nvSpPr>
        <p:spPr>
          <a:xfrm>
            <a:off x="5715000" y="3124200"/>
            <a:ext cx="2590800" cy="838200"/>
          </a:xfrm>
          <a:prstGeom prst="borderCallout1">
            <a:avLst>
              <a:gd name="adj1" fmla="val 18750"/>
              <a:gd name="adj2" fmla="val -8333"/>
              <a:gd name="adj3" fmla="val 50162"/>
              <a:gd name="adj4" fmla="val -5712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Find the mean of the residual values – sum of the errors squared.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858000" y="5334000"/>
            <a:ext cx="1828800" cy="838200"/>
          </a:xfrm>
          <a:prstGeom prst="borderCallout1">
            <a:avLst>
              <a:gd name="adj1" fmla="val 18750"/>
              <a:gd name="adj2" fmla="val -8333"/>
              <a:gd name="adj3" fmla="val -19259"/>
              <a:gd name="adj4" fmla="val -4249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Why do we use the Standard Deviation?.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 descr="backwash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Measure of Variation for a Sample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Sample Variance:</a:t>
            </a:r>
            <a:r>
              <a:rPr lang="en-US" dirty="0" smtClean="0">
                <a:cs typeface="Times New Roman" pitchFamily="18" charset="0"/>
              </a:rPr>
              <a:t> Degree of spread: 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b="1" dirty="0" smtClean="0">
                <a:cs typeface="Times New Roman" pitchFamily="18" charset="0"/>
              </a:rPr>
              <a:t>Sample Standard Deviation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</a:rPr>
              <a:t> 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4400" y="2057400"/>
          <a:ext cx="7620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4" name="Equation" r:id="rId7" imgW="2311400" imgH="431800" progId="Equation.DSMT4">
                  <p:embed/>
                </p:oleObj>
              </mc:Choice>
              <mc:Fallback>
                <p:oleObj name="Equation" r:id="rId7" imgW="2311400" imgH="431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620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24000" y="53340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5" name="Equation" r:id="rId9" imgW="507780" imgH="253890" progId="Equation.DSMT4">
                  <p:embed/>
                </p:oleObj>
              </mc:Choice>
              <mc:Fallback>
                <p:oleObj name="Equation" r:id="rId9" imgW="507780" imgH="25389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1981200" y="36576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Small sample</a:t>
            </a: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5943600" y="3657600"/>
            <a:ext cx="2362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Large sample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 descr="backwash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descriptive statistics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41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Python has as functions the standard descriptive statistics in the </a:t>
            </a:r>
            <a:r>
              <a:rPr lang="en-US" i="1" dirty="0" smtClean="0"/>
              <a:t>statistics</a:t>
            </a:r>
            <a:r>
              <a:rPr lang="en-US" dirty="0" smtClean="0"/>
              <a:t> module. </a:t>
            </a:r>
            <a:r>
              <a:rPr lang="en-US" i="1" dirty="0" smtClean="0"/>
              <a:t>data </a:t>
            </a:r>
            <a:r>
              <a:rPr lang="en-US" dirty="0" smtClean="0"/>
              <a:t>is the set of real-valued data for which you want to calculate the statistic. 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mean(</a:t>
            </a:r>
            <a:r>
              <a:rPr lang="en-US" i="1" dirty="0" smtClean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median(</a:t>
            </a:r>
            <a:r>
              <a:rPr lang="en-US" i="1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mode(</a:t>
            </a:r>
            <a:r>
              <a:rPr lang="en-US" i="1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variance(</a:t>
            </a:r>
            <a:r>
              <a:rPr lang="en-US" i="1" dirty="0"/>
              <a:t>data</a:t>
            </a:r>
            <a:r>
              <a:rPr lang="en-US" dirty="0" smtClean="0"/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stdev</a:t>
            </a:r>
            <a:r>
              <a:rPr lang="en-US" dirty="0" smtClean="0"/>
              <a:t>(</a:t>
            </a:r>
            <a:r>
              <a:rPr lang="en-US" i="1" dirty="0"/>
              <a:t>data</a:t>
            </a:r>
            <a:r>
              <a:rPr lang="en-US" dirty="0" smtClean="0"/>
              <a:t>)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148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 descr="backwash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descriptive statistics (2)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4102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To get the range of a set of data in Python, DO NOT use the range function (why not?).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Min and max are standard functions (you don’t need to import </a:t>
            </a:r>
            <a:r>
              <a:rPr lang="en-US" i="1" dirty="0" smtClean="0"/>
              <a:t>statistics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min(</a:t>
            </a:r>
            <a:r>
              <a:rPr lang="en-US" i="1" dirty="0" smtClean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max(</a:t>
            </a:r>
            <a:r>
              <a:rPr lang="en-US" i="1" dirty="0"/>
              <a:t>data</a:t>
            </a:r>
            <a:r>
              <a:rPr lang="en-US" dirty="0" smtClean="0"/>
              <a:t>)</a:t>
            </a:r>
            <a:endParaRPr lang="en-US" dirty="0"/>
          </a:p>
          <a:p>
            <a:pPr marL="1257300" lvl="2" indent="-457200">
              <a:spcAft>
                <a:spcPts val="600"/>
              </a:spcAft>
              <a:buFont typeface="+mj-lt"/>
              <a:buAutoNum type="arabicPeriod" startAt="2"/>
            </a:pPr>
            <a:endParaRPr lang="en-US" dirty="0" smtClean="0"/>
          </a:p>
          <a:p>
            <a:pPr eaLnBrk="1" hangingPunct="1">
              <a:spcAft>
                <a:spcPts val="600"/>
              </a:spcAft>
              <a:buFontTx/>
              <a:buNone/>
            </a:pPr>
            <a:endParaRPr lang="en-US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012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statistics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stat.mean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4, 4]))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stat.median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([1,3,5]))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stat.median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([1,3,5,7]))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stat.mode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([1,3,3,5,5,5]))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[2.75, 1.75, 1.25, 0.25, 0.5, 1.25, 3.5]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stat.variance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stat.stdev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print(min(data))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print(max(data))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C:\work\someTests\venv\Scripts\python.exe C:/work/someTests/statTest001.py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2.8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1.3720238095238095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1.171334200612195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Process finished with exit code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793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basic statistics describing location and spread of a data set/distribution</a:t>
            </a:r>
          </a:p>
          <a:p>
            <a:r>
              <a:rPr lang="en-US" dirty="0"/>
              <a:t>How to use </a:t>
            </a:r>
            <a:r>
              <a:rPr lang="en-US" dirty="0" smtClean="0"/>
              <a:t>Python </a:t>
            </a:r>
            <a:r>
              <a:rPr lang="en-US" dirty="0"/>
              <a:t>functions for basic descriptive statistics</a:t>
            </a:r>
          </a:p>
          <a:p>
            <a:r>
              <a:rPr lang="en-US" dirty="0" smtClean="0"/>
              <a:t>An introduction to the Normal Distribution</a:t>
            </a:r>
          </a:p>
          <a:p>
            <a:r>
              <a:rPr lang="en-US" dirty="0" smtClean="0"/>
              <a:t>Understanding </a:t>
            </a:r>
            <a:r>
              <a:rPr lang="en-US" dirty="0"/>
              <a:t>how to do the equivalent Z-table calculations in MATLAB</a:t>
            </a:r>
          </a:p>
          <a:p>
            <a:r>
              <a:rPr lang="en-US" dirty="0"/>
              <a:t>Given a set of population normal-distribution parameters, how to determine the probability of a given range of </a:t>
            </a:r>
            <a:r>
              <a:rPr lang="en-US" dirty="0" smtClean="0"/>
              <a:t>outcomes</a:t>
            </a:r>
          </a:p>
          <a:p>
            <a:r>
              <a:rPr lang="en-US" dirty="0"/>
              <a:t>Use z-table calculations to compute a confidence interval on the mean with a specified degree of confidence given the population standard deviation and test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Foundations of Statistics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143000"/>
            <a:ext cx="8458200" cy="4525963"/>
          </a:xfrm>
        </p:spPr>
        <p:txBody>
          <a:bodyPr/>
          <a:lstStyle/>
          <a:p>
            <a:r>
              <a:rPr lang="en-US" sz="2800" u="sng" dirty="0" smtClean="0"/>
              <a:t>Descriptive Statistics </a:t>
            </a:r>
          </a:p>
          <a:p>
            <a:pPr lvl="1"/>
            <a:r>
              <a:rPr lang="en-US" sz="2400" dirty="0" smtClean="0"/>
              <a:t>Summarizes or describes important features of a set of data without attempting to infer conclusions that go beyond the data derived from observation.</a:t>
            </a:r>
          </a:p>
          <a:p>
            <a:r>
              <a:rPr lang="en-US" sz="2800" u="sng" dirty="0" smtClean="0"/>
              <a:t>Inferential Statistics</a:t>
            </a:r>
          </a:p>
          <a:p>
            <a:pPr lvl="1"/>
            <a:r>
              <a:rPr lang="en-US" sz="2400" dirty="0" smtClean="0"/>
              <a:t>Statistical generalizations made about the data.</a:t>
            </a:r>
          </a:p>
          <a:p>
            <a:pPr lvl="2"/>
            <a:r>
              <a:rPr lang="en-US" sz="2000" dirty="0" smtClean="0"/>
              <a:t>Population – data set contains ALL members or events.</a:t>
            </a:r>
          </a:p>
          <a:p>
            <a:pPr lvl="2"/>
            <a:r>
              <a:rPr lang="en-US" sz="2000" dirty="0" smtClean="0"/>
              <a:t>Sample – a subset of a given population.</a:t>
            </a:r>
          </a:p>
          <a:p>
            <a:pPr lvl="1"/>
            <a:r>
              <a:rPr lang="en-US" sz="2600" dirty="0" smtClean="0"/>
              <a:t>May be used to predict future outcomes</a:t>
            </a:r>
          </a:p>
        </p:txBody>
      </p:sp>
      <p:pic>
        <p:nvPicPr>
          <p:cNvPr id="4" name="Picture 3" descr="100_1343_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1800" y="5029200"/>
            <a:ext cx="2209800" cy="1659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Foundations of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a </a:t>
            </a:r>
            <a:r>
              <a:rPr lang="en-US" u="sng" dirty="0" smtClean="0"/>
              <a:t>population</a:t>
            </a:r>
            <a:r>
              <a:rPr lang="en-US" dirty="0" smtClean="0"/>
              <a:t> and a </a:t>
            </a:r>
            <a:r>
              <a:rPr lang="en-US" u="sng" dirty="0" smtClean="0"/>
              <a:t>sample</a:t>
            </a:r>
          </a:p>
          <a:p>
            <a:endParaRPr lang="en-US" u="sng" dirty="0" smtClean="0"/>
          </a:p>
          <a:p>
            <a:pPr lvl="1"/>
            <a:r>
              <a:rPr lang="en-US" u="sng" dirty="0" smtClean="0"/>
              <a:t>Population:</a:t>
            </a:r>
            <a:r>
              <a:rPr lang="en-US" dirty="0" smtClean="0"/>
              <a:t> this is the entire sample of data that is available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/>
              <a:t>Sample</a:t>
            </a:r>
            <a:r>
              <a:rPr lang="en-US" dirty="0" smtClean="0"/>
              <a:t>: this is a subset of the </a:t>
            </a:r>
            <a:r>
              <a:rPr lang="en-US" u="sng" dirty="0" smtClean="0"/>
              <a:t>population</a:t>
            </a:r>
            <a:endParaRPr lang="en-US" u="sng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 descr="backwash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Foundations of Statistics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2590800"/>
            <a:ext cx="8458200" cy="3611563"/>
          </a:xfrm>
        </p:spPr>
        <p:txBody>
          <a:bodyPr/>
          <a:lstStyle/>
          <a:p>
            <a:r>
              <a:rPr lang="en-US" u="sng" dirty="0" smtClean="0"/>
              <a:t>Assumption</a:t>
            </a:r>
          </a:p>
          <a:p>
            <a:pPr lvl="1"/>
            <a:r>
              <a:rPr lang="en-US" dirty="0" smtClean="0"/>
              <a:t>Data follows a central tendency</a:t>
            </a:r>
          </a:p>
          <a:p>
            <a:pPr lvl="2"/>
            <a:r>
              <a:rPr lang="en-US" sz="2400" dirty="0" smtClean="0"/>
              <a:t>Normal Distribution is widely applicable</a:t>
            </a:r>
          </a:p>
          <a:p>
            <a:pPr lvl="2"/>
            <a:r>
              <a:rPr lang="en-US" sz="2400" dirty="0" smtClean="0"/>
              <a:t>Three common statistics to describe the center</a:t>
            </a:r>
          </a:p>
          <a:p>
            <a:pPr lvl="2"/>
            <a:r>
              <a:rPr lang="en-US" sz="2400" dirty="0" smtClean="0"/>
              <a:t>Three common statistics to describe the spread of the data</a:t>
            </a:r>
          </a:p>
          <a:p>
            <a:pPr lvl="1"/>
            <a:r>
              <a:rPr lang="en-US" dirty="0" smtClean="0"/>
              <a:t>Can you name any of these statistics? </a:t>
            </a:r>
          </a:p>
        </p:txBody>
      </p:sp>
      <p:pic>
        <p:nvPicPr>
          <p:cNvPr id="97282" name="Picture 2" descr="http://t1.gstatic.com/images?q=tbn:ANd9GcSy6WpI3tSVvomVwLWi0OzhtM0Qr6WITK2SX_djf3-VSfY4FsRKs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1143000"/>
            <a:ext cx="2286000" cy="1447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measures that </a:t>
            </a:r>
            <a:r>
              <a:rPr lang="en-US" u="sng" dirty="0" smtClean="0"/>
              <a:t>describe the center</a:t>
            </a:r>
          </a:p>
          <a:p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u="sng" dirty="0" smtClean="0"/>
              <a:t>Mean</a:t>
            </a:r>
            <a:r>
              <a:rPr lang="en-US" dirty="0" smtClean="0"/>
              <a:t> (or Average)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u="sng" dirty="0" smtClean="0"/>
              <a:t>Median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u="sng" dirty="0" smtClean="0"/>
              <a:t>Mode</a:t>
            </a:r>
            <a:endParaRPr lang="en-US" u="sng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 (Mean)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u="sng" dirty="0" smtClean="0"/>
              <a:t>mean</a:t>
            </a:r>
            <a:r>
              <a:rPr lang="en-US" dirty="0" smtClean="0"/>
              <a:t> is defined mathematically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is the number of data points</a:t>
            </a:r>
            <a:endParaRPr lang="en-US" dirty="0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33600" y="2438400"/>
          <a:ext cx="436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8" name="Equation" r:id="rId4" imgW="1955800" imgH="431800" progId="Equation.DSMT4">
                  <p:embed/>
                </p:oleObj>
              </mc:Choice>
              <mc:Fallback>
                <p:oleObj name="Equation" r:id="rId4" imgW="1955800" imgH="431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436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 (Median)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median</a:t>
            </a:r>
            <a:r>
              <a:rPr lang="en-US" dirty="0" smtClean="0"/>
              <a:t> is the </a:t>
            </a:r>
            <a:r>
              <a:rPr lang="en-US" u="sng" dirty="0" smtClean="0"/>
              <a:t>middle value </a:t>
            </a:r>
            <a:r>
              <a:rPr lang="en-US" dirty="0" smtClean="0"/>
              <a:t>for an ordered set of data.</a:t>
            </a:r>
          </a:p>
          <a:p>
            <a:endParaRPr lang="en-US" dirty="0" smtClean="0"/>
          </a:p>
          <a:p>
            <a:r>
              <a:rPr lang="en-US" dirty="0" smtClean="0"/>
              <a:t>For a set of data with an </a:t>
            </a:r>
            <a:r>
              <a:rPr lang="en-US" b="1" i="1" dirty="0" smtClean="0"/>
              <a:t>odd</a:t>
            </a:r>
            <a:r>
              <a:rPr lang="en-US" dirty="0" smtClean="0"/>
              <a:t> number of entries, put the data in order and choose the value in the “center”</a:t>
            </a:r>
          </a:p>
          <a:p>
            <a:endParaRPr lang="en-US" dirty="0" smtClean="0"/>
          </a:p>
          <a:p>
            <a:r>
              <a:rPr lang="en-US" dirty="0" smtClean="0">
                <a:cs typeface="Times New Roman" pitchFamily="18" charset="0"/>
              </a:rPr>
              <a:t>Given	</a:t>
            </a:r>
            <a:r>
              <a:rPr lang="en-US" sz="2800" dirty="0" smtClean="0">
                <a:cs typeface="Times New Roman" pitchFamily="18" charset="0"/>
              </a:rPr>
              <a:t>[3 4 9 5 7 7 5 2 8 5 5 3 1 9 2]</a:t>
            </a:r>
          </a:p>
          <a:p>
            <a:pPr>
              <a:buNone/>
            </a:pPr>
            <a:endParaRPr lang="en-US" sz="1100" dirty="0" smtClean="0">
              <a:solidFill>
                <a:srgbClr val="800000"/>
              </a:solidFill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Order	</a:t>
            </a:r>
            <a:r>
              <a:rPr lang="en-US" sz="2800" dirty="0" smtClean="0">
                <a:cs typeface="Times New Roman" pitchFamily="18" charset="0"/>
              </a:rPr>
              <a:t>[1 2 2 3 3 4 5 5 5 5 7 7 8 9 9]</a:t>
            </a:r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			</a:t>
            </a:r>
            <a:r>
              <a:rPr lang="en-US" sz="1100" dirty="0" smtClean="0">
                <a:solidFill>
                  <a:srgbClr val="800000"/>
                </a:solidFill>
                <a:cs typeface="Times New Roman" pitchFamily="18" charset="0"/>
              </a:rPr>
              <a:t>[   1     2     3      4     5    6      7     8      9    10   11    12   13   14    15]</a:t>
            </a:r>
            <a:endParaRPr lang="en-US" sz="1100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43400" y="4343400"/>
            <a:ext cx="381000" cy="990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 (Median)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median</a:t>
            </a:r>
            <a:r>
              <a:rPr lang="en-US" dirty="0" smtClean="0"/>
              <a:t> is the </a:t>
            </a:r>
            <a:r>
              <a:rPr lang="en-US" u="sng" dirty="0" smtClean="0"/>
              <a:t>middle value </a:t>
            </a:r>
            <a:r>
              <a:rPr lang="en-US" dirty="0" smtClean="0"/>
              <a:t>for an ordered set of data.</a:t>
            </a:r>
          </a:p>
          <a:p>
            <a:endParaRPr lang="en-US" dirty="0" smtClean="0"/>
          </a:p>
          <a:p>
            <a:r>
              <a:rPr lang="en-US" dirty="0" smtClean="0">
                <a:cs typeface="Times New Roman" pitchFamily="18" charset="0"/>
              </a:rPr>
              <a:t>For a set of data with an </a:t>
            </a:r>
            <a:r>
              <a:rPr lang="en-US" b="1" i="1" dirty="0" smtClean="0">
                <a:cs typeface="Times New Roman" pitchFamily="18" charset="0"/>
              </a:rPr>
              <a:t>even</a:t>
            </a:r>
            <a:r>
              <a:rPr lang="en-US" dirty="0" smtClean="0">
                <a:cs typeface="Times New Roman" pitchFamily="18" charset="0"/>
              </a:rPr>
              <a:t> number of entries, put the data in order and define the median as the average of the two “center values:</a:t>
            </a: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Given	</a:t>
            </a:r>
            <a:r>
              <a:rPr lang="en-US" sz="2800" dirty="0" smtClean="0">
                <a:cs typeface="Times New Roman" pitchFamily="18" charset="0"/>
              </a:rPr>
              <a:t>[3 4 9 5 7 7 5 2 8 5 3 1 9 2]</a:t>
            </a:r>
            <a:endParaRPr lang="en-US" sz="1100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Order	</a:t>
            </a:r>
            <a:r>
              <a:rPr lang="en-US" sz="2800" dirty="0" smtClean="0">
                <a:cs typeface="Times New Roman" pitchFamily="18" charset="0"/>
              </a:rPr>
              <a:t>[1 2 2 3 3 4 5 5 5 7 7 8 9 9]</a:t>
            </a:r>
          </a:p>
          <a:p>
            <a:pPr>
              <a:buNone/>
            </a:pPr>
            <a:r>
              <a:rPr lang="en-US" sz="2800" dirty="0" smtClean="0">
                <a:cs typeface="Times New Roman" pitchFamily="18" charset="0"/>
              </a:rPr>
              <a:t>			</a:t>
            </a:r>
            <a:r>
              <a:rPr lang="en-US" sz="1100" dirty="0" smtClean="0">
                <a:solidFill>
                  <a:srgbClr val="800000"/>
                </a:solidFill>
                <a:cs typeface="Times New Roman" pitchFamily="18" charset="0"/>
              </a:rPr>
              <a:t>[   1     2     3      4     5    6      7     8      9    10   11    12   13   14 ]</a:t>
            </a:r>
            <a:endParaRPr lang="en-US" sz="1100" dirty="0" smtClean="0"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038600" y="4480560"/>
            <a:ext cx="640080" cy="10972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TS" val="1"/>
</p:tagLst>
</file>

<file path=ppt/theme/theme1.xml><?xml version="1.0" encoding="utf-8"?>
<a:theme xmlns:a="http://schemas.openxmlformats.org/drawingml/2006/main" name="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AMU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</Template>
  <TotalTime>11198</TotalTime>
  <Words>643</Words>
  <Application>Microsoft Office PowerPoint</Application>
  <PresentationFormat>On-screen Show (4:3)</PresentationFormat>
  <Paragraphs>137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Monotype Sorts</vt:lpstr>
      <vt:lpstr>Tahoma</vt:lpstr>
      <vt:lpstr>Times New Roman</vt:lpstr>
      <vt:lpstr>Verdana</vt:lpstr>
      <vt:lpstr>Wingdings</vt:lpstr>
      <vt:lpstr>TAMU</vt:lpstr>
      <vt:lpstr>1_Blends</vt:lpstr>
      <vt:lpstr>1_TAMU</vt:lpstr>
      <vt:lpstr>Equation</vt:lpstr>
      <vt:lpstr>ENGR 216 – Spring 2019 </vt:lpstr>
      <vt:lpstr>Learning Objectives</vt:lpstr>
      <vt:lpstr>Foundations of Statistics</vt:lpstr>
      <vt:lpstr>Foundations of Statistics</vt:lpstr>
      <vt:lpstr>Foundations of Statistics</vt:lpstr>
      <vt:lpstr>Measures of Central Tendency</vt:lpstr>
      <vt:lpstr>Measures of Central Tendency (Mean)</vt:lpstr>
      <vt:lpstr>Measures of Central Tendency (Median)</vt:lpstr>
      <vt:lpstr>Measures of Central Tendency (Median)</vt:lpstr>
      <vt:lpstr>Measure of Central Tendency (Mode)</vt:lpstr>
      <vt:lpstr>Measure of Variation</vt:lpstr>
      <vt:lpstr>Measure of Variation</vt:lpstr>
      <vt:lpstr>Measure of Variation for a Population</vt:lpstr>
      <vt:lpstr>Measure of Variation for a Sample</vt:lpstr>
      <vt:lpstr>Python descriptive statistics</vt:lpstr>
      <vt:lpstr>Python descriptive statistics (2)</vt:lpstr>
      <vt:lpstr>Python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111 – Fall 2003 Foundations of Engineering I</dc:title>
  <dc:creator>Tracy</dc:creator>
  <cp:lastModifiedBy>Wickliff, Tanya V</cp:lastModifiedBy>
  <cp:revision>247</cp:revision>
  <cp:lastPrinted>2018-12-21T20:50:21Z</cp:lastPrinted>
  <dcterms:created xsi:type="dcterms:W3CDTF">2013-08-25T19:16:23Z</dcterms:created>
  <dcterms:modified xsi:type="dcterms:W3CDTF">2019-01-30T22:19:51Z</dcterms:modified>
</cp:coreProperties>
</file>