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600.xml" ContentType="application/vnd.openxmlformats-officedocument.presentationml.tags+xml"/>
  <Override PartName="/ppt/tags/tag700.xml" ContentType="application/vnd.openxmlformats-officedocument.presentationml.tags+xml"/>
  <Override PartName="/ppt/tags/tag1100.xml" ContentType="application/vnd.openxmlformats-officedocument.presentationml.tags+xml"/>
  <Override PartName="/ppt/tags/tag1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8" r:id="rId3"/>
  </p:sldMasterIdLst>
  <p:notesMasterIdLst>
    <p:notesMasterId r:id="rId28"/>
  </p:notesMasterIdLst>
  <p:handoutMasterIdLst>
    <p:handoutMasterId r:id="rId29"/>
  </p:handoutMasterIdLst>
  <p:sldIdLst>
    <p:sldId id="256" r:id="rId4"/>
    <p:sldId id="308" r:id="rId5"/>
    <p:sldId id="476" r:id="rId6"/>
    <p:sldId id="477" r:id="rId7"/>
    <p:sldId id="496" r:id="rId8"/>
    <p:sldId id="497" r:id="rId9"/>
    <p:sldId id="498" r:id="rId10"/>
    <p:sldId id="499" r:id="rId11"/>
    <p:sldId id="500" r:id="rId12"/>
    <p:sldId id="479" r:id="rId13"/>
    <p:sldId id="480" r:id="rId14"/>
    <p:sldId id="481" r:id="rId15"/>
    <p:sldId id="482" r:id="rId16"/>
    <p:sldId id="483" r:id="rId17"/>
    <p:sldId id="484" r:id="rId18"/>
    <p:sldId id="494" r:id="rId19"/>
    <p:sldId id="486" r:id="rId20"/>
    <p:sldId id="487" r:id="rId21"/>
    <p:sldId id="488" r:id="rId22"/>
    <p:sldId id="489" r:id="rId23"/>
    <p:sldId id="490" r:id="rId24"/>
    <p:sldId id="491" r:id="rId25"/>
    <p:sldId id="492" r:id="rId26"/>
    <p:sldId id="493" r:id="rId2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llerton, Tracy L" initials="FTL" lastIdx="6" clrIdx="0">
    <p:extLst/>
  </p:cmAuthor>
  <p:cmAuthor id="2" name="Tony Cahill" initials="AT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37" autoAdjust="0"/>
  </p:normalViewPr>
  <p:slideViewPr>
    <p:cSldViewPr>
      <p:cViewPr varScale="1">
        <p:scale>
          <a:sx n="51" d="100"/>
          <a:sy n="51" d="100"/>
        </p:scale>
        <p:origin x="1158" y="4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C16D0186-3326-455F-B135-36329AFAADCD}" type="datetimeFigureOut">
              <a:rPr lang="en-US" smtClean="0"/>
              <a:t>2/15/2019</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9EBA8DFE-8B70-42C3-B58F-F1C6856BCE48}" type="slidenum">
              <a:rPr lang="en-US" smtClean="0"/>
              <a:t>‹#›</a:t>
            </a:fld>
            <a:endParaRPr lang="en-US"/>
          </a:p>
        </p:txBody>
      </p:sp>
    </p:spTree>
    <p:extLst>
      <p:ext uri="{BB962C8B-B14F-4D97-AF65-F5344CB8AC3E}">
        <p14:creationId xmlns:p14="http://schemas.microsoft.com/office/powerpoint/2010/main" val="22558078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200" units="cm"/>
        </inkml:traceFormat>
        <inkml:channelProperties>
          <inkml:channelProperty channel="X" name="resolution" value="28.36041" units="1/cm"/>
          <inkml:channelProperty channel="Y" name="resolution" value="28.36879" units="1/cm"/>
        </inkml:channelProperties>
      </inkml:inkSource>
      <inkml:timestamp xml:id="ts0" timeString="2015-02-16T00:43:29.340"/>
    </inkml:context>
    <inkml:brush xml:id="br0">
      <inkml:brushProperty name="width" value="0.03528" units="cm"/>
      <inkml:brushProperty name="height" value="0.03528" units="cm"/>
      <inkml:brushProperty name="color" value="#0070C0"/>
      <inkml:brushProperty name="fitToCurve" value="1"/>
      <inkml:brushProperty name="ignorePressure" value="1"/>
    </inkml:brush>
  </inkml:definitions>
  <inkml:trace contextRef="#ctx0" brushRef="#br0">0 0,'0'0,"0"0,0 0,0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200" units="cm"/>
        </inkml:traceFormat>
        <inkml:channelProperties>
          <inkml:channelProperty channel="X" name="resolution" value="28.36041" units="1/cm"/>
          <inkml:channelProperty channel="Y" name="resolution" value="28.36879" units="1/cm"/>
        </inkml:channelProperties>
      </inkml:inkSource>
      <inkml:timestamp xml:id="ts0" timeString="2015-02-16T00:43:29.340"/>
    </inkml:context>
    <inkml:brush xml:id="br0">
      <inkml:brushProperty name="width" value="0.03528" units="cm"/>
      <inkml:brushProperty name="height" value="0.03528" units="cm"/>
      <inkml:brushProperty name="color" value="#0070C0"/>
      <inkml:brushProperty name="fitToCurve" value="1"/>
      <inkml:brushProperty name="ignorePressure" value="1"/>
    </inkml:brush>
  </inkml:definitions>
  <inkml:trace contextRef="#ctx0" brushRef="#br0">0 0,'0'0,"0"0,0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A7E5E56-1736-45FD-8B27-2A042D027E8C}" type="datetimeFigureOut">
              <a:rPr lang="en-US" smtClean="0"/>
              <a:pPr/>
              <a:t>2/15/2019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A568053-CE99-4BB6-9793-35EDC1846D74}" type="slidenum">
              <a:rPr lang="en-US" smtClean="0"/>
              <a:pPr/>
              <a:t>‹#›</a:t>
            </a:fld>
            <a:endParaRPr lang="en-US"/>
          </a:p>
        </p:txBody>
      </p:sp>
    </p:spTree>
    <p:extLst>
      <p:ext uri="{BB962C8B-B14F-4D97-AF65-F5344CB8AC3E}">
        <p14:creationId xmlns:p14="http://schemas.microsoft.com/office/powerpoint/2010/main" val="2694248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68053-CE99-4BB6-9793-35EDC1846D74}" type="slidenum">
              <a:rPr lang="en-US" smtClean="0"/>
              <a:pPr/>
              <a:t>1</a:t>
            </a:fld>
            <a:endParaRPr lang="en-US"/>
          </a:p>
        </p:txBody>
      </p:sp>
    </p:spTree>
    <p:extLst>
      <p:ext uri="{BB962C8B-B14F-4D97-AF65-F5344CB8AC3E}">
        <p14:creationId xmlns:p14="http://schemas.microsoft.com/office/powerpoint/2010/main" val="415751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fld id="{8292A971-282F-482F-80A4-B4FE72113E05}" type="slidenum">
              <a:rPr lang="en-US" smtClean="0">
                <a:uFillTx/>
              </a:rPr>
              <a:t>3</a:t>
            </a:fld>
            <a:endParaRPr lang="en-US">
              <a:uFillTx/>
            </a:endParaRPr>
          </a:p>
        </p:txBody>
      </p:sp>
    </p:spTree>
    <p:extLst>
      <p:ext uri="{BB962C8B-B14F-4D97-AF65-F5344CB8AC3E}">
        <p14:creationId xmlns:p14="http://schemas.microsoft.com/office/powerpoint/2010/main" val="33266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92A971-282F-482F-80A4-B4FE72113E05}" type="slidenum">
              <a:rPr lang="en-US" smtClean="0"/>
              <a:t>17</a:t>
            </a:fld>
            <a:endParaRPr lang="en-US"/>
          </a:p>
        </p:txBody>
      </p:sp>
    </p:spTree>
    <p:extLst>
      <p:ext uri="{BB962C8B-B14F-4D97-AF65-F5344CB8AC3E}">
        <p14:creationId xmlns:p14="http://schemas.microsoft.com/office/powerpoint/2010/main" val="337338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Confidence interval</a:t>
            </a:r>
            <a:r>
              <a:rPr lang="en-US" baseline="0" dirty="0" smtClean="0"/>
              <a:t> decreased from 95% to 90%</a:t>
            </a:r>
          </a:p>
          <a:p>
            <a:r>
              <a:rPr lang="en-US" baseline="0" dirty="0" smtClean="0"/>
              <a:t>Redo calculations with new z-value from table (1.645)</a:t>
            </a:r>
          </a:p>
          <a:p>
            <a:r>
              <a:rPr lang="en-US" baseline="0" dirty="0" smtClean="0"/>
              <a:t>Makes it smaller (2.21 </a:t>
            </a:r>
            <a:r>
              <a:rPr lang="en-US" baseline="0" dirty="0" smtClean="0">
                <a:sym typeface="Wingdings" panose="05000000000000000000" pitchFamily="2" charset="2"/>
              </a:rPr>
              <a:t> 2.29)</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292A971-282F-482F-80A4-B4FE72113E05}" type="slidenum">
              <a:rPr lang="en-US" smtClean="0">
                <a:uFillTx/>
              </a:rPr>
              <a:t>22</a:t>
            </a:fld>
            <a:endParaRPr lang="en-US">
              <a:uFillTx/>
            </a:endParaRPr>
          </a:p>
        </p:txBody>
      </p:sp>
    </p:spTree>
    <p:extLst>
      <p:ext uri="{BB962C8B-B14F-4D97-AF65-F5344CB8AC3E}">
        <p14:creationId xmlns:p14="http://schemas.microsoft.com/office/powerpoint/2010/main" val="251984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5-10</a:t>
            </a:r>
            <a:r>
              <a:rPr lang="en-US" baseline="0" dirty="0" smtClean="0"/>
              <a:t>  minutes to work together, then discuss answers</a:t>
            </a:r>
          </a:p>
          <a:p>
            <a:r>
              <a:rPr lang="en-US" baseline="0" dirty="0" smtClean="0"/>
              <a:t>765 </a:t>
            </a:r>
            <a:r>
              <a:rPr lang="en-US" baseline="0" dirty="0" smtClean="0">
                <a:sym typeface="Wingdings" panose="05000000000000000000" pitchFamily="2" charset="2"/>
              </a:rPr>
              <a:t> 795 </a:t>
            </a:r>
            <a:r>
              <a:rPr lang="en-US" baseline="0" dirty="0" err="1" smtClean="0">
                <a:sym typeface="Wingdings" panose="05000000000000000000" pitchFamily="2" charset="2"/>
              </a:rPr>
              <a:t>hr</a:t>
            </a:r>
            <a:endParaRPr lang="en-US" dirty="0"/>
          </a:p>
        </p:txBody>
      </p:sp>
      <p:sp>
        <p:nvSpPr>
          <p:cNvPr id="4" name="Slide Number Placeholder 3"/>
          <p:cNvSpPr>
            <a:spLocks noGrp="1"/>
          </p:cNvSpPr>
          <p:nvPr>
            <p:ph type="sldNum" sz="quarter" idx="10"/>
          </p:nvPr>
        </p:nvSpPr>
        <p:spPr/>
        <p:txBody>
          <a:bodyPr/>
          <a:lstStyle/>
          <a:p>
            <a:fld id="{8292A971-282F-482F-80A4-B4FE72113E05}" type="slidenum">
              <a:rPr lang="en-US" smtClean="0">
                <a:uFillTx/>
              </a:rPr>
              <a:t>23</a:t>
            </a:fld>
            <a:endParaRPr lang="en-US">
              <a:uFillTx/>
            </a:endParaRPr>
          </a:p>
        </p:txBody>
      </p:sp>
    </p:spTree>
    <p:extLst>
      <p:ext uri="{BB962C8B-B14F-4D97-AF65-F5344CB8AC3E}">
        <p14:creationId xmlns:p14="http://schemas.microsoft.com/office/powerpoint/2010/main" val="3239773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800" y="2971800"/>
            <a:ext cx="8610600" cy="46038"/>
          </a:xfrm>
          <a:prstGeom prst="rect">
            <a:avLst/>
          </a:prstGeom>
          <a:gradFill rotWithShape="1">
            <a:gsLst>
              <a:gs pos="0">
                <a:schemeClr val="bg1"/>
              </a:gs>
              <a:gs pos="50000">
                <a:srgbClr val="990000"/>
              </a:gs>
              <a:gs pos="100000">
                <a:schemeClr val="bg1"/>
              </a:gs>
            </a:gsLst>
            <a:lin ang="0" scaled="1"/>
          </a:gradFill>
          <a:ln w="9525">
            <a:noFill/>
            <a:miter lim="800000"/>
            <a:headEnd/>
            <a:tailEnd/>
          </a:ln>
          <a:effectLst/>
        </p:spPr>
        <p:txBody>
          <a:bodyPr wrap="none" anchor="ctr"/>
          <a:lstStyle/>
          <a:p>
            <a:endParaRPr lang="en-US"/>
          </a:p>
        </p:txBody>
      </p:sp>
      <p:sp>
        <p:nvSpPr>
          <p:cNvPr id="5123" name="AutoShape 3"/>
          <p:cNvSpPr>
            <a:spLocks noChangeArrowheads="1"/>
          </p:cNvSpPr>
          <p:nvPr/>
        </p:nvSpPr>
        <p:spPr bwMode="auto">
          <a:xfrm>
            <a:off x="285750" y="1219200"/>
            <a:ext cx="8610600" cy="5257800"/>
          </a:xfrm>
          <a:prstGeom prst="roundRect">
            <a:avLst>
              <a:gd name="adj" fmla="val 7144"/>
            </a:avLst>
          </a:prstGeom>
          <a:noFill/>
          <a:ln w="25400">
            <a:solidFill>
              <a:srgbClr val="990000"/>
            </a:solidFill>
            <a:round/>
            <a:headEnd/>
            <a:tailEnd/>
          </a:ln>
          <a:effectLst/>
        </p:spPr>
        <p:txBody>
          <a:bodyPr wrap="none" anchor="ctr"/>
          <a:lstStyle/>
          <a:p>
            <a:endParaRPr lang="en-US"/>
          </a:p>
        </p:txBody>
      </p:sp>
      <p:sp>
        <p:nvSpPr>
          <p:cNvPr id="5124" name="Rectangle 4"/>
          <p:cNvSpPr>
            <a:spLocks noGrp="1" noChangeArrowheads="1"/>
          </p:cNvSpPr>
          <p:nvPr>
            <p:ph type="ctrTitle"/>
          </p:nvPr>
        </p:nvSpPr>
        <p:spPr>
          <a:xfrm>
            <a:off x="762000" y="1676400"/>
            <a:ext cx="7772400" cy="1233488"/>
          </a:xfrm>
          <a:ln w="9525"/>
        </p:spPr>
        <p:txBody>
          <a:bodyPr anchor="b"/>
          <a:lstStyle>
            <a:lvl1pPr algn="ctr">
              <a:defRPr sz="1800"/>
            </a:lvl1pPr>
          </a:lstStyle>
          <a:p>
            <a:r>
              <a:rPr lang="en-US" smtClean="0"/>
              <a:t>Click to edit Master title style</a:t>
            </a:r>
            <a:endParaRPr lang="en-US"/>
          </a:p>
        </p:txBody>
      </p:sp>
      <p:sp>
        <p:nvSpPr>
          <p:cNvPr id="5125" name="Rectangle 5"/>
          <p:cNvSpPr>
            <a:spLocks noGrp="1" noChangeArrowheads="1"/>
          </p:cNvSpPr>
          <p:nvPr>
            <p:ph type="subTitle" idx="1"/>
          </p:nvPr>
        </p:nvSpPr>
        <p:spPr>
          <a:xfrm>
            <a:off x="1371600" y="3200400"/>
            <a:ext cx="6400800" cy="1752600"/>
          </a:xfrm>
        </p:spPr>
        <p:txBody>
          <a:bodyPr/>
          <a:lstStyle>
            <a:lvl1pPr marL="0" indent="0" algn="ctr">
              <a:buFont typeface="Wingdings" pitchFamily="2" charset="2"/>
              <a:buNone/>
              <a:defRPr sz="1800"/>
            </a:lvl1pPr>
          </a:lstStyle>
          <a:p>
            <a:r>
              <a:rPr lang="en-US" smtClean="0"/>
              <a:t>Click to edit Master subtitle style</a:t>
            </a:r>
            <a:endParaRPr lang="en-US"/>
          </a:p>
        </p:txBody>
      </p:sp>
      <p:sp>
        <p:nvSpPr>
          <p:cNvPr id="5126" name="Rectangle 6"/>
          <p:cNvSpPr>
            <a:spLocks noGrp="1" noChangeArrowheads="1"/>
          </p:cNvSpPr>
          <p:nvPr>
            <p:ph type="sldNum" sz="quarter" idx="4"/>
          </p:nvPr>
        </p:nvSpPr>
        <p:spPr>
          <a:xfrm>
            <a:off x="6858000" y="6248400"/>
            <a:ext cx="1905000" cy="457200"/>
          </a:xfrm>
        </p:spPr>
        <p:txBody>
          <a:bodyPr/>
          <a:lstStyle>
            <a:lvl1pPr algn="r">
              <a:defRPr>
                <a:solidFill>
                  <a:schemeClr val="bg2"/>
                </a:solidFill>
              </a:defRPr>
            </a:lvl1pPr>
          </a:lstStyle>
          <a:p>
            <a:fld id="{3089373D-E5F2-47E1-8183-3AC7066E4EBD}" type="slidenum">
              <a:rPr lang="en-US" smtClean="0"/>
              <a:pPr/>
              <a:t>‹#›</a:t>
            </a:fld>
            <a:endParaRPr lang="en-US"/>
          </a:p>
        </p:txBody>
      </p:sp>
      <p:sp>
        <p:nvSpPr>
          <p:cNvPr id="5127" name="Rectangle 7"/>
          <p:cNvSpPr>
            <a:spLocks noChangeArrowheads="1"/>
          </p:cNvSpPr>
          <p:nvPr/>
        </p:nvSpPr>
        <p:spPr bwMode="auto">
          <a:xfrm>
            <a:off x="0" y="0"/>
            <a:ext cx="9144000" cy="1600200"/>
          </a:xfrm>
          <a:prstGeom prst="rect">
            <a:avLst/>
          </a:prstGeom>
          <a:solidFill>
            <a:srgbClr val="990000"/>
          </a:solidFill>
          <a:ln w="9525">
            <a:noFill/>
            <a:miter lim="800000"/>
            <a:headEnd/>
            <a:tailEnd/>
          </a:ln>
          <a:effectLst/>
        </p:spPr>
        <p:txBody>
          <a:bodyPr wrap="none" anchor="ctr"/>
          <a:lstStyle/>
          <a:p>
            <a:endParaRPr lang="en-US"/>
          </a:p>
        </p:txBody>
      </p:sp>
      <p:pic>
        <p:nvPicPr>
          <p:cNvPr id="5128" name="Picture 8" descr="students"/>
          <p:cNvPicPr>
            <a:picLocks noChangeAspect="1" noChangeArrowheads="1"/>
          </p:cNvPicPr>
          <p:nvPr/>
        </p:nvPicPr>
        <p:blipFill>
          <a:blip r:embed="rId2" cstate="print"/>
          <a:srcRect/>
          <a:stretch>
            <a:fillRect/>
          </a:stretch>
        </p:blipFill>
        <p:spPr bwMode="auto">
          <a:xfrm>
            <a:off x="0" y="304800"/>
            <a:ext cx="9144000" cy="1198563"/>
          </a:xfrm>
          <a:prstGeom prst="rect">
            <a:avLst/>
          </a:prstGeom>
          <a:noFill/>
        </p:spPr>
      </p:pic>
      <p:sp>
        <p:nvSpPr>
          <p:cNvPr id="5129" name="Text Box 9"/>
          <p:cNvSpPr txBox="1">
            <a:spLocks noChangeArrowheads="1"/>
          </p:cNvSpPr>
          <p:nvPr/>
        </p:nvSpPr>
        <p:spPr bwMode="auto">
          <a:xfrm>
            <a:off x="5867400" y="-19050"/>
            <a:ext cx="3276600" cy="366713"/>
          </a:xfrm>
          <a:prstGeom prst="rect">
            <a:avLst/>
          </a:prstGeom>
          <a:noFill/>
          <a:ln w="9525">
            <a:noFill/>
            <a:miter lim="800000"/>
            <a:headEnd/>
            <a:tailEnd/>
          </a:ln>
          <a:effectLst/>
        </p:spPr>
        <p:txBody>
          <a:bodyPr>
            <a:spAutoFit/>
          </a:bodyPr>
          <a:lstStyle/>
          <a:p>
            <a:pPr algn="r">
              <a:spcBef>
                <a:spcPct val="50000"/>
              </a:spcBef>
            </a:pPr>
            <a:r>
              <a:rPr lang="en-US" b="1" i="1">
                <a:solidFill>
                  <a:schemeClr val="bg1"/>
                </a:solidFill>
                <a:latin typeface="Tahoma" charset="0"/>
              </a:rPr>
              <a:t>Texas A&amp;M University</a:t>
            </a:r>
          </a:p>
        </p:txBody>
      </p:sp>
    </p:spTree>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3863" y="0"/>
            <a:ext cx="21812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928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7800"/>
            <a:ext cx="4286250"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447800"/>
            <a:ext cx="4287838"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54000" y="6380163"/>
            <a:ext cx="3505200" cy="312737"/>
          </a:xfrm>
        </p:spPr>
        <p:txBody>
          <a:bodyPr/>
          <a:lstStyle>
            <a:lvl1pPr>
              <a:defRPr/>
            </a:lvl1pPr>
          </a:lstStyle>
          <a:p>
            <a:fld id="{FA7C84A3-DCE9-4C7B-A368-B49E8EFFF805}" type="datetimeFigureOut">
              <a:rPr lang="en-US" smtClean="0"/>
              <a:pPr/>
              <a:t>2/15/2019</a:t>
            </a:fld>
            <a:endParaRPr lang="en-US"/>
          </a:p>
        </p:txBody>
      </p:sp>
      <p:sp>
        <p:nvSpPr>
          <p:cNvPr id="6" name="Footer Placeholder 5"/>
          <p:cNvSpPr>
            <a:spLocks noGrp="1"/>
          </p:cNvSpPr>
          <p:nvPr>
            <p:ph type="ftr" sz="quarter" idx="11"/>
          </p:nvPr>
        </p:nvSpPr>
        <p:spPr>
          <a:xfrm>
            <a:off x="60198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3619500" y="6438900"/>
            <a:ext cx="1905000" cy="228600"/>
          </a:xfrm>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7800"/>
            <a:ext cx="4286250"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7250" y="1447800"/>
            <a:ext cx="4287838"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7250" y="3865563"/>
            <a:ext cx="4287838" cy="226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4000" y="6380163"/>
            <a:ext cx="3505200" cy="312737"/>
          </a:xfrm>
        </p:spPr>
        <p:txBody>
          <a:bodyPr/>
          <a:lstStyle>
            <a:lvl1pPr>
              <a:defRPr/>
            </a:lvl1pPr>
          </a:lstStyle>
          <a:p>
            <a:fld id="{FA7C84A3-DCE9-4C7B-A368-B49E8EFFF805}" type="datetimeFigureOut">
              <a:rPr lang="en-US" smtClean="0"/>
              <a:pPr/>
              <a:t>2/15/2019</a:t>
            </a:fld>
            <a:endParaRPr lang="en-US"/>
          </a:p>
        </p:txBody>
      </p:sp>
      <p:sp>
        <p:nvSpPr>
          <p:cNvPr id="7" name="Footer Placeholder 6"/>
          <p:cNvSpPr>
            <a:spLocks noGrp="1"/>
          </p:cNvSpPr>
          <p:nvPr>
            <p:ph type="ftr" sz="quarter" idx="11"/>
          </p:nvPr>
        </p:nvSpPr>
        <p:spPr>
          <a:xfrm>
            <a:off x="60198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3619500" y="6438900"/>
            <a:ext cx="1905000" cy="228600"/>
          </a:xfrm>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800" y="2971800"/>
            <a:ext cx="8610600" cy="46038"/>
          </a:xfrm>
          <a:prstGeom prst="rect">
            <a:avLst/>
          </a:prstGeom>
          <a:gradFill rotWithShape="1">
            <a:gsLst>
              <a:gs pos="0">
                <a:schemeClr val="bg1"/>
              </a:gs>
              <a:gs pos="50000">
                <a:srgbClr val="990000"/>
              </a:gs>
              <a:gs pos="100000">
                <a:schemeClr val="bg1"/>
              </a:gs>
            </a:gsLst>
            <a:lin ang="0" scaled="1"/>
          </a:gradFill>
          <a:ln w="9525">
            <a:noFill/>
            <a:miter lim="800000"/>
            <a:headEnd/>
            <a:tailEnd/>
          </a:ln>
          <a:effectLst/>
        </p:spPr>
        <p:txBody>
          <a:bodyPr wrap="none" anchor="ctr"/>
          <a:lstStyle/>
          <a:p>
            <a:endParaRPr lang="en-US"/>
          </a:p>
        </p:txBody>
      </p:sp>
      <p:sp>
        <p:nvSpPr>
          <p:cNvPr id="5123" name="AutoShape 3"/>
          <p:cNvSpPr>
            <a:spLocks noChangeArrowheads="1"/>
          </p:cNvSpPr>
          <p:nvPr/>
        </p:nvSpPr>
        <p:spPr bwMode="auto">
          <a:xfrm>
            <a:off x="285750" y="1219200"/>
            <a:ext cx="8610600" cy="5257800"/>
          </a:xfrm>
          <a:prstGeom prst="roundRect">
            <a:avLst>
              <a:gd name="adj" fmla="val 7144"/>
            </a:avLst>
          </a:prstGeom>
          <a:noFill/>
          <a:ln w="25400">
            <a:solidFill>
              <a:srgbClr val="990000"/>
            </a:solidFill>
            <a:round/>
            <a:headEnd/>
            <a:tailEnd/>
          </a:ln>
          <a:effectLst/>
        </p:spPr>
        <p:txBody>
          <a:bodyPr wrap="none" anchor="ctr"/>
          <a:lstStyle/>
          <a:p>
            <a:endParaRPr lang="en-US"/>
          </a:p>
        </p:txBody>
      </p:sp>
      <p:sp>
        <p:nvSpPr>
          <p:cNvPr id="5124" name="Rectangle 4"/>
          <p:cNvSpPr>
            <a:spLocks noGrp="1" noChangeArrowheads="1"/>
          </p:cNvSpPr>
          <p:nvPr>
            <p:ph type="ctrTitle"/>
          </p:nvPr>
        </p:nvSpPr>
        <p:spPr>
          <a:xfrm>
            <a:off x="762000" y="1676400"/>
            <a:ext cx="7772400" cy="1233488"/>
          </a:xfrm>
          <a:ln w="9525"/>
        </p:spPr>
        <p:txBody>
          <a:bodyPr anchor="b"/>
          <a:lstStyle>
            <a:lvl1pPr algn="ctr">
              <a:defRPr sz="1800"/>
            </a:lvl1pPr>
          </a:lstStyle>
          <a:p>
            <a:r>
              <a:rPr lang="en-US" smtClean="0"/>
              <a:t>Click to edit Master title style</a:t>
            </a:r>
            <a:endParaRPr lang="en-US"/>
          </a:p>
        </p:txBody>
      </p:sp>
      <p:sp>
        <p:nvSpPr>
          <p:cNvPr id="5125" name="Rectangle 5"/>
          <p:cNvSpPr>
            <a:spLocks noGrp="1" noChangeArrowheads="1"/>
          </p:cNvSpPr>
          <p:nvPr>
            <p:ph type="subTitle" idx="1"/>
          </p:nvPr>
        </p:nvSpPr>
        <p:spPr>
          <a:xfrm>
            <a:off x="1371600" y="3200400"/>
            <a:ext cx="6400800" cy="1752600"/>
          </a:xfrm>
        </p:spPr>
        <p:txBody>
          <a:bodyPr/>
          <a:lstStyle>
            <a:lvl1pPr marL="0" indent="0" algn="ctr">
              <a:buFont typeface="Wingdings" pitchFamily="2" charset="2"/>
              <a:buNone/>
              <a:defRPr sz="1800"/>
            </a:lvl1pPr>
          </a:lstStyle>
          <a:p>
            <a:r>
              <a:rPr lang="en-US" smtClean="0"/>
              <a:t>Click to edit Master subtitle style</a:t>
            </a:r>
            <a:endParaRPr lang="en-US"/>
          </a:p>
        </p:txBody>
      </p:sp>
      <p:sp>
        <p:nvSpPr>
          <p:cNvPr id="5126" name="Rectangle 6"/>
          <p:cNvSpPr>
            <a:spLocks noGrp="1" noChangeArrowheads="1"/>
          </p:cNvSpPr>
          <p:nvPr>
            <p:ph type="sldNum" sz="quarter" idx="4"/>
          </p:nvPr>
        </p:nvSpPr>
        <p:spPr>
          <a:xfrm>
            <a:off x="6858000" y="6248400"/>
            <a:ext cx="1905000" cy="457200"/>
          </a:xfrm>
        </p:spPr>
        <p:txBody>
          <a:bodyPr/>
          <a:lstStyle>
            <a:lvl1pPr algn="r">
              <a:defRPr>
                <a:solidFill>
                  <a:schemeClr val="bg2"/>
                </a:solidFill>
              </a:defRPr>
            </a:lvl1pPr>
          </a:lstStyle>
          <a:p>
            <a:fld id="{BDACDA74-766B-4A07-9CFB-73B9AC923F52}" type="slidenum">
              <a:rPr lang="en-US"/>
              <a:pPr/>
              <a:t>‹#›</a:t>
            </a:fld>
            <a:endParaRPr lang="en-US"/>
          </a:p>
        </p:txBody>
      </p:sp>
      <p:sp>
        <p:nvSpPr>
          <p:cNvPr id="5127" name="Rectangle 7"/>
          <p:cNvSpPr>
            <a:spLocks noChangeArrowheads="1"/>
          </p:cNvSpPr>
          <p:nvPr/>
        </p:nvSpPr>
        <p:spPr bwMode="auto">
          <a:xfrm>
            <a:off x="0" y="0"/>
            <a:ext cx="9144000" cy="1600200"/>
          </a:xfrm>
          <a:prstGeom prst="rect">
            <a:avLst/>
          </a:prstGeom>
          <a:solidFill>
            <a:srgbClr val="990000"/>
          </a:solidFill>
          <a:ln w="9525">
            <a:noFill/>
            <a:miter lim="800000"/>
            <a:headEnd/>
            <a:tailEnd/>
          </a:ln>
          <a:effectLst/>
        </p:spPr>
        <p:txBody>
          <a:bodyPr wrap="none" anchor="ctr"/>
          <a:lstStyle/>
          <a:p>
            <a:endParaRPr lang="en-US"/>
          </a:p>
        </p:txBody>
      </p:sp>
      <p:pic>
        <p:nvPicPr>
          <p:cNvPr id="5128" name="Picture 8" descr="students"/>
          <p:cNvPicPr>
            <a:picLocks noChangeAspect="1" noChangeArrowheads="1"/>
          </p:cNvPicPr>
          <p:nvPr/>
        </p:nvPicPr>
        <p:blipFill>
          <a:blip r:embed="rId2" cstate="print"/>
          <a:srcRect/>
          <a:stretch>
            <a:fillRect/>
          </a:stretch>
        </p:blipFill>
        <p:spPr bwMode="auto">
          <a:xfrm>
            <a:off x="0" y="304800"/>
            <a:ext cx="9144000" cy="1198563"/>
          </a:xfrm>
          <a:prstGeom prst="rect">
            <a:avLst/>
          </a:prstGeom>
          <a:noFill/>
        </p:spPr>
      </p:pic>
      <p:sp>
        <p:nvSpPr>
          <p:cNvPr id="5129" name="Text Box 9"/>
          <p:cNvSpPr txBox="1">
            <a:spLocks noChangeArrowheads="1"/>
          </p:cNvSpPr>
          <p:nvPr/>
        </p:nvSpPr>
        <p:spPr bwMode="auto">
          <a:xfrm>
            <a:off x="5867400" y="-19050"/>
            <a:ext cx="3276600" cy="366713"/>
          </a:xfrm>
          <a:prstGeom prst="rect">
            <a:avLst/>
          </a:prstGeom>
          <a:noFill/>
          <a:ln w="9525">
            <a:noFill/>
            <a:miter lim="800000"/>
            <a:headEnd/>
            <a:tailEnd/>
          </a:ln>
          <a:effectLst/>
        </p:spPr>
        <p:txBody>
          <a:bodyPr>
            <a:spAutoFit/>
          </a:bodyPr>
          <a:lstStyle/>
          <a:p>
            <a:pPr algn="r">
              <a:spcBef>
                <a:spcPct val="50000"/>
              </a:spcBef>
            </a:pPr>
            <a:r>
              <a:rPr lang="en-US" b="1" i="1">
                <a:solidFill>
                  <a:schemeClr val="bg1"/>
                </a:solidFill>
                <a:latin typeface="Tahoma" charset="0"/>
              </a:rPr>
              <a:t>Texas A&amp;M University</a:t>
            </a:r>
          </a:p>
        </p:txBody>
      </p:sp>
    </p:spTree>
  </p:cSld>
  <p:clrMapOvr>
    <a:masterClrMapping/>
  </p:clrMapOvr>
  <p:transition>
    <p:zo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2EDD3553-3383-4C30-BA1C-D14591957099}" type="slidenum">
              <a:rPr lang="en-US"/>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37A1CF51-4A3C-4BB0-A0E9-FD373EEEC1EE}" type="slidenum">
              <a:rPr lang="en-US"/>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86250"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447800"/>
            <a:ext cx="4287838"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p:txBody>
          <a:bodyPr/>
          <a:lstStyle>
            <a:lvl1pPr>
              <a:defRPr/>
            </a:lvl1pPr>
          </a:lstStyle>
          <a:p>
            <a:fld id="{0B6C327D-3FFA-4077-BB8D-17ACAEE65619}" type="slidenum">
              <a:rPr lang="en-US"/>
              <a:pPr/>
              <a:t>‹#›</a:t>
            </a:fld>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October 7, 2011</a:t>
            </a:r>
            <a:endParaRPr lang="en-US"/>
          </a:p>
        </p:txBody>
      </p:sp>
      <p:sp>
        <p:nvSpPr>
          <p:cNvPr id="8" name="Footer Placeholder 7"/>
          <p:cNvSpPr>
            <a:spLocks noGrp="1"/>
          </p:cNvSpPr>
          <p:nvPr>
            <p:ph type="ftr" sz="quarter" idx="11"/>
          </p:nvPr>
        </p:nvSpPr>
        <p:spPr/>
        <p:txBody>
          <a:bodyPr/>
          <a:lstStyle>
            <a:lvl1pPr>
              <a:defRPr/>
            </a:lvl1pPr>
          </a:lstStyle>
          <a:p>
            <a:r>
              <a:rPr lang="en-US" smtClean="0"/>
              <a:t>TLFullerton</a:t>
            </a:r>
            <a:endParaRPr lang="en-US"/>
          </a:p>
        </p:txBody>
      </p:sp>
      <p:sp>
        <p:nvSpPr>
          <p:cNvPr id="9" name="Slide Number Placeholder 8"/>
          <p:cNvSpPr>
            <a:spLocks noGrp="1"/>
          </p:cNvSpPr>
          <p:nvPr>
            <p:ph type="sldNum" sz="quarter" idx="12"/>
          </p:nvPr>
        </p:nvSpPr>
        <p:spPr/>
        <p:txBody>
          <a:bodyPr/>
          <a:lstStyle>
            <a:lvl1pPr>
              <a:defRPr/>
            </a:lvl1pPr>
          </a:lstStyle>
          <a:p>
            <a:fld id="{3523C8A8-1B82-4A9F-AAAB-C45D3CDC8C9B}" type="slidenum">
              <a:rPr lang="en-US"/>
              <a:pPr/>
              <a:t>‹#›</a:t>
            </a:fld>
            <a:endParaRPr 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October 7, 2011</a:t>
            </a:r>
            <a:endParaRPr lang="en-US"/>
          </a:p>
        </p:txBody>
      </p:sp>
      <p:sp>
        <p:nvSpPr>
          <p:cNvPr id="4" name="Footer Placeholder 3"/>
          <p:cNvSpPr>
            <a:spLocks noGrp="1"/>
          </p:cNvSpPr>
          <p:nvPr>
            <p:ph type="ftr" sz="quarter" idx="11"/>
          </p:nvPr>
        </p:nvSpPr>
        <p:spPr/>
        <p:txBody>
          <a:bodyPr/>
          <a:lstStyle>
            <a:lvl1pPr>
              <a:defRPr/>
            </a:lvl1pPr>
          </a:lstStyle>
          <a:p>
            <a:r>
              <a:rPr lang="en-US" smtClean="0"/>
              <a:t>TLFullerton</a:t>
            </a:r>
            <a:endParaRPr lang="en-US"/>
          </a:p>
        </p:txBody>
      </p:sp>
      <p:sp>
        <p:nvSpPr>
          <p:cNvPr id="5" name="Slide Number Placeholder 4"/>
          <p:cNvSpPr>
            <a:spLocks noGrp="1"/>
          </p:cNvSpPr>
          <p:nvPr>
            <p:ph type="sldNum" sz="quarter" idx="12"/>
          </p:nvPr>
        </p:nvSpPr>
        <p:spPr/>
        <p:txBody>
          <a:bodyPr/>
          <a:lstStyle>
            <a:lvl1pPr>
              <a:defRPr/>
            </a:lvl1pPr>
          </a:lstStyle>
          <a:p>
            <a:fld id="{1B74752B-1B03-4BDA-A0CF-E5CE10A19D11}"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October 7, 2011</a:t>
            </a:r>
            <a:endParaRPr lang="en-US"/>
          </a:p>
        </p:txBody>
      </p:sp>
      <p:sp>
        <p:nvSpPr>
          <p:cNvPr id="3" name="Footer Placeholder 2"/>
          <p:cNvSpPr>
            <a:spLocks noGrp="1"/>
          </p:cNvSpPr>
          <p:nvPr>
            <p:ph type="ftr" sz="quarter" idx="11"/>
          </p:nvPr>
        </p:nvSpPr>
        <p:spPr/>
        <p:txBody>
          <a:bodyPr/>
          <a:lstStyle>
            <a:lvl1pPr>
              <a:defRPr/>
            </a:lvl1pPr>
          </a:lstStyle>
          <a:p>
            <a:r>
              <a:rPr lang="en-US" smtClean="0"/>
              <a:t>TLFullerton</a:t>
            </a:r>
            <a:endParaRPr lang="en-US"/>
          </a:p>
        </p:txBody>
      </p:sp>
      <p:sp>
        <p:nvSpPr>
          <p:cNvPr id="4" name="Slide Number Placeholder 3"/>
          <p:cNvSpPr>
            <a:spLocks noGrp="1"/>
          </p:cNvSpPr>
          <p:nvPr>
            <p:ph type="sldNum" sz="quarter" idx="12"/>
          </p:nvPr>
        </p:nvSpPr>
        <p:spPr/>
        <p:txBody>
          <a:bodyPr/>
          <a:lstStyle>
            <a:lvl1pPr>
              <a:defRPr/>
            </a:lvl1pPr>
          </a:lstStyle>
          <a:p>
            <a:fld id="{5A196458-DFB3-4B41-91BB-862E9B8E1A1D}" type="slidenum">
              <a:rPr lang="en-US"/>
              <a:pPr/>
              <a:t>‹#›</a:t>
            </a:fld>
            <a:endParaRPr lang="en-US"/>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p:txBody>
          <a:bodyPr/>
          <a:lstStyle>
            <a:lvl1pPr>
              <a:defRPr/>
            </a:lvl1pPr>
          </a:lstStyle>
          <a:p>
            <a:fld id="{DFCCBF91-E5F2-4F2C-B120-4706E68A85F3}" type="slidenum">
              <a:rPr lang="en-US"/>
              <a:pPr/>
              <a:t>‹#›</a:t>
            </a:fld>
            <a:endParaRPr lang="en-US"/>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p:txBody>
          <a:bodyPr/>
          <a:lstStyle>
            <a:lvl1pPr>
              <a:defRPr/>
            </a:lvl1pPr>
          </a:lstStyle>
          <a:p>
            <a:fld id="{00BFBF56-F9A1-4A74-A5E3-6126F1362520}" type="slidenum">
              <a:rPr lang="en-US"/>
              <a:pPr/>
              <a:t>‹#›</a:t>
            </a:fld>
            <a:endParaRPr lang="en-US"/>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6E93582E-DE05-4855-9B92-E2A02E92A87C}" type="slidenum">
              <a:rPr lang="en-US"/>
              <a:pPr/>
              <a:t>‹#›</a:t>
            </a:fld>
            <a:endParaRPr 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3863" y="0"/>
            <a:ext cx="21812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928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6A0A8893-B02F-48E8-BFF7-EF9FEFFA48D9}" type="slidenum">
              <a:rPr lang="en-US"/>
              <a:pPr/>
              <a:t>‹#›</a:t>
            </a:fld>
            <a:endParaRPr lang="en-US"/>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7800"/>
            <a:ext cx="4286250"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447800"/>
            <a:ext cx="4287838"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54000" y="6380163"/>
            <a:ext cx="3505200" cy="312737"/>
          </a:xfrm>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a:xfrm>
            <a:off x="6019800" y="6248400"/>
            <a:ext cx="2895600" cy="457200"/>
          </a:xfrm>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a:xfrm>
            <a:off x="3619500" y="6438900"/>
            <a:ext cx="1905000" cy="228600"/>
          </a:xfrm>
        </p:spPr>
        <p:txBody>
          <a:bodyPr/>
          <a:lstStyle>
            <a:lvl1pPr>
              <a:defRPr/>
            </a:lvl1pPr>
          </a:lstStyle>
          <a:p>
            <a:fld id="{1A52D810-FCED-43FE-A4EF-8CECD0655BAF}" type="slidenum">
              <a:rPr lang="en-US"/>
              <a:pPr/>
              <a:t>‹#›</a:t>
            </a:fld>
            <a:endParaRPr lang="en-US"/>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7800"/>
            <a:ext cx="4286250"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7250" y="1447800"/>
            <a:ext cx="4287838"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7250" y="3865563"/>
            <a:ext cx="4287838" cy="226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4000" y="6380163"/>
            <a:ext cx="3505200" cy="312737"/>
          </a:xfrm>
        </p:spPr>
        <p:txBody>
          <a:bodyPr/>
          <a:lstStyle>
            <a:lvl1pPr>
              <a:defRPr/>
            </a:lvl1pPr>
          </a:lstStyle>
          <a:p>
            <a:r>
              <a:rPr lang="en-US" smtClean="0"/>
              <a:t>October 7, 2011</a:t>
            </a:r>
            <a:endParaRPr lang="en-US"/>
          </a:p>
        </p:txBody>
      </p:sp>
      <p:sp>
        <p:nvSpPr>
          <p:cNvPr id="7" name="Footer Placeholder 6"/>
          <p:cNvSpPr>
            <a:spLocks noGrp="1"/>
          </p:cNvSpPr>
          <p:nvPr>
            <p:ph type="ftr" sz="quarter" idx="11"/>
          </p:nvPr>
        </p:nvSpPr>
        <p:spPr>
          <a:xfrm>
            <a:off x="6019800" y="6248400"/>
            <a:ext cx="2895600" cy="457200"/>
          </a:xfrm>
        </p:spPr>
        <p:txBody>
          <a:bodyPr/>
          <a:lstStyle>
            <a:lvl1pPr>
              <a:defRPr/>
            </a:lvl1pPr>
          </a:lstStyle>
          <a:p>
            <a:r>
              <a:rPr lang="en-US" smtClean="0"/>
              <a:t>TLFullerton</a:t>
            </a:r>
            <a:endParaRPr lang="en-US"/>
          </a:p>
        </p:txBody>
      </p:sp>
      <p:sp>
        <p:nvSpPr>
          <p:cNvPr id="8" name="Slide Number Placeholder 7"/>
          <p:cNvSpPr>
            <a:spLocks noGrp="1"/>
          </p:cNvSpPr>
          <p:nvPr>
            <p:ph type="sldNum" sz="quarter" idx="12"/>
          </p:nvPr>
        </p:nvSpPr>
        <p:spPr>
          <a:xfrm>
            <a:off x="3619500" y="6438900"/>
            <a:ext cx="1905000" cy="228600"/>
          </a:xfrm>
        </p:spPr>
        <p:txBody>
          <a:bodyPr/>
          <a:lstStyle>
            <a:lvl1pPr>
              <a:defRPr/>
            </a:lvl1pPr>
          </a:lstStyle>
          <a:p>
            <a:fld id="{4D0E02C8-D195-4672-8623-1F4AD102844F}" type="slidenum">
              <a:rPr lang="en-US"/>
              <a:pPr/>
              <a:t>‹#›</a:t>
            </a:fld>
            <a:endParaRPr lang="en-US"/>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800" y="2971800"/>
            <a:ext cx="8610600" cy="46038"/>
          </a:xfrm>
          <a:prstGeom prst="rect">
            <a:avLst/>
          </a:prstGeom>
          <a:gradFill rotWithShape="1">
            <a:gsLst>
              <a:gs pos="0">
                <a:schemeClr val="bg1"/>
              </a:gs>
              <a:gs pos="50000">
                <a:srgbClr val="990000"/>
              </a:gs>
              <a:gs pos="100000">
                <a:schemeClr val="bg1"/>
              </a:gs>
            </a:gsLst>
            <a:lin ang="0" scaled="1"/>
          </a:gradFill>
          <a:ln w="9525">
            <a:noFill/>
            <a:miter lim="800000"/>
            <a:headEnd/>
            <a:tailEnd/>
          </a:ln>
          <a:effectLst/>
        </p:spPr>
        <p:txBody>
          <a:bodyPr wrap="none" anchor="ctr"/>
          <a:lstStyle/>
          <a:p>
            <a:endParaRPr lang="en-US"/>
          </a:p>
        </p:txBody>
      </p:sp>
      <p:sp>
        <p:nvSpPr>
          <p:cNvPr id="5123" name="AutoShape 3"/>
          <p:cNvSpPr>
            <a:spLocks noChangeArrowheads="1"/>
          </p:cNvSpPr>
          <p:nvPr/>
        </p:nvSpPr>
        <p:spPr bwMode="auto">
          <a:xfrm>
            <a:off x="285750" y="1219200"/>
            <a:ext cx="8610600" cy="5257800"/>
          </a:xfrm>
          <a:prstGeom prst="roundRect">
            <a:avLst>
              <a:gd name="adj" fmla="val 7144"/>
            </a:avLst>
          </a:prstGeom>
          <a:noFill/>
          <a:ln w="25400">
            <a:solidFill>
              <a:srgbClr val="990000"/>
            </a:solidFill>
            <a:round/>
            <a:headEnd/>
            <a:tailEnd/>
          </a:ln>
          <a:effectLst/>
        </p:spPr>
        <p:txBody>
          <a:bodyPr wrap="none" anchor="ctr"/>
          <a:lstStyle/>
          <a:p>
            <a:endParaRPr lang="en-US"/>
          </a:p>
        </p:txBody>
      </p:sp>
      <p:sp>
        <p:nvSpPr>
          <p:cNvPr id="5124" name="Rectangle 4"/>
          <p:cNvSpPr>
            <a:spLocks noGrp="1" noChangeArrowheads="1"/>
          </p:cNvSpPr>
          <p:nvPr>
            <p:ph type="ctrTitle"/>
          </p:nvPr>
        </p:nvSpPr>
        <p:spPr>
          <a:xfrm>
            <a:off x="762000" y="1676400"/>
            <a:ext cx="7772400" cy="1233488"/>
          </a:xfrm>
          <a:ln w="9525"/>
        </p:spPr>
        <p:txBody>
          <a:bodyPr anchor="b"/>
          <a:lstStyle>
            <a:lvl1pPr algn="ctr">
              <a:defRPr sz="1800"/>
            </a:lvl1pPr>
          </a:lstStyle>
          <a:p>
            <a:r>
              <a:rPr lang="en-US" smtClean="0"/>
              <a:t>Click to edit Master title style</a:t>
            </a:r>
            <a:endParaRPr lang="en-US"/>
          </a:p>
        </p:txBody>
      </p:sp>
      <p:sp>
        <p:nvSpPr>
          <p:cNvPr id="5125" name="Rectangle 5"/>
          <p:cNvSpPr>
            <a:spLocks noGrp="1" noChangeArrowheads="1"/>
          </p:cNvSpPr>
          <p:nvPr>
            <p:ph type="subTitle" idx="1"/>
          </p:nvPr>
        </p:nvSpPr>
        <p:spPr>
          <a:xfrm>
            <a:off x="1371600" y="3200400"/>
            <a:ext cx="6400800" cy="1752600"/>
          </a:xfrm>
        </p:spPr>
        <p:txBody>
          <a:bodyPr/>
          <a:lstStyle>
            <a:lvl1pPr marL="0" indent="0" algn="ctr">
              <a:buFont typeface="Wingdings" pitchFamily="2" charset="2"/>
              <a:buNone/>
              <a:defRPr sz="1800"/>
            </a:lvl1pPr>
          </a:lstStyle>
          <a:p>
            <a:r>
              <a:rPr lang="en-US" smtClean="0"/>
              <a:t>Click to edit Master subtitle style</a:t>
            </a:r>
            <a:endParaRPr lang="en-US"/>
          </a:p>
        </p:txBody>
      </p:sp>
      <p:sp>
        <p:nvSpPr>
          <p:cNvPr id="5126" name="Rectangle 6"/>
          <p:cNvSpPr>
            <a:spLocks noGrp="1" noChangeArrowheads="1"/>
          </p:cNvSpPr>
          <p:nvPr>
            <p:ph type="sldNum" sz="quarter" idx="4"/>
          </p:nvPr>
        </p:nvSpPr>
        <p:spPr>
          <a:xfrm>
            <a:off x="6858000" y="6248400"/>
            <a:ext cx="1905000" cy="457200"/>
          </a:xfrm>
        </p:spPr>
        <p:txBody>
          <a:bodyPr/>
          <a:lstStyle>
            <a:lvl1pPr algn="r">
              <a:defRPr>
                <a:solidFill>
                  <a:schemeClr val="bg2"/>
                </a:solidFill>
              </a:defRPr>
            </a:lvl1pPr>
          </a:lstStyle>
          <a:p>
            <a:fld id="{BDACDA74-766B-4A07-9CFB-73B9AC923F52}" type="slidenum">
              <a:rPr lang="en-US" smtClean="0"/>
              <a:pPr/>
              <a:t>‹#›</a:t>
            </a:fld>
            <a:endParaRPr lang="en-US"/>
          </a:p>
        </p:txBody>
      </p:sp>
      <p:sp>
        <p:nvSpPr>
          <p:cNvPr id="5127" name="Rectangle 7"/>
          <p:cNvSpPr>
            <a:spLocks noChangeArrowheads="1"/>
          </p:cNvSpPr>
          <p:nvPr/>
        </p:nvSpPr>
        <p:spPr bwMode="auto">
          <a:xfrm>
            <a:off x="0" y="0"/>
            <a:ext cx="9144000" cy="1600200"/>
          </a:xfrm>
          <a:prstGeom prst="rect">
            <a:avLst/>
          </a:prstGeom>
          <a:solidFill>
            <a:srgbClr val="990000"/>
          </a:solidFill>
          <a:ln w="9525">
            <a:noFill/>
            <a:miter lim="800000"/>
            <a:headEnd/>
            <a:tailEnd/>
          </a:ln>
          <a:effectLst/>
        </p:spPr>
        <p:txBody>
          <a:bodyPr wrap="none" anchor="ctr"/>
          <a:lstStyle/>
          <a:p>
            <a:endParaRPr lang="en-US"/>
          </a:p>
        </p:txBody>
      </p:sp>
      <p:pic>
        <p:nvPicPr>
          <p:cNvPr id="5128" name="Picture 8" descr="students"/>
          <p:cNvPicPr>
            <a:picLocks noChangeAspect="1" noChangeArrowheads="1"/>
          </p:cNvPicPr>
          <p:nvPr/>
        </p:nvPicPr>
        <p:blipFill>
          <a:blip r:embed="rId2" cstate="print"/>
          <a:srcRect/>
          <a:stretch>
            <a:fillRect/>
          </a:stretch>
        </p:blipFill>
        <p:spPr bwMode="auto">
          <a:xfrm>
            <a:off x="0" y="304800"/>
            <a:ext cx="9144000" cy="1198563"/>
          </a:xfrm>
          <a:prstGeom prst="rect">
            <a:avLst/>
          </a:prstGeom>
          <a:noFill/>
        </p:spPr>
      </p:pic>
      <p:sp>
        <p:nvSpPr>
          <p:cNvPr id="5129" name="Text Box 9"/>
          <p:cNvSpPr txBox="1">
            <a:spLocks noChangeArrowheads="1"/>
          </p:cNvSpPr>
          <p:nvPr/>
        </p:nvSpPr>
        <p:spPr bwMode="auto">
          <a:xfrm>
            <a:off x="5867400" y="-19050"/>
            <a:ext cx="3276600" cy="366713"/>
          </a:xfrm>
          <a:prstGeom prst="rect">
            <a:avLst/>
          </a:prstGeom>
          <a:noFill/>
          <a:ln w="9525">
            <a:noFill/>
            <a:miter lim="800000"/>
            <a:headEnd/>
            <a:tailEnd/>
          </a:ln>
          <a:effectLst/>
        </p:spPr>
        <p:txBody>
          <a:bodyPr>
            <a:spAutoFit/>
          </a:bodyPr>
          <a:lstStyle/>
          <a:p>
            <a:pPr algn="r">
              <a:spcBef>
                <a:spcPct val="50000"/>
              </a:spcBef>
            </a:pPr>
            <a:r>
              <a:rPr lang="en-US" b="1" i="1">
                <a:solidFill>
                  <a:schemeClr val="bg1"/>
                </a:solidFill>
                <a:latin typeface="Tahoma" charset="0"/>
              </a:rPr>
              <a:t>Texas A&amp;M University</a:t>
            </a:r>
          </a:p>
        </p:txBody>
      </p:sp>
    </p:spTree>
  </p:cSld>
  <p:clrMapOvr>
    <a:masterClrMapping/>
  </p:clrMapOvr>
  <p:transition>
    <p:zo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2EDD3553-3383-4C30-BA1C-D14591957099}" type="slidenum">
              <a:rPr lang="en-US" smtClean="0"/>
              <a:pPr/>
              <a:t>‹#›</a:t>
            </a:fld>
            <a:endParaRPr lang="en-US"/>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37A1CF51-4A3C-4BB0-A0E9-FD373EEEC1EE}" type="slidenum">
              <a:rPr lang="en-US" smtClean="0"/>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86250"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447800"/>
            <a:ext cx="4287838"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p:txBody>
          <a:bodyPr/>
          <a:lstStyle>
            <a:lvl1pPr>
              <a:defRPr/>
            </a:lvl1pPr>
          </a:lstStyle>
          <a:p>
            <a:fld id="{0B6C327D-3FFA-4077-BB8D-17ACAEE65619}" type="slidenum">
              <a:rPr lang="en-US" smtClean="0"/>
              <a:pPr/>
              <a:t>‹#›</a:t>
            </a:fld>
            <a:endParaRPr lang="en-US"/>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October 7, 2011</a:t>
            </a:r>
            <a:endParaRPr lang="en-US"/>
          </a:p>
        </p:txBody>
      </p:sp>
      <p:sp>
        <p:nvSpPr>
          <p:cNvPr id="8" name="Footer Placeholder 7"/>
          <p:cNvSpPr>
            <a:spLocks noGrp="1"/>
          </p:cNvSpPr>
          <p:nvPr>
            <p:ph type="ftr" sz="quarter" idx="11"/>
          </p:nvPr>
        </p:nvSpPr>
        <p:spPr/>
        <p:txBody>
          <a:bodyPr/>
          <a:lstStyle>
            <a:lvl1pPr>
              <a:defRPr/>
            </a:lvl1pPr>
          </a:lstStyle>
          <a:p>
            <a:r>
              <a:rPr lang="en-US" smtClean="0"/>
              <a:t>TLFullerton</a:t>
            </a:r>
            <a:endParaRPr lang="en-US"/>
          </a:p>
        </p:txBody>
      </p:sp>
      <p:sp>
        <p:nvSpPr>
          <p:cNvPr id="9" name="Slide Number Placeholder 8"/>
          <p:cNvSpPr>
            <a:spLocks noGrp="1"/>
          </p:cNvSpPr>
          <p:nvPr>
            <p:ph type="sldNum" sz="quarter" idx="12"/>
          </p:nvPr>
        </p:nvSpPr>
        <p:spPr/>
        <p:txBody>
          <a:bodyPr/>
          <a:lstStyle>
            <a:lvl1pPr>
              <a:defRPr/>
            </a:lvl1pPr>
          </a:lstStyle>
          <a:p>
            <a:fld id="{3523C8A8-1B82-4A9F-AAAB-C45D3CDC8C9B}" type="slidenum">
              <a:rPr lang="en-US" smtClean="0"/>
              <a:pPr/>
              <a:t>‹#›</a:t>
            </a:fld>
            <a:endParaRPr lang="en-US"/>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October 7, 2011</a:t>
            </a:r>
            <a:endParaRPr lang="en-US"/>
          </a:p>
        </p:txBody>
      </p:sp>
      <p:sp>
        <p:nvSpPr>
          <p:cNvPr id="4" name="Footer Placeholder 3"/>
          <p:cNvSpPr>
            <a:spLocks noGrp="1"/>
          </p:cNvSpPr>
          <p:nvPr>
            <p:ph type="ftr" sz="quarter" idx="11"/>
          </p:nvPr>
        </p:nvSpPr>
        <p:spPr/>
        <p:txBody>
          <a:bodyPr/>
          <a:lstStyle>
            <a:lvl1pPr>
              <a:defRPr/>
            </a:lvl1pPr>
          </a:lstStyle>
          <a:p>
            <a:r>
              <a:rPr lang="en-US" smtClean="0"/>
              <a:t>TLFullerton</a:t>
            </a:r>
            <a:endParaRPr lang="en-US"/>
          </a:p>
        </p:txBody>
      </p:sp>
      <p:sp>
        <p:nvSpPr>
          <p:cNvPr id="5" name="Slide Number Placeholder 4"/>
          <p:cNvSpPr>
            <a:spLocks noGrp="1"/>
          </p:cNvSpPr>
          <p:nvPr>
            <p:ph type="sldNum" sz="quarter" idx="12"/>
          </p:nvPr>
        </p:nvSpPr>
        <p:spPr/>
        <p:txBody>
          <a:bodyPr/>
          <a:lstStyle>
            <a:lvl1pPr>
              <a:defRPr/>
            </a:lvl1pPr>
          </a:lstStyle>
          <a:p>
            <a:fld id="{1B74752B-1B03-4BDA-A0CF-E5CE10A19D11}" type="slidenum">
              <a:rPr lang="en-US" smtClean="0"/>
              <a:pPr/>
              <a:t>‹#›</a:t>
            </a:fld>
            <a:endParaRPr lang="en-US"/>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October 7, 2011</a:t>
            </a:r>
            <a:endParaRPr lang="en-US"/>
          </a:p>
        </p:txBody>
      </p:sp>
      <p:sp>
        <p:nvSpPr>
          <p:cNvPr id="3" name="Footer Placeholder 2"/>
          <p:cNvSpPr>
            <a:spLocks noGrp="1"/>
          </p:cNvSpPr>
          <p:nvPr>
            <p:ph type="ftr" sz="quarter" idx="11"/>
          </p:nvPr>
        </p:nvSpPr>
        <p:spPr/>
        <p:txBody>
          <a:bodyPr/>
          <a:lstStyle>
            <a:lvl1pPr>
              <a:defRPr/>
            </a:lvl1pPr>
          </a:lstStyle>
          <a:p>
            <a:r>
              <a:rPr lang="en-US" smtClean="0"/>
              <a:t>TLFullerton</a:t>
            </a:r>
            <a:endParaRPr lang="en-US"/>
          </a:p>
        </p:txBody>
      </p:sp>
      <p:sp>
        <p:nvSpPr>
          <p:cNvPr id="4" name="Slide Number Placeholder 3"/>
          <p:cNvSpPr>
            <a:spLocks noGrp="1"/>
          </p:cNvSpPr>
          <p:nvPr>
            <p:ph type="sldNum" sz="quarter" idx="12"/>
          </p:nvPr>
        </p:nvSpPr>
        <p:spPr/>
        <p:txBody>
          <a:bodyPr/>
          <a:lstStyle>
            <a:lvl1pPr>
              <a:defRPr/>
            </a:lvl1pPr>
          </a:lstStyle>
          <a:p>
            <a:fld id="{5A196458-DFB3-4B41-91BB-862E9B8E1A1D}" type="slidenum">
              <a:rPr lang="en-US" smtClean="0"/>
              <a:pPr/>
              <a:t>‹#›</a:t>
            </a:fld>
            <a:endParaRPr lang="en-US"/>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p:txBody>
          <a:bodyPr/>
          <a:lstStyle>
            <a:lvl1pPr>
              <a:defRPr/>
            </a:lvl1pPr>
          </a:lstStyle>
          <a:p>
            <a:fld id="{DFCCBF91-E5F2-4F2C-B120-4706E68A85F3}" type="slidenum">
              <a:rPr lang="en-US" smtClean="0"/>
              <a:pPr/>
              <a:t>‹#›</a:t>
            </a:fld>
            <a:endParaRPr lang="en-US"/>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p:txBody>
          <a:bodyPr/>
          <a:lstStyle>
            <a:lvl1pPr>
              <a:defRPr/>
            </a:lvl1pPr>
          </a:lstStyle>
          <a:p>
            <a:fld id="{00BFBF56-F9A1-4A74-A5E3-6126F1362520}" type="slidenum">
              <a:rPr lang="en-US" smtClean="0"/>
              <a:pPr/>
              <a:t>‹#›</a:t>
            </a:fld>
            <a:endParaRPr lang="en-US"/>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6E93582E-DE05-4855-9B92-E2A02E92A87C}" type="slidenum">
              <a:rPr lang="en-US" smtClean="0"/>
              <a:pPr/>
              <a:t>‹#›</a:t>
            </a:fld>
            <a:endParaRPr lang="en-US"/>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3863" y="0"/>
            <a:ext cx="21812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928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October 7, 2011</a:t>
            </a:r>
            <a:endParaRPr lang="en-US"/>
          </a:p>
        </p:txBody>
      </p:sp>
      <p:sp>
        <p:nvSpPr>
          <p:cNvPr id="5" name="Footer Placeholder 4"/>
          <p:cNvSpPr>
            <a:spLocks noGrp="1"/>
          </p:cNvSpPr>
          <p:nvPr>
            <p:ph type="ftr" sz="quarter" idx="11"/>
          </p:nvPr>
        </p:nvSpPr>
        <p:spPr/>
        <p:txBody>
          <a:bodyPr/>
          <a:lstStyle>
            <a:lvl1pPr>
              <a:defRPr/>
            </a:lvl1pPr>
          </a:lstStyle>
          <a:p>
            <a:r>
              <a:rPr lang="en-US" smtClean="0"/>
              <a:t>TLFullerton</a:t>
            </a:r>
            <a:endParaRPr lang="en-US"/>
          </a:p>
        </p:txBody>
      </p:sp>
      <p:sp>
        <p:nvSpPr>
          <p:cNvPr id="6" name="Slide Number Placeholder 5"/>
          <p:cNvSpPr>
            <a:spLocks noGrp="1"/>
          </p:cNvSpPr>
          <p:nvPr>
            <p:ph type="sldNum" sz="quarter" idx="12"/>
          </p:nvPr>
        </p:nvSpPr>
        <p:spPr/>
        <p:txBody>
          <a:bodyPr/>
          <a:lstStyle>
            <a:lvl1pPr>
              <a:defRPr/>
            </a:lvl1pPr>
          </a:lstStyle>
          <a:p>
            <a:fld id="{6A0A8893-B02F-48E8-BFF7-EF9FEFFA48D9}" type="slidenum">
              <a:rPr lang="en-US" smtClean="0"/>
              <a:pPr/>
              <a:t>‹#›</a:t>
            </a:fld>
            <a:endParaRPr lang="en-US"/>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7800"/>
            <a:ext cx="4286250"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447800"/>
            <a:ext cx="4287838"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54000" y="6380163"/>
            <a:ext cx="3505200" cy="312737"/>
          </a:xfrm>
        </p:spPr>
        <p:txBody>
          <a:bodyPr/>
          <a:lstStyle>
            <a:lvl1pPr>
              <a:defRPr/>
            </a:lvl1pPr>
          </a:lstStyle>
          <a:p>
            <a:r>
              <a:rPr lang="en-US" smtClean="0"/>
              <a:t>October 7, 2011</a:t>
            </a:r>
            <a:endParaRPr lang="en-US"/>
          </a:p>
        </p:txBody>
      </p:sp>
      <p:sp>
        <p:nvSpPr>
          <p:cNvPr id="6" name="Footer Placeholder 5"/>
          <p:cNvSpPr>
            <a:spLocks noGrp="1"/>
          </p:cNvSpPr>
          <p:nvPr>
            <p:ph type="ftr" sz="quarter" idx="11"/>
          </p:nvPr>
        </p:nvSpPr>
        <p:spPr>
          <a:xfrm>
            <a:off x="6248400" y="6400800"/>
            <a:ext cx="2895600" cy="457200"/>
          </a:xfrm>
        </p:spPr>
        <p:txBody>
          <a:bodyPr/>
          <a:lstStyle>
            <a:lvl1pPr>
              <a:defRPr/>
            </a:lvl1pPr>
          </a:lstStyle>
          <a:p>
            <a:r>
              <a:rPr lang="en-US" smtClean="0"/>
              <a:t>TLFullerton</a:t>
            </a:r>
            <a:endParaRPr lang="en-US"/>
          </a:p>
        </p:txBody>
      </p:sp>
      <p:sp>
        <p:nvSpPr>
          <p:cNvPr id="7" name="Slide Number Placeholder 6"/>
          <p:cNvSpPr>
            <a:spLocks noGrp="1"/>
          </p:cNvSpPr>
          <p:nvPr>
            <p:ph type="sldNum" sz="quarter" idx="12"/>
          </p:nvPr>
        </p:nvSpPr>
        <p:spPr>
          <a:xfrm>
            <a:off x="3619500" y="6438900"/>
            <a:ext cx="1905000" cy="228600"/>
          </a:xfrm>
        </p:spPr>
        <p:txBody>
          <a:bodyPr/>
          <a:lstStyle>
            <a:lvl1pPr>
              <a:defRPr/>
            </a:lvl1pPr>
          </a:lstStyle>
          <a:p>
            <a:fld id="{1A52D810-FCED-43FE-A4EF-8CECD0655BAF}" type="slidenum">
              <a:rPr lang="en-US" smtClean="0"/>
              <a:pPr/>
              <a:t>‹#›</a:t>
            </a:fld>
            <a:endParaRPr lang="en-US"/>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7800"/>
            <a:ext cx="4286250" cy="4684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7250" y="1447800"/>
            <a:ext cx="4287838"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7250" y="3865563"/>
            <a:ext cx="4287838" cy="226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4000" y="6380163"/>
            <a:ext cx="3505200" cy="312737"/>
          </a:xfrm>
        </p:spPr>
        <p:txBody>
          <a:bodyPr/>
          <a:lstStyle>
            <a:lvl1pPr>
              <a:defRPr/>
            </a:lvl1pPr>
          </a:lstStyle>
          <a:p>
            <a:r>
              <a:rPr lang="en-US" smtClean="0"/>
              <a:t>October 7, 2011</a:t>
            </a:r>
            <a:endParaRPr lang="en-US"/>
          </a:p>
        </p:txBody>
      </p:sp>
      <p:sp>
        <p:nvSpPr>
          <p:cNvPr id="7" name="Footer Placeholder 6"/>
          <p:cNvSpPr>
            <a:spLocks noGrp="1"/>
          </p:cNvSpPr>
          <p:nvPr>
            <p:ph type="ftr" sz="quarter" idx="11"/>
          </p:nvPr>
        </p:nvSpPr>
        <p:spPr>
          <a:xfrm>
            <a:off x="6248400" y="6400800"/>
            <a:ext cx="2895600" cy="457200"/>
          </a:xfrm>
        </p:spPr>
        <p:txBody>
          <a:bodyPr/>
          <a:lstStyle>
            <a:lvl1pPr>
              <a:defRPr/>
            </a:lvl1pPr>
          </a:lstStyle>
          <a:p>
            <a:r>
              <a:rPr lang="en-US" smtClean="0"/>
              <a:t>TLFullerton</a:t>
            </a:r>
            <a:endParaRPr lang="en-US"/>
          </a:p>
        </p:txBody>
      </p:sp>
      <p:sp>
        <p:nvSpPr>
          <p:cNvPr id="8" name="Slide Number Placeholder 7"/>
          <p:cNvSpPr>
            <a:spLocks noGrp="1"/>
          </p:cNvSpPr>
          <p:nvPr>
            <p:ph type="sldNum" sz="quarter" idx="12"/>
          </p:nvPr>
        </p:nvSpPr>
        <p:spPr>
          <a:xfrm>
            <a:off x="3619500" y="6438900"/>
            <a:ext cx="1905000" cy="228600"/>
          </a:xfrm>
        </p:spPr>
        <p:txBody>
          <a:bodyPr/>
          <a:lstStyle>
            <a:lvl1pPr>
              <a:defRPr/>
            </a:lvl1pPr>
          </a:lstStyle>
          <a:p>
            <a:fld id="{4D0E02C8-D195-4672-8623-1F4AD102844F}" type="slidenum">
              <a:rPr lang="en-US" smtClean="0"/>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86250"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447800"/>
            <a:ext cx="4287838"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A7C84A3-DCE9-4C7B-A368-B49E8EFFF805}" type="datetimeFigureOut">
              <a:rPr lang="en-US" smtClean="0"/>
              <a:pPr/>
              <a:t>2/15/2019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089373D-E5F2-47E1-8183-3AC7066E4EBD}" type="slidenum">
              <a:rPr lang="en-US" smtClean="0"/>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png"/><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4.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3.png"/><Relationship Id="rId2" Type="http://schemas.openxmlformats.org/officeDocument/2006/relationships/slideLayout" Target="../slideLayouts/slideLayout28.xml"/><Relationship Id="rId16" Type="http://schemas.openxmlformats.org/officeDocument/2006/relationships/image" Target="../media/image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228600" y="1447800"/>
            <a:ext cx="8726488" cy="4684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9" name="Rectangle 3"/>
          <p:cNvSpPr>
            <a:spLocks noGrp="1" noChangeArrowheads="1"/>
          </p:cNvSpPr>
          <p:nvPr>
            <p:ph type="dt" sz="half" idx="2"/>
          </p:nvPr>
        </p:nvSpPr>
        <p:spPr bwMode="auto">
          <a:xfrm>
            <a:off x="254000" y="6380163"/>
            <a:ext cx="3505200" cy="3127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i="1">
                <a:solidFill>
                  <a:srgbClr val="990000"/>
                </a:solidFill>
                <a:latin typeface="Times New Roman" pitchFamily="18" charset="0"/>
              </a:defRPr>
            </a:lvl1pPr>
          </a:lstStyle>
          <a:p>
            <a:fld id="{FA7C84A3-DCE9-4C7B-A368-B49E8EFFF805}" type="datetimeFigureOut">
              <a:rPr lang="en-US" smtClean="0"/>
              <a:pPr/>
              <a:t>2/15/2019</a:t>
            </a:fld>
            <a:endParaRPr lang="en-US"/>
          </a:p>
        </p:txBody>
      </p:sp>
      <p:sp>
        <p:nvSpPr>
          <p:cNvPr id="4100" name="Rectangle 4"/>
          <p:cNvSpPr>
            <a:spLocks noGrp="1" noChangeArrowheads="1"/>
          </p:cNvSpPr>
          <p:nvPr>
            <p:ph type="ftr" sz="quarter" idx="3"/>
          </p:nvPr>
        </p:nvSpPr>
        <p:spPr bwMode="auto">
          <a:xfrm>
            <a:off x="6019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i="1">
                <a:solidFill>
                  <a:srgbClr val="800000"/>
                </a:solidFill>
                <a:latin typeface="Times New Roman" pitchFamily="18" charset="0"/>
              </a:defRPr>
            </a:lvl1pPr>
          </a:lstStyle>
          <a:p>
            <a:endParaRPr lang="en-US"/>
          </a:p>
        </p:txBody>
      </p:sp>
      <p:sp>
        <p:nvSpPr>
          <p:cNvPr id="4101" name="Rectangle 5"/>
          <p:cNvSpPr>
            <a:spLocks noGrp="1" noChangeArrowheads="1"/>
          </p:cNvSpPr>
          <p:nvPr>
            <p:ph type="sldNum" sz="quarter" idx="4"/>
          </p:nvPr>
        </p:nvSpPr>
        <p:spPr bwMode="auto">
          <a:xfrm>
            <a:off x="3619500" y="64389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fld id="{3089373D-E5F2-47E1-8183-3AC7066E4EBD}" type="slidenum">
              <a:rPr lang="en-US" smtClean="0"/>
              <a:pPr/>
              <a:t>‹#›</a:t>
            </a:fld>
            <a:endParaRPr lang="en-US"/>
          </a:p>
        </p:txBody>
      </p:sp>
      <p:sp>
        <p:nvSpPr>
          <p:cNvPr id="4102" name="AutoShape 6"/>
          <p:cNvSpPr>
            <a:spLocks noChangeArrowheads="1"/>
          </p:cNvSpPr>
          <p:nvPr/>
        </p:nvSpPr>
        <p:spPr bwMode="auto">
          <a:xfrm>
            <a:off x="304800" y="228600"/>
            <a:ext cx="8610600" cy="1066800"/>
          </a:xfrm>
          <a:prstGeom prst="roundRect">
            <a:avLst>
              <a:gd name="adj" fmla="val 16667"/>
            </a:avLst>
          </a:prstGeom>
          <a:noFill/>
          <a:ln w="25400">
            <a:noFill/>
            <a:round/>
            <a:headEnd/>
            <a:tailEnd/>
          </a:ln>
          <a:effectLst/>
        </p:spPr>
        <p:txBody>
          <a:bodyPr wrap="none" anchor="ctr"/>
          <a:lstStyle/>
          <a:p>
            <a:endParaRPr lang="en-US"/>
          </a:p>
        </p:txBody>
      </p:sp>
      <p:pic>
        <p:nvPicPr>
          <p:cNvPr id="4103" name="Picture 7" descr="index2_01"/>
          <p:cNvPicPr>
            <a:picLocks noChangeAspect="1" noChangeArrowheads="1"/>
          </p:cNvPicPr>
          <p:nvPr/>
        </p:nvPicPr>
        <p:blipFill>
          <a:blip r:embed="rId15" cstate="print"/>
          <a:srcRect/>
          <a:stretch>
            <a:fillRect/>
          </a:stretch>
        </p:blipFill>
        <p:spPr bwMode="auto">
          <a:xfrm>
            <a:off x="8077200" y="228600"/>
            <a:ext cx="819150" cy="781050"/>
          </a:xfrm>
          <a:prstGeom prst="rect">
            <a:avLst/>
          </a:prstGeom>
          <a:noFill/>
        </p:spPr>
      </p:pic>
      <p:sp>
        <p:nvSpPr>
          <p:cNvPr id="4104" name="Rectangle 8"/>
          <p:cNvSpPr>
            <a:spLocks noGrp="1" noChangeArrowheads="1"/>
          </p:cNvSpPr>
          <p:nvPr>
            <p:ph type="title"/>
          </p:nvPr>
        </p:nvSpPr>
        <p:spPr bwMode="auto">
          <a:xfrm>
            <a:off x="304800" y="0"/>
            <a:ext cx="8229600" cy="1143000"/>
          </a:xfrm>
          <a:prstGeom prst="rect">
            <a:avLst/>
          </a:prstGeom>
          <a:noFill/>
          <a:ln w="539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5" name="Rectangle 9"/>
          <p:cNvSpPr>
            <a:spLocks noChangeArrowheads="1"/>
          </p:cNvSpPr>
          <p:nvPr/>
        </p:nvSpPr>
        <p:spPr bwMode="auto">
          <a:xfrm>
            <a:off x="0" y="1052513"/>
            <a:ext cx="9144000" cy="76200"/>
          </a:xfrm>
          <a:prstGeom prst="rect">
            <a:avLst/>
          </a:prstGeom>
          <a:gradFill rotWithShape="1">
            <a:gsLst>
              <a:gs pos="0">
                <a:srgbClr val="800000"/>
              </a:gs>
              <a:gs pos="100000">
                <a:srgbClr val="800000">
                  <a:gamma/>
                  <a:shade val="46275"/>
                  <a:invGamma/>
                  <a:alpha val="32001"/>
                </a:srgbClr>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iming>
    <p:tnLst>
      <p:par>
        <p:cTn id="1" dur="indefinite" restart="never" nodeType="tmRoot"/>
      </p:par>
    </p:tnLst>
  </p:timing>
  <p:txStyles>
    <p:titleStyle>
      <a:lvl1pPr algn="l" rtl="0" eaLnBrk="1" fontAlgn="base" hangingPunct="1">
        <a:spcBef>
          <a:spcPct val="0"/>
        </a:spcBef>
        <a:spcAft>
          <a:spcPct val="0"/>
        </a:spcAft>
        <a:defRPr sz="2800">
          <a:solidFill>
            <a:srgbClr val="800000"/>
          </a:solidFill>
          <a:latin typeface="+mj-lt"/>
          <a:ea typeface="+mj-ea"/>
          <a:cs typeface="+mj-cs"/>
        </a:defRPr>
      </a:lvl1pPr>
      <a:lvl2pPr algn="l" rtl="0" eaLnBrk="1" fontAlgn="base" hangingPunct="1">
        <a:spcBef>
          <a:spcPct val="0"/>
        </a:spcBef>
        <a:spcAft>
          <a:spcPct val="0"/>
        </a:spcAft>
        <a:defRPr sz="2800">
          <a:solidFill>
            <a:srgbClr val="800000"/>
          </a:solidFill>
          <a:latin typeface="Tahoma" charset="0"/>
        </a:defRPr>
      </a:lvl2pPr>
      <a:lvl3pPr algn="l" rtl="0" eaLnBrk="1" fontAlgn="base" hangingPunct="1">
        <a:spcBef>
          <a:spcPct val="0"/>
        </a:spcBef>
        <a:spcAft>
          <a:spcPct val="0"/>
        </a:spcAft>
        <a:defRPr sz="2800">
          <a:solidFill>
            <a:srgbClr val="800000"/>
          </a:solidFill>
          <a:latin typeface="Tahoma" charset="0"/>
        </a:defRPr>
      </a:lvl3pPr>
      <a:lvl4pPr algn="l" rtl="0" eaLnBrk="1" fontAlgn="base" hangingPunct="1">
        <a:spcBef>
          <a:spcPct val="0"/>
        </a:spcBef>
        <a:spcAft>
          <a:spcPct val="0"/>
        </a:spcAft>
        <a:defRPr sz="2800">
          <a:solidFill>
            <a:srgbClr val="800000"/>
          </a:solidFill>
          <a:latin typeface="Tahoma" charset="0"/>
        </a:defRPr>
      </a:lvl4pPr>
      <a:lvl5pPr algn="l" rtl="0" eaLnBrk="1" fontAlgn="base" hangingPunct="1">
        <a:spcBef>
          <a:spcPct val="0"/>
        </a:spcBef>
        <a:spcAft>
          <a:spcPct val="0"/>
        </a:spcAft>
        <a:defRPr sz="2800">
          <a:solidFill>
            <a:srgbClr val="800000"/>
          </a:solidFill>
          <a:latin typeface="Tahoma" charset="0"/>
        </a:defRPr>
      </a:lvl5pPr>
      <a:lvl6pPr marL="457200" algn="l" rtl="0" eaLnBrk="1" fontAlgn="base" hangingPunct="1">
        <a:spcBef>
          <a:spcPct val="0"/>
        </a:spcBef>
        <a:spcAft>
          <a:spcPct val="0"/>
        </a:spcAft>
        <a:defRPr sz="2800">
          <a:solidFill>
            <a:srgbClr val="800000"/>
          </a:solidFill>
          <a:latin typeface="Tahoma" charset="0"/>
        </a:defRPr>
      </a:lvl6pPr>
      <a:lvl7pPr marL="914400" algn="l" rtl="0" eaLnBrk="1" fontAlgn="base" hangingPunct="1">
        <a:spcBef>
          <a:spcPct val="0"/>
        </a:spcBef>
        <a:spcAft>
          <a:spcPct val="0"/>
        </a:spcAft>
        <a:defRPr sz="2800">
          <a:solidFill>
            <a:srgbClr val="800000"/>
          </a:solidFill>
          <a:latin typeface="Tahoma" charset="0"/>
        </a:defRPr>
      </a:lvl7pPr>
      <a:lvl8pPr marL="1371600" algn="l" rtl="0" eaLnBrk="1" fontAlgn="base" hangingPunct="1">
        <a:spcBef>
          <a:spcPct val="0"/>
        </a:spcBef>
        <a:spcAft>
          <a:spcPct val="0"/>
        </a:spcAft>
        <a:defRPr sz="2800">
          <a:solidFill>
            <a:srgbClr val="800000"/>
          </a:solidFill>
          <a:latin typeface="Tahoma" charset="0"/>
        </a:defRPr>
      </a:lvl8pPr>
      <a:lvl9pPr marL="1828800" algn="l" rtl="0" eaLnBrk="1" fontAlgn="base" hangingPunct="1">
        <a:spcBef>
          <a:spcPct val="0"/>
        </a:spcBef>
        <a:spcAft>
          <a:spcPct val="0"/>
        </a:spcAft>
        <a:defRPr sz="2800">
          <a:solidFill>
            <a:srgbClr val="800000"/>
          </a:solidFill>
          <a:latin typeface="Tahoma"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Blip>
          <a:blip r:embed="rId16"/>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itchFamily="2" charset="2"/>
        <a:buBlip>
          <a:blip r:embed="rId17"/>
        </a:buBlip>
        <a:defRPr sz="2400">
          <a:solidFill>
            <a:schemeClr val="tx1"/>
          </a:solidFill>
          <a:latin typeface="+mn-lt"/>
        </a:defRPr>
      </a:lvl2pPr>
      <a:lvl3pPr marL="1143000" indent="-228600" algn="l" rtl="0" eaLnBrk="1" fontAlgn="base" hangingPunct="1">
        <a:spcBef>
          <a:spcPct val="20000"/>
        </a:spcBef>
        <a:spcAft>
          <a:spcPct val="0"/>
        </a:spcAft>
        <a:buClr>
          <a:schemeClr val="folHlink"/>
        </a:buClr>
        <a:buFont typeface="Wingdings" pitchFamily="2" charset="2"/>
        <a:buBlip>
          <a:blip r:embed="rId18"/>
        </a:buBlip>
        <a:defRPr>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Blip>
          <a:blip r:embed="rId18"/>
        </a:buBlip>
        <a:defRPr sz="16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228600" y="1447800"/>
            <a:ext cx="8726488" cy="4684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9" name="Rectangle 3"/>
          <p:cNvSpPr>
            <a:spLocks noGrp="1" noChangeArrowheads="1"/>
          </p:cNvSpPr>
          <p:nvPr>
            <p:ph type="dt" sz="half" idx="2"/>
          </p:nvPr>
        </p:nvSpPr>
        <p:spPr bwMode="auto">
          <a:xfrm>
            <a:off x="254000" y="6380163"/>
            <a:ext cx="3505200" cy="3127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i="1">
                <a:solidFill>
                  <a:srgbClr val="990000"/>
                </a:solidFill>
                <a:latin typeface="Times New Roman" pitchFamily="18" charset="0"/>
              </a:defRPr>
            </a:lvl1pPr>
          </a:lstStyle>
          <a:p>
            <a:r>
              <a:rPr lang="en-US" smtClean="0"/>
              <a:t>October 7, 2011</a:t>
            </a:r>
            <a:endParaRPr lang="en-US"/>
          </a:p>
        </p:txBody>
      </p:sp>
      <p:sp>
        <p:nvSpPr>
          <p:cNvPr id="4100" name="Rectangle 4"/>
          <p:cNvSpPr>
            <a:spLocks noGrp="1" noChangeArrowheads="1"/>
          </p:cNvSpPr>
          <p:nvPr>
            <p:ph type="ftr" sz="quarter" idx="3"/>
          </p:nvPr>
        </p:nvSpPr>
        <p:spPr bwMode="auto">
          <a:xfrm>
            <a:off x="6019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i="1">
                <a:solidFill>
                  <a:srgbClr val="800000"/>
                </a:solidFill>
                <a:latin typeface="Times New Roman" pitchFamily="18" charset="0"/>
              </a:defRPr>
            </a:lvl1pPr>
          </a:lstStyle>
          <a:p>
            <a:r>
              <a:rPr lang="en-US" smtClean="0"/>
              <a:t>TLFullerton</a:t>
            </a:r>
            <a:endParaRPr lang="en-US"/>
          </a:p>
        </p:txBody>
      </p:sp>
      <p:sp>
        <p:nvSpPr>
          <p:cNvPr id="4101" name="Rectangle 5"/>
          <p:cNvSpPr>
            <a:spLocks noGrp="1" noChangeArrowheads="1"/>
          </p:cNvSpPr>
          <p:nvPr>
            <p:ph type="sldNum" sz="quarter" idx="4"/>
          </p:nvPr>
        </p:nvSpPr>
        <p:spPr bwMode="auto">
          <a:xfrm>
            <a:off x="3619500" y="64389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fld id="{E86EA4CB-111A-45DF-84BD-E0F53CA686F2}" type="slidenum">
              <a:rPr lang="en-US"/>
              <a:pPr/>
              <a:t>‹#›</a:t>
            </a:fld>
            <a:endParaRPr lang="en-US"/>
          </a:p>
        </p:txBody>
      </p:sp>
      <p:sp>
        <p:nvSpPr>
          <p:cNvPr id="4102" name="AutoShape 6"/>
          <p:cNvSpPr>
            <a:spLocks noChangeArrowheads="1"/>
          </p:cNvSpPr>
          <p:nvPr/>
        </p:nvSpPr>
        <p:spPr bwMode="auto">
          <a:xfrm>
            <a:off x="304800" y="228600"/>
            <a:ext cx="8610600" cy="1066800"/>
          </a:xfrm>
          <a:prstGeom prst="roundRect">
            <a:avLst>
              <a:gd name="adj" fmla="val 16667"/>
            </a:avLst>
          </a:prstGeom>
          <a:noFill/>
          <a:ln w="25400">
            <a:noFill/>
            <a:round/>
            <a:headEnd/>
            <a:tailEnd/>
          </a:ln>
          <a:effectLst/>
        </p:spPr>
        <p:txBody>
          <a:bodyPr wrap="none" anchor="ctr"/>
          <a:lstStyle/>
          <a:p>
            <a:endParaRPr lang="en-US"/>
          </a:p>
        </p:txBody>
      </p:sp>
      <p:pic>
        <p:nvPicPr>
          <p:cNvPr id="4103" name="Picture 7" descr="index2_01"/>
          <p:cNvPicPr>
            <a:picLocks noChangeAspect="1" noChangeArrowheads="1"/>
          </p:cNvPicPr>
          <p:nvPr/>
        </p:nvPicPr>
        <p:blipFill>
          <a:blip r:embed="rId15" cstate="print"/>
          <a:srcRect/>
          <a:stretch>
            <a:fillRect/>
          </a:stretch>
        </p:blipFill>
        <p:spPr bwMode="auto">
          <a:xfrm>
            <a:off x="8077200" y="228600"/>
            <a:ext cx="819150" cy="781050"/>
          </a:xfrm>
          <a:prstGeom prst="rect">
            <a:avLst/>
          </a:prstGeom>
          <a:noFill/>
        </p:spPr>
      </p:pic>
      <p:sp>
        <p:nvSpPr>
          <p:cNvPr id="4104" name="Rectangle 8"/>
          <p:cNvSpPr>
            <a:spLocks noGrp="1" noChangeArrowheads="1"/>
          </p:cNvSpPr>
          <p:nvPr>
            <p:ph type="title"/>
          </p:nvPr>
        </p:nvSpPr>
        <p:spPr bwMode="auto">
          <a:xfrm>
            <a:off x="304800" y="0"/>
            <a:ext cx="8229600" cy="1143000"/>
          </a:xfrm>
          <a:prstGeom prst="rect">
            <a:avLst/>
          </a:prstGeom>
          <a:noFill/>
          <a:ln w="539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5" name="Rectangle 9"/>
          <p:cNvSpPr>
            <a:spLocks noChangeArrowheads="1"/>
          </p:cNvSpPr>
          <p:nvPr/>
        </p:nvSpPr>
        <p:spPr bwMode="auto">
          <a:xfrm>
            <a:off x="0" y="1052513"/>
            <a:ext cx="9144000" cy="76200"/>
          </a:xfrm>
          <a:prstGeom prst="rect">
            <a:avLst/>
          </a:prstGeom>
          <a:gradFill rotWithShape="1">
            <a:gsLst>
              <a:gs pos="0">
                <a:srgbClr val="800000"/>
              </a:gs>
              <a:gs pos="100000">
                <a:srgbClr val="800000">
                  <a:gamma/>
                  <a:shade val="46275"/>
                  <a:invGamma/>
                  <a:alpha val="32001"/>
                </a:srgbClr>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zoom/>
  </p:transition>
  <p:timing>
    <p:tnLst>
      <p:par>
        <p:cTn id="1" dur="indefinite" restart="never" nodeType="tmRoot"/>
      </p:par>
    </p:tnLst>
  </p:timing>
  <p:hf hdr="0"/>
  <p:txStyles>
    <p:titleStyle>
      <a:lvl1pPr algn="l" rtl="0" eaLnBrk="1" fontAlgn="base" hangingPunct="1">
        <a:spcBef>
          <a:spcPct val="0"/>
        </a:spcBef>
        <a:spcAft>
          <a:spcPct val="0"/>
        </a:spcAft>
        <a:defRPr sz="2800">
          <a:solidFill>
            <a:srgbClr val="800000"/>
          </a:solidFill>
          <a:latin typeface="+mj-lt"/>
          <a:ea typeface="+mj-ea"/>
          <a:cs typeface="+mj-cs"/>
        </a:defRPr>
      </a:lvl1pPr>
      <a:lvl2pPr algn="l" rtl="0" eaLnBrk="1" fontAlgn="base" hangingPunct="1">
        <a:spcBef>
          <a:spcPct val="0"/>
        </a:spcBef>
        <a:spcAft>
          <a:spcPct val="0"/>
        </a:spcAft>
        <a:defRPr sz="2800">
          <a:solidFill>
            <a:srgbClr val="800000"/>
          </a:solidFill>
          <a:latin typeface="Tahoma" charset="0"/>
        </a:defRPr>
      </a:lvl2pPr>
      <a:lvl3pPr algn="l" rtl="0" eaLnBrk="1" fontAlgn="base" hangingPunct="1">
        <a:spcBef>
          <a:spcPct val="0"/>
        </a:spcBef>
        <a:spcAft>
          <a:spcPct val="0"/>
        </a:spcAft>
        <a:defRPr sz="2800">
          <a:solidFill>
            <a:srgbClr val="800000"/>
          </a:solidFill>
          <a:latin typeface="Tahoma" charset="0"/>
        </a:defRPr>
      </a:lvl3pPr>
      <a:lvl4pPr algn="l" rtl="0" eaLnBrk="1" fontAlgn="base" hangingPunct="1">
        <a:spcBef>
          <a:spcPct val="0"/>
        </a:spcBef>
        <a:spcAft>
          <a:spcPct val="0"/>
        </a:spcAft>
        <a:defRPr sz="2800">
          <a:solidFill>
            <a:srgbClr val="800000"/>
          </a:solidFill>
          <a:latin typeface="Tahoma" charset="0"/>
        </a:defRPr>
      </a:lvl4pPr>
      <a:lvl5pPr algn="l" rtl="0" eaLnBrk="1" fontAlgn="base" hangingPunct="1">
        <a:spcBef>
          <a:spcPct val="0"/>
        </a:spcBef>
        <a:spcAft>
          <a:spcPct val="0"/>
        </a:spcAft>
        <a:defRPr sz="2800">
          <a:solidFill>
            <a:srgbClr val="800000"/>
          </a:solidFill>
          <a:latin typeface="Tahoma" charset="0"/>
        </a:defRPr>
      </a:lvl5pPr>
      <a:lvl6pPr marL="457200" algn="l" rtl="0" eaLnBrk="1" fontAlgn="base" hangingPunct="1">
        <a:spcBef>
          <a:spcPct val="0"/>
        </a:spcBef>
        <a:spcAft>
          <a:spcPct val="0"/>
        </a:spcAft>
        <a:defRPr sz="2800">
          <a:solidFill>
            <a:srgbClr val="800000"/>
          </a:solidFill>
          <a:latin typeface="Tahoma" charset="0"/>
        </a:defRPr>
      </a:lvl6pPr>
      <a:lvl7pPr marL="914400" algn="l" rtl="0" eaLnBrk="1" fontAlgn="base" hangingPunct="1">
        <a:spcBef>
          <a:spcPct val="0"/>
        </a:spcBef>
        <a:spcAft>
          <a:spcPct val="0"/>
        </a:spcAft>
        <a:defRPr sz="2800">
          <a:solidFill>
            <a:srgbClr val="800000"/>
          </a:solidFill>
          <a:latin typeface="Tahoma" charset="0"/>
        </a:defRPr>
      </a:lvl7pPr>
      <a:lvl8pPr marL="1371600" algn="l" rtl="0" eaLnBrk="1" fontAlgn="base" hangingPunct="1">
        <a:spcBef>
          <a:spcPct val="0"/>
        </a:spcBef>
        <a:spcAft>
          <a:spcPct val="0"/>
        </a:spcAft>
        <a:defRPr sz="2800">
          <a:solidFill>
            <a:srgbClr val="800000"/>
          </a:solidFill>
          <a:latin typeface="Tahoma" charset="0"/>
        </a:defRPr>
      </a:lvl8pPr>
      <a:lvl9pPr marL="1828800" algn="l" rtl="0" eaLnBrk="1" fontAlgn="base" hangingPunct="1">
        <a:spcBef>
          <a:spcPct val="0"/>
        </a:spcBef>
        <a:spcAft>
          <a:spcPct val="0"/>
        </a:spcAft>
        <a:defRPr sz="2800">
          <a:solidFill>
            <a:srgbClr val="800000"/>
          </a:solidFill>
          <a:latin typeface="Tahoma"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Blip>
          <a:blip r:embed="rId16"/>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itchFamily="2" charset="2"/>
        <a:buBlip>
          <a:blip r:embed="rId17"/>
        </a:buBlip>
        <a:defRPr sz="2400">
          <a:solidFill>
            <a:schemeClr val="tx1"/>
          </a:solidFill>
          <a:latin typeface="+mn-lt"/>
        </a:defRPr>
      </a:lvl2pPr>
      <a:lvl3pPr marL="1143000" indent="-228600" algn="l" rtl="0" eaLnBrk="1" fontAlgn="base" hangingPunct="1">
        <a:spcBef>
          <a:spcPct val="20000"/>
        </a:spcBef>
        <a:spcAft>
          <a:spcPct val="0"/>
        </a:spcAft>
        <a:buClr>
          <a:schemeClr val="folHlink"/>
        </a:buClr>
        <a:buFont typeface="Wingdings" pitchFamily="2" charset="2"/>
        <a:buBlip>
          <a:blip r:embed="rId18"/>
        </a:buBlip>
        <a:defRPr>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Blip>
          <a:blip r:embed="rId18"/>
        </a:buBlip>
        <a:defRPr sz="16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228600" y="1447800"/>
            <a:ext cx="8726488" cy="4684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9" name="Rectangle 3"/>
          <p:cNvSpPr>
            <a:spLocks noGrp="1" noChangeArrowheads="1"/>
          </p:cNvSpPr>
          <p:nvPr>
            <p:ph type="dt" sz="half" idx="2"/>
          </p:nvPr>
        </p:nvSpPr>
        <p:spPr bwMode="auto">
          <a:xfrm>
            <a:off x="254000" y="6380163"/>
            <a:ext cx="3505200" cy="3127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i="1">
                <a:solidFill>
                  <a:srgbClr val="990000"/>
                </a:solidFill>
                <a:latin typeface="Times New Roman" pitchFamily="18" charset="0"/>
              </a:defRPr>
            </a:lvl1pPr>
          </a:lstStyle>
          <a:p>
            <a:r>
              <a:rPr lang="en-US" smtClean="0"/>
              <a:t>October 7, 2011</a:t>
            </a:r>
            <a:endParaRPr lang="en-US"/>
          </a:p>
        </p:txBody>
      </p:sp>
      <p:sp>
        <p:nvSpPr>
          <p:cNvPr id="4100" name="Rectangle 4"/>
          <p:cNvSpPr>
            <a:spLocks noGrp="1" noChangeArrowheads="1"/>
          </p:cNvSpPr>
          <p:nvPr>
            <p:ph type="ftr" sz="quarter" idx="3"/>
          </p:nvPr>
        </p:nvSpPr>
        <p:spPr bwMode="auto">
          <a:xfrm>
            <a:off x="62484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i="1">
                <a:solidFill>
                  <a:srgbClr val="800000"/>
                </a:solidFill>
                <a:latin typeface="Times New Roman" pitchFamily="18" charset="0"/>
              </a:defRPr>
            </a:lvl1pPr>
          </a:lstStyle>
          <a:p>
            <a:r>
              <a:rPr lang="en-US" smtClean="0"/>
              <a:t>TLFullerton</a:t>
            </a:r>
            <a:endParaRPr lang="en-US"/>
          </a:p>
        </p:txBody>
      </p:sp>
      <p:sp>
        <p:nvSpPr>
          <p:cNvPr id="4101" name="Rectangle 5"/>
          <p:cNvSpPr>
            <a:spLocks noGrp="1" noChangeArrowheads="1"/>
          </p:cNvSpPr>
          <p:nvPr>
            <p:ph type="sldNum" sz="quarter" idx="4"/>
          </p:nvPr>
        </p:nvSpPr>
        <p:spPr bwMode="auto">
          <a:xfrm>
            <a:off x="3619500" y="64389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fld id="{E86EA4CB-111A-45DF-84BD-E0F53CA686F2}" type="slidenum">
              <a:rPr lang="en-US" smtClean="0"/>
              <a:pPr/>
              <a:t>‹#›</a:t>
            </a:fld>
            <a:endParaRPr lang="en-US"/>
          </a:p>
        </p:txBody>
      </p:sp>
      <p:sp>
        <p:nvSpPr>
          <p:cNvPr id="4102" name="AutoShape 6"/>
          <p:cNvSpPr>
            <a:spLocks noChangeArrowheads="1"/>
          </p:cNvSpPr>
          <p:nvPr/>
        </p:nvSpPr>
        <p:spPr bwMode="auto">
          <a:xfrm>
            <a:off x="304800" y="228600"/>
            <a:ext cx="8610600" cy="1066800"/>
          </a:xfrm>
          <a:prstGeom prst="roundRect">
            <a:avLst>
              <a:gd name="adj" fmla="val 16667"/>
            </a:avLst>
          </a:prstGeom>
          <a:noFill/>
          <a:ln w="25400">
            <a:noFill/>
            <a:round/>
            <a:headEnd/>
            <a:tailEnd/>
          </a:ln>
          <a:effectLst/>
        </p:spPr>
        <p:txBody>
          <a:bodyPr wrap="none" anchor="ctr"/>
          <a:lstStyle/>
          <a:p>
            <a:endParaRPr lang="en-US"/>
          </a:p>
        </p:txBody>
      </p:sp>
      <p:pic>
        <p:nvPicPr>
          <p:cNvPr id="4103" name="Picture 7" descr="index2_01"/>
          <p:cNvPicPr>
            <a:picLocks noChangeAspect="1" noChangeArrowheads="1"/>
          </p:cNvPicPr>
          <p:nvPr/>
        </p:nvPicPr>
        <p:blipFill>
          <a:blip r:embed="rId15" cstate="print"/>
          <a:srcRect/>
          <a:stretch>
            <a:fillRect/>
          </a:stretch>
        </p:blipFill>
        <p:spPr bwMode="auto">
          <a:xfrm>
            <a:off x="8077200" y="228600"/>
            <a:ext cx="819150" cy="781050"/>
          </a:xfrm>
          <a:prstGeom prst="rect">
            <a:avLst/>
          </a:prstGeom>
          <a:noFill/>
        </p:spPr>
      </p:pic>
      <p:sp>
        <p:nvSpPr>
          <p:cNvPr id="4104" name="Rectangle 8"/>
          <p:cNvSpPr>
            <a:spLocks noGrp="1" noChangeArrowheads="1"/>
          </p:cNvSpPr>
          <p:nvPr>
            <p:ph type="title"/>
          </p:nvPr>
        </p:nvSpPr>
        <p:spPr bwMode="auto">
          <a:xfrm>
            <a:off x="304800" y="0"/>
            <a:ext cx="8229600" cy="1143000"/>
          </a:xfrm>
          <a:prstGeom prst="rect">
            <a:avLst/>
          </a:prstGeom>
          <a:noFill/>
          <a:ln w="539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5" name="Rectangle 9"/>
          <p:cNvSpPr>
            <a:spLocks noChangeArrowheads="1"/>
          </p:cNvSpPr>
          <p:nvPr/>
        </p:nvSpPr>
        <p:spPr bwMode="auto">
          <a:xfrm>
            <a:off x="0" y="1052513"/>
            <a:ext cx="9144000" cy="76200"/>
          </a:xfrm>
          <a:prstGeom prst="rect">
            <a:avLst/>
          </a:prstGeom>
          <a:gradFill rotWithShape="1">
            <a:gsLst>
              <a:gs pos="0">
                <a:srgbClr val="800000"/>
              </a:gs>
              <a:gs pos="100000">
                <a:srgbClr val="800000">
                  <a:gamma/>
                  <a:shade val="46275"/>
                  <a:invGamma/>
                  <a:alpha val="32001"/>
                </a:srgbClr>
              </a:gs>
            </a:gsLst>
            <a:lin ang="0" scaled="1"/>
          </a:gradFill>
          <a:ln w="9525">
            <a:noFill/>
            <a:miter lim="800000"/>
            <a:headEnd/>
            <a:tailEnd/>
          </a:ln>
          <a:effectLst/>
        </p:spPr>
        <p:txBody>
          <a:bodyPr wrap="none" anchor="ctr"/>
          <a:lstStyle/>
          <a:p>
            <a:endParaRPr lang="en-US"/>
          </a:p>
        </p:txBody>
      </p:sp>
      <p:sp>
        <p:nvSpPr>
          <p:cNvPr id="4106" name="Text Box 10"/>
          <p:cNvSpPr txBox="1">
            <a:spLocks noChangeArrowheads="1"/>
          </p:cNvSpPr>
          <p:nvPr/>
        </p:nvSpPr>
        <p:spPr bwMode="auto">
          <a:xfrm>
            <a:off x="6667500" y="6362700"/>
            <a:ext cx="2222500" cy="304800"/>
          </a:xfrm>
          <a:prstGeom prst="rect">
            <a:avLst/>
          </a:prstGeom>
          <a:noFill/>
          <a:ln w="9525" algn="ctr">
            <a:noFill/>
            <a:miter lim="800000"/>
            <a:headEnd/>
            <a:tailEnd/>
          </a:ln>
          <a:effectLst/>
        </p:spPr>
        <p:txBody>
          <a:bodyPr>
            <a:spAutoFit/>
          </a:bodyPr>
          <a:lstStyle/>
          <a:p>
            <a:pPr algn="r">
              <a:spcBef>
                <a:spcPct val="50000"/>
              </a:spcBef>
            </a:pPr>
            <a:r>
              <a:rPr lang="en-US" sz="1400" i="1">
                <a:solidFill>
                  <a:srgbClr val="800000"/>
                </a:solidFill>
                <a:latin typeface="Times New Roman" pitchFamily="18" charset="0"/>
              </a:rPr>
              <a:t>June 17, 2010</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zoom/>
  </p:transition>
  <p:timing>
    <p:tnLst>
      <p:par>
        <p:cTn id="1" dur="indefinite" restart="never" nodeType="tmRoot"/>
      </p:par>
    </p:tnLst>
  </p:timing>
  <p:hf hdr="0"/>
  <p:txStyles>
    <p:titleStyle>
      <a:lvl1pPr algn="l" rtl="0" eaLnBrk="1" fontAlgn="base" hangingPunct="1">
        <a:spcBef>
          <a:spcPct val="0"/>
        </a:spcBef>
        <a:spcAft>
          <a:spcPct val="0"/>
        </a:spcAft>
        <a:defRPr sz="2800">
          <a:solidFill>
            <a:srgbClr val="800000"/>
          </a:solidFill>
          <a:latin typeface="+mj-lt"/>
          <a:ea typeface="+mj-ea"/>
          <a:cs typeface="+mj-cs"/>
        </a:defRPr>
      </a:lvl1pPr>
      <a:lvl2pPr algn="l" rtl="0" eaLnBrk="1" fontAlgn="base" hangingPunct="1">
        <a:spcBef>
          <a:spcPct val="0"/>
        </a:spcBef>
        <a:spcAft>
          <a:spcPct val="0"/>
        </a:spcAft>
        <a:defRPr sz="2800">
          <a:solidFill>
            <a:srgbClr val="800000"/>
          </a:solidFill>
          <a:latin typeface="Tahoma" charset="0"/>
        </a:defRPr>
      </a:lvl2pPr>
      <a:lvl3pPr algn="l" rtl="0" eaLnBrk="1" fontAlgn="base" hangingPunct="1">
        <a:spcBef>
          <a:spcPct val="0"/>
        </a:spcBef>
        <a:spcAft>
          <a:spcPct val="0"/>
        </a:spcAft>
        <a:defRPr sz="2800">
          <a:solidFill>
            <a:srgbClr val="800000"/>
          </a:solidFill>
          <a:latin typeface="Tahoma" charset="0"/>
        </a:defRPr>
      </a:lvl3pPr>
      <a:lvl4pPr algn="l" rtl="0" eaLnBrk="1" fontAlgn="base" hangingPunct="1">
        <a:spcBef>
          <a:spcPct val="0"/>
        </a:spcBef>
        <a:spcAft>
          <a:spcPct val="0"/>
        </a:spcAft>
        <a:defRPr sz="2800">
          <a:solidFill>
            <a:srgbClr val="800000"/>
          </a:solidFill>
          <a:latin typeface="Tahoma" charset="0"/>
        </a:defRPr>
      </a:lvl4pPr>
      <a:lvl5pPr algn="l" rtl="0" eaLnBrk="1" fontAlgn="base" hangingPunct="1">
        <a:spcBef>
          <a:spcPct val="0"/>
        </a:spcBef>
        <a:spcAft>
          <a:spcPct val="0"/>
        </a:spcAft>
        <a:defRPr sz="2800">
          <a:solidFill>
            <a:srgbClr val="800000"/>
          </a:solidFill>
          <a:latin typeface="Tahoma" charset="0"/>
        </a:defRPr>
      </a:lvl5pPr>
      <a:lvl6pPr marL="457200" algn="l" rtl="0" eaLnBrk="1" fontAlgn="base" hangingPunct="1">
        <a:spcBef>
          <a:spcPct val="0"/>
        </a:spcBef>
        <a:spcAft>
          <a:spcPct val="0"/>
        </a:spcAft>
        <a:defRPr sz="2800">
          <a:solidFill>
            <a:srgbClr val="800000"/>
          </a:solidFill>
          <a:latin typeface="Tahoma" charset="0"/>
        </a:defRPr>
      </a:lvl6pPr>
      <a:lvl7pPr marL="914400" algn="l" rtl="0" eaLnBrk="1" fontAlgn="base" hangingPunct="1">
        <a:spcBef>
          <a:spcPct val="0"/>
        </a:spcBef>
        <a:spcAft>
          <a:spcPct val="0"/>
        </a:spcAft>
        <a:defRPr sz="2800">
          <a:solidFill>
            <a:srgbClr val="800000"/>
          </a:solidFill>
          <a:latin typeface="Tahoma" charset="0"/>
        </a:defRPr>
      </a:lvl7pPr>
      <a:lvl8pPr marL="1371600" algn="l" rtl="0" eaLnBrk="1" fontAlgn="base" hangingPunct="1">
        <a:spcBef>
          <a:spcPct val="0"/>
        </a:spcBef>
        <a:spcAft>
          <a:spcPct val="0"/>
        </a:spcAft>
        <a:defRPr sz="2800">
          <a:solidFill>
            <a:srgbClr val="800000"/>
          </a:solidFill>
          <a:latin typeface="Tahoma" charset="0"/>
        </a:defRPr>
      </a:lvl8pPr>
      <a:lvl9pPr marL="1828800" algn="l" rtl="0" eaLnBrk="1" fontAlgn="base" hangingPunct="1">
        <a:spcBef>
          <a:spcPct val="0"/>
        </a:spcBef>
        <a:spcAft>
          <a:spcPct val="0"/>
        </a:spcAft>
        <a:defRPr sz="2800">
          <a:solidFill>
            <a:srgbClr val="800000"/>
          </a:solidFill>
          <a:latin typeface="Tahoma"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Blip>
          <a:blip r:embed="rId16"/>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itchFamily="2" charset="2"/>
        <a:buBlip>
          <a:blip r:embed="rId17"/>
        </a:buBlip>
        <a:defRPr sz="2400">
          <a:solidFill>
            <a:schemeClr val="tx1"/>
          </a:solidFill>
          <a:latin typeface="+mn-lt"/>
        </a:defRPr>
      </a:lvl2pPr>
      <a:lvl3pPr marL="1143000" indent="-228600" algn="l" rtl="0" eaLnBrk="1" fontAlgn="base" hangingPunct="1">
        <a:spcBef>
          <a:spcPct val="20000"/>
        </a:spcBef>
        <a:spcAft>
          <a:spcPct val="0"/>
        </a:spcAft>
        <a:buClr>
          <a:schemeClr val="folHlink"/>
        </a:buClr>
        <a:buFont typeface="Wingdings" pitchFamily="2" charset="2"/>
        <a:buBlip>
          <a:blip r:embed="rId18"/>
        </a:buBlip>
        <a:defRPr>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Blip>
          <a:blip r:embed="rId18"/>
        </a:buBlip>
        <a:defRPr sz="16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Blip>
          <a:blip r:embed="rId18"/>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3" Type="http://schemas.openxmlformats.org/officeDocument/2006/relationships/tags" Target="../tags/tag2.xml"/><Relationship Id="rId7" Type="http://schemas.openxmlformats.org/officeDocument/2006/relationships/slideLayout" Target="../slideLayouts/slideLayout6.xml"/><Relationship Id="rId12"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image" Target="../media/image90.png"/><Relationship Id="rId5" Type="http://schemas.openxmlformats.org/officeDocument/2006/relationships/tags" Target="../tags/tag4.xml"/><Relationship Id="rId15" Type="http://schemas.openxmlformats.org/officeDocument/2006/relationships/image" Target="../media/image101.png"/><Relationship Id="rId4" Type="http://schemas.openxmlformats.org/officeDocument/2006/relationships/tags" Target="../tags/tag3.xml"/><Relationship Id="rId9" Type="http://schemas.openxmlformats.org/officeDocument/2006/relationships/image" Target="../media/image12.emf"/><Relationship Id="rId1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3.png"/><Relationship Id="rId18" Type="http://schemas.openxmlformats.org/officeDocument/2006/relationships/image" Target="../media/image13.png"/><Relationship Id="rId3" Type="http://schemas.openxmlformats.org/officeDocument/2006/relationships/tags" Target="../tags/tag7.xml"/><Relationship Id="rId7" Type="http://schemas.openxmlformats.org/officeDocument/2006/relationships/slideLayout" Target="../slideLayouts/slideLayout6.xml"/><Relationship Id="rId12" Type="http://schemas.openxmlformats.org/officeDocument/2006/relationships/image" Target="../media/image2.png"/><Relationship Id="rId17" Type="http://schemas.openxmlformats.org/officeDocument/2006/relationships/image" Target="../media/image120.png"/><Relationship Id="rId2" Type="http://schemas.openxmlformats.org/officeDocument/2006/relationships/tags" Target="../tags/tag6.xml"/><Relationship Id="rId16" Type="http://schemas.openxmlformats.org/officeDocument/2006/relationships/tags" Target="../tags/tag600.xml"/><Relationship Id="rId20" Type="http://schemas.openxmlformats.org/officeDocument/2006/relationships/image" Target="../media/image140.png"/><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image" Target="../media/image100.png"/><Relationship Id="rId5" Type="http://schemas.openxmlformats.org/officeDocument/2006/relationships/tags" Target="../tags/tag9.xml"/><Relationship Id="rId15" Type="http://schemas.openxmlformats.org/officeDocument/2006/relationships/image" Target="../media/image110.png"/><Relationship Id="rId19" Type="http://schemas.openxmlformats.org/officeDocument/2006/relationships/tags" Target="../tags/tag700.xml"/><Relationship Id="rId4" Type="http://schemas.openxmlformats.org/officeDocument/2006/relationships/tags" Target="../tags/tag8.xml"/><Relationship Id="rId9" Type="http://schemas.openxmlformats.org/officeDocument/2006/relationships/image" Target="../media/image12.emf"/><Relationship Id="rId1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8" Type="http://schemas.openxmlformats.org/officeDocument/2006/relationships/image" Target="../media/image18.png"/><Relationship Id="rId3" Type="http://schemas.openxmlformats.org/officeDocument/2006/relationships/tags" Target="../tags/tag12.xml"/><Relationship Id="rId7" Type="http://schemas.openxmlformats.org/officeDocument/2006/relationships/slideLayout" Target="../slideLayouts/slideLayout6.xml"/><Relationship Id="rId12" Type="http://schemas.openxmlformats.org/officeDocument/2006/relationships/image" Target="../media/image4.png"/><Relationship Id="rId17" Type="http://schemas.openxmlformats.org/officeDocument/2006/relationships/tags" Target="../tags/tag1200.xml"/><Relationship Id="rId2" Type="http://schemas.openxmlformats.org/officeDocument/2006/relationships/tags" Target="../tags/tag11.xml"/><Relationship Id="rId16" Type="http://schemas.openxmlformats.org/officeDocument/2006/relationships/image" Target="../media/image170.png"/><Relationship Id="rId1" Type="http://schemas.openxmlformats.org/officeDocument/2006/relationships/vmlDrawing" Target="../drawings/vmlDrawing3.vml"/><Relationship Id="rId6" Type="http://schemas.openxmlformats.org/officeDocument/2006/relationships/tags" Target="../tags/tag15.xml"/><Relationship Id="rId11" Type="http://schemas.openxmlformats.org/officeDocument/2006/relationships/image" Target="../media/image3.png"/><Relationship Id="rId5" Type="http://schemas.openxmlformats.org/officeDocument/2006/relationships/tags" Target="../tags/tag14.xml"/><Relationship Id="rId15" Type="http://schemas.openxmlformats.org/officeDocument/2006/relationships/tags" Target="../tags/tag1100.xml"/><Relationship Id="rId10" Type="http://schemas.openxmlformats.org/officeDocument/2006/relationships/image" Target="../media/image2.png"/><Relationship Id="rId4" Type="http://schemas.openxmlformats.org/officeDocument/2006/relationships/tags" Target="../tags/tag13.xml"/><Relationship Id="rId9" Type="http://schemas.openxmlformats.org/officeDocument/2006/relationships/image" Target="../media/image12.emf"/><Relationship Id="rId14" Type="http://schemas.openxmlformats.org/officeDocument/2006/relationships/image" Target="../media/image160.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4.png"/><Relationship Id="rId1" Type="http://schemas.openxmlformats.org/officeDocument/2006/relationships/slideLayout" Target="../slideLayouts/slideLayout2.xml"/><Relationship Id="rId49" Type="http://schemas.openxmlformats.org/officeDocument/2006/relationships/image" Target="../media/image33.emf"/></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50" Type="http://schemas.openxmlformats.org/officeDocument/2006/relationships/image" Target="../media/image200.png"/><Relationship Id="rId2" Type="http://schemas.openxmlformats.org/officeDocument/2006/relationships/image" Target="../media/image25.png"/><Relationship Id="rId1" Type="http://schemas.openxmlformats.org/officeDocument/2006/relationships/slideLayout" Target="../slideLayouts/slideLayout2.xml"/><Relationship Id="rId49" Type="http://schemas.openxmlformats.org/officeDocument/2006/relationships/image" Target="../media/image3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ise.cgu.edu/cltmod/reviewclt.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ENGR 216 – Spring 2019</a:t>
            </a:r>
            <a:br>
              <a:rPr lang="en-US" sz="2800" dirty="0" smtClean="0"/>
            </a:br>
            <a:endParaRPr lang="en-US" sz="2800" dirty="0"/>
          </a:p>
        </p:txBody>
      </p:sp>
      <p:sp>
        <p:nvSpPr>
          <p:cNvPr id="3" name="Subtitle 2"/>
          <p:cNvSpPr>
            <a:spLocks noGrp="1"/>
          </p:cNvSpPr>
          <p:nvPr>
            <p:ph type="subTitle" idx="1"/>
          </p:nvPr>
        </p:nvSpPr>
        <p:spPr>
          <a:xfrm>
            <a:off x="1371600" y="3200400"/>
            <a:ext cx="6400800" cy="2286000"/>
          </a:xfrm>
        </p:spPr>
        <p:txBody>
          <a:bodyPr/>
          <a:lstStyle/>
          <a:p>
            <a:r>
              <a:rPr lang="en-US" sz="2000" dirty="0" smtClean="0"/>
              <a:t>Class 05</a:t>
            </a:r>
          </a:p>
          <a:p>
            <a:endParaRPr lang="en-US" sz="2000" dirty="0" smtClean="0"/>
          </a:p>
          <a:p>
            <a:r>
              <a:rPr lang="en-US" sz="2000" dirty="0" smtClean="0"/>
              <a:t>Descriptive Statistics - II</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 (CI)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Here is the scenario:</a:t>
                </a:r>
              </a:p>
              <a:p>
                <a:pPr lvl="1"/>
                <a:r>
                  <a:rPr lang="en-US" dirty="0" smtClean="0"/>
                  <a:t>We </a:t>
                </a:r>
                <a:r>
                  <a:rPr lang="en-US" dirty="0" smtClean="0">
                    <a:solidFill>
                      <a:srgbClr val="00B050"/>
                    </a:solidFill>
                  </a:rPr>
                  <a:t>know the variance, </a:t>
                </a:r>
                <a14:m>
                  <m:oMath xmlns:m="http://schemas.openxmlformats.org/officeDocument/2006/math">
                    <m:r>
                      <a:rPr lang="el-GR" i="1" dirty="0" smtClean="0">
                        <a:solidFill>
                          <a:srgbClr val="00B050"/>
                        </a:solidFill>
                        <a:latin typeface="Cambria Math" panose="02040503050406030204" pitchFamily="18" charset="0"/>
                      </a:rPr>
                      <m:t>𝜎</m:t>
                    </m:r>
                    <m:r>
                      <a:rPr lang="en-US" i="1" baseline="30000" dirty="0" smtClean="0">
                        <a:solidFill>
                          <a:srgbClr val="00B050"/>
                        </a:solidFill>
                        <a:latin typeface="Cambria Math" panose="02040503050406030204" pitchFamily="18" charset="0"/>
                      </a:rPr>
                      <m:t>2</m:t>
                    </m:r>
                  </m:oMath>
                </a14:m>
                <a:r>
                  <a:rPr lang="en-US" dirty="0" smtClean="0"/>
                  <a:t> (or standard deviation, </a:t>
                </a:r>
                <a14:m>
                  <m:oMath xmlns:m="http://schemas.openxmlformats.org/officeDocument/2006/math">
                    <m:r>
                      <a:rPr lang="el-GR" i="1" dirty="0" smtClean="0">
                        <a:latin typeface="Cambria Math" panose="02040503050406030204" pitchFamily="18" charset="0"/>
                      </a:rPr>
                      <m:t>𝜎</m:t>
                    </m:r>
                  </m:oMath>
                </a14:m>
                <a:r>
                  <a:rPr lang="en-US" dirty="0" smtClean="0"/>
                  <a:t>) of a </a:t>
                </a:r>
                <a:r>
                  <a:rPr lang="en-US" i="1" u="sng" dirty="0" smtClean="0"/>
                  <a:t>population</a:t>
                </a:r>
              </a:p>
              <a:p>
                <a:pPr lvl="1"/>
                <a:r>
                  <a:rPr lang="en-US" dirty="0" smtClean="0"/>
                  <a:t>However, </a:t>
                </a:r>
                <a:r>
                  <a:rPr lang="en-US" dirty="0" smtClean="0">
                    <a:solidFill>
                      <a:srgbClr val="FF0000"/>
                    </a:solidFill>
                  </a:rPr>
                  <a:t>we don’t know the mean </a:t>
                </a:r>
                <a:r>
                  <a:rPr lang="en-US" dirty="0" smtClean="0"/>
                  <a:t>of the </a:t>
                </a:r>
                <a:r>
                  <a:rPr lang="en-US" i="1" u="sng" dirty="0" smtClean="0"/>
                  <a:t>population</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a:t>
                </a:r>
                <a:endParaRPr lang="en-US" i="1" u="sng" dirty="0" smtClean="0"/>
              </a:p>
              <a:p>
                <a:pPr lvl="1"/>
                <a:endParaRPr lang="en-US" dirty="0"/>
              </a:p>
              <a:p>
                <a:pPr lvl="1"/>
                <a:r>
                  <a:rPr lang="en-US" dirty="0" smtClean="0"/>
                  <a:t>Our job is to specify (1) an interval and (2) a confidence level that the true mean of the population lies within the interval</a:t>
                </a:r>
              </a:p>
              <a:p>
                <a:pPr lvl="1"/>
                <a:r>
                  <a:rPr lang="en-US" dirty="0" smtClean="0"/>
                  <a:t>We use a sample mean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oMath>
                </a14:m>
                <a:r>
                  <a:rPr lang="en-US" dirty="0" smtClean="0"/>
                  <a:t>) and the size of the sample (</a:t>
                </a:r>
                <a14:m>
                  <m:oMath xmlns:m="http://schemas.openxmlformats.org/officeDocument/2006/math">
                    <m:r>
                      <a:rPr lang="en-US" b="0" i="1" dirty="0" smtClean="0">
                        <a:latin typeface="Cambria Math" panose="02040503050406030204" pitchFamily="18" charset="0"/>
                      </a:rPr>
                      <m:t>𝑁</m:t>
                    </m:r>
                  </m:oMath>
                </a14:m>
                <a:r>
                  <a:rPr lang="en-US" dirty="0" smtClean="0"/>
                  <a:t>) to calculate the two values that define the interval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42" r="-3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3058015430"/>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Confidence Interval (CI)</a:t>
            </a:r>
            <a:endParaRPr lang="en-US" dirty="0">
              <a:uFillTx/>
            </a:endParaRPr>
          </a:p>
        </p:txBody>
      </p:sp>
      <p:sp>
        <p:nvSpPr>
          <p:cNvPr id="3" name="Content Placeholder 2"/>
          <p:cNvSpPr>
            <a:spLocks noGrp="1"/>
          </p:cNvSpPr>
          <p:nvPr>
            <p:ph sz="quarter" idx="1"/>
          </p:nvPr>
        </p:nvSpPr>
        <p:spPr>
          <a:xfrm>
            <a:off x="457200" y="1371600"/>
            <a:ext cx="8229600" cy="4785360"/>
          </a:xfrm>
        </p:spPr>
        <p:txBody>
          <a:bodyPr>
            <a:noAutofit/>
          </a:bodyPr>
          <a:lstStyle/>
          <a:p>
            <a:r>
              <a:rPr lang="en-US" dirty="0">
                <a:uFillTx/>
              </a:rPr>
              <a:t>The Need: Point estimate does not provide enough information about a </a:t>
            </a:r>
            <a:r>
              <a:rPr lang="en-US" dirty="0" smtClean="0">
                <a:uFillTx/>
              </a:rPr>
              <a:t>parameter</a:t>
            </a:r>
          </a:p>
          <a:p>
            <a:endParaRPr lang="en-US" dirty="0" smtClean="0">
              <a:uFillTx/>
            </a:endParaRPr>
          </a:p>
          <a:p>
            <a:r>
              <a:rPr lang="en-US" dirty="0" smtClean="0">
                <a:uFillTx/>
              </a:rPr>
              <a:t>Usually</a:t>
            </a:r>
            <a:r>
              <a:rPr lang="en-US" dirty="0">
                <a:uFillTx/>
              </a:rPr>
              <a:t>, we prefer to have an interval in which we would expect to find the true mean. This interval is called Confidence Interval (CI</a:t>
            </a:r>
            <a:r>
              <a:rPr lang="en-US" dirty="0" smtClean="0">
                <a:uFillTx/>
              </a:rPr>
              <a:t>).</a:t>
            </a:r>
          </a:p>
          <a:p>
            <a:endParaRPr lang="en-US" dirty="0">
              <a:uFillTx/>
            </a:endParaRPr>
          </a:p>
          <a:p>
            <a:r>
              <a:rPr lang="en-US" b="1" i="1" dirty="0" smtClean="0">
                <a:uFillTx/>
                <a:latin typeface="Times New Roman" pitchFamily="18" charset="0"/>
                <a:cs typeface="Times New Roman" pitchFamily="18" charset="0"/>
              </a:rPr>
              <a:t>L</a:t>
            </a:r>
            <a:r>
              <a:rPr lang="en-US" i="1" dirty="0" smtClean="0">
                <a:uFillTx/>
                <a:latin typeface="Times New Roman" pitchFamily="18" charset="0"/>
                <a:cs typeface="Times New Roman" pitchFamily="18" charset="0"/>
              </a:rPr>
              <a:t> </a:t>
            </a:r>
            <a:r>
              <a:rPr lang="en-US" dirty="0">
                <a:uFillTx/>
              </a:rPr>
              <a:t>is the lower confidence limit and </a:t>
            </a:r>
            <a:r>
              <a:rPr lang="en-US" b="1" i="1" dirty="0">
                <a:uFillTx/>
                <a:latin typeface="Times New Roman" pitchFamily="18" charset="0"/>
                <a:cs typeface="Times New Roman" pitchFamily="18" charset="0"/>
              </a:rPr>
              <a:t>U</a:t>
            </a:r>
            <a:r>
              <a:rPr lang="en-US" dirty="0">
                <a:uFillTx/>
              </a:rPr>
              <a:t> is the upper confidence </a:t>
            </a:r>
            <a:r>
              <a:rPr lang="en-US" dirty="0" smtClean="0">
                <a:uFillTx/>
              </a:rPr>
              <a:t>limit</a:t>
            </a:r>
          </a:p>
          <a:p>
            <a:endParaRPr lang="en-US" dirty="0">
              <a:uFillTx/>
            </a:endParaRPr>
          </a:p>
          <a:p>
            <a:r>
              <a:rPr lang="en-US" dirty="0" smtClean="0">
                <a:uFillTx/>
              </a:rPr>
              <a:t>We would say, for example, that we are 95% confident that the true mean lies between </a:t>
            </a:r>
            <a:r>
              <a:rPr lang="en-US" b="1" i="1" dirty="0">
                <a:uFillTx/>
                <a:latin typeface="Times New Roman" pitchFamily="18" charset="0"/>
                <a:cs typeface="Times New Roman" pitchFamily="18" charset="0"/>
              </a:rPr>
              <a:t>L</a:t>
            </a:r>
            <a:r>
              <a:rPr lang="en-US" dirty="0" smtClean="0">
                <a:uFillTx/>
              </a:rPr>
              <a:t> and </a:t>
            </a:r>
            <a:r>
              <a:rPr lang="en-US" b="1" i="1" dirty="0" smtClean="0">
                <a:uFillTx/>
                <a:latin typeface="Times New Roman" pitchFamily="18" charset="0"/>
                <a:cs typeface="Times New Roman" pitchFamily="18" charset="0"/>
              </a:rPr>
              <a:t>U</a:t>
            </a:r>
            <a:endParaRPr lang="en-US" dirty="0" smtClean="0">
              <a:uFillTx/>
            </a:endParaRPr>
          </a:p>
        </p:txBody>
      </p:sp>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uFillTx/>
              </a:rPr>
              <a:pPr/>
              <a:t>11</a:t>
            </a:fld>
            <a:endParaRPr lang="en-US">
              <a:solidFill>
                <a:srgbClr val="000000"/>
              </a:solidFill>
              <a:uFillTx/>
            </a:endParaRPr>
          </a:p>
        </p:txBody>
      </p:sp>
    </p:spTree>
    <p:extLst>
      <p:ext uri="{BB962C8B-B14F-4D97-AF65-F5344CB8AC3E}">
        <p14:creationId xmlns:p14="http://schemas.microsoft.com/office/powerpoint/2010/main" val="1154402172"/>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7221" y="1097675"/>
            <a:ext cx="7046107" cy="4563151"/>
            <a:chOff x="1254743" y="1780515"/>
            <a:chExt cx="7046107" cy="4563151"/>
          </a:xfrm>
        </p:grpSpPr>
        <p:graphicFrame>
          <p:nvGraphicFramePr>
            <p:cNvPr id="45058" name="Object 2"/>
            <p:cNvGraphicFramePr>
              <a:graphicFrameLocks noChangeAspect="1"/>
            </p:cNvGraphicFramePr>
            <p:nvPr>
              <p:custDataLst>
                <p:tags r:id="rId4"/>
              </p:custDataLst>
              <p:extLst/>
            </p:nvPr>
          </p:nvGraphicFramePr>
          <p:xfrm>
            <a:off x="1254743" y="1780515"/>
            <a:ext cx="7046107" cy="4289689"/>
          </p:xfrm>
          <a:graphic>
            <a:graphicData uri="http://schemas.openxmlformats.org/presentationml/2006/ole">
              <mc:AlternateContent xmlns:mc="http://schemas.openxmlformats.org/markup-compatibility/2006">
                <mc:Choice xmlns:v="urn:schemas-microsoft-com:vml" Requires="v">
                  <p:oleObj spid="_x0000_s124952" name="Worksheet" r:id="rId8" imgW="5924340" imgH="3822625" progId="Excel.Sheet.8">
                    <p:embed/>
                  </p:oleObj>
                </mc:Choice>
                <mc:Fallback>
                  <p:oleObj name="Worksheet" r:id="rId8" imgW="5924340" imgH="3822625" progId="Excel.Sheet.8">
                    <p:embed/>
                    <p:pic>
                      <p:nvPicPr>
                        <p:cNvPr id="0" name=""/>
                        <p:cNvPicPr>
                          <a:picLocks noChangeAspect="1" noChangeArrowheads="1"/>
                        </p:cNvPicPr>
                        <p:nvPr/>
                      </p:nvPicPr>
                      <p:blipFill>
                        <a:blip r:embed="rId9"/>
                        <a:srcRect/>
                        <a:stretch>
                          <a:fillRect/>
                        </a:stretch>
                      </p:blipFill>
                      <p:spPr bwMode="auto">
                        <a:xfrm>
                          <a:off x="1254743" y="1780515"/>
                          <a:ext cx="7046107" cy="4289689"/>
                        </a:xfrm>
                        <a:prstGeom prst="rect">
                          <a:avLst/>
                        </a:prstGeom>
                        <a:noFill/>
                        <a:ln>
                          <a:noFill/>
                        </a:ln>
                        <a:effectLst/>
                        <a:extLst/>
                      </p:spPr>
                    </p:pic>
                  </p:oleObj>
                </mc:Fallback>
              </mc:AlternateContent>
            </a:graphicData>
          </a:graphic>
        </p:graphicFrame>
        <p:sp>
          <p:nvSpPr>
            <p:cNvPr id="45059" name="Line 3"/>
            <p:cNvSpPr>
              <a:spLocks noChangeShapeType="1"/>
            </p:cNvSpPr>
            <p:nvPr>
              <p:custDataLst>
                <p:tags r:id="rId5"/>
              </p:custDataLst>
            </p:nvPr>
          </p:nvSpPr>
          <p:spPr bwMode="auto">
            <a:xfrm flipV="1">
              <a:off x="5400675" y="2965450"/>
              <a:ext cx="0" cy="2971800"/>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45061" name="Text Box 5"/>
            <p:cNvSpPr txBox="1">
              <a:spLocks noChangeArrowheads="1"/>
            </p:cNvSpPr>
            <p:nvPr>
              <p:custDataLst>
                <p:tags r:id="rId6"/>
              </p:custDataLst>
            </p:nvPr>
          </p:nvSpPr>
          <p:spPr bwMode="auto">
            <a:xfrm>
              <a:off x="5232401" y="5886466"/>
              <a:ext cx="336550" cy="457200"/>
            </a:xfrm>
            <a:prstGeom prst="rect">
              <a:avLst/>
            </a:prstGeom>
            <a:noFill/>
            <a:ln w="9525">
              <a:noFill/>
              <a:miter lim="800000"/>
              <a:headEnd/>
              <a:tailEnd/>
            </a:ln>
            <a:effectLst/>
          </p:spPr>
          <p:txBody>
            <a:bodyPr wrap="none">
              <a:spAutoFit/>
            </a:bodyPr>
            <a:lstStyle/>
            <a:p>
              <a:pPr algn="ctr">
                <a:spcBef>
                  <a:spcPct val="0"/>
                </a:spcBef>
              </a:pPr>
              <a:r>
                <a:rPr lang="en-US" sz="2400" dirty="0">
                  <a:solidFill>
                    <a:srgbClr val="000000"/>
                  </a:solidFill>
                  <a:latin typeface="Times New Roman" pitchFamily="18" charset="0"/>
                  <a:sym typeface="Symbol" pitchFamily="18" charset="2"/>
                </a:rPr>
                <a:t>0</a:t>
              </a:r>
              <a:endParaRPr lang="en-US" sz="2400" dirty="0">
                <a:solidFill>
                  <a:srgbClr val="000000"/>
                </a:solidFill>
                <a:latin typeface="Times New Roman" pitchFamily="18" charset="0"/>
              </a:endParaRPr>
            </a:p>
          </p:txBody>
        </p:sp>
        <p:grpSp>
          <p:nvGrpSpPr>
            <p:cNvPr id="4" name="Group 10"/>
            <p:cNvGrpSpPr>
              <a:grpSpLocks/>
            </p:cNvGrpSpPr>
            <p:nvPr/>
          </p:nvGrpSpPr>
          <p:grpSpPr bwMode="auto">
            <a:xfrm>
              <a:off x="4791076" y="3327400"/>
              <a:ext cx="1223963" cy="2438400"/>
              <a:chOff x="2928" y="1344"/>
              <a:chExt cx="771" cy="1536"/>
            </a:xfrm>
          </p:grpSpPr>
          <p:sp>
            <p:nvSpPr>
              <p:cNvPr id="45069" name="Freeform 13"/>
              <p:cNvSpPr>
                <a:spLocks/>
              </p:cNvSpPr>
              <p:nvPr/>
            </p:nvSpPr>
            <p:spPr bwMode="auto">
              <a:xfrm>
                <a:off x="2928" y="1376"/>
                <a:ext cx="771" cy="1491"/>
              </a:xfrm>
              <a:custGeom>
                <a:avLst/>
                <a:gdLst/>
                <a:ahLst/>
                <a:cxnLst>
                  <a:cxn ang="0">
                    <a:pos x="3" y="1467"/>
                  </a:cxn>
                  <a:cxn ang="0">
                    <a:pos x="3" y="507"/>
                  </a:cxn>
                  <a:cxn ang="0">
                    <a:pos x="51" y="411"/>
                  </a:cxn>
                  <a:cxn ang="0">
                    <a:pos x="99" y="315"/>
                  </a:cxn>
                  <a:cxn ang="0">
                    <a:pos x="147" y="219"/>
                  </a:cxn>
                  <a:cxn ang="0">
                    <a:pos x="243" y="75"/>
                  </a:cxn>
                  <a:cxn ang="0">
                    <a:pos x="318" y="20"/>
                  </a:cxn>
                  <a:cxn ang="0">
                    <a:pos x="360" y="3"/>
                  </a:cxn>
                  <a:cxn ang="0">
                    <a:pos x="387" y="0"/>
                  </a:cxn>
                  <a:cxn ang="0">
                    <a:pos x="428" y="0"/>
                  </a:cxn>
                  <a:cxn ang="0">
                    <a:pos x="459" y="20"/>
                  </a:cxn>
                  <a:cxn ang="0">
                    <a:pos x="510" y="48"/>
                  </a:cxn>
                  <a:cxn ang="0">
                    <a:pos x="545" y="85"/>
                  </a:cxn>
                  <a:cxn ang="0">
                    <a:pos x="572" y="120"/>
                  </a:cxn>
                  <a:cxn ang="0">
                    <a:pos x="620" y="188"/>
                  </a:cxn>
                  <a:cxn ang="0">
                    <a:pos x="654" y="243"/>
                  </a:cxn>
                  <a:cxn ang="0">
                    <a:pos x="699" y="322"/>
                  </a:cxn>
                  <a:cxn ang="0">
                    <a:pos x="726" y="384"/>
                  </a:cxn>
                  <a:cxn ang="0">
                    <a:pos x="757" y="435"/>
                  </a:cxn>
                  <a:cxn ang="0">
                    <a:pos x="771" y="469"/>
                  </a:cxn>
                  <a:cxn ang="0">
                    <a:pos x="771" y="1491"/>
                  </a:cxn>
                  <a:cxn ang="0">
                    <a:pos x="0" y="1491"/>
                  </a:cxn>
                  <a:cxn ang="0">
                    <a:pos x="3" y="1467"/>
                  </a:cxn>
                </a:cxnLst>
                <a:rect l="0" t="0" r="r" b="b"/>
                <a:pathLst>
                  <a:path w="771" h="1491">
                    <a:moveTo>
                      <a:pt x="3" y="1467"/>
                    </a:moveTo>
                    <a:lnTo>
                      <a:pt x="3" y="507"/>
                    </a:lnTo>
                    <a:lnTo>
                      <a:pt x="51" y="411"/>
                    </a:lnTo>
                    <a:lnTo>
                      <a:pt x="99" y="315"/>
                    </a:lnTo>
                    <a:lnTo>
                      <a:pt x="147" y="219"/>
                    </a:lnTo>
                    <a:lnTo>
                      <a:pt x="243" y="75"/>
                    </a:lnTo>
                    <a:lnTo>
                      <a:pt x="318" y="20"/>
                    </a:lnTo>
                    <a:lnTo>
                      <a:pt x="360" y="3"/>
                    </a:lnTo>
                    <a:lnTo>
                      <a:pt x="387" y="0"/>
                    </a:lnTo>
                    <a:lnTo>
                      <a:pt x="428" y="0"/>
                    </a:lnTo>
                    <a:lnTo>
                      <a:pt x="459" y="20"/>
                    </a:lnTo>
                    <a:lnTo>
                      <a:pt x="510" y="48"/>
                    </a:lnTo>
                    <a:lnTo>
                      <a:pt x="545" y="85"/>
                    </a:lnTo>
                    <a:lnTo>
                      <a:pt x="572" y="120"/>
                    </a:lnTo>
                    <a:lnTo>
                      <a:pt x="620" y="188"/>
                    </a:lnTo>
                    <a:lnTo>
                      <a:pt x="654" y="243"/>
                    </a:lnTo>
                    <a:lnTo>
                      <a:pt x="699" y="322"/>
                    </a:lnTo>
                    <a:lnTo>
                      <a:pt x="726" y="384"/>
                    </a:lnTo>
                    <a:lnTo>
                      <a:pt x="757" y="435"/>
                    </a:lnTo>
                    <a:lnTo>
                      <a:pt x="771" y="469"/>
                    </a:lnTo>
                    <a:lnTo>
                      <a:pt x="771" y="1491"/>
                    </a:lnTo>
                    <a:lnTo>
                      <a:pt x="0" y="1491"/>
                    </a:lnTo>
                    <a:lnTo>
                      <a:pt x="3" y="1467"/>
                    </a:lnTo>
                    <a:close/>
                  </a:path>
                </a:pathLst>
              </a:custGeom>
              <a:solidFill>
                <a:srgbClr val="FF3300"/>
              </a:solidFill>
              <a:ln w="9525" cap="flat" cmpd="sng">
                <a:noFill/>
                <a:prstDash val="solid"/>
                <a:round/>
                <a:headEnd/>
                <a:tailEnd/>
              </a:ln>
              <a:effectLst/>
            </p:spPr>
            <p:txBody>
              <a:bodyPr/>
              <a:lstStyle/>
              <a:p>
                <a:endParaRPr lang="en-US">
                  <a:solidFill>
                    <a:srgbClr val="000000"/>
                  </a:solidFill>
                </a:endParaRPr>
              </a:p>
            </p:txBody>
          </p:sp>
          <p:sp>
            <p:nvSpPr>
              <p:cNvPr id="45070" name="Line 14"/>
              <p:cNvSpPr>
                <a:spLocks noChangeShapeType="1"/>
              </p:cNvSpPr>
              <p:nvPr/>
            </p:nvSpPr>
            <p:spPr bwMode="auto">
              <a:xfrm>
                <a:off x="3312" y="1344"/>
                <a:ext cx="0" cy="1536"/>
              </a:xfrm>
              <a:prstGeom prst="line">
                <a:avLst/>
              </a:prstGeom>
              <a:noFill/>
              <a:ln w="9525">
                <a:solidFill>
                  <a:schemeClr val="bg1"/>
                </a:solidFill>
                <a:round/>
                <a:headEnd/>
                <a:tailEnd/>
              </a:ln>
              <a:effectLst/>
            </p:spPr>
            <p:txBody>
              <a:bodyPr/>
              <a:lstStyle/>
              <a:p>
                <a:endParaRPr lang="en-US">
                  <a:solidFill>
                    <a:srgbClr val="000000"/>
                  </a:solidFill>
                </a:endParaRPr>
              </a:p>
            </p:txBody>
          </p:sp>
        </p:grpSp>
        <p:grpSp>
          <p:nvGrpSpPr>
            <p:cNvPr id="7" name="Group 23"/>
            <p:cNvGrpSpPr>
              <a:grpSpLocks/>
            </p:cNvGrpSpPr>
            <p:nvPr/>
          </p:nvGrpSpPr>
          <p:grpSpPr bwMode="auto">
            <a:xfrm>
              <a:off x="4175126" y="3346450"/>
              <a:ext cx="2443163" cy="2438400"/>
              <a:chOff x="2544" y="1344"/>
              <a:chExt cx="1539" cy="1536"/>
            </a:xfrm>
          </p:grpSpPr>
          <p:sp>
            <p:nvSpPr>
              <p:cNvPr id="45083" name="Freeform 27"/>
              <p:cNvSpPr>
                <a:spLocks/>
              </p:cNvSpPr>
              <p:nvPr/>
            </p:nvSpPr>
            <p:spPr bwMode="auto">
              <a:xfrm>
                <a:off x="2544" y="1376"/>
                <a:ext cx="1539" cy="1487"/>
              </a:xfrm>
              <a:custGeom>
                <a:avLst/>
                <a:gdLst/>
                <a:ahLst/>
                <a:cxnLst>
                  <a:cxn ang="0">
                    <a:pos x="387" y="507"/>
                  </a:cxn>
                  <a:cxn ang="0">
                    <a:pos x="435" y="411"/>
                  </a:cxn>
                  <a:cxn ang="0">
                    <a:pos x="483" y="315"/>
                  </a:cxn>
                  <a:cxn ang="0">
                    <a:pos x="531" y="219"/>
                  </a:cxn>
                  <a:cxn ang="0">
                    <a:pos x="627" y="75"/>
                  </a:cxn>
                  <a:cxn ang="0">
                    <a:pos x="702" y="20"/>
                  </a:cxn>
                  <a:cxn ang="0">
                    <a:pos x="744" y="3"/>
                  </a:cxn>
                  <a:cxn ang="0">
                    <a:pos x="771" y="0"/>
                  </a:cxn>
                  <a:cxn ang="0">
                    <a:pos x="812" y="0"/>
                  </a:cxn>
                  <a:cxn ang="0">
                    <a:pos x="843" y="20"/>
                  </a:cxn>
                  <a:cxn ang="0">
                    <a:pos x="894" y="48"/>
                  </a:cxn>
                  <a:cxn ang="0">
                    <a:pos x="929" y="85"/>
                  </a:cxn>
                  <a:cxn ang="0">
                    <a:pos x="956" y="120"/>
                  </a:cxn>
                  <a:cxn ang="0">
                    <a:pos x="1004" y="188"/>
                  </a:cxn>
                  <a:cxn ang="0">
                    <a:pos x="1038" y="243"/>
                  </a:cxn>
                  <a:cxn ang="0">
                    <a:pos x="1083" y="322"/>
                  </a:cxn>
                  <a:cxn ang="0">
                    <a:pos x="1110" y="384"/>
                  </a:cxn>
                  <a:cxn ang="0">
                    <a:pos x="1141" y="435"/>
                  </a:cxn>
                  <a:cxn ang="0">
                    <a:pos x="1155" y="469"/>
                  </a:cxn>
                  <a:cxn ang="0">
                    <a:pos x="1196" y="544"/>
                  </a:cxn>
                  <a:cxn ang="0">
                    <a:pos x="1230" y="620"/>
                  </a:cxn>
                  <a:cxn ang="0">
                    <a:pos x="1254" y="674"/>
                  </a:cxn>
                  <a:cxn ang="0">
                    <a:pos x="1285" y="740"/>
                  </a:cxn>
                  <a:cxn ang="0">
                    <a:pos x="1306" y="777"/>
                  </a:cxn>
                  <a:cxn ang="0">
                    <a:pos x="1326" y="818"/>
                  </a:cxn>
                  <a:cxn ang="0">
                    <a:pos x="1347" y="863"/>
                  </a:cxn>
                  <a:cxn ang="0">
                    <a:pos x="1388" y="932"/>
                  </a:cxn>
                  <a:cxn ang="0">
                    <a:pos x="1409" y="980"/>
                  </a:cxn>
                  <a:cxn ang="0">
                    <a:pos x="1426" y="1014"/>
                  </a:cxn>
                  <a:cxn ang="0">
                    <a:pos x="1450" y="1052"/>
                  </a:cxn>
                  <a:cxn ang="0">
                    <a:pos x="1474" y="1089"/>
                  </a:cxn>
                  <a:cxn ang="0">
                    <a:pos x="1501" y="1127"/>
                  </a:cxn>
                  <a:cxn ang="0">
                    <a:pos x="1539" y="1182"/>
                  </a:cxn>
                  <a:cxn ang="0">
                    <a:pos x="1539" y="1487"/>
                  </a:cxn>
                  <a:cxn ang="0">
                    <a:pos x="0" y="1480"/>
                  </a:cxn>
                  <a:cxn ang="0">
                    <a:pos x="3" y="1206"/>
                  </a:cxn>
                  <a:cxn ang="0">
                    <a:pos x="30" y="1158"/>
                  </a:cxn>
                  <a:cxn ang="0">
                    <a:pos x="68" y="1106"/>
                  </a:cxn>
                  <a:cxn ang="0">
                    <a:pos x="102" y="1052"/>
                  </a:cxn>
                  <a:cxn ang="0">
                    <a:pos x="133" y="1007"/>
                  </a:cxn>
                  <a:cxn ang="0">
                    <a:pos x="164" y="959"/>
                  </a:cxn>
                  <a:cxn ang="0">
                    <a:pos x="205" y="880"/>
                  </a:cxn>
                  <a:cxn ang="0">
                    <a:pos x="250" y="791"/>
                  </a:cxn>
                  <a:cxn ang="0">
                    <a:pos x="288" y="729"/>
                  </a:cxn>
                  <a:cxn ang="0">
                    <a:pos x="315" y="668"/>
                  </a:cxn>
                  <a:cxn ang="0">
                    <a:pos x="342" y="613"/>
                  </a:cxn>
                  <a:cxn ang="0">
                    <a:pos x="387" y="507"/>
                  </a:cxn>
                </a:cxnLst>
                <a:rect l="0" t="0" r="r" b="b"/>
                <a:pathLst>
                  <a:path w="1539" h="1487">
                    <a:moveTo>
                      <a:pt x="387" y="507"/>
                    </a:moveTo>
                    <a:lnTo>
                      <a:pt x="435" y="411"/>
                    </a:lnTo>
                    <a:lnTo>
                      <a:pt x="483" y="315"/>
                    </a:lnTo>
                    <a:lnTo>
                      <a:pt x="531" y="219"/>
                    </a:lnTo>
                    <a:lnTo>
                      <a:pt x="627" y="75"/>
                    </a:lnTo>
                    <a:lnTo>
                      <a:pt x="702" y="20"/>
                    </a:lnTo>
                    <a:lnTo>
                      <a:pt x="744" y="3"/>
                    </a:lnTo>
                    <a:lnTo>
                      <a:pt x="771" y="0"/>
                    </a:lnTo>
                    <a:lnTo>
                      <a:pt x="812" y="0"/>
                    </a:lnTo>
                    <a:lnTo>
                      <a:pt x="843" y="20"/>
                    </a:lnTo>
                    <a:lnTo>
                      <a:pt x="894" y="48"/>
                    </a:lnTo>
                    <a:lnTo>
                      <a:pt x="929" y="85"/>
                    </a:lnTo>
                    <a:lnTo>
                      <a:pt x="956" y="120"/>
                    </a:lnTo>
                    <a:lnTo>
                      <a:pt x="1004" y="188"/>
                    </a:lnTo>
                    <a:lnTo>
                      <a:pt x="1038" y="243"/>
                    </a:lnTo>
                    <a:lnTo>
                      <a:pt x="1083" y="322"/>
                    </a:lnTo>
                    <a:lnTo>
                      <a:pt x="1110" y="384"/>
                    </a:lnTo>
                    <a:lnTo>
                      <a:pt x="1141" y="435"/>
                    </a:lnTo>
                    <a:lnTo>
                      <a:pt x="1155" y="469"/>
                    </a:lnTo>
                    <a:lnTo>
                      <a:pt x="1196" y="544"/>
                    </a:lnTo>
                    <a:lnTo>
                      <a:pt x="1230" y="620"/>
                    </a:lnTo>
                    <a:lnTo>
                      <a:pt x="1254" y="674"/>
                    </a:lnTo>
                    <a:lnTo>
                      <a:pt x="1285" y="740"/>
                    </a:lnTo>
                    <a:lnTo>
                      <a:pt x="1306" y="777"/>
                    </a:lnTo>
                    <a:lnTo>
                      <a:pt x="1326" y="818"/>
                    </a:lnTo>
                    <a:lnTo>
                      <a:pt x="1347" y="863"/>
                    </a:lnTo>
                    <a:lnTo>
                      <a:pt x="1388" y="932"/>
                    </a:lnTo>
                    <a:lnTo>
                      <a:pt x="1409" y="980"/>
                    </a:lnTo>
                    <a:lnTo>
                      <a:pt x="1426" y="1014"/>
                    </a:lnTo>
                    <a:lnTo>
                      <a:pt x="1450" y="1052"/>
                    </a:lnTo>
                    <a:lnTo>
                      <a:pt x="1474" y="1089"/>
                    </a:lnTo>
                    <a:lnTo>
                      <a:pt x="1501" y="1127"/>
                    </a:lnTo>
                    <a:lnTo>
                      <a:pt x="1539" y="1182"/>
                    </a:lnTo>
                    <a:lnTo>
                      <a:pt x="1539" y="1487"/>
                    </a:lnTo>
                    <a:lnTo>
                      <a:pt x="0" y="1480"/>
                    </a:lnTo>
                    <a:lnTo>
                      <a:pt x="3" y="1206"/>
                    </a:lnTo>
                    <a:lnTo>
                      <a:pt x="30" y="1158"/>
                    </a:lnTo>
                    <a:lnTo>
                      <a:pt x="68" y="1106"/>
                    </a:lnTo>
                    <a:lnTo>
                      <a:pt x="102" y="1052"/>
                    </a:lnTo>
                    <a:lnTo>
                      <a:pt x="133" y="1007"/>
                    </a:lnTo>
                    <a:lnTo>
                      <a:pt x="164" y="959"/>
                    </a:lnTo>
                    <a:lnTo>
                      <a:pt x="205" y="880"/>
                    </a:lnTo>
                    <a:lnTo>
                      <a:pt x="250" y="791"/>
                    </a:lnTo>
                    <a:lnTo>
                      <a:pt x="288" y="729"/>
                    </a:lnTo>
                    <a:lnTo>
                      <a:pt x="315" y="668"/>
                    </a:lnTo>
                    <a:lnTo>
                      <a:pt x="342" y="613"/>
                    </a:lnTo>
                    <a:lnTo>
                      <a:pt x="387" y="507"/>
                    </a:lnTo>
                    <a:close/>
                  </a:path>
                </a:pathLst>
              </a:custGeom>
              <a:solidFill>
                <a:srgbClr val="FF3300"/>
              </a:solidFill>
              <a:ln w="9525" cap="flat" cmpd="sng">
                <a:noFill/>
                <a:prstDash val="solid"/>
                <a:round/>
                <a:headEnd/>
                <a:tailEnd/>
              </a:ln>
              <a:effectLst/>
            </p:spPr>
            <p:txBody>
              <a:bodyPr/>
              <a:lstStyle/>
              <a:p>
                <a:endParaRPr lang="en-US">
                  <a:solidFill>
                    <a:srgbClr val="000000"/>
                  </a:solidFill>
                </a:endParaRPr>
              </a:p>
            </p:txBody>
          </p:sp>
          <p:sp>
            <p:nvSpPr>
              <p:cNvPr id="45084" name="Line 28"/>
              <p:cNvSpPr>
                <a:spLocks noChangeShapeType="1"/>
              </p:cNvSpPr>
              <p:nvPr/>
            </p:nvSpPr>
            <p:spPr bwMode="auto">
              <a:xfrm>
                <a:off x="3312" y="1344"/>
                <a:ext cx="0" cy="1536"/>
              </a:xfrm>
              <a:prstGeom prst="line">
                <a:avLst/>
              </a:prstGeom>
              <a:noFill/>
              <a:ln w="9525">
                <a:solidFill>
                  <a:schemeClr val="bg1"/>
                </a:solidFill>
                <a:round/>
                <a:headEnd/>
                <a:tailEnd/>
              </a:ln>
              <a:effectLst/>
            </p:spPr>
            <p:txBody>
              <a:bodyPr/>
              <a:lstStyle/>
              <a:p>
                <a:endParaRPr lang="en-US">
                  <a:solidFill>
                    <a:srgbClr val="000000"/>
                  </a:solidFill>
                </a:endParaRPr>
              </a:p>
            </p:txBody>
          </p:sp>
        </p:grpSp>
      </p:grpSp>
      <mc:AlternateContent xmlns:mc="http://schemas.openxmlformats.org/markup-compatibility/2006" xmlns:a14="http://schemas.microsoft.com/office/drawing/2010/main">
        <mc:Choice Requires="a14">
          <p:sp>
            <p:nvSpPr>
              <p:cNvPr id="19" name="Title 18"/>
              <p:cNvSpPr>
                <a:spLocks noGrp="1"/>
              </p:cNvSpPr>
              <p:nvPr>
                <p:ph type="title"/>
              </p:nvPr>
            </p:nvSpPr>
            <p:spPr/>
            <p:txBody>
              <a:bodyPr/>
              <a:lstStyle/>
              <a:p>
                <a:r>
                  <a:rPr lang="en-US" dirty="0" smtClean="0"/>
                  <a:t>Alpha </a:t>
                </a:r>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a:t>
                </a:r>
                <a:endParaRPr lang="en-US" dirty="0"/>
              </a:p>
            </p:txBody>
          </p:sp>
        </mc:Choice>
        <mc:Fallback xmlns="">
          <p:sp>
            <p:nvSpPr>
              <p:cNvPr id="19" name="Title 18"/>
              <p:cNvSpPr>
                <a:spLocks noGrp="1" noRot="1" noChangeAspect="1" noMove="1" noResize="1" noEditPoints="1" noAdjustHandles="1" noChangeArrowheads="1" noChangeShapeType="1" noTextEdit="1"/>
              </p:cNvSpPr>
              <p:nvPr>
                <p:ph type="title"/>
              </p:nvPr>
            </p:nvSpPr>
            <p:spPr>
              <a:blipFill rotWithShape="1">
                <a:blip r:embed="rId11"/>
                <a:stretch>
                  <a:fillRect l="-1481"/>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3089373D-E5F2-47E1-8183-3AC7066E4EBD}" type="slidenum">
              <a:rPr lang="en-US" smtClean="0">
                <a:solidFill>
                  <a:srgbClr val="000000"/>
                </a:solidFill>
              </a:rPr>
              <a:pPr/>
              <a:t>12</a:t>
            </a:fld>
            <a:endParaRPr lang="en-US" dirty="0">
              <a:solidFill>
                <a:srgbClr val="000000"/>
              </a:solidFill>
            </a:endParaRPr>
          </a:p>
        </p:txBody>
      </p:sp>
      <p:sp>
        <p:nvSpPr>
          <p:cNvPr id="38" name="Content Placeholder 2"/>
          <p:cNvSpPr txBox="1">
            <a:spLocks/>
          </p:cNvSpPr>
          <p:nvPr/>
        </p:nvSpPr>
        <p:spPr>
          <a:xfrm>
            <a:off x="304800" y="1371600"/>
            <a:ext cx="8229600" cy="5245100"/>
          </a:xfrm>
          <a:prstGeom prst="rect">
            <a:avLst/>
          </a:prstGeom>
        </p:spPr>
        <p:txBody>
          <a:bodyPr>
            <a:normAutofit fontScale="92500" lnSpcReduction="10000"/>
          </a:bodyPr>
          <a:lstStyle>
            <a:lvl1pPr marL="342900" indent="-342900" algn="l" rtl="0" eaLnBrk="1" fontAlgn="base" hangingPunct="1">
              <a:spcBef>
                <a:spcPct val="20000"/>
              </a:spcBef>
              <a:spcAft>
                <a:spcPct val="0"/>
              </a:spcAft>
              <a:buClr>
                <a:schemeClr val="folHlink"/>
              </a:buClr>
              <a:buFont typeface="Wingdings" pitchFamily="2" charset="2"/>
              <a:buBlip>
                <a:blip r:embed="rId12"/>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itchFamily="2" charset="2"/>
              <a:buBlip>
                <a:blip r:embed="rId13"/>
              </a:buBlip>
              <a:defRPr sz="2400">
                <a:solidFill>
                  <a:schemeClr val="tx1"/>
                </a:solidFill>
                <a:latin typeface="+mn-lt"/>
              </a:defRPr>
            </a:lvl2pPr>
            <a:lvl3pPr marL="1143000" indent="-228600" algn="l" rtl="0" eaLnBrk="1" fontAlgn="base" hangingPunct="1">
              <a:spcBef>
                <a:spcPct val="20000"/>
              </a:spcBef>
              <a:spcAft>
                <a:spcPct val="0"/>
              </a:spcAft>
              <a:buClr>
                <a:schemeClr val="folHlink"/>
              </a:buClr>
              <a:buFont typeface="Wingdings" pitchFamily="2" charset="2"/>
              <a:buBlip>
                <a:blip r:embed="rId14"/>
              </a:buBlip>
              <a:defRPr>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Blip>
                <a:blip r:embed="rId14"/>
              </a:buBlip>
              <a:defRPr sz="16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9pPr>
          </a:lstStyle>
          <a:p>
            <a:pPr>
              <a:buClr>
                <a:srgbClr val="3333CC"/>
              </a:buClr>
            </a:pPr>
            <a:r>
              <a:rPr lang="en-US" sz="2200" kern="0" dirty="0" smtClean="0">
                <a:solidFill>
                  <a:srgbClr val="000000"/>
                </a:solidFill>
              </a:rPr>
              <a:t>Suppose</a:t>
            </a:r>
            <a:r>
              <a:rPr lang="en-US" sz="2200" dirty="0" smtClean="0"/>
              <a:t> </a:t>
            </a:r>
            <a:r>
              <a:rPr lang="en-US" sz="2200" dirty="0"/>
              <a:t>we </a:t>
            </a:r>
            <a:r>
              <a:rPr lang="en-US" sz="2200" dirty="0" smtClean="0"/>
              <a:t>want </a:t>
            </a:r>
            <a:r>
              <a:rPr lang="en-US" sz="2200" dirty="0"/>
              <a:t>to construct </a:t>
            </a:r>
            <a:r>
              <a:rPr lang="en-US" sz="2200" dirty="0" smtClean="0"/>
              <a:t>an interval </a:t>
            </a:r>
            <a:r>
              <a:rPr lang="en-US" sz="2200" dirty="0"/>
              <a:t>so that the probability that </a:t>
            </a:r>
            <a:r>
              <a:rPr lang="en-US" sz="2200" dirty="0" smtClean="0"/>
              <a:t>  </a:t>
            </a:r>
            <a:r>
              <a:rPr lang="en-US" sz="2200" i="1" dirty="0" err="1">
                <a:latin typeface="Times New Roman" pitchFamily="18" charset="0"/>
                <a:cs typeface="Times New Roman" pitchFamily="18" charset="0"/>
              </a:rPr>
              <a:t>z</a:t>
            </a:r>
            <a:r>
              <a:rPr lang="en-US" sz="2200" b="1" i="1" baseline="-25000" dirty="0" err="1">
                <a:latin typeface="Times New Roman" pitchFamily="18" charset="0"/>
                <a:cs typeface="Times New Roman" pitchFamily="18" charset="0"/>
              </a:rPr>
              <a:t>L</a:t>
            </a:r>
            <a:r>
              <a:rPr lang="en-US" sz="2200" dirty="0" smtClean="0"/>
              <a:t> </a:t>
            </a:r>
            <a:r>
              <a:rPr lang="en-US" sz="2200" dirty="0"/>
              <a:t>&lt; </a:t>
            </a:r>
            <a:r>
              <a:rPr lang="en-US" sz="2200" i="1" dirty="0" smtClean="0"/>
              <a:t>z</a:t>
            </a:r>
            <a:r>
              <a:rPr lang="en-US" sz="2200" dirty="0" smtClean="0"/>
              <a:t> </a:t>
            </a:r>
            <a:r>
              <a:rPr lang="en-US" sz="2200" dirty="0"/>
              <a:t>&lt; </a:t>
            </a:r>
            <a:r>
              <a:rPr lang="en-US" sz="2200" i="1" dirty="0" err="1" smtClean="0">
                <a:latin typeface="Times New Roman" pitchFamily="18" charset="0"/>
                <a:cs typeface="Times New Roman" pitchFamily="18" charset="0"/>
              </a:rPr>
              <a:t>z</a:t>
            </a:r>
            <a:r>
              <a:rPr lang="en-US" sz="2200" b="1" i="1" baseline="-25000" dirty="0" err="1" smtClean="0">
                <a:latin typeface="Times New Roman" pitchFamily="18" charset="0"/>
                <a:cs typeface="Times New Roman" pitchFamily="18" charset="0"/>
              </a:rPr>
              <a:t>U</a:t>
            </a:r>
            <a:r>
              <a:rPr lang="en-US" sz="2200" b="1" i="1" dirty="0" smtClean="0">
                <a:latin typeface="Times New Roman" pitchFamily="18" charset="0"/>
                <a:cs typeface="Times New Roman" pitchFamily="18" charset="0"/>
              </a:rPr>
              <a:t>  </a:t>
            </a:r>
            <a:r>
              <a:rPr lang="en-US" sz="2200" dirty="0"/>
              <a:t>is </a:t>
            </a:r>
            <a:r>
              <a:rPr lang="en-US" sz="2200" dirty="0" smtClean="0"/>
              <a:t>0.95 or 95%</a:t>
            </a:r>
            <a:endParaRPr lang="en-US" sz="2200" dirty="0"/>
          </a:p>
          <a:p>
            <a:pPr>
              <a:buClr>
                <a:srgbClr val="3333CC"/>
              </a:buClr>
            </a:pPr>
            <a:endParaRPr lang="en-US" sz="2000" kern="0" dirty="0" smtClean="0">
              <a:solidFill>
                <a:srgbClr val="000000"/>
              </a:solidFill>
            </a:endParaRPr>
          </a:p>
          <a:p>
            <a:pPr>
              <a:buClr>
                <a:srgbClr val="3333CC"/>
              </a:buClr>
            </a:pPr>
            <a:endParaRPr lang="en-US" sz="2000" kern="0" dirty="0">
              <a:solidFill>
                <a:srgbClr val="000000"/>
              </a:solidFill>
            </a:endParaRPr>
          </a:p>
          <a:p>
            <a:pPr>
              <a:buClr>
                <a:srgbClr val="3333CC"/>
              </a:buClr>
            </a:pPr>
            <a:endParaRPr lang="en-US" sz="2000" kern="0" dirty="0" smtClean="0">
              <a:solidFill>
                <a:srgbClr val="000000"/>
              </a:solidFill>
            </a:endParaRPr>
          </a:p>
          <a:p>
            <a:pPr>
              <a:buClr>
                <a:srgbClr val="3333CC"/>
              </a:buClr>
            </a:pPr>
            <a:endParaRPr lang="en-US" sz="2000" kern="0" dirty="0">
              <a:solidFill>
                <a:srgbClr val="000000"/>
              </a:solidFill>
            </a:endParaRPr>
          </a:p>
          <a:p>
            <a:pPr>
              <a:buClr>
                <a:srgbClr val="3333CC"/>
              </a:buClr>
            </a:pPr>
            <a:endParaRPr lang="en-US" sz="2000" kern="0" dirty="0" smtClean="0">
              <a:solidFill>
                <a:srgbClr val="000000"/>
              </a:solidFill>
            </a:endParaRPr>
          </a:p>
          <a:p>
            <a:pPr>
              <a:buClr>
                <a:srgbClr val="3333CC"/>
              </a:buClr>
            </a:pPr>
            <a:endParaRPr lang="en-US" sz="2000" kern="0" dirty="0">
              <a:solidFill>
                <a:srgbClr val="000000"/>
              </a:solidFill>
            </a:endParaRPr>
          </a:p>
          <a:p>
            <a:pPr>
              <a:buClr>
                <a:srgbClr val="3333CC"/>
              </a:buClr>
            </a:pPr>
            <a:endParaRPr lang="en-US" sz="2000" kern="0" dirty="0" smtClean="0">
              <a:solidFill>
                <a:srgbClr val="000000"/>
              </a:solidFill>
            </a:endParaRPr>
          </a:p>
          <a:p>
            <a:pPr>
              <a:buClr>
                <a:srgbClr val="3333CC"/>
              </a:buClr>
            </a:pPr>
            <a:endParaRPr lang="en-US" sz="2000" kern="0" dirty="0">
              <a:solidFill>
                <a:srgbClr val="000000"/>
              </a:solidFill>
            </a:endParaRPr>
          </a:p>
          <a:p>
            <a:pPr>
              <a:buClr>
                <a:srgbClr val="3333CC"/>
              </a:buClr>
            </a:pPr>
            <a:endParaRPr lang="en-US" sz="2000" kern="0" dirty="0" smtClean="0">
              <a:solidFill>
                <a:srgbClr val="000000"/>
              </a:solidFill>
            </a:endParaRPr>
          </a:p>
          <a:p>
            <a:pPr>
              <a:buClr>
                <a:srgbClr val="3333CC"/>
              </a:buClr>
            </a:pPr>
            <a:endParaRPr lang="en-US" sz="2000" kern="0" dirty="0">
              <a:solidFill>
                <a:srgbClr val="000000"/>
              </a:solidFill>
            </a:endParaRPr>
          </a:p>
          <a:p>
            <a:pPr marL="0" indent="0">
              <a:buClr>
                <a:srgbClr val="3333CC"/>
              </a:buClr>
              <a:buNone/>
            </a:pPr>
            <a:endParaRPr lang="en-US" sz="2000" kern="0" dirty="0" smtClean="0">
              <a:solidFill>
                <a:srgbClr val="000000"/>
              </a:solidFill>
            </a:endParaRPr>
          </a:p>
          <a:p>
            <a:pPr marL="0" indent="0">
              <a:buClr>
                <a:srgbClr val="3333CC"/>
              </a:buClr>
              <a:buNone/>
            </a:pPr>
            <a:endParaRPr lang="en-US" sz="2000" kern="0" dirty="0" smtClean="0">
              <a:solidFill>
                <a:srgbClr val="000000"/>
              </a:solidFill>
            </a:endParaRPr>
          </a:p>
          <a:p>
            <a:pPr>
              <a:buClr>
                <a:srgbClr val="3333CC"/>
              </a:buClr>
            </a:pPr>
            <a:r>
              <a:rPr lang="en-US" sz="2200" kern="0" dirty="0" smtClean="0">
                <a:solidFill>
                  <a:srgbClr val="000000"/>
                </a:solidFill>
              </a:rPr>
              <a:t>How much area is in the </a:t>
            </a:r>
            <a:r>
              <a:rPr lang="en-US" sz="2200" kern="0" dirty="0" smtClean="0">
                <a:solidFill>
                  <a:srgbClr val="FF0000"/>
                </a:solidFill>
              </a:rPr>
              <a:t>red region</a:t>
            </a:r>
            <a:r>
              <a:rPr lang="en-US" sz="2200" kern="0" dirty="0" smtClean="0">
                <a:solidFill>
                  <a:srgbClr val="000000"/>
                </a:solidFill>
              </a:rPr>
              <a:t>?</a:t>
            </a:r>
          </a:p>
          <a:p>
            <a:pPr>
              <a:buClr>
                <a:srgbClr val="3333CC"/>
              </a:buClr>
            </a:pPr>
            <a:r>
              <a:rPr lang="en-US" sz="2200" kern="0" dirty="0" smtClean="0">
                <a:solidFill>
                  <a:srgbClr val="000000"/>
                </a:solidFill>
              </a:rPr>
              <a:t>How much area is in the tails?</a:t>
            </a:r>
          </a:p>
          <a:p>
            <a:pPr marL="0" indent="0">
              <a:buClr>
                <a:srgbClr val="3333CC"/>
              </a:buClr>
              <a:buFont typeface="Wingdings" pitchFamily="2" charset="2"/>
              <a:buNone/>
            </a:pPr>
            <a:endParaRPr lang="en-US" sz="2000" kern="0" dirty="0">
              <a:solidFill>
                <a:srgbClr val="000000"/>
              </a:solidFill>
            </a:endParaRPr>
          </a:p>
          <a:p>
            <a:pPr marL="0" indent="0">
              <a:buClr>
                <a:srgbClr val="3333CC"/>
              </a:buClr>
              <a:buFont typeface="Wingdings" pitchFamily="2" charset="2"/>
              <a:buNone/>
            </a:pPr>
            <a:endParaRPr lang="en-US" sz="2000" b="1" i="1" kern="0" dirty="0" smtClean="0">
              <a:solidFill>
                <a:srgbClr val="000000"/>
              </a:solidFill>
              <a:latin typeface="Times New Roman" pitchFamily="18" charset="0"/>
              <a:cs typeface="Times New Roman" pitchFamily="18" charset="0"/>
            </a:endParaRPr>
          </a:p>
        </p:txBody>
      </p:sp>
      <p:sp>
        <p:nvSpPr>
          <p:cNvPr id="39" name="Text Box 5"/>
          <p:cNvSpPr txBox="1">
            <a:spLocks noChangeArrowheads="1"/>
          </p:cNvSpPr>
          <p:nvPr>
            <p:custDataLst>
              <p:tags r:id="rId2"/>
            </p:custDataLst>
          </p:nvPr>
        </p:nvSpPr>
        <p:spPr bwMode="auto">
          <a:xfrm>
            <a:off x="3168667" y="5055329"/>
            <a:ext cx="397866" cy="415498"/>
          </a:xfrm>
          <a:prstGeom prst="rect">
            <a:avLst/>
          </a:prstGeom>
          <a:noFill/>
          <a:ln w="9525">
            <a:noFill/>
            <a:miter lim="800000"/>
            <a:headEnd/>
            <a:tailEnd/>
          </a:ln>
          <a:effectLst/>
        </p:spPr>
        <p:txBody>
          <a:bodyPr wrap="none">
            <a:spAutoFit/>
          </a:bodyPr>
          <a:lstStyle/>
          <a:p>
            <a:pPr algn="ctr">
              <a:spcBef>
                <a:spcPct val="0"/>
              </a:spcBef>
            </a:pPr>
            <a:r>
              <a:rPr lang="en-US" sz="2000" i="1" dirty="0" err="1">
                <a:latin typeface="Times New Roman" pitchFamily="18" charset="0"/>
                <a:cs typeface="Times New Roman" pitchFamily="18" charset="0"/>
              </a:rPr>
              <a:t>z</a:t>
            </a:r>
            <a:r>
              <a:rPr lang="en-US" sz="2000" b="1" i="1" baseline="-25000" dirty="0" err="1">
                <a:latin typeface="Times New Roman" pitchFamily="18" charset="0"/>
                <a:cs typeface="Times New Roman" pitchFamily="18" charset="0"/>
              </a:rPr>
              <a:t>L</a:t>
            </a:r>
            <a:endParaRPr lang="en-US" sz="2400" b="1" i="1" dirty="0">
              <a:solidFill>
                <a:srgbClr val="000000"/>
              </a:solidFill>
              <a:latin typeface="Times New Roman" pitchFamily="18" charset="0"/>
              <a:cs typeface="Times New Roman" panose="02020603050405020304" pitchFamily="18" charset="0"/>
            </a:endParaRPr>
          </a:p>
        </p:txBody>
      </p:sp>
      <p:cxnSp>
        <p:nvCxnSpPr>
          <p:cNvPr id="12" name="Straight Arrow Connector 11"/>
          <p:cNvCxnSpPr/>
          <p:nvPr/>
        </p:nvCxnSpPr>
        <p:spPr bwMode="auto">
          <a:xfrm flipV="1">
            <a:off x="3566533" y="4957806"/>
            <a:ext cx="2386655" cy="1201437"/>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Straight Arrow Connector 44"/>
          <p:cNvCxnSpPr/>
          <p:nvPr/>
        </p:nvCxnSpPr>
        <p:spPr bwMode="auto">
          <a:xfrm flipH="1" flipV="1">
            <a:off x="3152096" y="4922667"/>
            <a:ext cx="414437" cy="1236576"/>
          </a:xfrm>
          <a:prstGeom prst="straightConnector1">
            <a:avLst/>
          </a:prstGeom>
          <a:noFill/>
          <a:ln w="19050" cap="flat" cmpd="sng" algn="ctr">
            <a:solidFill>
              <a:schemeClr val="tx1"/>
            </a:solidFill>
            <a:prstDash val="solid"/>
            <a:round/>
            <a:headEnd type="none" w="med" len="med"/>
            <a:tailEnd type="triangle"/>
          </a:ln>
          <a:effectLst/>
        </p:spPr>
      </p:cxnSp>
      <p:sp>
        <p:nvSpPr>
          <p:cNvPr id="51" name="Text Box 5"/>
          <p:cNvSpPr txBox="1">
            <a:spLocks noChangeArrowheads="1"/>
          </p:cNvSpPr>
          <p:nvPr>
            <p:custDataLst>
              <p:tags r:id="rId3"/>
            </p:custDataLst>
          </p:nvPr>
        </p:nvSpPr>
        <p:spPr bwMode="auto">
          <a:xfrm>
            <a:off x="5555826" y="5051625"/>
            <a:ext cx="484428" cy="461665"/>
          </a:xfrm>
          <a:prstGeom prst="rect">
            <a:avLst/>
          </a:prstGeom>
          <a:noFill/>
          <a:ln w="9525">
            <a:noFill/>
            <a:miter lim="800000"/>
            <a:headEnd/>
            <a:tailEnd/>
          </a:ln>
          <a:effectLst/>
        </p:spPr>
        <p:txBody>
          <a:bodyPr wrap="none">
            <a:spAutoFit/>
          </a:bodyPr>
          <a:lstStyle/>
          <a:p>
            <a:pPr algn="ctr">
              <a:spcBef>
                <a:spcPct val="0"/>
              </a:spcBef>
            </a:pPr>
            <a:r>
              <a:rPr lang="en-US" sz="2400" i="1" kern="0" dirty="0" smtClean="0">
                <a:solidFill>
                  <a:srgbClr val="000000"/>
                </a:solidFill>
                <a:latin typeface="Times New Roman" panose="02020603050405020304" pitchFamily="18" charset="0"/>
                <a:cs typeface="Times New Roman" panose="02020603050405020304" pitchFamily="18" charset="0"/>
              </a:rPr>
              <a:t> </a:t>
            </a:r>
            <a:r>
              <a:rPr lang="en-US" sz="2000" i="1" dirty="0" err="1" smtClean="0">
                <a:latin typeface="Times New Roman" pitchFamily="18" charset="0"/>
                <a:cs typeface="Times New Roman" pitchFamily="18" charset="0"/>
              </a:rPr>
              <a:t>z</a:t>
            </a:r>
            <a:r>
              <a:rPr lang="en-US" sz="2000" b="1" i="1" baseline="-25000" dirty="0" err="1" smtClean="0">
                <a:latin typeface="Times New Roman" pitchFamily="18" charset="0"/>
                <a:cs typeface="Times New Roman" pitchFamily="18" charset="0"/>
              </a:rPr>
              <a:t>U</a:t>
            </a:r>
            <a:endParaRPr lang="en-US" sz="2400" b="1" i="1" dirty="0">
              <a:solidFill>
                <a:srgbClr val="000000"/>
              </a:solidFill>
              <a:latin typeface="Times New Roman"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5412453" y="5759133"/>
                <a:ext cx="2621102" cy="400110"/>
              </a:xfrm>
              <a:prstGeom prst="rect">
                <a:avLst/>
              </a:prstGeom>
              <a:solidFill>
                <a:schemeClr val="accent2">
                  <a:lumMod val="20000"/>
                  <a:lumOff val="80000"/>
                </a:schemeClr>
              </a:solidFill>
              <a:ln>
                <a:solidFill>
                  <a:schemeClr val="tx1"/>
                </a:solidFill>
              </a:ln>
            </p:spPr>
            <p:txBody>
              <a:bodyPr wrap="none" rtlCol="0">
                <a:spAutoFit/>
              </a:bodyPr>
              <a:lstStyle/>
              <a:p>
                <a:r>
                  <a:rPr lang="en-US" sz="2000" dirty="0" smtClean="0"/>
                  <a:t>In this case,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=0.05</m:t>
                    </m:r>
                  </m:oMath>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412453" y="5759133"/>
                <a:ext cx="2621102" cy="400110"/>
              </a:xfrm>
              <a:prstGeom prst="rect">
                <a:avLst/>
              </a:prstGeom>
              <a:blipFill rotWithShape="1">
                <a:blip r:embed="rId15"/>
                <a:stretch>
                  <a:fillRect l="-2315" t="-5970" b="-2537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59323415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xEl>
                                              <p:pRg st="14" end="14"/>
                                            </p:txEl>
                                          </p:spTgt>
                                        </p:tgtEl>
                                        <p:attrNameLst>
                                          <p:attrName>style.visibility</p:attrName>
                                        </p:attrNameLst>
                                      </p:cBhvr>
                                      <p:to>
                                        <p:strVal val="visible"/>
                                      </p:to>
                                    </p:set>
                                    <p:anim calcmode="lin" valueType="num">
                                      <p:cBhvr additive="base">
                                        <p:cTn id="7" dur="500" fill="hold"/>
                                        <p:tgtEl>
                                          <p:spTgt spid="38">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
                                            <p:txEl>
                                              <p:pRg st="14"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6553" y="1617504"/>
            <a:ext cx="7046107" cy="4563151"/>
            <a:chOff x="1254743" y="1780515"/>
            <a:chExt cx="7046107" cy="4563151"/>
          </a:xfrm>
        </p:grpSpPr>
        <p:graphicFrame>
          <p:nvGraphicFramePr>
            <p:cNvPr id="45058" name="Object 2"/>
            <p:cNvGraphicFramePr>
              <a:graphicFrameLocks noChangeAspect="1"/>
            </p:cNvGraphicFramePr>
            <p:nvPr>
              <p:custDataLst>
                <p:tags r:id="rId4"/>
              </p:custDataLst>
              <p:extLst/>
            </p:nvPr>
          </p:nvGraphicFramePr>
          <p:xfrm>
            <a:off x="1254743" y="1780515"/>
            <a:ext cx="7046107" cy="4289689"/>
          </p:xfrm>
          <a:graphic>
            <a:graphicData uri="http://schemas.openxmlformats.org/presentationml/2006/ole">
              <mc:AlternateContent xmlns:mc="http://schemas.openxmlformats.org/markup-compatibility/2006">
                <mc:Choice xmlns:v="urn:schemas-microsoft-com:vml" Requires="v">
                  <p:oleObj spid="_x0000_s125976" name="Worksheet" r:id="rId8" imgW="5924340" imgH="3822625" progId="Excel.Sheet.8">
                    <p:embed/>
                  </p:oleObj>
                </mc:Choice>
                <mc:Fallback>
                  <p:oleObj name="Worksheet" r:id="rId8" imgW="5924340" imgH="3822625" progId="Excel.Sheet.8">
                    <p:embed/>
                    <p:pic>
                      <p:nvPicPr>
                        <p:cNvPr id="0" name=""/>
                        <p:cNvPicPr>
                          <a:picLocks noChangeAspect="1" noChangeArrowheads="1"/>
                        </p:cNvPicPr>
                        <p:nvPr/>
                      </p:nvPicPr>
                      <p:blipFill>
                        <a:blip r:embed="rId9"/>
                        <a:srcRect/>
                        <a:stretch>
                          <a:fillRect/>
                        </a:stretch>
                      </p:blipFill>
                      <p:spPr bwMode="auto">
                        <a:xfrm>
                          <a:off x="1254743" y="1780515"/>
                          <a:ext cx="7046107" cy="4289689"/>
                        </a:xfrm>
                        <a:prstGeom prst="rect">
                          <a:avLst/>
                        </a:prstGeom>
                        <a:noFill/>
                        <a:ln>
                          <a:noFill/>
                        </a:ln>
                        <a:effectLst/>
                        <a:extLst/>
                      </p:spPr>
                    </p:pic>
                  </p:oleObj>
                </mc:Fallback>
              </mc:AlternateContent>
            </a:graphicData>
          </a:graphic>
        </p:graphicFrame>
        <p:sp>
          <p:nvSpPr>
            <p:cNvPr id="45059" name="Line 3"/>
            <p:cNvSpPr>
              <a:spLocks noChangeShapeType="1"/>
            </p:cNvSpPr>
            <p:nvPr>
              <p:custDataLst>
                <p:tags r:id="rId5"/>
              </p:custDataLst>
            </p:nvPr>
          </p:nvSpPr>
          <p:spPr bwMode="auto">
            <a:xfrm flipV="1">
              <a:off x="5400675" y="2965450"/>
              <a:ext cx="0" cy="2971800"/>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45061" name="Text Box 5"/>
            <p:cNvSpPr txBox="1">
              <a:spLocks noChangeArrowheads="1"/>
            </p:cNvSpPr>
            <p:nvPr>
              <p:custDataLst>
                <p:tags r:id="rId6"/>
              </p:custDataLst>
            </p:nvPr>
          </p:nvSpPr>
          <p:spPr bwMode="auto">
            <a:xfrm>
              <a:off x="5232401" y="5886466"/>
              <a:ext cx="336550" cy="457200"/>
            </a:xfrm>
            <a:prstGeom prst="rect">
              <a:avLst/>
            </a:prstGeom>
            <a:noFill/>
            <a:ln w="9525">
              <a:noFill/>
              <a:miter lim="800000"/>
              <a:headEnd/>
              <a:tailEnd/>
            </a:ln>
            <a:effectLst/>
          </p:spPr>
          <p:txBody>
            <a:bodyPr wrap="none">
              <a:spAutoFit/>
            </a:bodyPr>
            <a:lstStyle/>
            <a:p>
              <a:pPr algn="ctr">
                <a:spcBef>
                  <a:spcPct val="0"/>
                </a:spcBef>
              </a:pPr>
              <a:r>
                <a:rPr lang="en-US" sz="2400" dirty="0">
                  <a:solidFill>
                    <a:srgbClr val="000000"/>
                  </a:solidFill>
                  <a:latin typeface="Times New Roman" pitchFamily="18" charset="0"/>
                  <a:sym typeface="Symbol" pitchFamily="18" charset="2"/>
                </a:rPr>
                <a:t>0</a:t>
              </a:r>
              <a:endParaRPr lang="en-US" sz="2400" dirty="0">
                <a:solidFill>
                  <a:srgbClr val="000000"/>
                </a:solidFill>
                <a:latin typeface="Times New Roman" pitchFamily="18" charset="0"/>
              </a:endParaRPr>
            </a:p>
          </p:txBody>
        </p:sp>
        <p:grpSp>
          <p:nvGrpSpPr>
            <p:cNvPr id="4" name="Group 10"/>
            <p:cNvGrpSpPr>
              <a:grpSpLocks/>
            </p:cNvGrpSpPr>
            <p:nvPr/>
          </p:nvGrpSpPr>
          <p:grpSpPr bwMode="auto">
            <a:xfrm>
              <a:off x="4791076" y="3327400"/>
              <a:ext cx="1223963" cy="2438400"/>
              <a:chOff x="2928" y="1344"/>
              <a:chExt cx="771" cy="1536"/>
            </a:xfrm>
          </p:grpSpPr>
          <p:sp>
            <p:nvSpPr>
              <p:cNvPr id="45069" name="Freeform 13"/>
              <p:cNvSpPr>
                <a:spLocks/>
              </p:cNvSpPr>
              <p:nvPr/>
            </p:nvSpPr>
            <p:spPr bwMode="auto">
              <a:xfrm>
                <a:off x="2928" y="1376"/>
                <a:ext cx="771" cy="1491"/>
              </a:xfrm>
              <a:custGeom>
                <a:avLst/>
                <a:gdLst/>
                <a:ahLst/>
                <a:cxnLst>
                  <a:cxn ang="0">
                    <a:pos x="3" y="1467"/>
                  </a:cxn>
                  <a:cxn ang="0">
                    <a:pos x="3" y="507"/>
                  </a:cxn>
                  <a:cxn ang="0">
                    <a:pos x="51" y="411"/>
                  </a:cxn>
                  <a:cxn ang="0">
                    <a:pos x="99" y="315"/>
                  </a:cxn>
                  <a:cxn ang="0">
                    <a:pos x="147" y="219"/>
                  </a:cxn>
                  <a:cxn ang="0">
                    <a:pos x="243" y="75"/>
                  </a:cxn>
                  <a:cxn ang="0">
                    <a:pos x="318" y="20"/>
                  </a:cxn>
                  <a:cxn ang="0">
                    <a:pos x="360" y="3"/>
                  </a:cxn>
                  <a:cxn ang="0">
                    <a:pos x="387" y="0"/>
                  </a:cxn>
                  <a:cxn ang="0">
                    <a:pos x="428" y="0"/>
                  </a:cxn>
                  <a:cxn ang="0">
                    <a:pos x="459" y="20"/>
                  </a:cxn>
                  <a:cxn ang="0">
                    <a:pos x="510" y="48"/>
                  </a:cxn>
                  <a:cxn ang="0">
                    <a:pos x="545" y="85"/>
                  </a:cxn>
                  <a:cxn ang="0">
                    <a:pos x="572" y="120"/>
                  </a:cxn>
                  <a:cxn ang="0">
                    <a:pos x="620" y="188"/>
                  </a:cxn>
                  <a:cxn ang="0">
                    <a:pos x="654" y="243"/>
                  </a:cxn>
                  <a:cxn ang="0">
                    <a:pos x="699" y="322"/>
                  </a:cxn>
                  <a:cxn ang="0">
                    <a:pos x="726" y="384"/>
                  </a:cxn>
                  <a:cxn ang="0">
                    <a:pos x="757" y="435"/>
                  </a:cxn>
                  <a:cxn ang="0">
                    <a:pos x="771" y="469"/>
                  </a:cxn>
                  <a:cxn ang="0">
                    <a:pos x="771" y="1491"/>
                  </a:cxn>
                  <a:cxn ang="0">
                    <a:pos x="0" y="1491"/>
                  </a:cxn>
                  <a:cxn ang="0">
                    <a:pos x="3" y="1467"/>
                  </a:cxn>
                </a:cxnLst>
                <a:rect l="0" t="0" r="r" b="b"/>
                <a:pathLst>
                  <a:path w="771" h="1491">
                    <a:moveTo>
                      <a:pt x="3" y="1467"/>
                    </a:moveTo>
                    <a:lnTo>
                      <a:pt x="3" y="507"/>
                    </a:lnTo>
                    <a:lnTo>
                      <a:pt x="51" y="411"/>
                    </a:lnTo>
                    <a:lnTo>
                      <a:pt x="99" y="315"/>
                    </a:lnTo>
                    <a:lnTo>
                      <a:pt x="147" y="219"/>
                    </a:lnTo>
                    <a:lnTo>
                      <a:pt x="243" y="75"/>
                    </a:lnTo>
                    <a:lnTo>
                      <a:pt x="318" y="20"/>
                    </a:lnTo>
                    <a:lnTo>
                      <a:pt x="360" y="3"/>
                    </a:lnTo>
                    <a:lnTo>
                      <a:pt x="387" y="0"/>
                    </a:lnTo>
                    <a:lnTo>
                      <a:pt x="428" y="0"/>
                    </a:lnTo>
                    <a:lnTo>
                      <a:pt x="459" y="20"/>
                    </a:lnTo>
                    <a:lnTo>
                      <a:pt x="510" y="48"/>
                    </a:lnTo>
                    <a:lnTo>
                      <a:pt x="545" y="85"/>
                    </a:lnTo>
                    <a:lnTo>
                      <a:pt x="572" y="120"/>
                    </a:lnTo>
                    <a:lnTo>
                      <a:pt x="620" y="188"/>
                    </a:lnTo>
                    <a:lnTo>
                      <a:pt x="654" y="243"/>
                    </a:lnTo>
                    <a:lnTo>
                      <a:pt x="699" y="322"/>
                    </a:lnTo>
                    <a:lnTo>
                      <a:pt x="726" y="384"/>
                    </a:lnTo>
                    <a:lnTo>
                      <a:pt x="757" y="435"/>
                    </a:lnTo>
                    <a:lnTo>
                      <a:pt x="771" y="469"/>
                    </a:lnTo>
                    <a:lnTo>
                      <a:pt x="771" y="1491"/>
                    </a:lnTo>
                    <a:lnTo>
                      <a:pt x="0" y="1491"/>
                    </a:lnTo>
                    <a:lnTo>
                      <a:pt x="3" y="1467"/>
                    </a:lnTo>
                    <a:close/>
                  </a:path>
                </a:pathLst>
              </a:custGeom>
              <a:solidFill>
                <a:srgbClr val="FF3300"/>
              </a:solidFill>
              <a:ln w="9525" cap="flat" cmpd="sng">
                <a:noFill/>
                <a:prstDash val="solid"/>
                <a:round/>
                <a:headEnd/>
                <a:tailEnd/>
              </a:ln>
              <a:effectLst/>
            </p:spPr>
            <p:txBody>
              <a:bodyPr/>
              <a:lstStyle/>
              <a:p>
                <a:endParaRPr lang="en-US">
                  <a:solidFill>
                    <a:srgbClr val="000000"/>
                  </a:solidFill>
                </a:endParaRPr>
              </a:p>
            </p:txBody>
          </p:sp>
          <p:sp>
            <p:nvSpPr>
              <p:cNvPr id="45070" name="Line 14"/>
              <p:cNvSpPr>
                <a:spLocks noChangeShapeType="1"/>
              </p:cNvSpPr>
              <p:nvPr/>
            </p:nvSpPr>
            <p:spPr bwMode="auto">
              <a:xfrm>
                <a:off x="3312" y="1344"/>
                <a:ext cx="0" cy="1536"/>
              </a:xfrm>
              <a:prstGeom prst="line">
                <a:avLst/>
              </a:prstGeom>
              <a:noFill/>
              <a:ln w="9525">
                <a:solidFill>
                  <a:schemeClr val="bg1"/>
                </a:solidFill>
                <a:round/>
                <a:headEnd/>
                <a:tailEnd/>
              </a:ln>
              <a:effectLst/>
            </p:spPr>
            <p:txBody>
              <a:bodyPr/>
              <a:lstStyle/>
              <a:p>
                <a:endParaRPr lang="en-US">
                  <a:solidFill>
                    <a:srgbClr val="000000"/>
                  </a:solidFill>
                </a:endParaRPr>
              </a:p>
            </p:txBody>
          </p:sp>
        </p:grpSp>
        <p:grpSp>
          <p:nvGrpSpPr>
            <p:cNvPr id="7" name="Group 23"/>
            <p:cNvGrpSpPr>
              <a:grpSpLocks/>
            </p:cNvGrpSpPr>
            <p:nvPr/>
          </p:nvGrpSpPr>
          <p:grpSpPr bwMode="auto">
            <a:xfrm>
              <a:off x="4175126" y="3346450"/>
              <a:ext cx="2443163" cy="2438400"/>
              <a:chOff x="2544" y="1344"/>
              <a:chExt cx="1539" cy="1536"/>
            </a:xfrm>
          </p:grpSpPr>
          <p:sp>
            <p:nvSpPr>
              <p:cNvPr id="45083" name="Freeform 27"/>
              <p:cNvSpPr>
                <a:spLocks/>
              </p:cNvSpPr>
              <p:nvPr/>
            </p:nvSpPr>
            <p:spPr bwMode="auto">
              <a:xfrm>
                <a:off x="2544" y="1376"/>
                <a:ext cx="1539" cy="1487"/>
              </a:xfrm>
              <a:custGeom>
                <a:avLst/>
                <a:gdLst/>
                <a:ahLst/>
                <a:cxnLst>
                  <a:cxn ang="0">
                    <a:pos x="387" y="507"/>
                  </a:cxn>
                  <a:cxn ang="0">
                    <a:pos x="435" y="411"/>
                  </a:cxn>
                  <a:cxn ang="0">
                    <a:pos x="483" y="315"/>
                  </a:cxn>
                  <a:cxn ang="0">
                    <a:pos x="531" y="219"/>
                  </a:cxn>
                  <a:cxn ang="0">
                    <a:pos x="627" y="75"/>
                  </a:cxn>
                  <a:cxn ang="0">
                    <a:pos x="702" y="20"/>
                  </a:cxn>
                  <a:cxn ang="0">
                    <a:pos x="744" y="3"/>
                  </a:cxn>
                  <a:cxn ang="0">
                    <a:pos x="771" y="0"/>
                  </a:cxn>
                  <a:cxn ang="0">
                    <a:pos x="812" y="0"/>
                  </a:cxn>
                  <a:cxn ang="0">
                    <a:pos x="843" y="20"/>
                  </a:cxn>
                  <a:cxn ang="0">
                    <a:pos x="894" y="48"/>
                  </a:cxn>
                  <a:cxn ang="0">
                    <a:pos x="929" y="85"/>
                  </a:cxn>
                  <a:cxn ang="0">
                    <a:pos x="956" y="120"/>
                  </a:cxn>
                  <a:cxn ang="0">
                    <a:pos x="1004" y="188"/>
                  </a:cxn>
                  <a:cxn ang="0">
                    <a:pos x="1038" y="243"/>
                  </a:cxn>
                  <a:cxn ang="0">
                    <a:pos x="1083" y="322"/>
                  </a:cxn>
                  <a:cxn ang="0">
                    <a:pos x="1110" y="384"/>
                  </a:cxn>
                  <a:cxn ang="0">
                    <a:pos x="1141" y="435"/>
                  </a:cxn>
                  <a:cxn ang="0">
                    <a:pos x="1155" y="469"/>
                  </a:cxn>
                  <a:cxn ang="0">
                    <a:pos x="1196" y="544"/>
                  </a:cxn>
                  <a:cxn ang="0">
                    <a:pos x="1230" y="620"/>
                  </a:cxn>
                  <a:cxn ang="0">
                    <a:pos x="1254" y="674"/>
                  </a:cxn>
                  <a:cxn ang="0">
                    <a:pos x="1285" y="740"/>
                  </a:cxn>
                  <a:cxn ang="0">
                    <a:pos x="1306" y="777"/>
                  </a:cxn>
                  <a:cxn ang="0">
                    <a:pos x="1326" y="818"/>
                  </a:cxn>
                  <a:cxn ang="0">
                    <a:pos x="1347" y="863"/>
                  </a:cxn>
                  <a:cxn ang="0">
                    <a:pos x="1388" y="932"/>
                  </a:cxn>
                  <a:cxn ang="0">
                    <a:pos x="1409" y="980"/>
                  </a:cxn>
                  <a:cxn ang="0">
                    <a:pos x="1426" y="1014"/>
                  </a:cxn>
                  <a:cxn ang="0">
                    <a:pos x="1450" y="1052"/>
                  </a:cxn>
                  <a:cxn ang="0">
                    <a:pos x="1474" y="1089"/>
                  </a:cxn>
                  <a:cxn ang="0">
                    <a:pos x="1501" y="1127"/>
                  </a:cxn>
                  <a:cxn ang="0">
                    <a:pos x="1539" y="1182"/>
                  </a:cxn>
                  <a:cxn ang="0">
                    <a:pos x="1539" y="1487"/>
                  </a:cxn>
                  <a:cxn ang="0">
                    <a:pos x="0" y="1480"/>
                  </a:cxn>
                  <a:cxn ang="0">
                    <a:pos x="3" y="1206"/>
                  </a:cxn>
                  <a:cxn ang="0">
                    <a:pos x="30" y="1158"/>
                  </a:cxn>
                  <a:cxn ang="0">
                    <a:pos x="68" y="1106"/>
                  </a:cxn>
                  <a:cxn ang="0">
                    <a:pos x="102" y="1052"/>
                  </a:cxn>
                  <a:cxn ang="0">
                    <a:pos x="133" y="1007"/>
                  </a:cxn>
                  <a:cxn ang="0">
                    <a:pos x="164" y="959"/>
                  </a:cxn>
                  <a:cxn ang="0">
                    <a:pos x="205" y="880"/>
                  </a:cxn>
                  <a:cxn ang="0">
                    <a:pos x="250" y="791"/>
                  </a:cxn>
                  <a:cxn ang="0">
                    <a:pos x="288" y="729"/>
                  </a:cxn>
                  <a:cxn ang="0">
                    <a:pos x="315" y="668"/>
                  </a:cxn>
                  <a:cxn ang="0">
                    <a:pos x="342" y="613"/>
                  </a:cxn>
                  <a:cxn ang="0">
                    <a:pos x="387" y="507"/>
                  </a:cxn>
                </a:cxnLst>
                <a:rect l="0" t="0" r="r" b="b"/>
                <a:pathLst>
                  <a:path w="1539" h="1487">
                    <a:moveTo>
                      <a:pt x="387" y="507"/>
                    </a:moveTo>
                    <a:lnTo>
                      <a:pt x="435" y="411"/>
                    </a:lnTo>
                    <a:lnTo>
                      <a:pt x="483" y="315"/>
                    </a:lnTo>
                    <a:lnTo>
                      <a:pt x="531" y="219"/>
                    </a:lnTo>
                    <a:lnTo>
                      <a:pt x="627" y="75"/>
                    </a:lnTo>
                    <a:lnTo>
                      <a:pt x="702" y="20"/>
                    </a:lnTo>
                    <a:lnTo>
                      <a:pt x="744" y="3"/>
                    </a:lnTo>
                    <a:lnTo>
                      <a:pt x="771" y="0"/>
                    </a:lnTo>
                    <a:lnTo>
                      <a:pt x="812" y="0"/>
                    </a:lnTo>
                    <a:lnTo>
                      <a:pt x="843" y="20"/>
                    </a:lnTo>
                    <a:lnTo>
                      <a:pt x="894" y="48"/>
                    </a:lnTo>
                    <a:lnTo>
                      <a:pt x="929" y="85"/>
                    </a:lnTo>
                    <a:lnTo>
                      <a:pt x="956" y="120"/>
                    </a:lnTo>
                    <a:lnTo>
                      <a:pt x="1004" y="188"/>
                    </a:lnTo>
                    <a:lnTo>
                      <a:pt x="1038" y="243"/>
                    </a:lnTo>
                    <a:lnTo>
                      <a:pt x="1083" y="322"/>
                    </a:lnTo>
                    <a:lnTo>
                      <a:pt x="1110" y="384"/>
                    </a:lnTo>
                    <a:lnTo>
                      <a:pt x="1141" y="435"/>
                    </a:lnTo>
                    <a:lnTo>
                      <a:pt x="1155" y="469"/>
                    </a:lnTo>
                    <a:lnTo>
                      <a:pt x="1196" y="544"/>
                    </a:lnTo>
                    <a:lnTo>
                      <a:pt x="1230" y="620"/>
                    </a:lnTo>
                    <a:lnTo>
                      <a:pt x="1254" y="674"/>
                    </a:lnTo>
                    <a:lnTo>
                      <a:pt x="1285" y="740"/>
                    </a:lnTo>
                    <a:lnTo>
                      <a:pt x="1306" y="777"/>
                    </a:lnTo>
                    <a:lnTo>
                      <a:pt x="1326" y="818"/>
                    </a:lnTo>
                    <a:lnTo>
                      <a:pt x="1347" y="863"/>
                    </a:lnTo>
                    <a:lnTo>
                      <a:pt x="1388" y="932"/>
                    </a:lnTo>
                    <a:lnTo>
                      <a:pt x="1409" y="980"/>
                    </a:lnTo>
                    <a:lnTo>
                      <a:pt x="1426" y="1014"/>
                    </a:lnTo>
                    <a:lnTo>
                      <a:pt x="1450" y="1052"/>
                    </a:lnTo>
                    <a:lnTo>
                      <a:pt x="1474" y="1089"/>
                    </a:lnTo>
                    <a:lnTo>
                      <a:pt x="1501" y="1127"/>
                    </a:lnTo>
                    <a:lnTo>
                      <a:pt x="1539" y="1182"/>
                    </a:lnTo>
                    <a:lnTo>
                      <a:pt x="1539" y="1487"/>
                    </a:lnTo>
                    <a:lnTo>
                      <a:pt x="0" y="1480"/>
                    </a:lnTo>
                    <a:lnTo>
                      <a:pt x="3" y="1206"/>
                    </a:lnTo>
                    <a:lnTo>
                      <a:pt x="30" y="1158"/>
                    </a:lnTo>
                    <a:lnTo>
                      <a:pt x="68" y="1106"/>
                    </a:lnTo>
                    <a:lnTo>
                      <a:pt x="102" y="1052"/>
                    </a:lnTo>
                    <a:lnTo>
                      <a:pt x="133" y="1007"/>
                    </a:lnTo>
                    <a:lnTo>
                      <a:pt x="164" y="959"/>
                    </a:lnTo>
                    <a:lnTo>
                      <a:pt x="205" y="880"/>
                    </a:lnTo>
                    <a:lnTo>
                      <a:pt x="250" y="791"/>
                    </a:lnTo>
                    <a:lnTo>
                      <a:pt x="288" y="729"/>
                    </a:lnTo>
                    <a:lnTo>
                      <a:pt x="315" y="668"/>
                    </a:lnTo>
                    <a:lnTo>
                      <a:pt x="342" y="613"/>
                    </a:lnTo>
                    <a:lnTo>
                      <a:pt x="387" y="507"/>
                    </a:lnTo>
                    <a:close/>
                  </a:path>
                </a:pathLst>
              </a:custGeom>
              <a:solidFill>
                <a:srgbClr val="FF3300"/>
              </a:solidFill>
              <a:ln w="9525" cap="flat" cmpd="sng">
                <a:noFill/>
                <a:prstDash val="solid"/>
                <a:round/>
                <a:headEnd/>
                <a:tailEnd/>
              </a:ln>
              <a:effectLst/>
            </p:spPr>
            <p:txBody>
              <a:bodyPr/>
              <a:lstStyle/>
              <a:p>
                <a:endParaRPr lang="en-US">
                  <a:solidFill>
                    <a:srgbClr val="000000"/>
                  </a:solidFill>
                </a:endParaRPr>
              </a:p>
            </p:txBody>
          </p:sp>
          <p:sp>
            <p:nvSpPr>
              <p:cNvPr id="45084" name="Line 28"/>
              <p:cNvSpPr>
                <a:spLocks noChangeShapeType="1"/>
              </p:cNvSpPr>
              <p:nvPr/>
            </p:nvSpPr>
            <p:spPr bwMode="auto">
              <a:xfrm>
                <a:off x="3312" y="1344"/>
                <a:ext cx="0" cy="1536"/>
              </a:xfrm>
              <a:prstGeom prst="line">
                <a:avLst/>
              </a:prstGeom>
              <a:noFill/>
              <a:ln w="9525">
                <a:solidFill>
                  <a:schemeClr val="bg1"/>
                </a:solidFill>
                <a:round/>
                <a:headEnd/>
                <a:tailEnd/>
              </a:ln>
              <a:effectLst/>
            </p:spPr>
            <p:txBody>
              <a:bodyPr/>
              <a:lstStyle/>
              <a:p>
                <a:endParaRPr lang="en-US">
                  <a:solidFill>
                    <a:srgbClr val="000000"/>
                  </a:solidFill>
                </a:endParaRPr>
              </a:p>
            </p:txBody>
          </p:sp>
        </p:grpSp>
      </p:grpSp>
      <mc:AlternateContent xmlns:mc="http://schemas.openxmlformats.org/markup-compatibility/2006" xmlns:a14="http://schemas.microsoft.com/office/drawing/2010/main">
        <mc:Choice Requires="a14">
          <p:sp>
            <p:nvSpPr>
              <p:cNvPr id="19" name="Title 18"/>
              <p:cNvSpPr>
                <a:spLocks noGrp="1"/>
              </p:cNvSpPr>
              <p:nvPr>
                <p:ph type="title"/>
              </p:nvPr>
            </p:nvSpPr>
            <p:spPr/>
            <p:txBody>
              <a:bodyPr/>
              <a:lstStyle/>
              <a:p>
                <a:r>
                  <a:rPr lang="en-US" dirty="0" smtClean="0"/>
                  <a:t>Using alpha </a:t>
                </a:r>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a:t>
                </a:r>
                <a:endParaRPr lang="en-US" dirty="0"/>
              </a:p>
            </p:txBody>
          </p:sp>
        </mc:Choice>
        <mc:Fallback xmlns="">
          <p:sp>
            <p:nvSpPr>
              <p:cNvPr id="19" name="Title 18"/>
              <p:cNvSpPr>
                <a:spLocks noGrp="1" noRot="1" noChangeAspect="1" noMove="1" noResize="1" noEditPoints="1" noAdjustHandles="1" noChangeArrowheads="1" noChangeShapeType="1" noTextEdit="1"/>
              </p:cNvSpPr>
              <p:nvPr>
                <p:ph type="title"/>
              </p:nvPr>
            </p:nvSpPr>
            <p:spPr>
              <a:blipFill rotWithShape="0">
                <a:blip r:embed="rId11"/>
                <a:stretch>
                  <a:fillRect l="-1481"/>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3089373D-E5F2-47E1-8183-3AC7066E4EBD}" type="slidenum">
              <a:rPr lang="en-US" smtClean="0">
                <a:solidFill>
                  <a:srgbClr val="000000"/>
                </a:solidFill>
              </a:rPr>
              <a:pPr/>
              <a:t>13</a:t>
            </a:fld>
            <a:endParaRPr lang="en-US">
              <a:solidFill>
                <a:srgbClr val="000000"/>
              </a:solidFill>
            </a:endParaRPr>
          </a:p>
        </p:txBody>
      </p:sp>
      <mc:AlternateContent xmlns:mc="http://schemas.openxmlformats.org/markup-compatibility/2006" xmlns:a14="http://schemas.microsoft.com/office/drawing/2010/main">
        <mc:Choice Requires="a14">
          <p:sp>
            <p:nvSpPr>
              <p:cNvPr id="38" name="Content Placeholder 2"/>
              <p:cNvSpPr txBox="1">
                <a:spLocks/>
              </p:cNvSpPr>
              <p:nvPr/>
            </p:nvSpPr>
            <p:spPr>
              <a:xfrm>
                <a:off x="457200" y="1371600"/>
                <a:ext cx="8229600" cy="4785360"/>
              </a:xfrm>
              <a:prstGeom prst="rect">
                <a:avLst/>
              </a:prstGeom>
            </p:spPr>
            <p:txBody>
              <a:bodyPr>
                <a:normAutofit/>
              </a:bodyPr>
              <a:lstStyle>
                <a:lvl1pPr marL="342900" indent="-342900" algn="l" rtl="0" eaLnBrk="1" fontAlgn="base" hangingPunct="1">
                  <a:spcBef>
                    <a:spcPct val="20000"/>
                  </a:spcBef>
                  <a:spcAft>
                    <a:spcPct val="0"/>
                  </a:spcAft>
                  <a:buClr>
                    <a:schemeClr val="folHlink"/>
                  </a:buClr>
                  <a:buFont typeface="Wingdings" pitchFamily="2" charset="2"/>
                  <a:buBlip>
                    <a:blip r:embed="rId12"/>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itchFamily="2" charset="2"/>
                  <a:buBlip>
                    <a:blip r:embed="rId13"/>
                  </a:buBlip>
                  <a:defRPr sz="2400">
                    <a:solidFill>
                      <a:schemeClr val="tx1"/>
                    </a:solidFill>
                    <a:latin typeface="+mn-lt"/>
                  </a:defRPr>
                </a:lvl2pPr>
                <a:lvl3pPr marL="1143000" indent="-228600" algn="l" rtl="0" eaLnBrk="1" fontAlgn="base" hangingPunct="1">
                  <a:spcBef>
                    <a:spcPct val="20000"/>
                  </a:spcBef>
                  <a:spcAft>
                    <a:spcPct val="0"/>
                  </a:spcAft>
                  <a:buClr>
                    <a:schemeClr val="folHlink"/>
                  </a:buClr>
                  <a:buFont typeface="Wingdings" pitchFamily="2" charset="2"/>
                  <a:buBlip>
                    <a:blip r:embed="rId14"/>
                  </a:buBlip>
                  <a:defRPr>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Blip>
                    <a:blip r:embed="rId14"/>
                  </a:buBlip>
                  <a:defRPr sz="16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Blip>
                    <a:blip r:embed="rId14"/>
                  </a:buBlip>
                  <a:defRPr sz="1600">
                    <a:solidFill>
                      <a:schemeClr val="tx1"/>
                    </a:solidFill>
                    <a:latin typeface="+mn-lt"/>
                  </a:defRPr>
                </a:lvl9pPr>
              </a:lstStyle>
              <a:p>
                <a:pPr>
                  <a:buClr>
                    <a:srgbClr val="3333CC"/>
                  </a:buClr>
                </a:pPr>
                <a:r>
                  <a:rPr lang="en-US" sz="2000" kern="0" dirty="0" smtClean="0">
                    <a:solidFill>
                      <a:srgbClr val="000000"/>
                    </a:solidFill>
                  </a:rPr>
                  <a:t>We </a:t>
                </a:r>
                <a:r>
                  <a:rPr lang="en-US" sz="2000" dirty="0" smtClean="0">
                    <a:solidFill>
                      <a:srgbClr val="000000"/>
                    </a:solidFill>
                  </a:rPr>
                  <a:t>want </a:t>
                </a:r>
                <a:r>
                  <a:rPr lang="en-US" sz="2000" dirty="0">
                    <a:solidFill>
                      <a:srgbClr val="000000"/>
                    </a:solidFill>
                  </a:rPr>
                  <a:t>to construct the confidence interval </a:t>
                </a:r>
                <a:r>
                  <a:rPr lang="en-US" sz="2000" dirty="0" smtClean="0">
                    <a:solidFill>
                      <a:srgbClr val="000000"/>
                    </a:solidFill>
                  </a:rPr>
                  <a:t>centered on the mean so </a:t>
                </a:r>
                <a:r>
                  <a:rPr lang="en-US" sz="2000" dirty="0">
                    <a:solidFill>
                      <a:srgbClr val="000000"/>
                    </a:solidFill>
                  </a:rPr>
                  <a:t>that the probability that </a:t>
                </a:r>
                <a:r>
                  <a:rPr lang="en-US" sz="2000" i="1" dirty="0" err="1">
                    <a:latin typeface="Times New Roman" pitchFamily="18" charset="0"/>
                    <a:cs typeface="Times New Roman" pitchFamily="18" charset="0"/>
                  </a:rPr>
                  <a:t>z</a:t>
                </a:r>
                <a:r>
                  <a:rPr lang="en-US" sz="2000" b="1" i="1" baseline="-25000" dirty="0" err="1">
                    <a:latin typeface="Times New Roman" pitchFamily="18" charset="0"/>
                    <a:cs typeface="Times New Roman" pitchFamily="18" charset="0"/>
                  </a:rPr>
                  <a:t>L</a:t>
                </a:r>
                <a:r>
                  <a:rPr lang="en-US" sz="2000" dirty="0" smtClean="0">
                    <a:solidFill>
                      <a:srgbClr val="000000"/>
                    </a:solidFill>
                  </a:rPr>
                  <a:t> </a:t>
                </a:r>
                <a:r>
                  <a:rPr lang="en-US" sz="2000" dirty="0">
                    <a:solidFill>
                      <a:srgbClr val="000000"/>
                    </a:solidFill>
                  </a:rPr>
                  <a:t>&lt; </a:t>
                </a:r>
                <a:r>
                  <a:rPr lang="en-US" sz="2000" i="1" dirty="0" smtClean="0">
                    <a:solidFill>
                      <a:srgbClr val="000000"/>
                    </a:solidFill>
                  </a:rPr>
                  <a:t>z</a:t>
                </a:r>
                <a:r>
                  <a:rPr lang="en-US" sz="2000" dirty="0" smtClean="0">
                    <a:solidFill>
                      <a:srgbClr val="000000"/>
                    </a:solidFill>
                  </a:rPr>
                  <a:t> </a:t>
                </a:r>
                <a:r>
                  <a:rPr lang="en-US" sz="2000" dirty="0">
                    <a:solidFill>
                      <a:srgbClr val="000000"/>
                    </a:solidFill>
                  </a:rPr>
                  <a:t>&lt; </a:t>
                </a:r>
                <a:r>
                  <a:rPr lang="en-US" sz="2000" i="1" dirty="0" err="1" smtClean="0">
                    <a:latin typeface="Times New Roman" pitchFamily="18" charset="0"/>
                    <a:cs typeface="Times New Roman" pitchFamily="18" charset="0"/>
                  </a:rPr>
                  <a:t>z</a:t>
                </a:r>
                <a:r>
                  <a:rPr lang="en-US" sz="2000" b="1" i="1" baseline="-25000" dirty="0" err="1" smtClean="0">
                    <a:latin typeface="Times New Roman" pitchFamily="18" charset="0"/>
                    <a:cs typeface="Times New Roman" pitchFamily="18" charset="0"/>
                  </a:rPr>
                  <a:t>U</a:t>
                </a:r>
                <a:r>
                  <a:rPr lang="en-US" sz="2000" b="1" i="1" dirty="0" smtClean="0">
                    <a:solidFill>
                      <a:srgbClr val="000000"/>
                    </a:solidFill>
                    <a:latin typeface="Times New Roman" pitchFamily="18" charset="0"/>
                    <a:cs typeface="Times New Roman" pitchFamily="18" charset="0"/>
                  </a:rPr>
                  <a:t>  </a:t>
                </a:r>
                <a:r>
                  <a:rPr lang="en-US" sz="2000" dirty="0">
                    <a:solidFill>
                      <a:srgbClr val="000000"/>
                    </a:solidFill>
                  </a:rPr>
                  <a:t>is </a:t>
                </a:r>
                <a:r>
                  <a:rPr lang="en-US" sz="2000" i="1" dirty="0" smtClean="0">
                    <a:solidFill>
                      <a:srgbClr val="000000"/>
                    </a:solidFill>
                  </a:rPr>
                  <a:t>p </a:t>
                </a:r>
                <a:r>
                  <a:rPr lang="en-US" sz="2000" dirty="0" smtClean="0">
                    <a:solidFill>
                      <a:srgbClr val="000000"/>
                    </a:solidFill>
                  </a:rPr>
                  <a:t>%</a:t>
                </a:r>
              </a:p>
              <a:p>
                <a:pPr>
                  <a:buClr>
                    <a:srgbClr val="3333CC"/>
                  </a:buClr>
                </a:pPr>
                <a:r>
                  <a:rPr lang="en-US" sz="2000" dirty="0" smtClean="0">
                    <a:solidFill>
                      <a:srgbClr val="000000"/>
                    </a:solidFill>
                  </a:rPr>
                  <a:t>The area in white under the standard normal curve is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rPr>
                      <m:t>𝛼</m:t>
                    </m:r>
                    <m:r>
                      <a:rPr lang="en-US" sz="2000" b="0" i="1" smtClean="0">
                        <a:solidFill>
                          <a:srgbClr val="000000"/>
                        </a:solidFill>
                        <a:latin typeface="Cambria Math" panose="02040503050406030204" pitchFamily="18" charset="0"/>
                        <a:ea typeface="Cambria Math" panose="02040503050406030204" pitchFamily="18" charset="0"/>
                      </a:rPr>
                      <m:t>.</m:t>
                    </m:r>
                  </m:oMath>
                </a14:m>
                <a:r>
                  <a:rPr lang="en-US" sz="2000" dirty="0" smtClean="0">
                    <a:solidFill>
                      <a:srgbClr val="000000"/>
                    </a:solidFill>
                  </a:rPr>
                  <a:t> </a:t>
                </a:r>
                <a:endParaRPr lang="en-US" sz="2000" kern="0" dirty="0">
                  <a:solidFill>
                    <a:srgbClr val="000000"/>
                  </a:solidFill>
                </a:endParaRPr>
              </a:p>
              <a:p>
                <a:pPr marL="0" indent="0">
                  <a:buClr>
                    <a:srgbClr val="3333CC"/>
                  </a:buClr>
                  <a:buFont typeface="Wingdings" pitchFamily="2" charset="2"/>
                  <a:buNone/>
                </a:pPr>
                <a:endParaRPr lang="en-US" sz="2000" b="1" i="1" kern="0" dirty="0" smtClean="0">
                  <a:solidFill>
                    <a:srgbClr val="000000"/>
                  </a:solidFill>
                  <a:latin typeface="Times New Roman" pitchFamily="18" charset="0"/>
                  <a:cs typeface="Times New Roman" pitchFamily="18" charset="0"/>
                </a:endParaRPr>
              </a:p>
            </p:txBody>
          </p:sp>
        </mc:Choice>
        <mc:Fallback xmlns="">
          <p:sp>
            <p:nvSpPr>
              <p:cNvPr id="38" name="Content Placeholder 2"/>
              <p:cNvSpPr txBox="1">
                <a:spLocks noRot="1" noChangeAspect="1" noMove="1" noResize="1" noEditPoints="1" noAdjustHandles="1" noChangeArrowheads="1" noChangeShapeType="1" noTextEdit="1"/>
              </p:cNvSpPr>
              <p:nvPr/>
            </p:nvSpPr>
            <p:spPr>
              <a:xfrm>
                <a:off x="457200" y="1371600"/>
                <a:ext cx="8229600" cy="4785360"/>
              </a:xfrm>
              <a:prstGeom prst="rect">
                <a:avLst/>
              </a:prstGeom>
              <a:blipFill rotWithShape="0">
                <a:blip r:embed="rId15"/>
                <a:stretch>
                  <a:fillRect t="-637" r="-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5"/>
              <p:cNvSpPr txBox="1">
                <a:spLocks noChangeArrowheads="1"/>
              </p:cNvSpPr>
              <p:nvPr>
                <p:custDataLst>
                  <p:tags r:id="rId2"/>
                </p:custDataLst>
              </p:nvPr>
            </p:nvSpPr>
            <p:spPr bwMode="auto">
              <a:xfrm>
                <a:off x="1884198" y="5581421"/>
                <a:ext cx="1739259" cy="485582"/>
              </a:xfrm>
              <a:prstGeom prst="rect">
                <a:avLst/>
              </a:prstGeom>
              <a:noFill/>
              <a:ln w="9525">
                <a:noFill/>
                <a:miter lim="800000"/>
                <a:headEnd/>
                <a:tailEnd/>
              </a:ln>
              <a:effec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cs typeface="Times New Roman" panose="02020603050405020304" pitchFamily="18" charset="0"/>
                            </a:rPr>
                          </m:ctrlPr>
                        </m:sSubPr>
                        <m:e>
                          <m:r>
                            <a:rPr lang="en-US" sz="2400" b="0" i="1" smtClean="0">
                              <a:solidFill>
                                <a:srgbClr val="000000"/>
                              </a:solidFill>
                              <a:latin typeface="Cambria Math" panose="02040503050406030204" pitchFamily="18" charset="0"/>
                              <a:cs typeface="Times New Roman" panose="02020603050405020304" pitchFamily="18" charset="0"/>
                            </a:rPr>
                            <m:t>𝑧</m:t>
                          </m:r>
                        </m:e>
                        <m:sub>
                          <m:r>
                            <a:rPr lang="en-US" sz="2400" b="0" i="1" smtClean="0">
                              <a:solidFill>
                                <a:srgbClr val="000000"/>
                              </a:solidFill>
                              <a:latin typeface="Cambria Math" panose="02040503050406030204" pitchFamily="18" charset="0"/>
                              <a:cs typeface="Times New Roman" panose="02020603050405020304" pitchFamily="18" charset="0"/>
                            </a:rPr>
                            <m:t>𝐿</m:t>
                          </m:r>
                        </m:sub>
                      </m:sSub>
                      <m:r>
                        <a:rPr lang="en-US" sz="2400" b="0" i="1" smtClean="0">
                          <a:solidFill>
                            <a:srgbClr val="000000"/>
                          </a:solidFill>
                          <a:latin typeface="Cambria Math" panose="02040503050406030204" pitchFamily="18" charset="0"/>
                          <a:cs typeface="Times New Roman" panose="02020603050405020304" pitchFamily="18" charset="0"/>
                        </a:rPr>
                        <m:t>=−</m:t>
                      </m:r>
                      <m:sSub>
                        <m:sSubPr>
                          <m:ctrlPr>
                            <a:rPr lang="en-US" sz="2400" b="0" i="1" smtClean="0">
                              <a:solidFill>
                                <a:srgbClr val="000000"/>
                              </a:solidFill>
                              <a:latin typeface="Cambria Math" panose="02040503050406030204" pitchFamily="18" charset="0"/>
                              <a:cs typeface="Times New Roman" panose="02020603050405020304" pitchFamily="18" charset="0"/>
                            </a:rPr>
                          </m:ctrlPr>
                        </m:sSubPr>
                        <m:e>
                          <m:r>
                            <a:rPr lang="en-US" sz="2400" b="0" i="1" smtClean="0">
                              <a:solidFill>
                                <a:srgbClr val="000000"/>
                              </a:solidFill>
                              <a:latin typeface="Cambria Math" panose="02040503050406030204" pitchFamily="18" charset="0"/>
                              <a:cs typeface="Times New Roman" panose="02020603050405020304" pitchFamily="18" charset="0"/>
                            </a:rPr>
                            <m:t>𝑧</m:t>
                          </m:r>
                        </m:e>
                        <m:sub>
                          <m:f>
                            <m:fPr>
                              <m:type m:val="lin"/>
                              <m:ctrlPr>
                                <a:rPr lang="en-US" sz="2400" b="0" i="1" smtClean="0">
                                  <a:solidFill>
                                    <a:srgbClr val="000000"/>
                                  </a:solidFill>
                                  <a:latin typeface="Cambria Math" panose="02040503050406030204" pitchFamily="18" charset="0"/>
                                  <a:cs typeface="Times New Roman" panose="02020603050405020304" pitchFamily="18" charset="0"/>
                                </a:rPr>
                              </m:ctrlPr>
                            </m:fPr>
                            <m:num>
                              <m:r>
                                <a:rPr lang="en-US"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400" b="0" i="1" smtClean="0">
                                  <a:solidFill>
                                    <a:srgbClr val="000000"/>
                                  </a:solidFill>
                                  <a:latin typeface="Cambria Math" panose="02040503050406030204" pitchFamily="18" charset="0"/>
                                  <a:cs typeface="Times New Roman" panose="02020603050405020304" pitchFamily="18" charset="0"/>
                                </a:rPr>
                                <m:t>2</m:t>
                              </m:r>
                            </m:den>
                          </m:f>
                        </m:sub>
                      </m:sSub>
                    </m:oMath>
                  </m:oMathPara>
                </a14:m>
                <a:endParaRPr lang="en-US" sz="2400" i="1" dirty="0">
                  <a:solidFill>
                    <a:srgbClr val="000000"/>
                  </a:solidFill>
                  <a:latin typeface="Times New Roman" pitchFamily="18" charset="0"/>
                  <a:cs typeface="Times New Roman" panose="02020603050405020304" pitchFamily="18" charset="0"/>
                </a:endParaRPr>
              </a:p>
            </p:txBody>
          </p:sp>
        </mc:Choice>
        <mc:Fallback xmlns="">
          <p:sp>
            <p:nvSpPr>
              <p:cNvPr id="39" name="Text Box 5"/>
              <p:cNvSpPr txBox="1">
                <a:spLocks noRot="1" noChangeAspect="1" noMove="1" noResize="1" noEditPoints="1" noAdjustHandles="1" noChangeArrowheads="1" noChangeShapeType="1" noTextEdit="1"/>
              </p:cNvSpPr>
              <p:nvPr>
                <p:custDataLst>
                  <p:tags r:id="rId16"/>
                </p:custDataLst>
              </p:nvPr>
            </p:nvSpPr>
            <p:spPr bwMode="auto">
              <a:xfrm>
                <a:off x="1884198" y="5581421"/>
                <a:ext cx="1739259" cy="485582"/>
              </a:xfrm>
              <a:prstGeom prst="rect">
                <a:avLst/>
              </a:prstGeom>
              <a:blipFill rotWithShape="0">
                <a:blip r:embed="rId17"/>
                <a:stretch>
                  <a:fillRect t="-54430" r="-23158" b="-139241"/>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7102258" y="3100192"/>
                <a:ext cx="1928028" cy="24260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100</m:t>
                          </m:r>
                        </m:den>
                      </m:f>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oMath>
                  </m:oMathPara>
                </a14:m>
                <a:endParaRPr lang="en-US" b="0" dirty="0" smtClean="0">
                  <a:ea typeface="Cambria Math" panose="02040503050406030204" pitchFamily="18" charset="0"/>
                </a:endParaRPr>
              </a:p>
              <a:p>
                <a:endParaRPr lang="en-US" dirty="0" smtClean="0"/>
              </a:p>
              <a:p>
                <a:r>
                  <a:rPr lang="en-US" dirty="0" smtClean="0"/>
                  <a:t>So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=100(1−</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m:oMathPara>
                </a14:m>
                <a:endParaRPr lang="en-US" dirty="0" smtClean="0"/>
              </a:p>
              <a:p>
                <a:endParaRPr lang="en-US" dirty="0" smtClean="0"/>
              </a:p>
              <a:p>
                <a:r>
                  <a:rPr lang="en-US" dirty="0" smtClean="0"/>
                  <a:t>or equivalently</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𝑝</m:t>
                          </m:r>
                        </m:num>
                        <m:den>
                          <m:r>
                            <a:rPr lang="en-US" i="1">
                              <a:latin typeface="Cambria Math" panose="02040503050406030204" pitchFamily="18" charset="0"/>
                            </a:rPr>
                            <m:t>100</m:t>
                          </m:r>
                        </m:den>
                      </m:f>
                    </m:oMath>
                  </m:oMathPara>
                </a14:m>
                <a:endParaRPr lang="en-US"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7102258" y="3100192"/>
                <a:ext cx="1928028" cy="2426049"/>
              </a:xfrm>
              <a:prstGeom prst="rect">
                <a:avLst/>
              </a:prstGeom>
              <a:blipFill rotWithShape="0">
                <a:blip r:embed="rId18"/>
                <a:stretch>
                  <a:fillRect l="-2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5"/>
              <p:cNvSpPr txBox="1">
                <a:spLocks noChangeArrowheads="1"/>
              </p:cNvSpPr>
              <p:nvPr>
                <p:custDataLst>
                  <p:tags r:id="rId3"/>
                </p:custDataLst>
              </p:nvPr>
            </p:nvSpPr>
            <p:spPr bwMode="auto">
              <a:xfrm>
                <a:off x="4574951" y="5581370"/>
                <a:ext cx="1548181" cy="485582"/>
              </a:xfrm>
              <a:prstGeom prst="rect">
                <a:avLst/>
              </a:prstGeom>
              <a:noFill/>
              <a:ln w="9525">
                <a:noFill/>
                <a:miter lim="800000"/>
                <a:headEnd/>
                <a:tailEnd/>
              </a:ln>
              <a:effec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cs typeface="Times New Roman" panose="02020603050405020304" pitchFamily="18" charset="0"/>
                            </a:rPr>
                          </m:ctrlPr>
                        </m:sSubPr>
                        <m:e>
                          <m:r>
                            <a:rPr lang="en-US" sz="2400" b="0" i="1" smtClean="0">
                              <a:solidFill>
                                <a:srgbClr val="000000"/>
                              </a:solidFill>
                              <a:latin typeface="Cambria Math" panose="02040503050406030204" pitchFamily="18" charset="0"/>
                              <a:cs typeface="Times New Roman" panose="02020603050405020304" pitchFamily="18" charset="0"/>
                            </a:rPr>
                            <m:t>𝑧</m:t>
                          </m:r>
                        </m:e>
                        <m:sub>
                          <m:r>
                            <a:rPr lang="en-US" sz="2400" b="0" i="1" smtClean="0">
                              <a:solidFill>
                                <a:srgbClr val="000000"/>
                              </a:solidFill>
                              <a:latin typeface="Cambria Math" panose="02040503050406030204" pitchFamily="18" charset="0"/>
                              <a:cs typeface="Times New Roman" panose="02020603050405020304" pitchFamily="18" charset="0"/>
                            </a:rPr>
                            <m:t>𝑈</m:t>
                          </m:r>
                        </m:sub>
                      </m:sSub>
                      <m:r>
                        <a:rPr lang="en-US" sz="2400" b="0" i="1" smtClean="0">
                          <a:solidFill>
                            <a:srgbClr val="000000"/>
                          </a:solidFill>
                          <a:latin typeface="Cambria Math" panose="02040503050406030204" pitchFamily="18" charset="0"/>
                          <a:cs typeface="Times New Roman" panose="02020603050405020304" pitchFamily="18" charset="0"/>
                        </a:rPr>
                        <m:t>=</m:t>
                      </m:r>
                      <m:sSub>
                        <m:sSubPr>
                          <m:ctrlPr>
                            <a:rPr lang="en-US" sz="2400" b="0" i="1" smtClean="0">
                              <a:solidFill>
                                <a:srgbClr val="000000"/>
                              </a:solidFill>
                              <a:latin typeface="Cambria Math" panose="02040503050406030204" pitchFamily="18" charset="0"/>
                              <a:cs typeface="Times New Roman" panose="02020603050405020304" pitchFamily="18" charset="0"/>
                            </a:rPr>
                          </m:ctrlPr>
                        </m:sSubPr>
                        <m:e>
                          <m:r>
                            <a:rPr lang="en-US" sz="2400" b="0" i="1" smtClean="0">
                              <a:solidFill>
                                <a:srgbClr val="000000"/>
                              </a:solidFill>
                              <a:latin typeface="Cambria Math" panose="02040503050406030204" pitchFamily="18" charset="0"/>
                              <a:cs typeface="Times New Roman" panose="02020603050405020304" pitchFamily="18" charset="0"/>
                            </a:rPr>
                            <m:t>𝑧</m:t>
                          </m:r>
                        </m:e>
                        <m:sub>
                          <m:f>
                            <m:fPr>
                              <m:type m:val="lin"/>
                              <m:ctrlPr>
                                <a:rPr lang="en-US" sz="2400" b="0" i="1" smtClean="0">
                                  <a:solidFill>
                                    <a:srgbClr val="000000"/>
                                  </a:solidFill>
                                  <a:latin typeface="Cambria Math" panose="02040503050406030204" pitchFamily="18" charset="0"/>
                                  <a:cs typeface="Times New Roman" panose="02020603050405020304" pitchFamily="18" charset="0"/>
                                </a:rPr>
                              </m:ctrlPr>
                            </m:fPr>
                            <m:num>
                              <m:r>
                                <a:rPr lang="en-US"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400" b="0" i="1" smtClean="0">
                                  <a:solidFill>
                                    <a:srgbClr val="000000"/>
                                  </a:solidFill>
                                  <a:latin typeface="Cambria Math" panose="02040503050406030204" pitchFamily="18" charset="0"/>
                                  <a:cs typeface="Times New Roman" panose="02020603050405020304" pitchFamily="18" charset="0"/>
                                </a:rPr>
                                <m:t>2</m:t>
                              </m:r>
                            </m:den>
                          </m:f>
                        </m:sub>
                      </m:sSub>
                    </m:oMath>
                  </m:oMathPara>
                </a14:m>
                <a:endParaRPr lang="en-US" sz="2400" i="1" dirty="0">
                  <a:solidFill>
                    <a:srgbClr val="000000"/>
                  </a:solidFill>
                  <a:latin typeface="Times New Roman" pitchFamily="18" charset="0"/>
                  <a:cs typeface="Times New Roman" panose="02020603050405020304" pitchFamily="18" charset="0"/>
                </a:endParaRPr>
              </a:p>
            </p:txBody>
          </p:sp>
        </mc:Choice>
        <mc:Fallback xmlns="">
          <p:sp>
            <p:nvSpPr>
              <p:cNvPr id="20" name="Text Box 5"/>
              <p:cNvSpPr txBox="1">
                <a:spLocks noRot="1" noChangeAspect="1" noMove="1" noResize="1" noEditPoints="1" noAdjustHandles="1" noChangeArrowheads="1" noChangeShapeType="1" noTextEdit="1"/>
              </p:cNvSpPr>
              <p:nvPr>
                <p:custDataLst>
                  <p:tags r:id="rId19"/>
                </p:custDataLst>
              </p:nvPr>
            </p:nvSpPr>
            <p:spPr bwMode="auto">
              <a:xfrm>
                <a:off x="4574951" y="5581370"/>
                <a:ext cx="1548181" cy="485582"/>
              </a:xfrm>
              <a:prstGeom prst="rect">
                <a:avLst/>
              </a:prstGeom>
              <a:blipFill rotWithShape="0">
                <a:blip r:embed="rId20"/>
                <a:stretch>
                  <a:fillRect t="-54430" r="-26378" b="-139241"/>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399611396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Confidence Intervals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371600"/>
                <a:ext cx="8229600" cy="4785360"/>
              </a:xfrm>
            </p:spPr>
            <p:txBody>
              <a:bodyPr>
                <a:normAutofit/>
              </a:bodyPr>
              <a:lstStyle/>
              <a:p>
                <a:r>
                  <a:rPr lang="en-US" dirty="0" smtClean="0"/>
                  <a:t>We use the characteristics of the </a:t>
                </a:r>
                <a:r>
                  <a:rPr lang="en-US" i="1" dirty="0" smtClean="0"/>
                  <a:t>sampling distribution of the mean</a:t>
                </a:r>
                <a:r>
                  <a:rPr lang="en-US" dirty="0" smtClean="0"/>
                  <a:t> to create the CI.</a:t>
                </a:r>
              </a:p>
              <a:p>
                <a:endParaRPr lang="en-US" dirty="0" smtClean="0"/>
              </a:p>
              <a:p>
                <a:r>
                  <a:rPr lang="en-US" dirty="0" smtClean="0"/>
                  <a:t>For a large enough sample size, </a:t>
                </a:r>
                <a:r>
                  <a:rPr lang="en-US" dirty="0"/>
                  <a:t>we </a:t>
                </a:r>
                <a:r>
                  <a:rPr lang="en-US" dirty="0" smtClean="0"/>
                  <a:t>know the distribution of the sample mean is approximately normal with mean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a14:m>
                <a:r>
                  <a:rPr lang="en-US" dirty="0" smtClean="0"/>
                  <a:t> and standard deviation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den>
                    </m:f>
                  </m:oMath>
                </a14:m>
                <a:r>
                  <a:rPr lang="en-US" dirty="0" smtClean="0"/>
                  <a:t>.</a:t>
                </a:r>
              </a:p>
              <a:p>
                <a:pPr marL="0" indent="0">
                  <a:buNone/>
                </a:pPr>
                <a:endParaRPr lang="en-US" dirty="0" smtClean="0"/>
              </a:p>
              <a:p>
                <a:r>
                  <a:rPr lang="en-US" dirty="0" smtClean="0"/>
                  <a:t>Remember how we transform to the standard normal distribution:</a:t>
                </a:r>
              </a:p>
              <a:p>
                <a:pPr marL="0" indent="0">
                  <a:buNone/>
                </a:pPr>
                <a:r>
                  <a:rPr lang="en-US" dirty="0" smtClean="0"/>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den>
                    </m:f>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num>
                      <m:den>
                        <m:f>
                          <m:fPr>
                            <m:type m:val="lin"/>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𝜎</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𝑁</m:t>
                                </m:r>
                              </m:e>
                            </m:rad>
                          </m:den>
                        </m:f>
                      </m:den>
                    </m:f>
                  </m:oMath>
                </a14:m>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371600"/>
                <a:ext cx="8229600" cy="4785360"/>
              </a:xfrm>
              <a:blipFill rotWithShape="1">
                <a:blip r:embed="rId2"/>
                <a:stretch>
                  <a:fillRect t="-1019" r="-2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089373D-E5F2-47E1-8183-3AC7066E4EBD}" type="slidenum">
              <a:rPr lang="en-US" smtClean="0">
                <a:solidFill>
                  <a:srgbClr val="000000"/>
                </a:solidFill>
              </a:rPr>
              <a:pPr/>
              <a:t>14</a:t>
            </a:fld>
            <a:endParaRPr lang="en-US">
              <a:solidFill>
                <a:srgbClr val="000000"/>
              </a:solidFill>
            </a:endParaRPr>
          </a:p>
        </p:txBody>
      </p:sp>
    </p:spTree>
    <p:extLst>
      <p:ext uri="{BB962C8B-B14F-4D97-AF65-F5344CB8AC3E}">
        <p14:creationId xmlns:p14="http://schemas.microsoft.com/office/powerpoint/2010/main" val="3339444202"/>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7221" y="1210409"/>
            <a:ext cx="7046107" cy="4563151"/>
            <a:chOff x="1254743" y="1780515"/>
            <a:chExt cx="7046107" cy="4563151"/>
          </a:xfrm>
        </p:grpSpPr>
        <p:graphicFrame>
          <p:nvGraphicFramePr>
            <p:cNvPr id="45058" name="Object 2"/>
            <p:cNvGraphicFramePr>
              <a:graphicFrameLocks noChangeAspect="1"/>
            </p:cNvGraphicFramePr>
            <p:nvPr>
              <p:custDataLst>
                <p:tags r:id="rId4"/>
              </p:custDataLst>
              <p:extLst>
                <p:ext uri="{D42A27DB-BD31-4B8C-83A1-F6EECF244321}">
                  <p14:modId xmlns:p14="http://schemas.microsoft.com/office/powerpoint/2010/main" val="281456514"/>
                </p:ext>
              </p:extLst>
            </p:nvPr>
          </p:nvGraphicFramePr>
          <p:xfrm>
            <a:off x="1254743" y="1780515"/>
            <a:ext cx="7046107" cy="4289689"/>
          </p:xfrm>
          <a:graphic>
            <a:graphicData uri="http://schemas.openxmlformats.org/presentationml/2006/ole">
              <mc:AlternateContent xmlns:mc="http://schemas.openxmlformats.org/markup-compatibility/2006">
                <mc:Choice xmlns:v="urn:schemas-microsoft-com:vml" Requires="v">
                  <p:oleObj spid="_x0000_s127000" name="Worksheet" r:id="rId8" imgW="5924340" imgH="3822625" progId="Excel.Sheet.8">
                    <p:embed/>
                  </p:oleObj>
                </mc:Choice>
                <mc:Fallback>
                  <p:oleObj name="Worksheet" r:id="rId8" imgW="5924340" imgH="3822625" progId="Excel.Sheet.8">
                    <p:embed/>
                    <p:pic>
                      <p:nvPicPr>
                        <p:cNvPr id="0" name=""/>
                        <p:cNvPicPr>
                          <a:picLocks noChangeAspect="1" noChangeArrowheads="1"/>
                        </p:cNvPicPr>
                        <p:nvPr/>
                      </p:nvPicPr>
                      <p:blipFill>
                        <a:blip r:embed="rId9"/>
                        <a:srcRect/>
                        <a:stretch>
                          <a:fillRect/>
                        </a:stretch>
                      </p:blipFill>
                      <p:spPr bwMode="auto">
                        <a:xfrm>
                          <a:off x="1254743" y="1780515"/>
                          <a:ext cx="7046107" cy="4289689"/>
                        </a:xfrm>
                        <a:prstGeom prst="rect">
                          <a:avLst/>
                        </a:prstGeom>
                        <a:noFill/>
                        <a:ln>
                          <a:noFill/>
                        </a:ln>
                        <a:effectLst/>
                        <a:extLst/>
                      </p:spPr>
                    </p:pic>
                  </p:oleObj>
                </mc:Fallback>
              </mc:AlternateContent>
            </a:graphicData>
          </a:graphic>
        </p:graphicFrame>
        <p:sp>
          <p:nvSpPr>
            <p:cNvPr id="45059" name="Line 3"/>
            <p:cNvSpPr>
              <a:spLocks noChangeShapeType="1"/>
            </p:cNvSpPr>
            <p:nvPr>
              <p:custDataLst>
                <p:tags r:id="rId5"/>
              </p:custDataLst>
            </p:nvPr>
          </p:nvSpPr>
          <p:spPr bwMode="auto">
            <a:xfrm flipV="1">
              <a:off x="5400675" y="2965450"/>
              <a:ext cx="0" cy="2971800"/>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45061" name="Text Box 5"/>
            <p:cNvSpPr txBox="1">
              <a:spLocks noChangeArrowheads="1"/>
            </p:cNvSpPr>
            <p:nvPr>
              <p:custDataLst>
                <p:tags r:id="rId6"/>
              </p:custDataLst>
            </p:nvPr>
          </p:nvSpPr>
          <p:spPr bwMode="auto">
            <a:xfrm>
              <a:off x="5232401" y="5886466"/>
              <a:ext cx="336550" cy="457200"/>
            </a:xfrm>
            <a:prstGeom prst="rect">
              <a:avLst/>
            </a:prstGeom>
            <a:noFill/>
            <a:ln w="9525">
              <a:noFill/>
              <a:miter lim="800000"/>
              <a:headEnd/>
              <a:tailEnd/>
            </a:ln>
            <a:effectLst/>
          </p:spPr>
          <p:txBody>
            <a:bodyPr wrap="none">
              <a:spAutoFit/>
            </a:bodyPr>
            <a:lstStyle/>
            <a:p>
              <a:pPr algn="ctr">
                <a:spcBef>
                  <a:spcPct val="0"/>
                </a:spcBef>
              </a:pPr>
              <a:r>
                <a:rPr lang="en-US" sz="2400" dirty="0">
                  <a:solidFill>
                    <a:srgbClr val="000000"/>
                  </a:solidFill>
                  <a:latin typeface="Times New Roman" pitchFamily="18" charset="0"/>
                  <a:sym typeface="Symbol" pitchFamily="18" charset="2"/>
                </a:rPr>
                <a:t>0</a:t>
              </a:r>
              <a:endParaRPr lang="en-US" sz="2400" dirty="0">
                <a:solidFill>
                  <a:srgbClr val="000000"/>
                </a:solidFill>
                <a:latin typeface="Times New Roman" pitchFamily="18" charset="0"/>
              </a:endParaRPr>
            </a:p>
          </p:txBody>
        </p:sp>
        <p:grpSp>
          <p:nvGrpSpPr>
            <p:cNvPr id="4" name="Group 10"/>
            <p:cNvGrpSpPr>
              <a:grpSpLocks/>
            </p:cNvGrpSpPr>
            <p:nvPr/>
          </p:nvGrpSpPr>
          <p:grpSpPr bwMode="auto">
            <a:xfrm>
              <a:off x="4791076" y="3327400"/>
              <a:ext cx="1223963" cy="2438400"/>
              <a:chOff x="2928" y="1344"/>
              <a:chExt cx="771" cy="1536"/>
            </a:xfrm>
          </p:grpSpPr>
          <p:sp>
            <p:nvSpPr>
              <p:cNvPr id="45069" name="Freeform 13"/>
              <p:cNvSpPr>
                <a:spLocks/>
              </p:cNvSpPr>
              <p:nvPr/>
            </p:nvSpPr>
            <p:spPr bwMode="auto">
              <a:xfrm>
                <a:off x="2928" y="1376"/>
                <a:ext cx="771" cy="1491"/>
              </a:xfrm>
              <a:custGeom>
                <a:avLst/>
                <a:gdLst/>
                <a:ahLst/>
                <a:cxnLst>
                  <a:cxn ang="0">
                    <a:pos x="3" y="1467"/>
                  </a:cxn>
                  <a:cxn ang="0">
                    <a:pos x="3" y="507"/>
                  </a:cxn>
                  <a:cxn ang="0">
                    <a:pos x="51" y="411"/>
                  </a:cxn>
                  <a:cxn ang="0">
                    <a:pos x="99" y="315"/>
                  </a:cxn>
                  <a:cxn ang="0">
                    <a:pos x="147" y="219"/>
                  </a:cxn>
                  <a:cxn ang="0">
                    <a:pos x="243" y="75"/>
                  </a:cxn>
                  <a:cxn ang="0">
                    <a:pos x="318" y="20"/>
                  </a:cxn>
                  <a:cxn ang="0">
                    <a:pos x="360" y="3"/>
                  </a:cxn>
                  <a:cxn ang="0">
                    <a:pos x="387" y="0"/>
                  </a:cxn>
                  <a:cxn ang="0">
                    <a:pos x="428" y="0"/>
                  </a:cxn>
                  <a:cxn ang="0">
                    <a:pos x="459" y="20"/>
                  </a:cxn>
                  <a:cxn ang="0">
                    <a:pos x="510" y="48"/>
                  </a:cxn>
                  <a:cxn ang="0">
                    <a:pos x="545" y="85"/>
                  </a:cxn>
                  <a:cxn ang="0">
                    <a:pos x="572" y="120"/>
                  </a:cxn>
                  <a:cxn ang="0">
                    <a:pos x="620" y="188"/>
                  </a:cxn>
                  <a:cxn ang="0">
                    <a:pos x="654" y="243"/>
                  </a:cxn>
                  <a:cxn ang="0">
                    <a:pos x="699" y="322"/>
                  </a:cxn>
                  <a:cxn ang="0">
                    <a:pos x="726" y="384"/>
                  </a:cxn>
                  <a:cxn ang="0">
                    <a:pos x="757" y="435"/>
                  </a:cxn>
                  <a:cxn ang="0">
                    <a:pos x="771" y="469"/>
                  </a:cxn>
                  <a:cxn ang="0">
                    <a:pos x="771" y="1491"/>
                  </a:cxn>
                  <a:cxn ang="0">
                    <a:pos x="0" y="1491"/>
                  </a:cxn>
                  <a:cxn ang="0">
                    <a:pos x="3" y="1467"/>
                  </a:cxn>
                </a:cxnLst>
                <a:rect l="0" t="0" r="r" b="b"/>
                <a:pathLst>
                  <a:path w="771" h="1491">
                    <a:moveTo>
                      <a:pt x="3" y="1467"/>
                    </a:moveTo>
                    <a:lnTo>
                      <a:pt x="3" y="507"/>
                    </a:lnTo>
                    <a:lnTo>
                      <a:pt x="51" y="411"/>
                    </a:lnTo>
                    <a:lnTo>
                      <a:pt x="99" y="315"/>
                    </a:lnTo>
                    <a:lnTo>
                      <a:pt x="147" y="219"/>
                    </a:lnTo>
                    <a:lnTo>
                      <a:pt x="243" y="75"/>
                    </a:lnTo>
                    <a:lnTo>
                      <a:pt x="318" y="20"/>
                    </a:lnTo>
                    <a:lnTo>
                      <a:pt x="360" y="3"/>
                    </a:lnTo>
                    <a:lnTo>
                      <a:pt x="387" y="0"/>
                    </a:lnTo>
                    <a:lnTo>
                      <a:pt x="428" y="0"/>
                    </a:lnTo>
                    <a:lnTo>
                      <a:pt x="459" y="20"/>
                    </a:lnTo>
                    <a:lnTo>
                      <a:pt x="510" y="48"/>
                    </a:lnTo>
                    <a:lnTo>
                      <a:pt x="545" y="85"/>
                    </a:lnTo>
                    <a:lnTo>
                      <a:pt x="572" y="120"/>
                    </a:lnTo>
                    <a:lnTo>
                      <a:pt x="620" y="188"/>
                    </a:lnTo>
                    <a:lnTo>
                      <a:pt x="654" y="243"/>
                    </a:lnTo>
                    <a:lnTo>
                      <a:pt x="699" y="322"/>
                    </a:lnTo>
                    <a:lnTo>
                      <a:pt x="726" y="384"/>
                    </a:lnTo>
                    <a:lnTo>
                      <a:pt x="757" y="435"/>
                    </a:lnTo>
                    <a:lnTo>
                      <a:pt x="771" y="469"/>
                    </a:lnTo>
                    <a:lnTo>
                      <a:pt x="771" y="1491"/>
                    </a:lnTo>
                    <a:lnTo>
                      <a:pt x="0" y="1491"/>
                    </a:lnTo>
                    <a:lnTo>
                      <a:pt x="3" y="1467"/>
                    </a:lnTo>
                    <a:close/>
                  </a:path>
                </a:pathLst>
              </a:custGeom>
              <a:solidFill>
                <a:srgbClr val="FF3300"/>
              </a:solidFill>
              <a:ln w="9525" cap="flat" cmpd="sng">
                <a:noFill/>
                <a:prstDash val="solid"/>
                <a:round/>
                <a:headEnd/>
                <a:tailEnd/>
              </a:ln>
              <a:effectLst/>
            </p:spPr>
            <p:txBody>
              <a:bodyPr/>
              <a:lstStyle/>
              <a:p>
                <a:endParaRPr lang="en-US">
                  <a:solidFill>
                    <a:srgbClr val="000000"/>
                  </a:solidFill>
                </a:endParaRPr>
              </a:p>
            </p:txBody>
          </p:sp>
          <p:sp>
            <p:nvSpPr>
              <p:cNvPr id="45070" name="Line 14"/>
              <p:cNvSpPr>
                <a:spLocks noChangeShapeType="1"/>
              </p:cNvSpPr>
              <p:nvPr/>
            </p:nvSpPr>
            <p:spPr bwMode="auto">
              <a:xfrm>
                <a:off x="3312" y="1344"/>
                <a:ext cx="0" cy="1536"/>
              </a:xfrm>
              <a:prstGeom prst="line">
                <a:avLst/>
              </a:prstGeom>
              <a:noFill/>
              <a:ln w="9525">
                <a:solidFill>
                  <a:schemeClr val="bg1"/>
                </a:solidFill>
                <a:round/>
                <a:headEnd/>
                <a:tailEnd/>
              </a:ln>
              <a:effectLst/>
            </p:spPr>
            <p:txBody>
              <a:bodyPr/>
              <a:lstStyle/>
              <a:p>
                <a:endParaRPr lang="en-US">
                  <a:solidFill>
                    <a:srgbClr val="000000"/>
                  </a:solidFill>
                </a:endParaRPr>
              </a:p>
            </p:txBody>
          </p:sp>
        </p:grpSp>
        <p:grpSp>
          <p:nvGrpSpPr>
            <p:cNvPr id="7" name="Group 23"/>
            <p:cNvGrpSpPr>
              <a:grpSpLocks/>
            </p:cNvGrpSpPr>
            <p:nvPr/>
          </p:nvGrpSpPr>
          <p:grpSpPr bwMode="auto">
            <a:xfrm>
              <a:off x="4175126" y="3346450"/>
              <a:ext cx="2443163" cy="2438400"/>
              <a:chOff x="2544" y="1344"/>
              <a:chExt cx="1539" cy="1536"/>
            </a:xfrm>
          </p:grpSpPr>
          <p:sp>
            <p:nvSpPr>
              <p:cNvPr id="45083" name="Freeform 27"/>
              <p:cNvSpPr>
                <a:spLocks/>
              </p:cNvSpPr>
              <p:nvPr/>
            </p:nvSpPr>
            <p:spPr bwMode="auto">
              <a:xfrm>
                <a:off x="2544" y="1376"/>
                <a:ext cx="1539" cy="1487"/>
              </a:xfrm>
              <a:custGeom>
                <a:avLst/>
                <a:gdLst/>
                <a:ahLst/>
                <a:cxnLst>
                  <a:cxn ang="0">
                    <a:pos x="387" y="507"/>
                  </a:cxn>
                  <a:cxn ang="0">
                    <a:pos x="435" y="411"/>
                  </a:cxn>
                  <a:cxn ang="0">
                    <a:pos x="483" y="315"/>
                  </a:cxn>
                  <a:cxn ang="0">
                    <a:pos x="531" y="219"/>
                  </a:cxn>
                  <a:cxn ang="0">
                    <a:pos x="627" y="75"/>
                  </a:cxn>
                  <a:cxn ang="0">
                    <a:pos x="702" y="20"/>
                  </a:cxn>
                  <a:cxn ang="0">
                    <a:pos x="744" y="3"/>
                  </a:cxn>
                  <a:cxn ang="0">
                    <a:pos x="771" y="0"/>
                  </a:cxn>
                  <a:cxn ang="0">
                    <a:pos x="812" y="0"/>
                  </a:cxn>
                  <a:cxn ang="0">
                    <a:pos x="843" y="20"/>
                  </a:cxn>
                  <a:cxn ang="0">
                    <a:pos x="894" y="48"/>
                  </a:cxn>
                  <a:cxn ang="0">
                    <a:pos x="929" y="85"/>
                  </a:cxn>
                  <a:cxn ang="0">
                    <a:pos x="956" y="120"/>
                  </a:cxn>
                  <a:cxn ang="0">
                    <a:pos x="1004" y="188"/>
                  </a:cxn>
                  <a:cxn ang="0">
                    <a:pos x="1038" y="243"/>
                  </a:cxn>
                  <a:cxn ang="0">
                    <a:pos x="1083" y="322"/>
                  </a:cxn>
                  <a:cxn ang="0">
                    <a:pos x="1110" y="384"/>
                  </a:cxn>
                  <a:cxn ang="0">
                    <a:pos x="1141" y="435"/>
                  </a:cxn>
                  <a:cxn ang="0">
                    <a:pos x="1155" y="469"/>
                  </a:cxn>
                  <a:cxn ang="0">
                    <a:pos x="1196" y="544"/>
                  </a:cxn>
                  <a:cxn ang="0">
                    <a:pos x="1230" y="620"/>
                  </a:cxn>
                  <a:cxn ang="0">
                    <a:pos x="1254" y="674"/>
                  </a:cxn>
                  <a:cxn ang="0">
                    <a:pos x="1285" y="740"/>
                  </a:cxn>
                  <a:cxn ang="0">
                    <a:pos x="1306" y="777"/>
                  </a:cxn>
                  <a:cxn ang="0">
                    <a:pos x="1326" y="818"/>
                  </a:cxn>
                  <a:cxn ang="0">
                    <a:pos x="1347" y="863"/>
                  </a:cxn>
                  <a:cxn ang="0">
                    <a:pos x="1388" y="932"/>
                  </a:cxn>
                  <a:cxn ang="0">
                    <a:pos x="1409" y="980"/>
                  </a:cxn>
                  <a:cxn ang="0">
                    <a:pos x="1426" y="1014"/>
                  </a:cxn>
                  <a:cxn ang="0">
                    <a:pos x="1450" y="1052"/>
                  </a:cxn>
                  <a:cxn ang="0">
                    <a:pos x="1474" y="1089"/>
                  </a:cxn>
                  <a:cxn ang="0">
                    <a:pos x="1501" y="1127"/>
                  </a:cxn>
                  <a:cxn ang="0">
                    <a:pos x="1539" y="1182"/>
                  </a:cxn>
                  <a:cxn ang="0">
                    <a:pos x="1539" y="1487"/>
                  </a:cxn>
                  <a:cxn ang="0">
                    <a:pos x="0" y="1480"/>
                  </a:cxn>
                  <a:cxn ang="0">
                    <a:pos x="3" y="1206"/>
                  </a:cxn>
                  <a:cxn ang="0">
                    <a:pos x="30" y="1158"/>
                  </a:cxn>
                  <a:cxn ang="0">
                    <a:pos x="68" y="1106"/>
                  </a:cxn>
                  <a:cxn ang="0">
                    <a:pos x="102" y="1052"/>
                  </a:cxn>
                  <a:cxn ang="0">
                    <a:pos x="133" y="1007"/>
                  </a:cxn>
                  <a:cxn ang="0">
                    <a:pos x="164" y="959"/>
                  </a:cxn>
                  <a:cxn ang="0">
                    <a:pos x="205" y="880"/>
                  </a:cxn>
                  <a:cxn ang="0">
                    <a:pos x="250" y="791"/>
                  </a:cxn>
                  <a:cxn ang="0">
                    <a:pos x="288" y="729"/>
                  </a:cxn>
                  <a:cxn ang="0">
                    <a:pos x="315" y="668"/>
                  </a:cxn>
                  <a:cxn ang="0">
                    <a:pos x="342" y="613"/>
                  </a:cxn>
                  <a:cxn ang="0">
                    <a:pos x="387" y="507"/>
                  </a:cxn>
                </a:cxnLst>
                <a:rect l="0" t="0" r="r" b="b"/>
                <a:pathLst>
                  <a:path w="1539" h="1487">
                    <a:moveTo>
                      <a:pt x="387" y="507"/>
                    </a:moveTo>
                    <a:lnTo>
                      <a:pt x="435" y="411"/>
                    </a:lnTo>
                    <a:lnTo>
                      <a:pt x="483" y="315"/>
                    </a:lnTo>
                    <a:lnTo>
                      <a:pt x="531" y="219"/>
                    </a:lnTo>
                    <a:lnTo>
                      <a:pt x="627" y="75"/>
                    </a:lnTo>
                    <a:lnTo>
                      <a:pt x="702" y="20"/>
                    </a:lnTo>
                    <a:lnTo>
                      <a:pt x="744" y="3"/>
                    </a:lnTo>
                    <a:lnTo>
                      <a:pt x="771" y="0"/>
                    </a:lnTo>
                    <a:lnTo>
                      <a:pt x="812" y="0"/>
                    </a:lnTo>
                    <a:lnTo>
                      <a:pt x="843" y="20"/>
                    </a:lnTo>
                    <a:lnTo>
                      <a:pt x="894" y="48"/>
                    </a:lnTo>
                    <a:lnTo>
                      <a:pt x="929" y="85"/>
                    </a:lnTo>
                    <a:lnTo>
                      <a:pt x="956" y="120"/>
                    </a:lnTo>
                    <a:lnTo>
                      <a:pt x="1004" y="188"/>
                    </a:lnTo>
                    <a:lnTo>
                      <a:pt x="1038" y="243"/>
                    </a:lnTo>
                    <a:lnTo>
                      <a:pt x="1083" y="322"/>
                    </a:lnTo>
                    <a:lnTo>
                      <a:pt x="1110" y="384"/>
                    </a:lnTo>
                    <a:lnTo>
                      <a:pt x="1141" y="435"/>
                    </a:lnTo>
                    <a:lnTo>
                      <a:pt x="1155" y="469"/>
                    </a:lnTo>
                    <a:lnTo>
                      <a:pt x="1196" y="544"/>
                    </a:lnTo>
                    <a:lnTo>
                      <a:pt x="1230" y="620"/>
                    </a:lnTo>
                    <a:lnTo>
                      <a:pt x="1254" y="674"/>
                    </a:lnTo>
                    <a:lnTo>
                      <a:pt x="1285" y="740"/>
                    </a:lnTo>
                    <a:lnTo>
                      <a:pt x="1306" y="777"/>
                    </a:lnTo>
                    <a:lnTo>
                      <a:pt x="1326" y="818"/>
                    </a:lnTo>
                    <a:lnTo>
                      <a:pt x="1347" y="863"/>
                    </a:lnTo>
                    <a:lnTo>
                      <a:pt x="1388" y="932"/>
                    </a:lnTo>
                    <a:lnTo>
                      <a:pt x="1409" y="980"/>
                    </a:lnTo>
                    <a:lnTo>
                      <a:pt x="1426" y="1014"/>
                    </a:lnTo>
                    <a:lnTo>
                      <a:pt x="1450" y="1052"/>
                    </a:lnTo>
                    <a:lnTo>
                      <a:pt x="1474" y="1089"/>
                    </a:lnTo>
                    <a:lnTo>
                      <a:pt x="1501" y="1127"/>
                    </a:lnTo>
                    <a:lnTo>
                      <a:pt x="1539" y="1182"/>
                    </a:lnTo>
                    <a:lnTo>
                      <a:pt x="1539" y="1487"/>
                    </a:lnTo>
                    <a:lnTo>
                      <a:pt x="0" y="1480"/>
                    </a:lnTo>
                    <a:lnTo>
                      <a:pt x="3" y="1206"/>
                    </a:lnTo>
                    <a:lnTo>
                      <a:pt x="30" y="1158"/>
                    </a:lnTo>
                    <a:lnTo>
                      <a:pt x="68" y="1106"/>
                    </a:lnTo>
                    <a:lnTo>
                      <a:pt x="102" y="1052"/>
                    </a:lnTo>
                    <a:lnTo>
                      <a:pt x="133" y="1007"/>
                    </a:lnTo>
                    <a:lnTo>
                      <a:pt x="164" y="959"/>
                    </a:lnTo>
                    <a:lnTo>
                      <a:pt x="205" y="880"/>
                    </a:lnTo>
                    <a:lnTo>
                      <a:pt x="250" y="791"/>
                    </a:lnTo>
                    <a:lnTo>
                      <a:pt x="288" y="729"/>
                    </a:lnTo>
                    <a:lnTo>
                      <a:pt x="315" y="668"/>
                    </a:lnTo>
                    <a:lnTo>
                      <a:pt x="342" y="613"/>
                    </a:lnTo>
                    <a:lnTo>
                      <a:pt x="387" y="507"/>
                    </a:lnTo>
                    <a:close/>
                  </a:path>
                </a:pathLst>
              </a:custGeom>
              <a:solidFill>
                <a:srgbClr val="FF3300"/>
              </a:solidFill>
              <a:ln w="9525" cap="flat" cmpd="sng">
                <a:noFill/>
                <a:prstDash val="solid"/>
                <a:round/>
                <a:headEnd/>
                <a:tailEnd/>
              </a:ln>
              <a:effectLst/>
            </p:spPr>
            <p:txBody>
              <a:bodyPr/>
              <a:lstStyle/>
              <a:p>
                <a:endParaRPr lang="en-US">
                  <a:solidFill>
                    <a:srgbClr val="000000"/>
                  </a:solidFill>
                </a:endParaRPr>
              </a:p>
            </p:txBody>
          </p:sp>
          <p:sp>
            <p:nvSpPr>
              <p:cNvPr id="45084" name="Line 28"/>
              <p:cNvSpPr>
                <a:spLocks noChangeShapeType="1"/>
              </p:cNvSpPr>
              <p:nvPr/>
            </p:nvSpPr>
            <p:spPr bwMode="auto">
              <a:xfrm>
                <a:off x="3312" y="1344"/>
                <a:ext cx="0" cy="1536"/>
              </a:xfrm>
              <a:prstGeom prst="line">
                <a:avLst/>
              </a:prstGeom>
              <a:noFill/>
              <a:ln w="9525">
                <a:solidFill>
                  <a:schemeClr val="bg1"/>
                </a:solidFill>
                <a:round/>
                <a:headEnd/>
                <a:tailEnd/>
              </a:ln>
              <a:effectLst/>
            </p:spPr>
            <p:txBody>
              <a:bodyPr/>
              <a:lstStyle/>
              <a:p>
                <a:endParaRPr lang="en-US">
                  <a:solidFill>
                    <a:srgbClr val="000000"/>
                  </a:solidFill>
                </a:endParaRPr>
              </a:p>
            </p:txBody>
          </p:sp>
        </p:grpSp>
      </p:grpSp>
      <p:sp>
        <p:nvSpPr>
          <p:cNvPr id="19" name="Title 18"/>
          <p:cNvSpPr>
            <a:spLocks noGrp="1"/>
          </p:cNvSpPr>
          <p:nvPr>
            <p:ph type="title"/>
          </p:nvPr>
        </p:nvSpPr>
        <p:spPr/>
        <p:txBody>
          <a:bodyPr/>
          <a:lstStyle/>
          <a:p>
            <a:r>
              <a:rPr lang="en-US" dirty="0" smtClean="0"/>
              <a:t>Find the z-value</a:t>
            </a:r>
            <a:endParaRPr lang="en-US" dirty="0"/>
          </a:p>
        </p:txBody>
      </p:sp>
      <p:sp>
        <p:nvSpPr>
          <p:cNvPr id="9" name="Slide Number Placeholder 8"/>
          <p:cNvSpPr>
            <a:spLocks noGrp="1"/>
          </p:cNvSpPr>
          <p:nvPr>
            <p:ph type="sldNum" sz="quarter" idx="12"/>
          </p:nvPr>
        </p:nvSpPr>
        <p:spPr/>
        <p:txBody>
          <a:bodyPr/>
          <a:lstStyle/>
          <a:p>
            <a:fld id="{3089373D-E5F2-47E1-8183-3AC7066E4EBD}" type="slidenum">
              <a:rPr lang="en-US" smtClean="0">
                <a:solidFill>
                  <a:srgbClr val="000000"/>
                </a:solidFill>
              </a:rPr>
              <a:pPr/>
              <a:t>15</a:t>
            </a:fld>
            <a:endParaRPr lang="en-US">
              <a:solidFill>
                <a:srgbClr val="000000"/>
              </a:solidFill>
            </a:endParaRPr>
          </a:p>
        </p:txBody>
      </p:sp>
      <mc:AlternateContent xmlns:mc="http://schemas.openxmlformats.org/markup-compatibility/2006" xmlns:a14="http://schemas.microsoft.com/office/drawing/2010/main">
        <mc:Choice Requires="a14">
          <p:sp>
            <p:nvSpPr>
              <p:cNvPr id="38" name="Content Placeholder 2"/>
              <p:cNvSpPr txBox="1">
                <a:spLocks/>
              </p:cNvSpPr>
              <p:nvPr/>
            </p:nvSpPr>
            <p:spPr>
              <a:xfrm>
                <a:off x="457200" y="1553226"/>
                <a:ext cx="8229600" cy="5050773"/>
              </a:xfrm>
              <a:prstGeom prst="rect">
                <a:avLst/>
              </a:prstGeom>
            </p:spPr>
            <p:txBody>
              <a:bodyPr>
                <a:normAutofit fontScale="92500" lnSpcReduction="10000"/>
              </a:bodyPr>
              <a:lstStyle>
                <a:lvl1pPr marL="342900" indent="-342900" algn="l" rtl="0" eaLnBrk="1" fontAlgn="base" hangingPunct="1">
                  <a:spcBef>
                    <a:spcPct val="20000"/>
                  </a:spcBef>
                  <a:spcAft>
                    <a:spcPct val="0"/>
                  </a:spcAft>
                  <a:buClr>
                    <a:schemeClr val="folHlink"/>
                  </a:buClr>
                  <a:buFont typeface="Wingdings" pitchFamily="2" charset="2"/>
                  <a:buBlip>
                    <a:blip r:embed="rId10"/>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itchFamily="2" charset="2"/>
                  <a:buBlip>
                    <a:blip r:embed="rId11"/>
                  </a:buBlip>
                  <a:defRPr sz="2400">
                    <a:solidFill>
                      <a:schemeClr val="tx1"/>
                    </a:solidFill>
                    <a:latin typeface="+mn-lt"/>
                  </a:defRPr>
                </a:lvl2pPr>
                <a:lvl3pPr marL="1143000" indent="-228600" algn="l" rtl="0" eaLnBrk="1" fontAlgn="base" hangingPunct="1">
                  <a:spcBef>
                    <a:spcPct val="20000"/>
                  </a:spcBef>
                  <a:spcAft>
                    <a:spcPct val="0"/>
                  </a:spcAft>
                  <a:buClr>
                    <a:schemeClr val="folHlink"/>
                  </a:buClr>
                  <a:buFont typeface="Wingdings" pitchFamily="2" charset="2"/>
                  <a:buBlip>
                    <a:blip r:embed="rId12"/>
                  </a:buBlip>
                  <a:defRPr>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Blip>
                    <a:blip r:embed="rId12"/>
                  </a:buBlip>
                  <a:defRPr sz="16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Blip>
                    <a:blip r:embed="rId12"/>
                  </a:buBlip>
                  <a:defRPr sz="16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2"/>
                  </a:buBlip>
                  <a:defRPr sz="16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Blip>
                    <a:blip r:embed="rId12"/>
                  </a:buBlip>
                  <a:defRPr sz="16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Blip>
                    <a:blip r:embed="rId12"/>
                  </a:buBlip>
                  <a:defRPr sz="16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Blip>
                    <a:blip r:embed="rId12"/>
                  </a:buBlip>
                  <a:defRPr sz="1600">
                    <a:solidFill>
                      <a:schemeClr val="tx1"/>
                    </a:solidFill>
                    <a:latin typeface="+mn-lt"/>
                  </a:defRPr>
                </a:lvl9pPr>
              </a:lstStyle>
              <a:p>
                <a:r>
                  <a:rPr lang="en-US" sz="2200" kern="0" dirty="0" smtClean="0"/>
                  <a:t>For a 95% confidence interval, we want to find </a:t>
                </a:r>
                <a14:m>
                  <m:oMath xmlns:m="http://schemas.openxmlformats.org/officeDocument/2006/math">
                    <m:sSub>
                      <m:sSubPr>
                        <m:ctrlPr>
                          <a:rPr lang="en-US" sz="2200" i="1" kern="0" smtClean="0">
                            <a:latin typeface="Cambria Math" panose="02040503050406030204" pitchFamily="18" charset="0"/>
                          </a:rPr>
                        </m:ctrlPr>
                      </m:sSubPr>
                      <m:e>
                        <m:r>
                          <a:rPr lang="en-US" sz="2200" b="0" i="1" kern="0" smtClean="0">
                            <a:latin typeface="Cambria Math" panose="02040503050406030204" pitchFamily="18" charset="0"/>
                          </a:rPr>
                          <m:t>𝑧</m:t>
                        </m:r>
                      </m:e>
                      <m:sub>
                        <m:f>
                          <m:fPr>
                            <m:type m:val="lin"/>
                            <m:ctrlPr>
                              <a:rPr lang="en-US" sz="2200" i="1" kern="0" smtClean="0">
                                <a:latin typeface="Cambria Math" panose="02040503050406030204" pitchFamily="18" charset="0"/>
                              </a:rPr>
                            </m:ctrlPr>
                          </m:fPr>
                          <m:num>
                            <m:r>
                              <a:rPr lang="en-US" sz="2200" i="1" kern="0" smtClean="0">
                                <a:latin typeface="Cambria Math" panose="02040503050406030204" pitchFamily="18" charset="0"/>
                                <a:ea typeface="Cambria Math" panose="02040503050406030204" pitchFamily="18" charset="0"/>
                              </a:rPr>
                              <m:t>𝛼</m:t>
                            </m:r>
                          </m:num>
                          <m:den>
                            <m:r>
                              <a:rPr lang="en-US" sz="2200" b="0" i="1" kern="0" smtClean="0">
                                <a:latin typeface="Cambria Math" panose="02040503050406030204" pitchFamily="18" charset="0"/>
                              </a:rPr>
                              <m:t>2</m:t>
                            </m:r>
                          </m:den>
                        </m:f>
                      </m:sub>
                    </m:sSub>
                  </m:oMath>
                </a14:m>
                <a:r>
                  <a:rPr lang="en-US" sz="2200" kern="0" dirty="0" smtClean="0"/>
                  <a:t> so that the probability that </a:t>
                </a:r>
                <a:r>
                  <a:rPr lang="en-US" sz="2200" i="1" kern="0" dirty="0" smtClean="0"/>
                  <a:t>z</a:t>
                </a:r>
                <a:r>
                  <a:rPr lang="en-US" sz="2200" kern="0" dirty="0" smtClean="0"/>
                  <a:t> is in the interval (-</a:t>
                </a:r>
                <a:r>
                  <a:rPr lang="en-US" sz="2200" i="1" kern="0" dirty="0" smtClean="0"/>
                  <a:t> </a:t>
                </a:r>
                <a14:m>
                  <m:oMath xmlns:m="http://schemas.openxmlformats.org/officeDocument/2006/math">
                    <m:sSub>
                      <m:sSubPr>
                        <m:ctrlPr>
                          <a:rPr lang="en-US" sz="2200" i="1" kern="0">
                            <a:latin typeface="Cambria Math" panose="02040503050406030204" pitchFamily="18" charset="0"/>
                          </a:rPr>
                        </m:ctrlPr>
                      </m:sSubPr>
                      <m:e>
                        <m:r>
                          <a:rPr lang="en-US" sz="2200" i="1" kern="0">
                            <a:latin typeface="Cambria Math" panose="02040503050406030204" pitchFamily="18" charset="0"/>
                          </a:rPr>
                          <m:t>𝑧</m:t>
                        </m:r>
                      </m:e>
                      <m:sub>
                        <m:f>
                          <m:fPr>
                            <m:type m:val="lin"/>
                            <m:ctrlPr>
                              <a:rPr lang="en-US" sz="2200" i="1" kern="0">
                                <a:latin typeface="Cambria Math" panose="02040503050406030204" pitchFamily="18" charset="0"/>
                              </a:rPr>
                            </m:ctrlPr>
                          </m:fPr>
                          <m:num>
                            <m:r>
                              <a:rPr lang="en-US" sz="2200" i="1" kern="0">
                                <a:latin typeface="Cambria Math" panose="02040503050406030204" pitchFamily="18" charset="0"/>
                                <a:ea typeface="Cambria Math" panose="02040503050406030204" pitchFamily="18" charset="0"/>
                              </a:rPr>
                              <m:t>𝛼</m:t>
                            </m:r>
                          </m:num>
                          <m:den>
                            <m:r>
                              <a:rPr lang="en-US" sz="2200" i="1" kern="0">
                                <a:latin typeface="Cambria Math" panose="02040503050406030204" pitchFamily="18" charset="0"/>
                              </a:rPr>
                              <m:t>2</m:t>
                            </m:r>
                          </m:den>
                        </m:f>
                      </m:sub>
                    </m:sSub>
                  </m:oMath>
                </a14:m>
                <a:r>
                  <a:rPr lang="en-US" sz="2200" kern="0" dirty="0" smtClean="0"/>
                  <a:t> , </a:t>
                </a:r>
                <a14:m>
                  <m:oMath xmlns:m="http://schemas.openxmlformats.org/officeDocument/2006/math">
                    <m:sSub>
                      <m:sSubPr>
                        <m:ctrlPr>
                          <a:rPr lang="en-US" sz="2200" i="1" kern="0">
                            <a:latin typeface="Cambria Math" panose="02040503050406030204" pitchFamily="18" charset="0"/>
                          </a:rPr>
                        </m:ctrlPr>
                      </m:sSubPr>
                      <m:e>
                        <m:r>
                          <a:rPr lang="en-US" sz="2200" i="1" kern="0">
                            <a:latin typeface="Cambria Math" panose="02040503050406030204" pitchFamily="18" charset="0"/>
                          </a:rPr>
                          <m:t>𝑧</m:t>
                        </m:r>
                      </m:e>
                      <m:sub>
                        <m:f>
                          <m:fPr>
                            <m:type m:val="lin"/>
                            <m:ctrlPr>
                              <a:rPr lang="en-US" sz="2200" i="1" kern="0">
                                <a:latin typeface="Cambria Math" panose="02040503050406030204" pitchFamily="18" charset="0"/>
                              </a:rPr>
                            </m:ctrlPr>
                          </m:fPr>
                          <m:num>
                            <m:r>
                              <a:rPr lang="en-US" sz="2200" i="1" kern="0">
                                <a:latin typeface="Cambria Math" panose="02040503050406030204" pitchFamily="18" charset="0"/>
                                <a:ea typeface="Cambria Math" panose="02040503050406030204" pitchFamily="18" charset="0"/>
                              </a:rPr>
                              <m:t>𝛼</m:t>
                            </m:r>
                          </m:num>
                          <m:den>
                            <m:r>
                              <a:rPr lang="en-US" sz="2200" i="1" kern="0">
                                <a:latin typeface="Cambria Math" panose="02040503050406030204" pitchFamily="18" charset="0"/>
                              </a:rPr>
                              <m:t>2</m:t>
                            </m:r>
                          </m:den>
                        </m:f>
                      </m:sub>
                    </m:sSub>
                  </m:oMath>
                </a14:m>
                <a:r>
                  <a:rPr lang="en-US" sz="2200" kern="0" dirty="0" smtClean="0"/>
                  <a:t>) is 0.95  </a:t>
                </a:r>
              </a:p>
              <a:p>
                <a:endParaRPr lang="en-US" sz="2000" kern="0" dirty="0"/>
              </a:p>
              <a:p>
                <a:endParaRPr lang="en-US" sz="2000" kern="0" dirty="0" smtClean="0"/>
              </a:p>
              <a:p>
                <a:endParaRPr lang="en-US" sz="2000" kern="0" dirty="0"/>
              </a:p>
              <a:p>
                <a:endParaRPr lang="en-US" sz="2000" kern="0" dirty="0" smtClean="0"/>
              </a:p>
              <a:p>
                <a:endParaRPr lang="en-US" sz="2000" kern="0" dirty="0"/>
              </a:p>
              <a:p>
                <a:endParaRPr lang="en-US" sz="2000" kern="0" dirty="0" smtClean="0"/>
              </a:p>
              <a:p>
                <a:endParaRPr lang="en-US" sz="2000" kern="0" dirty="0"/>
              </a:p>
              <a:p>
                <a:endParaRPr lang="en-US" sz="2000" kern="0" dirty="0" smtClean="0"/>
              </a:p>
              <a:p>
                <a:endParaRPr lang="en-US" sz="2000" dirty="0" smtClean="0"/>
              </a:p>
              <a:p>
                <a:pPr marL="0" indent="0">
                  <a:buNone/>
                </a:pPr>
                <a:endParaRPr lang="en-US" sz="2000" dirty="0" smtClean="0"/>
              </a:p>
              <a:p>
                <a:pPr marL="0" indent="0">
                  <a:buNone/>
                </a:pPr>
                <a:endParaRPr lang="en-US" sz="2000" dirty="0"/>
              </a:p>
              <a:p>
                <a:r>
                  <a:rPr lang="en-US" sz="2200" dirty="0" smtClean="0"/>
                  <a:t>Recall </a:t>
                </a:r>
                <a:r>
                  <a:rPr lang="en-US" sz="2200" dirty="0"/>
                  <a:t>how we used the z-values and the standard normal table to determine probabilities</a:t>
                </a:r>
                <a:endParaRPr lang="en-US" sz="2200" kern="0" dirty="0"/>
              </a:p>
              <a:p>
                <a:endParaRPr lang="en-US" sz="2000" kern="0" dirty="0" smtClean="0"/>
              </a:p>
              <a:p>
                <a:pPr marL="0" indent="0">
                  <a:buNone/>
                </a:pPr>
                <a:endParaRPr lang="en-US" sz="2000" kern="0" dirty="0"/>
              </a:p>
            </p:txBody>
          </p:sp>
        </mc:Choice>
        <mc:Fallback xmlns="">
          <p:sp>
            <p:nvSpPr>
              <p:cNvPr id="38" name="Content Placeholder 2"/>
              <p:cNvSpPr txBox="1">
                <a:spLocks noRot="1" noChangeAspect="1" noMove="1" noResize="1" noEditPoints="1" noAdjustHandles="1" noChangeArrowheads="1" noChangeShapeType="1" noTextEdit="1"/>
              </p:cNvSpPr>
              <p:nvPr/>
            </p:nvSpPr>
            <p:spPr>
              <a:xfrm>
                <a:off x="457200" y="1553226"/>
                <a:ext cx="8229600" cy="5050773"/>
              </a:xfrm>
              <a:prstGeom prst="rect">
                <a:avLst/>
              </a:prstGeom>
              <a:blipFill rotWithShape="1">
                <a:blip r:embed="rId14"/>
                <a:stretch>
                  <a:fillRect t="-4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5"/>
              <p:cNvSpPr txBox="1">
                <a:spLocks noChangeArrowheads="1"/>
              </p:cNvSpPr>
              <p:nvPr>
                <p:custDataLst>
                  <p:tags r:id="rId2"/>
                </p:custDataLst>
              </p:nvPr>
            </p:nvSpPr>
            <p:spPr bwMode="auto">
              <a:xfrm>
                <a:off x="2903276" y="5168063"/>
                <a:ext cx="928652" cy="485582"/>
              </a:xfrm>
              <a:prstGeom prst="rect">
                <a:avLst/>
              </a:prstGeom>
              <a:noFill/>
              <a:ln w="9525">
                <a:noFill/>
                <a:miter lim="800000"/>
                <a:headEnd/>
                <a:tailEnd/>
              </a:ln>
              <a:effectLst/>
            </p:spPr>
            <p:txBody>
              <a:bodyPr wrap="none">
                <a:spAutoFit/>
              </a:bodyPr>
              <a:lstStyle/>
              <a:p>
                <a:pPr algn="ctr">
                  <a:spcBef>
                    <a:spcPct val="0"/>
                  </a:spcBef>
                </a:pPr>
                <a:r>
                  <a:rPr lang="en-US" sz="2400" dirty="0" smtClean="0">
                    <a:solidFill>
                      <a:srgbClr val="000000"/>
                    </a:solidFill>
                    <a:latin typeface="Times New Roman" panose="02020603050405020304" pitchFamily="18" charset="0"/>
                    <a:cs typeface="Times New Roman" panose="02020603050405020304" pitchFamily="18" charset="0"/>
                    <a:sym typeface="Symbol" pitchFamily="18" charset="2"/>
                  </a:rPr>
                  <a:t>-</a:t>
                </a:r>
                <a:r>
                  <a:rPr lang="en-US" sz="2400" i="1" kern="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kern="0">
                            <a:latin typeface="Cambria Math" panose="02040503050406030204" pitchFamily="18" charset="0"/>
                          </a:rPr>
                        </m:ctrlPr>
                      </m:sSubPr>
                      <m:e>
                        <m:r>
                          <a:rPr lang="en-US" sz="2400" i="1" kern="0">
                            <a:latin typeface="Cambria Math" panose="02040503050406030204" pitchFamily="18" charset="0"/>
                          </a:rPr>
                          <m:t>𝑧</m:t>
                        </m:r>
                      </m:e>
                      <m:sub>
                        <m:f>
                          <m:fPr>
                            <m:type m:val="lin"/>
                            <m:ctrlPr>
                              <a:rPr lang="en-US" sz="2400" i="1" kern="0">
                                <a:latin typeface="Cambria Math" panose="02040503050406030204" pitchFamily="18" charset="0"/>
                              </a:rPr>
                            </m:ctrlPr>
                          </m:fPr>
                          <m:num>
                            <m:r>
                              <a:rPr lang="en-US" sz="2400" i="1" kern="0">
                                <a:latin typeface="Cambria Math" panose="02040503050406030204" pitchFamily="18" charset="0"/>
                                <a:ea typeface="Cambria Math" panose="02040503050406030204" pitchFamily="18" charset="0"/>
                              </a:rPr>
                              <m:t>𝛼</m:t>
                            </m:r>
                          </m:num>
                          <m:den>
                            <m:r>
                              <a:rPr lang="en-US" sz="2400" i="1" kern="0">
                                <a:latin typeface="Cambria Math" panose="02040503050406030204" pitchFamily="18" charset="0"/>
                              </a:rPr>
                              <m:t>2</m:t>
                            </m:r>
                          </m:den>
                        </m:f>
                      </m:sub>
                    </m:sSub>
                  </m:oMath>
                </a14:m>
                <a:endParaRPr lang="en-US" sz="2400" i="1" dirty="0">
                  <a:solidFill>
                    <a:srgbClr val="000000"/>
                  </a:solidFill>
                  <a:latin typeface="Times New Roman" pitchFamily="18" charset="0"/>
                  <a:cs typeface="Times New Roman" panose="02020603050405020304" pitchFamily="18" charset="0"/>
                </a:endParaRPr>
              </a:p>
            </p:txBody>
          </p:sp>
        </mc:Choice>
        <mc:Fallback xmlns="">
          <p:sp>
            <p:nvSpPr>
              <p:cNvPr id="39" name="Text Box 5"/>
              <p:cNvSpPr txBox="1">
                <a:spLocks noRot="1" noChangeAspect="1" noMove="1" noResize="1" noEditPoints="1" noAdjustHandles="1" noChangeArrowheads="1" noChangeShapeType="1" noTextEdit="1"/>
              </p:cNvSpPr>
              <p:nvPr>
                <p:custDataLst>
                  <p:tags r:id="rId15"/>
                </p:custDataLst>
              </p:nvPr>
            </p:nvSpPr>
            <p:spPr bwMode="auto">
              <a:xfrm>
                <a:off x="2903276" y="5168063"/>
                <a:ext cx="928652" cy="485582"/>
              </a:xfrm>
              <a:prstGeom prst="rect">
                <a:avLst/>
              </a:prstGeom>
              <a:blipFill rotWithShape="0">
                <a:blip r:embed="rId16"/>
                <a:stretch>
                  <a:fillRect l="-9804" t="-54430" r="-50980" b="-139241"/>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 Box 5"/>
              <p:cNvSpPr txBox="1">
                <a:spLocks noChangeArrowheads="1"/>
              </p:cNvSpPr>
              <p:nvPr>
                <p:custDataLst>
                  <p:tags r:id="rId3"/>
                </p:custDataLst>
              </p:nvPr>
            </p:nvSpPr>
            <p:spPr bwMode="auto">
              <a:xfrm>
                <a:off x="5385011" y="5164359"/>
                <a:ext cx="826060" cy="485582"/>
              </a:xfrm>
              <a:prstGeom prst="rect">
                <a:avLst/>
              </a:prstGeom>
              <a:noFill/>
              <a:ln w="9525">
                <a:noFill/>
                <a:miter lim="800000"/>
                <a:headEnd/>
                <a:tailEnd/>
              </a:ln>
              <a:effectLst/>
            </p:spPr>
            <p:txBody>
              <a:bodyPr wrap="none">
                <a:spAutoFit/>
              </a:bodyPr>
              <a:lstStyle/>
              <a:p>
                <a:pPr algn="ctr">
                  <a:spcBef>
                    <a:spcPct val="0"/>
                  </a:spcBef>
                </a:pPr>
                <a:r>
                  <a:rPr lang="en-US" sz="2400" i="1" kern="0" dirty="0" smtClean="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kern="0">
                            <a:latin typeface="Cambria Math" panose="02040503050406030204" pitchFamily="18" charset="0"/>
                          </a:rPr>
                        </m:ctrlPr>
                      </m:sSubPr>
                      <m:e>
                        <m:r>
                          <a:rPr lang="en-US" sz="2400" i="1" kern="0">
                            <a:latin typeface="Cambria Math" panose="02040503050406030204" pitchFamily="18" charset="0"/>
                          </a:rPr>
                          <m:t>𝑧</m:t>
                        </m:r>
                      </m:e>
                      <m:sub>
                        <m:f>
                          <m:fPr>
                            <m:type m:val="lin"/>
                            <m:ctrlPr>
                              <a:rPr lang="en-US" sz="2400" i="1" kern="0">
                                <a:latin typeface="Cambria Math" panose="02040503050406030204" pitchFamily="18" charset="0"/>
                              </a:rPr>
                            </m:ctrlPr>
                          </m:fPr>
                          <m:num>
                            <m:r>
                              <a:rPr lang="en-US" sz="2400" i="1" kern="0">
                                <a:latin typeface="Cambria Math" panose="02040503050406030204" pitchFamily="18" charset="0"/>
                                <a:ea typeface="Cambria Math" panose="02040503050406030204" pitchFamily="18" charset="0"/>
                              </a:rPr>
                              <m:t>𝛼</m:t>
                            </m:r>
                          </m:num>
                          <m:den>
                            <m:r>
                              <a:rPr lang="en-US" sz="2400" i="1" kern="0">
                                <a:latin typeface="Cambria Math" panose="02040503050406030204" pitchFamily="18" charset="0"/>
                              </a:rPr>
                              <m:t>2</m:t>
                            </m:r>
                          </m:den>
                        </m:f>
                      </m:sub>
                    </m:sSub>
                  </m:oMath>
                </a14:m>
                <a:endParaRPr lang="en-US" sz="2400" i="1" dirty="0">
                  <a:solidFill>
                    <a:srgbClr val="000000"/>
                  </a:solidFill>
                  <a:latin typeface="Times New Roman" pitchFamily="18" charset="0"/>
                  <a:cs typeface="Times New Roman" panose="02020603050405020304" pitchFamily="18" charset="0"/>
                </a:endParaRPr>
              </a:p>
            </p:txBody>
          </p:sp>
        </mc:Choice>
        <mc:Fallback xmlns="">
          <p:sp>
            <p:nvSpPr>
              <p:cNvPr id="51" name="Text Box 5"/>
              <p:cNvSpPr txBox="1">
                <a:spLocks noRot="1" noChangeAspect="1" noMove="1" noResize="1" noEditPoints="1" noAdjustHandles="1" noChangeArrowheads="1" noChangeShapeType="1" noTextEdit="1"/>
              </p:cNvSpPr>
              <p:nvPr>
                <p:custDataLst>
                  <p:tags r:id="rId17"/>
                </p:custDataLst>
              </p:nvPr>
            </p:nvSpPr>
            <p:spPr bwMode="auto">
              <a:xfrm>
                <a:off x="5385011" y="5164359"/>
                <a:ext cx="826060" cy="485582"/>
              </a:xfrm>
              <a:prstGeom prst="rect">
                <a:avLst/>
              </a:prstGeom>
              <a:blipFill rotWithShape="0">
                <a:blip r:embed="rId18"/>
                <a:stretch>
                  <a:fillRect t="-53750" r="-57353" b="-136250"/>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1441860131"/>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802345"/>
            <a:ext cx="765175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Content Placeholder 4"/>
              <p:cNvSpPr>
                <a:spLocks noGrp="1"/>
              </p:cNvSpPr>
              <p:nvPr>
                <p:ph idx="1"/>
              </p:nvPr>
            </p:nvSpPr>
            <p:spPr>
              <a:xfrm>
                <a:off x="228600" y="1079500"/>
                <a:ext cx="8726488" cy="5778500"/>
              </a:xfrm>
            </p:spPr>
            <p:txBody>
              <a:bodyPr/>
              <a:lstStyle/>
              <a:p>
                <a:r>
                  <a:rPr lang="en-US" dirty="0" smtClean="0"/>
                  <a:t>The area between 0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oMath>
                </a14:m>
                <a:r>
                  <a:rPr lang="en-US" i="1" dirty="0"/>
                  <a:t> </a:t>
                </a:r>
                <a:r>
                  <a:rPr lang="en-US" dirty="0" smtClean="0"/>
                  <a:t>is 0.5 – 0.025 = 0.475</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So in this case,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0.025</m:t>
                        </m:r>
                      </m:sub>
                    </m:sSub>
                    <m:r>
                      <a:rPr lang="en-US" b="0" i="1" smtClean="0">
                        <a:latin typeface="Cambria Math" panose="02040503050406030204" pitchFamily="18" charset="0"/>
                      </a:rPr>
                      <m:t>=1.96</m:t>
                    </m:r>
                  </m:oMath>
                </a14:m>
                <a:endParaRPr lang="en-US" dirty="0"/>
              </a:p>
            </p:txBody>
          </p:sp>
        </mc:Choice>
        <mc:Fallback xmlns="">
          <p:sp>
            <p:nvSpPr>
              <p:cNvPr id="12" name="Content Placeholder 4"/>
              <p:cNvSpPr>
                <a:spLocks noGrp="1" noRot="1" noChangeAspect="1" noMove="1" noResize="1" noEditPoints="1" noAdjustHandles="1" noChangeArrowheads="1" noChangeShapeType="1" noTextEdit="1"/>
              </p:cNvSpPr>
              <p:nvPr>
                <p:ph idx="1"/>
              </p:nvPr>
            </p:nvSpPr>
            <p:spPr>
              <a:xfrm>
                <a:off x="228600" y="1079500"/>
                <a:ext cx="8726488" cy="5778500"/>
              </a:xfrm>
              <a:blipFill rotWithShape="1">
                <a:blip r:embed="rId3"/>
                <a:stretch>
                  <a:fillRect t="-4536" b="-11603"/>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uFillTx/>
              </a:rPr>
              <a:t>Find the z-value</a:t>
            </a:r>
            <a:endParaRPr lang="en-US" dirty="0">
              <a:uFillTx/>
            </a:endParaRPr>
          </a:p>
        </p:txBody>
      </p:sp>
      <p:sp>
        <p:nvSpPr>
          <p:cNvPr id="2" name="Slide Number Placeholder 1"/>
          <p:cNvSpPr>
            <a:spLocks noGrp="1"/>
          </p:cNvSpPr>
          <p:nvPr>
            <p:ph type="sldNum" sz="quarter" idx="12"/>
          </p:nvPr>
        </p:nvSpPr>
        <p:spPr/>
        <p:txBody>
          <a:bodyPr/>
          <a:lstStyle/>
          <a:p>
            <a:fld id="{3089373D-E5F2-47E1-8183-3AC7066E4EBD}" type="slidenum">
              <a:rPr lang="en-US" smtClean="0">
                <a:solidFill>
                  <a:srgbClr val="000000"/>
                </a:solidFill>
                <a:uFillTx/>
              </a:rPr>
              <a:pPr/>
              <a:t>16</a:t>
            </a:fld>
            <a:endParaRPr lang="en-US" dirty="0">
              <a:solidFill>
                <a:srgbClr val="000000"/>
              </a:solidFill>
              <a:uFillTx/>
            </a:endParaRPr>
          </a:p>
        </p:txBody>
      </p:sp>
      <p:pic>
        <p:nvPicPr>
          <p:cNvPr id="3" name="Picture 2"/>
          <p:cNvPicPr>
            <a:picLocks noChangeAspect="1"/>
          </p:cNvPicPr>
          <p:nvPr/>
        </p:nvPicPr>
        <p:blipFill rotWithShape="1">
          <a:blip/>
          <a:srcRect r="18572" b="44695"/>
          <a:stretch/>
        </p:blipFill>
        <p:spPr>
          <a:xfrm>
            <a:off x="1028700" y="1797020"/>
            <a:ext cx="7651891" cy="4531105"/>
          </a:xfrm>
          <a:prstGeom prst="rect">
            <a:avLst/>
          </a:prstGeom>
        </p:spPr>
      </p:pic>
      <p:sp>
        <p:nvSpPr>
          <p:cNvPr id="7" name="Rectangle 5"/>
          <p:cNvSpPr>
            <a:spLocks noChangeArrowheads="1"/>
          </p:cNvSpPr>
          <p:nvPr/>
        </p:nvSpPr>
        <p:spPr bwMode="auto">
          <a:xfrm>
            <a:off x="7099300" y="5734754"/>
            <a:ext cx="610073" cy="274320"/>
          </a:xfrm>
          <a:prstGeom prst="rect">
            <a:avLst/>
          </a:prstGeom>
          <a:noFill/>
          <a:ln w="57150">
            <a:solidFill>
              <a:srgbClr val="FF3300"/>
            </a:solidFill>
            <a:prstDash val="solid"/>
            <a:miter lim="800000"/>
          </a:ln>
          <a:effectLst/>
        </p:spPr>
        <p:txBody>
          <a:bodyPr wrap="none" anchor="ctr"/>
          <a:lstStyle/>
          <a:p>
            <a:endParaRPr lang="en-US">
              <a:uFillTx/>
            </a:endParaRPr>
          </a:p>
        </p:txBody>
      </p:sp>
      <p:sp>
        <p:nvSpPr>
          <p:cNvPr id="8" name="Line 6"/>
          <p:cNvSpPr>
            <a:spLocks noChangeShapeType="1"/>
          </p:cNvSpPr>
          <p:nvPr/>
        </p:nvSpPr>
        <p:spPr bwMode="auto">
          <a:xfrm>
            <a:off x="51874" y="5835115"/>
            <a:ext cx="838200" cy="0"/>
          </a:xfrm>
          <a:prstGeom prst="line">
            <a:avLst/>
          </a:prstGeom>
          <a:noFill/>
          <a:ln w="57150">
            <a:solidFill>
              <a:srgbClr val="FF3300"/>
            </a:solidFill>
            <a:round/>
            <a:tailEnd type="triangle" w="med" len="med"/>
          </a:ln>
          <a:effectLst/>
        </p:spPr>
        <p:txBody>
          <a:bodyPr/>
          <a:lstStyle/>
          <a:p>
            <a:endParaRPr lang="en-US">
              <a:uFillTx/>
            </a:endParaRPr>
          </a:p>
        </p:txBody>
      </p:sp>
      <p:sp>
        <p:nvSpPr>
          <p:cNvPr id="9" name="Line 7"/>
          <p:cNvSpPr>
            <a:spLocks noChangeShapeType="1"/>
          </p:cNvSpPr>
          <p:nvPr/>
        </p:nvSpPr>
        <p:spPr bwMode="auto">
          <a:xfrm>
            <a:off x="7404336" y="1492220"/>
            <a:ext cx="0" cy="304800"/>
          </a:xfrm>
          <a:prstGeom prst="line">
            <a:avLst/>
          </a:prstGeom>
          <a:noFill/>
          <a:ln w="57150">
            <a:solidFill>
              <a:srgbClr val="FF3300"/>
            </a:solidFill>
            <a:round/>
            <a:tailEnd type="triangle" w="med" len="med"/>
          </a:ln>
          <a:effectLst/>
        </p:spPr>
        <p:txBody>
          <a:bodyPr/>
          <a:lstStyle/>
          <a:p>
            <a:endParaRPr lang="en-US">
              <a:uFillTx/>
            </a:endParaRPr>
          </a:p>
        </p:txBody>
      </p:sp>
      <p:sp>
        <p:nvSpPr>
          <p:cNvPr id="10" name="Line 8"/>
          <p:cNvSpPr>
            <a:spLocks noChangeShapeType="1"/>
          </p:cNvSpPr>
          <p:nvPr/>
        </p:nvSpPr>
        <p:spPr bwMode="auto">
          <a:xfrm>
            <a:off x="1708684" y="5835114"/>
            <a:ext cx="5200116" cy="36799"/>
          </a:xfrm>
          <a:prstGeom prst="line">
            <a:avLst/>
          </a:prstGeom>
          <a:noFill/>
          <a:ln w="57150">
            <a:solidFill>
              <a:srgbClr val="FF3300"/>
            </a:solidFill>
            <a:prstDash val="dash"/>
            <a:round/>
          </a:ln>
          <a:effectLst/>
        </p:spPr>
        <p:txBody>
          <a:bodyPr/>
          <a:lstStyle/>
          <a:p>
            <a:endParaRPr lang="en-US">
              <a:uFillTx/>
            </a:endParaRPr>
          </a:p>
        </p:txBody>
      </p:sp>
      <p:sp>
        <p:nvSpPr>
          <p:cNvPr id="11" name="Line 9"/>
          <p:cNvSpPr>
            <a:spLocks noChangeShapeType="1"/>
          </p:cNvSpPr>
          <p:nvPr/>
        </p:nvSpPr>
        <p:spPr bwMode="auto">
          <a:xfrm>
            <a:off x="7401727" y="1802345"/>
            <a:ext cx="0" cy="3954281"/>
          </a:xfrm>
          <a:prstGeom prst="line">
            <a:avLst/>
          </a:prstGeom>
          <a:noFill/>
          <a:ln w="57150">
            <a:solidFill>
              <a:srgbClr val="FF3300"/>
            </a:solidFill>
            <a:prstDash val="dash"/>
            <a:round/>
          </a:ln>
          <a:effectLst/>
        </p:spPr>
        <p:txBody>
          <a:bodyPr/>
          <a:lstStyle/>
          <a:p>
            <a:endParaRPr lang="en-US">
              <a:uFillTx/>
            </a:endParaRPr>
          </a:p>
        </p:txBody>
      </p:sp>
    </p:spTree>
    <p:extLst>
      <p:ext uri="{BB962C8B-B14F-4D97-AF65-F5344CB8AC3E}">
        <p14:creationId xmlns:p14="http://schemas.microsoft.com/office/powerpoint/2010/main" val="106845147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have constructed an interval so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r>
                            <a:rPr lang="en-US" b="0" i="1" smtClean="0">
                              <a:latin typeface="Cambria Math" panose="02040503050406030204" pitchFamily="18" charset="0"/>
                            </a:rPr>
                            <m:t>&lt;</m:t>
                          </m:r>
                          <m:r>
                            <a:rPr lang="en-US" b="0" i="1" smtClean="0">
                              <a:latin typeface="Cambria Math" panose="02040503050406030204" pitchFamily="18" charset="0"/>
                            </a:rPr>
                            <m:t>𝑧</m:t>
                          </m:r>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e>
                      </m:d>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oMath>
                  </m:oMathPara>
                </a14:m>
                <a:endParaRPr lang="en-US" dirty="0" smtClean="0"/>
              </a:p>
              <a:p>
                <a:r>
                  <a:rPr lang="en-US" dirty="0" smtClean="0"/>
                  <a:t>Using the transformation of the sampling distribution for the mean to the standard normal distribution, we know</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r>
                            <a:rPr lang="en-US" i="1">
                              <a:latin typeface="Cambria Math" panose="02040503050406030204" pitchFamily="18" charset="0"/>
                            </a:rPr>
                            <m:t>&lt;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f>
                                <m:fPr>
                                  <m:type m:val="lin"/>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𝑁</m:t>
                                      </m:r>
                                    </m:e>
                                  </m:rad>
                                </m:den>
                              </m:f>
                            </m:den>
                          </m:f>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e>
                      </m:d>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oMath>
                  </m:oMathPara>
                </a14:m>
                <a:endParaRPr lang="en-US" dirty="0"/>
              </a:p>
              <a:p>
                <a:r>
                  <a:rPr lang="en-US" dirty="0" smtClean="0"/>
                  <a:t>But we just want an interval containing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0" smtClean="0">
                        <a:latin typeface="Cambria Math" panose="02040503050406030204" pitchFamily="18" charset="0"/>
                        <a:ea typeface="Cambria Math" panose="02040503050406030204" pitchFamily="18" charset="0"/>
                      </a:rPr>
                      <m:t>.</m:t>
                    </m:r>
                  </m:oMath>
                </a14:m>
                <a:r>
                  <a:rPr lang="en-US" dirty="0" smtClean="0"/>
                  <a:t> Some good algebra skills get us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𝑁</m:t>
                                  </m:r>
                                </m:e>
                              </m:rad>
                            </m:den>
                          </m:f>
                          <m:r>
                            <a:rPr lang="en-US" i="1">
                              <a:latin typeface="Cambria Math" panose="02040503050406030204" pitchFamily="18" charset="0"/>
                            </a:rPr>
                            <m:t>&lt;</m:t>
                          </m:r>
                          <m:r>
                            <a:rPr lang="en-US" i="1" smtClean="0">
                              <a:latin typeface="Cambria Math" panose="02040503050406030204" pitchFamily="18" charset="0"/>
                              <a:ea typeface="Cambria Math" panose="02040503050406030204" pitchFamily="18" charset="0"/>
                            </a:rPr>
                            <m:t>𝜇</m:t>
                          </m:r>
                          <m:r>
                            <a:rPr lang="en-US" i="1">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𝑁</m:t>
                                  </m:r>
                                </m:e>
                              </m:rad>
                            </m:den>
                          </m:f>
                        </m:e>
                      </m:d>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042" r="-10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339562474"/>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Confidence interval of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with known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smtClean="0"/>
                  <a:t> is the mean of a random sample of size N from a population with known variance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US" dirty="0" smtClean="0"/>
                  <a:t>, a </a:t>
                </a:r>
                <a14:m>
                  <m:oMath xmlns:m="http://schemas.openxmlformats.org/officeDocument/2006/math">
                    <m:r>
                      <a:rPr lang="en-US" i="1">
                        <a:latin typeface="Cambria Math" panose="02040503050406030204" pitchFamily="18" charset="0"/>
                      </a:rPr>
                      <m:t>100</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m:t>
                    </m:r>
                  </m:oMath>
                </a14:m>
                <a:r>
                  <a:rPr lang="en-US" dirty="0" smtClean="0"/>
                  <a:t> confidence interval for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smtClean="0"/>
                  <a:t> is given by</a:t>
                </a:r>
                <a:endParaRPr lang="en-US" dirty="0"/>
              </a:p>
              <a:p>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𝑁</m:t>
                              </m:r>
                            </m:e>
                          </m:rad>
                        </m:den>
                      </m:f>
                      <m:r>
                        <a:rPr lang="en-US" i="1">
                          <a:latin typeface="Cambria Math" panose="02040503050406030204" pitchFamily="18" charset="0"/>
                        </a:rPr>
                        <m:t>&lt;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𝑁</m:t>
                              </m:r>
                            </m:e>
                          </m:rad>
                        </m:den>
                      </m:f>
                    </m:oMath>
                  </m:oMathPara>
                </a14:m>
                <a:endParaRPr lang="en-US" dirty="0"/>
              </a:p>
              <a:p>
                <a:pPr marL="0" indent="0">
                  <a:buNone/>
                </a:pPr>
                <a:r>
                  <a:rPr lang="en-US" dirty="0" smtClean="0"/>
                  <a:t>   </a:t>
                </a:r>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oMath>
                </a14:m>
                <a:r>
                  <a:rPr lang="en-US" dirty="0" smtClean="0"/>
                  <a:t> is the </a:t>
                </a:r>
                <a14:m>
                  <m:oMath xmlns:m="http://schemas.openxmlformats.org/officeDocument/2006/math">
                    <m:r>
                      <a:rPr lang="en-US" b="0" i="1" smtClean="0">
                        <a:latin typeface="Cambria Math" panose="02040503050406030204" pitchFamily="18" charset="0"/>
                      </a:rPr>
                      <m:t>𝑧</m:t>
                    </m:r>
                  </m:oMath>
                </a14:m>
                <a:r>
                  <a:rPr lang="en-US" dirty="0" smtClean="0"/>
                  <a:t>-value leaving an area of </a:t>
                </a:r>
                <a14:m>
                  <m:oMath xmlns:m="http://schemas.openxmlformats.org/officeDocument/2006/math">
                    <m:f>
                      <m:fPr>
                        <m:type m:val="lin"/>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rPr>
                          <m:t>2</m:t>
                        </m:r>
                      </m:den>
                    </m:f>
                  </m:oMath>
                </a14:m>
                <a:r>
                  <a:rPr lang="en-US" dirty="0" smtClean="0"/>
                  <a:t> to the right.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8" t="-1172" r="-9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rPr>
              <a:pPr/>
              <a:t>18</a:t>
            </a:fld>
            <a:endParaRPr lang="en-US">
              <a:solidFill>
                <a:srgbClr val="000000"/>
              </a:solidFill>
            </a:endParaRPr>
          </a:p>
        </p:txBody>
      </p:sp>
      <p:sp>
        <p:nvSpPr>
          <p:cNvPr id="5" name="TextBox 4"/>
          <p:cNvSpPr txBox="1"/>
          <p:nvPr/>
        </p:nvSpPr>
        <p:spPr>
          <a:xfrm>
            <a:off x="355971" y="5700365"/>
            <a:ext cx="8285967" cy="523220"/>
          </a:xfrm>
          <a:prstGeom prst="rect">
            <a:avLst/>
          </a:prstGeom>
          <a:noFill/>
        </p:spPr>
        <p:txBody>
          <a:bodyPr wrap="square" rtlCol="0">
            <a:spAutoFit/>
          </a:bodyPr>
          <a:lstStyle/>
          <a:p>
            <a:r>
              <a:rPr lang="en-US" sz="1400" dirty="0" smtClean="0"/>
              <a:t>Walpole, Ronald E. et al. </a:t>
            </a:r>
            <a:r>
              <a:rPr lang="en-US" sz="1400" i="1" dirty="0" smtClean="0"/>
              <a:t>Probability &amp; Statistics for Engineers &amp; Scientists</a:t>
            </a:r>
            <a:r>
              <a:rPr lang="en-US" sz="1400" dirty="0" smtClean="0"/>
              <a:t>, 8</a:t>
            </a:r>
            <a:r>
              <a:rPr lang="en-US" sz="1400" baseline="30000" dirty="0" smtClean="0"/>
              <a:t>th</a:t>
            </a:r>
            <a:r>
              <a:rPr lang="en-US" sz="1400" dirty="0" smtClean="0"/>
              <a:t> ed. Pearson Prentice Hall: Upper Saddle River, NJ, 2007, p. 275.</a:t>
            </a:r>
            <a:endParaRPr lang="en-US" sz="1400" dirty="0"/>
          </a:p>
        </p:txBody>
      </p:sp>
    </p:spTree>
    <p:extLst>
      <p:ext uri="{BB962C8B-B14F-4D97-AF65-F5344CB8AC3E}">
        <p14:creationId xmlns:p14="http://schemas.microsoft.com/office/powerpoint/2010/main" val="461801517"/>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Confidence Interval Example 1</a:t>
            </a:r>
            <a:endParaRPr lang="en-US" dirty="0">
              <a:uFillTx/>
            </a:endParaRPr>
          </a:p>
        </p:txBody>
      </p:sp>
      <p:sp>
        <p:nvSpPr>
          <p:cNvPr id="3" name="Content Placeholder 2"/>
          <p:cNvSpPr>
            <a:spLocks noGrp="1"/>
          </p:cNvSpPr>
          <p:nvPr>
            <p:ph idx="1"/>
          </p:nvPr>
        </p:nvSpPr>
        <p:spPr>
          <a:xfrm>
            <a:off x="304800" y="1219201"/>
            <a:ext cx="8726488" cy="2286000"/>
          </a:xfrm>
        </p:spPr>
        <p:txBody>
          <a:bodyPr/>
          <a:lstStyle/>
          <a:p>
            <a:pPr marL="0" indent="0">
              <a:buNone/>
            </a:pPr>
            <a:r>
              <a:rPr lang="en-US" dirty="0" smtClean="0">
                <a:uFillTx/>
              </a:rPr>
              <a:t>A soft-drink machine is regulated so that the amount of drink dispensed is approximately normally distributed with standard deviation equal to 0.15 deciliter.  Find a 95 % confidence level for the mean of all drinks dispensed by this machine if a random sample of 36 drinks has an average content of 2.25 deciliters.</a:t>
            </a:r>
            <a:endParaRPr lang="en-US" dirty="0">
              <a:uFillTx/>
            </a:endParaRPr>
          </a:p>
        </p:txBody>
      </p:sp>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uFillTx/>
              </a:rPr>
              <a:pPr/>
              <a:t>19</a:t>
            </a:fld>
            <a:endParaRPr lang="en-US">
              <a:solidFill>
                <a:srgbClr val="000000"/>
              </a:solidFill>
              <a:uFillTx/>
            </a:endParaRPr>
          </a:p>
        </p:txBody>
      </p:sp>
    </p:spTree>
    <p:extLst>
      <p:ext uri="{BB962C8B-B14F-4D97-AF65-F5344CB8AC3E}">
        <p14:creationId xmlns:p14="http://schemas.microsoft.com/office/powerpoint/2010/main" val="3146440940"/>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Use </a:t>
            </a:r>
            <a:r>
              <a:rPr lang="en-US" dirty="0"/>
              <a:t>z-table calculations to compute a confidence interval on the mean with a specified degree of confidence given the population standard deviation and test data.</a:t>
            </a:r>
          </a:p>
          <a:p>
            <a:pPr marL="0" indent="0">
              <a:buNone/>
            </a:pPr>
            <a:endParaRPr lang="en-US" dirty="0"/>
          </a:p>
          <a:p>
            <a:endParaRPr lang="en-US" dirty="0" smtClean="0"/>
          </a:p>
          <a:p>
            <a:pPr marL="0" indent="0">
              <a:buNone/>
            </a:pPr>
            <a:endParaRPr lang="en-US" dirty="0" smtClean="0"/>
          </a:p>
          <a:p>
            <a:endParaRPr lang="en-US" dirty="0" smtClean="0"/>
          </a:p>
          <a:p>
            <a:pPr lvl="1"/>
            <a:endParaRPr lang="en-US"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 Example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1"/>
                <a:ext cx="8726488" cy="2286000"/>
              </a:xfrm>
            </p:spPr>
            <p:txBody>
              <a:bodyPr/>
              <a:lstStyle/>
              <a:p>
                <a:pPr marL="0" indent="0">
                  <a:buNone/>
                </a:pPr>
                <a:r>
                  <a:rPr lang="en-US" dirty="0" smtClean="0"/>
                  <a:t>A soft-drink machine is regulated so that the amount of drink dispensed is approximately normally distributed with standard deviation equal to 0.15 deciliter.  Find a 95 % confidence level for the mean of all drinks dispensed by this machine if a random sample of 36 drinks has an average content of 2.25 deciliters.</a:t>
                </a: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=2.25</m:t>
                      </m:r>
                    </m:oMath>
                  </m:oMathPara>
                </a14:m>
                <a:endParaRPr lang="en-US" dirty="0" smtClean="0"/>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=0.15</m:t>
                      </m:r>
                    </m:oMath>
                  </m:oMathPara>
                </a14:m>
                <a:endParaRPr lang="en-US" b="0" dirty="0" smtClean="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=36</m:t>
                      </m:r>
                    </m:oMath>
                  </m:oMathPara>
                </a14:m>
                <a:endParaRPr lang="en-US" b="0" dirty="0" smtClean="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=1−0.95=0.05</m:t>
                      </m:r>
                    </m:oMath>
                  </m:oMathPara>
                </a14:m>
                <a:endParaRPr lang="en-US" b="0" dirty="0" smtClean="0">
                  <a:ea typeface="Cambria Math" panose="02040503050406030204" pitchFamily="18" charset="0"/>
                </a:endParaRPr>
              </a:p>
              <a:p>
                <a:pPr marL="0" indent="0">
                  <a:buNone/>
                </a:pPr>
                <a:r>
                  <a:rPr lang="en-US" dirty="0" smtClean="0">
                    <a:ea typeface="Cambria Math" panose="02040503050406030204" pitchFamily="18" charset="0"/>
                  </a:rPr>
                  <a:t>What z-value do we need?</a:t>
                </a:r>
                <a:endParaRPr lang="en-US" b="0" dirty="0" smtClean="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1"/>
                <a:ext cx="8726488" cy="2286000"/>
              </a:xfrm>
              <a:blipFill rotWithShape="1">
                <a:blip r:embed="rId2"/>
                <a:stretch>
                  <a:fillRect l="-1047" t="-2133" r="-559" b="-10853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18816" name="Ink 32"/>
              <p14:cNvContentPartPr>
                <a14:cpLocks xmlns:a14="http://schemas.microsoft.com/office/drawing/2010/main" noRot="1" noChangeAspect="1" noEditPoints="1" noChangeArrowheads="1" noChangeShapeType="1"/>
              </p14:cNvContentPartPr>
              <p14:nvPr/>
            </p14:nvContentPartPr>
            <p14:xfrm>
              <a:off x="20373975" y="18735675"/>
              <a:ext cx="0" cy="0"/>
            </p14:xfrm>
          </p:contentPart>
        </mc:Choice>
        <mc:Fallback xmlns="">
          <p:pic>
            <p:nvPicPr>
              <p:cNvPr id="118816" name="Ink 32"/>
              <p:cNvPicPr>
                <a:picLocks noRot="1" noChangeAspect="1" noEditPoints="1" noChangeArrowheads="1" noChangeShapeType="1"/>
              </p:cNvPicPr>
              <p:nvPr/>
            </p:nvPicPr>
            <p:blipFill>
              <a:blip r:embed="rId49"/>
              <a:stretch>
                <a:fillRect/>
              </a:stretch>
            </p:blipFill>
            <p:spPr>
              <a:xfrm>
                <a:off x="20373975" y="18735675"/>
                <a:ext cx="0" cy="0"/>
              </a:xfrm>
              <a:prstGeom prst="rect">
                <a:avLst/>
              </a:prstGeom>
            </p:spPr>
          </p:pic>
        </mc:Fallback>
      </mc:AlternateContent>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81790594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 Example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1"/>
                <a:ext cx="8726488" cy="2286000"/>
              </a:xfrm>
            </p:spPr>
            <p:txBody>
              <a:bodyPr/>
              <a:lstStyle/>
              <a:p>
                <a:pPr marL="0" indent="0">
                  <a:buNone/>
                </a:pPr>
                <a:r>
                  <a:rPr lang="en-US" dirty="0" smtClean="0"/>
                  <a:t>A soft-drink machine is regulated so that the amount of drink dispensed is approximately normally distributed with standard deviation equal to 0.15 deciliter.  Find a </a:t>
                </a:r>
                <a:r>
                  <a:rPr lang="en-US" b="1" dirty="0" smtClean="0"/>
                  <a:t>95 % confidence level </a:t>
                </a:r>
                <a:r>
                  <a:rPr lang="en-US" dirty="0" smtClean="0"/>
                  <a:t>for the mean of all drinks dispensed by this machine if a random sample of 36 drinks has an average content of 2.25 deciliters.</a:t>
                </a: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=2.25</m:t>
                      </m:r>
                    </m:oMath>
                  </m:oMathPara>
                </a14:m>
                <a:endParaRPr lang="en-US" dirty="0" smtClean="0"/>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=0.15</m:t>
                      </m:r>
                    </m:oMath>
                  </m:oMathPara>
                </a14:m>
                <a:endParaRPr lang="en-US" b="0" dirty="0" smtClean="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=36</m:t>
                      </m:r>
                    </m:oMath>
                  </m:oMathPara>
                </a14:m>
                <a:endParaRPr lang="en-US" b="0" dirty="0" smtClean="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=1−0.95=0.05</m:t>
                      </m:r>
                    </m:oMath>
                  </m:oMathPara>
                </a14:m>
                <a:endParaRPr lang="en-US" b="0" dirty="0" smtClean="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1"/>
                <a:ext cx="8726488" cy="2286000"/>
              </a:xfrm>
              <a:blipFill rotWithShape="1">
                <a:blip r:embed="rId2"/>
                <a:stretch>
                  <a:fillRect l="-1047" t="-2133" r="-70" b="-8320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18816" name="Ink 32"/>
              <p14:cNvContentPartPr>
                <a14:cpLocks xmlns:a14="http://schemas.microsoft.com/office/drawing/2010/main" noRot="1" noChangeAspect="1" noEditPoints="1" noChangeArrowheads="1" noChangeShapeType="1"/>
              </p14:cNvContentPartPr>
              <p14:nvPr/>
            </p14:nvContentPartPr>
            <p14:xfrm>
              <a:off x="20373975" y="18735675"/>
              <a:ext cx="0" cy="0"/>
            </p14:xfrm>
          </p:contentPart>
        </mc:Choice>
        <mc:Fallback xmlns="">
          <p:pic>
            <p:nvPicPr>
              <p:cNvPr id="118816" name="Ink 32"/>
              <p:cNvPicPr>
                <a:picLocks noRot="1" noChangeAspect="1" noEditPoints="1" noChangeArrowheads="1" noChangeShapeType="1"/>
              </p:cNvPicPr>
              <p:nvPr/>
            </p:nvPicPr>
            <p:blipFill>
              <a:blip r:embed="rId49"/>
              <a:stretch>
                <a:fillRect/>
              </a:stretch>
            </p:blipFill>
            <p:spPr>
              <a:xfrm>
                <a:off x="20373975" y="18735675"/>
                <a:ext cx="0" cy="0"/>
              </a:xfrm>
              <a:prstGeom prst="rect">
                <a:avLst/>
              </a:prstGeom>
            </p:spPr>
          </p:pic>
        </mc:Fallback>
      </mc:AlternateContent>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rPr>
              <a:pPr/>
              <a:t>21</a:t>
            </a:fld>
            <a:endParaRPr lang="en-US">
              <a:solidFill>
                <a:srgbClr val="000000"/>
              </a:solidFill>
            </a:endParaRPr>
          </a:p>
        </p:txBody>
      </p:sp>
      <mc:AlternateContent xmlns:mc="http://schemas.openxmlformats.org/markup-compatibility/2006" xmlns:a14="http://schemas.microsoft.com/office/drawing/2010/main">
        <mc:Choice Requires="a14">
          <p:sp>
            <p:nvSpPr>
              <p:cNvPr id="5" name="Rectangle 4"/>
              <p:cNvSpPr/>
              <p:nvPr/>
            </p:nvSpPr>
            <p:spPr>
              <a:xfrm>
                <a:off x="3548996" y="3816213"/>
                <a:ext cx="5603714" cy="2208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kern="0" smtClean="0">
                              <a:solidFill>
                                <a:srgbClr val="000000"/>
                              </a:solidFill>
                              <a:latin typeface="Cambria Math" panose="02040503050406030204" pitchFamily="18" charset="0"/>
                            </a:rPr>
                          </m:ctrlPr>
                        </m:accPr>
                        <m:e>
                          <m:r>
                            <a:rPr lang="en-US" sz="2400" i="1" kern="0">
                              <a:solidFill>
                                <a:srgbClr val="000000"/>
                              </a:solidFill>
                              <a:latin typeface="Cambria Math" panose="02040503050406030204" pitchFamily="18" charset="0"/>
                            </a:rPr>
                            <m:t>𝑥</m:t>
                          </m:r>
                        </m:e>
                      </m:acc>
                      <m:r>
                        <a:rPr lang="en-US" sz="2400" i="1" kern="0">
                          <a:solidFill>
                            <a:srgbClr val="000000"/>
                          </a:solidFill>
                          <a:latin typeface="Cambria Math" panose="02040503050406030204" pitchFamily="18" charset="0"/>
                        </a:rPr>
                        <m:t>−</m:t>
                      </m:r>
                      <m:sSub>
                        <m:sSubPr>
                          <m:ctrlPr>
                            <a:rPr lang="en-US" sz="2400" i="1" kern="0">
                              <a:solidFill>
                                <a:srgbClr val="000000"/>
                              </a:solidFill>
                              <a:latin typeface="Cambria Math" panose="02040503050406030204" pitchFamily="18" charset="0"/>
                            </a:rPr>
                          </m:ctrlPr>
                        </m:sSubPr>
                        <m:e>
                          <m:r>
                            <a:rPr lang="en-US" sz="2400" i="1" kern="0">
                              <a:solidFill>
                                <a:srgbClr val="000000"/>
                              </a:solidFill>
                              <a:latin typeface="Cambria Math" panose="02040503050406030204" pitchFamily="18" charset="0"/>
                            </a:rPr>
                            <m:t>𝑧</m:t>
                          </m:r>
                        </m:e>
                        <m:sub>
                          <m:f>
                            <m:fPr>
                              <m:type m:val="lin"/>
                              <m:ctrlPr>
                                <a:rPr lang="en-US" sz="2400" i="1" kern="0">
                                  <a:solidFill>
                                    <a:srgbClr val="000000"/>
                                  </a:solidFill>
                                  <a:latin typeface="Cambria Math" panose="02040503050406030204" pitchFamily="18" charset="0"/>
                                </a:rPr>
                              </m:ctrlPr>
                            </m:fPr>
                            <m:num>
                              <m:r>
                                <a:rPr lang="en-US" sz="2400" i="1" kern="0">
                                  <a:solidFill>
                                    <a:srgbClr val="000000"/>
                                  </a:solidFill>
                                  <a:latin typeface="Cambria Math" panose="02040503050406030204" pitchFamily="18" charset="0"/>
                                  <a:ea typeface="Cambria Math" panose="02040503050406030204" pitchFamily="18" charset="0"/>
                                </a:rPr>
                                <m:t>𝛼</m:t>
                              </m:r>
                            </m:num>
                            <m:den>
                              <m:r>
                                <a:rPr lang="en-US" sz="2400" i="1" kern="0">
                                  <a:solidFill>
                                    <a:srgbClr val="000000"/>
                                  </a:solidFill>
                                  <a:latin typeface="Cambria Math" panose="02040503050406030204" pitchFamily="18" charset="0"/>
                                </a:rPr>
                                <m:t>2</m:t>
                              </m:r>
                            </m:den>
                          </m:f>
                        </m:sub>
                      </m:sSub>
                      <m:f>
                        <m:fPr>
                          <m:ctrlPr>
                            <a:rPr lang="en-US" sz="2400" i="1" kern="0">
                              <a:solidFill>
                                <a:srgbClr val="000000"/>
                              </a:solidFill>
                              <a:latin typeface="Cambria Math" panose="02040503050406030204" pitchFamily="18" charset="0"/>
                            </a:rPr>
                          </m:ctrlPr>
                        </m:fPr>
                        <m:num>
                          <m:r>
                            <a:rPr lang="en-US" sz="2400" i="1" kern="0">
                              <a:solidFill>
                                <a:srgbClr val="000000"/>
                              </a:solidFill>
                              <a:latin typeface="Cambria Math" panose="02040503050406030204" pitchFamily="18" charset="0"/>
                              <a:ea typeface="Cambria Math" panose="02040503050406030204" pitchFamily="18" charset="0"/>
                            </a:rPr>
                            <m:t>𝜎</m:t>
                          </m:r>
                        </m:num>
                        <m:den>
                          <m:rad>
                            <m:radPr>
                              <m:degHide m:val="on"/>
                              <m:ctrlPr>
                                <a:rPr lang="en-US" sz="2400" i="1" kern="0">
                                  <a:solidFill>
                                    <a:srgbClr val="000000"/>
                                  </a:solidFill>
                                  <a:latin typeface="Cambria Math" panose="02040503050406030204" pitchFamily="18" charset="0"/>
                                  <a:ea typeface="Cambria Math" panose="02040503050406030204" pitchFamily="18" charset="0"/>
                                </a:rPr>
                              </m:ctrlPr>
                            </m:radPr>
                            <m:deg/>
                            <m:e>
                              <m:r>
                                <a:rPr lang="en-US" sz="2400" i="1" kern="0">
                                  <a:solidFill>
                                    <a:srgbClr val="000000"/>
                                  </a:solidFill>
                                  <a:latin typeface="Cambria Math" panose="02040503050406030204" pitchFamily="18" charset="0"/>
                                  <a:ea typeface="Cambria Math" panose="02040503050406030204" pitchFamily="18" charset="0"/>
                                </a:rPr>
                                <m:t>𝑁</m:t>
                              </m:r>
                            </m:e>
                          </m:rad>
                        </m:den>
                      </m:f>
                      <m:r>
                        <a:rPr lang="en-US" sz="2400" i="1" kern="0">
                          <a:solidFill>
                            <a:srgbClr val="000000"/>
                          </a:solidFill>
                          <a:latin typeface="Cambria Math" panose="02040503050406030204" pitchFamily="18" charset="0"/>
                        </a:rPr>
                        <m:t>&lt;</m:t>
                      </m:r>
                      <m:r>
                        <a:rPr lang="en-US" sz="2400" i="1" kern="0">
                          <a:solidFill>
                            <a:srgbClr val="000000"/>
                          </a:solidFill>
                          <a:latin typeface="Cambria Math" panose="02040503050406030204" pitchFamily="18" charset="0"/>
                          <a:ea typeface="Cambria Math" panose="02040503050406030204" pitchFamily="18" charset="0"/>
                        </a:rPr>
                        <m:t>𝜇</m:t>
                      </m:r>
                      <m:r>
                        <a:rPr lang="en-US" sz="2400" i="1" kern="0">
                          <a:solidFill>
                            <a:srgbClr val="000000"/>
                          </a:solidFill>
                          <a:latin typeface="Cambria Math" panose="02040503050406030204" pitchFamily="18" charset="0"/>
                        </a:rPr>
                        <m:t>&lt;</m:t>
                      </m:r>
                      <m:acc>
                        <m:accPr>
                          <m:chr m:val="̅"/>
                          <m:ctrlPr>
                            <a:rPr lang="en-US" sz="2400" i="1" kern="0">
                              <a:solidFill>
                                <a:srgbClr val="000000"/>
                              </a:solidFill>
                              <a:latin typeface="Cambria Math" panose="02040503050406030204" pitchFamily="18" charset="0"/>
                            </a:rPr>
                          </m:ctrlPr>
                        </m:accPr>
                        <m:e>
                          <m:r>
                            <a:rPr lang="en-US" sz="2400" i="1" kern="0">
                              <a:solidFill>
                                <a:srgbClr val="000000"/>
                              </a:solidFill>
                              <a:latin typeface="Cambria Math" panose="02040503050406030204" pitchFamily="18" charset="0"/>
                            </a:rPr>
                            <m:t>𝑥</m:t>
                          </m:r>
                        </m:e>
                      </m:acc>
                      <m:r>
                        <a:rPr lang="en-US" sz="2400" i="1" kern="0">
                          <a:solidFill>
                            <a:srgbClr val="000000"/>
                          </a:solidFill>
                          <a:latin typeface="Cambria Math" panose="02040503050406030204" pitchFamily="18" charset="0"/>
                        </a:rPr>
                        <m:t>+</m:t>
                      </m:r>
                      <m:sSub>
                        <m:sSubPr>
                          <m:ctrlPr>
                            <a:rPr lang="en-US" sz="2400" i="1" kern="0">
                              <a:solidFill>
                                <a:srgbClr val="000000"/>
                              </a:solidFill>
                              <a:latin typeface="Cambria Math" panose="02040503050406030204" pitchFamily="18" charset="0"/>
                            </a:rPr>
                          </m:ctrlPr>
                        </m:sSubPr>
                        <m:e>
                          <m:r>
                            <a:rPr lang="en-US" sz="2400" i="1" kern="0">
                              <a:solidFill>
                                <a:srgbClr val="000000"/>
                              </a:solidFill>
                              <a:latin typeface="Cambria Math" panose="02040503050406030204" pitchFamily="18" charset="0"/>
                            </a:rPr>
                            <m:t>𝑧</m:t>
                          </m:r>
                        </m:e>
                        <m:sub>
                          <m:f>
                            <m:fPr>
                              <m:type m:val="lin"/>
                              <m:ctrlPr>
                                <a:rPr lang="en-US" sz="2400" i="1" kern="0">
                                  <a:solidFill>
                                    <a:srgbClr val="000000"/>
                                  </a:solidFill>
                                  <a:latin typeface="Cambria Math" panose="02040503050406030204" pitchFamily="18" charset="0"/>
                                </a:rPr>
                              </m:ctrlPr>
                            </m:fPr>
                            <m:num>
                              <m:r>
                                <a:rPr lang="en-US" sz="2400" i="1" kern="0">
                                  <a:solidFill>
                                    <a:srgbClr val="000000"/>
                                  </a:solidFill>
                                  <a:latin typeface="Cambria Math" panose="02040503050406030204" pitchFamily="18" charset="0"/>
                                  <a:ea typeface="Cambria Math" panose="02040503050406030204" pitchFamily="18" charset="0"/>
                                </a:rPr>
                                <m:t>𝛼</m:t>
                              </m:r>
                            </m:num>
                            <m:den>
                              <m:r>
                                <a:rPr lang="en-US" sz="2400" i="1" kern="0">
                                  <a:solidFill>
                                    <a:srgbClr val="000000"/>
                                  </a:solidFill>
                                  <a:latin typeface="Cambria Math" panose="02040503050406030204" pitchFamily="18" charset="0"/>
                                </a:rPr>
                                <m:t>2</m:t>
                              </m:r>
                            </m:den>
                          </m:f>
                        </m:sub>
                      </m:sSub>
                      <m:f>
                        <m:fPr>
                          <m:ctrlPr>
                            <a:rPr lang="en-US" sz="2400" i="1" kern="0">
                              <a:solidFill>
                                <a:srgbClr val="000000"/>
                              </a:solidFill>
                              <a:latin typeface="Cambria Math" panose="02040503050406030204" pitchFamily="18" charset="0"/>
                            </a:rPr>
                          </m:ctrlPr>
                        </m:fPr>
                        <m:num>
                          <m:r>
                            <a:rPr lang="en-US" sz="2400" i="1" kern="0">
                              <a:solidFill>
                                <a:srgbClr val="000000"/>
                              </a:solidFill>
                              <a:latin typeface="Cambria Math" panose="02040503050406030204" pitchFamily="18" charset="0"/>
                              <a:ea typeface="Cambria Math" panose="02040503050406030204" pitchFamily="18" charset="0"/>
                            </a:rPr>
                            <m:t>𝜎</m:t>
                          </m:r>
                        </m:num>
                        <m:den>
                          <m:rad>
                            <m:radPr>
                              <m:degHide m:val="on"/>
                              <m:ctrlPr>
                                <a:rPr lang="en-US" sz="2400" i="1" kern="0">
                                  <a:solidFill>
                                    <a:srgbClr val="000000"/>
                                  </a:solidFill>
                                  <a:latin typeface="Cambria Math" panose="02040503050406030204" pitchFamily="18" charset="0"/>
                                  <a:ea typeface="Cambria Math" panose="02040503050406030204" pitchFamily="18" charset="0"/>
                                </a:rPr>
                              </m:ctrlPr>
                            </m:radPr>
                            <m:deg/>
                            <m:e>
                              <m:r>
                                <a:rPr lang="en-US" sz="2400" i="1" kern="0">
                                  <a:solidFill>
                                    <a:srgbClr val="000000"/>
                                  </a:solidFill>
                                  <a:latin typeface="Cambria Math" panose="02040503050406030204" pitchFamily="18" charset="0"/>
                                  <a:ea typeface="Cambria Math" panose="02040503050406030204" pitchFamily="18" charset="0"/>
                                </a:rPr>
                                <m:t>𝑁</m:t>
                              </m:r>
                            </m:e>
                          </m:rad>
                        </m:den>
                      </m:f>
                    </m:oMath>
                  </m:oMathPara>
                </a14:m>
                <a:endParaRPr lang="en-US" dirty="0" smtClean="0"/>
              </a:p>
              <a:p>
                <a:pPr/>
                <a14:m>
                  <m:oMathPara xmlns:m="http://schemas.openxmlformats.org/officeDocument/2006/math">
                    <m:oMathParaPr>
                      <m:jc m:val="centerGroup"/>
                    </m:oMathParaPr>
                    <m:oMath xmlns:m="http://schemas.openxmlformats.org/officeDocument/2006/math">
                      <m:r>
                        <a:rPr lang="en-US" sz="2400" b="0" i="1" kern="0" smtClean="0">
                          <a:solidFill>
                            <a:srgbClr val="000000"/>
                          </a:solidFill>
                          <a:latin typeface="Cambria Math" panose="02040503050406030204" pitchFamily="18" charset="0"/>
                        </a:rPr>
                        <m:t>2.25</m:t>
                      </m:r>
                      <m:r>
                        <a:rPr lang="en-US" sz="2400" i="1" kern="0">
                          <a:solidFill>
                            <a:srgbClr val="000000"/>
                          </a:solidFill>
                          <a:latin typeface="Cambria Math" panose="02040503050406030204" pitchFamily="18" charset="0"/>
                        </a:rPr>
                        <m:t>−</m:t>
                      </m:r>
                      <m:r>
                        <a:rPr lang="en-US" sz="2400" b="0" i="1" kern="0" smtClean="0">
                          <a:solidFill>
                            <a:srgbClr val="000000"/>
                          </a:solidFill>
                          <a:latin typeface="Cambria Math" panose="02040503050406030204" pitchFamily="18" charset="0"/>
                        </a:rPr>
                        <m:t>1.96</m:t>
                      </m:r>
                      <m:f>
                        <m:fPr>
                          <m:ctrlPr>
                            <a:rPr lang="en-US" sz="2400" i="1" kern="0">
                              <a:solidFill>
                                <a:srgbClr val="000000"/>
                              </a:solidFill>
                              <a:latin typeface="Cambria Math" panose="02040503050406030204" pitchFamily="18" charset="0"/>
                            </a:rPr>
                          </m:ctrlPr>
                        </m:fPr>
                        <m:num>
                          <m:r>
                            <a:rPr lang="en-US" sz="2400" b="0" i="1" kern="0" smtClean="0">
                              <a:solidFill>
                                <a:srgbClr val="000000"/>
                              </a:solidFill>
                              <a:latin typeface="Cambria Math" panose="02040503050406030204" pitchFamily="18" charset="0"/>
                              <a:ea typeface="Cambria Math" panose="02040503050406030204" pitchFamily="18" charset="0"/>
                            </a:rPr>
                            <m:t>0.</m:t>
                          </m:r>
                          <m:r>
                            <a:rPr lang="en-US" sz="2400" b="0" i="1" kern="0" smtClean="0">
                              <a:solidFill>
                                <a:srgbClr val="000000"/>
                              </a:solidFill>
                              <a:latin typeface="Cambria Math"/>
                              <a:ea typeface="Cambria Math" panose="02040503050406030204" pitchFamily="18" charset="0"/>
                            </a:rPr>
                            <m:t>1</m:t>
                          </m:r>
                          <m:r>
                            <a:rPr lang="en-US" sz="2400" b="0" i="1" kern="0" smtClean="0">
                              <a:solidFill>
                                <a:srgbClr val="000000"/>
                              </a:solidFill>
                              <a:latin typeface="Cambria Math" panose="02040503050406030204" pitchFamily="18" charset="0"/>
                              <a:ea typeface="Cambria Math" panose="02040503050406030204" pitchFamily="18" charset="0"/>
                            </a:rPr>
                            <m:t>5</m:t>
                          </m:r>
                        </m:num>
                        <m:den>
                          <m:rad>
                            <m:radPr>
                              <m:degHide m:val="on"/>
                              <m:ctrlPr>
                                <a:rPr lang="en-US" sz="2400" i="1" kern="0">
                                  <a:solidFill>
                                    <a:srgbClr val="000000"/>
                                  </a:solidFill>
                                  <a:latin typeface="Cambria Math" panose="02040503050406030204" pitchFamily="18" charset="0"/>
                                  <a:ea typeface="Cambria Math" panose="02040503050406030204" pitchFamily="18" charset="0"/>
                                </a:rPr>
                              </m:ctrlPr>
                            </m:radPr>
                            <m:deg/>
                            <m:e>
                              <m:r>
                                <a:rPr lang="en-US" sz="2400" b="0" i="1" kern="0" smtClean="0">
                                  <a:solidFill>
                                    <a:srgbClr val="000000"/>
                                  </a:solidFill>
                                  <a:latin typeface="Cambria Math" panose="02040503050406030204" pitchFamily="18" charset="0"/>
                                  <a:ea typeface="Cambria Math" panose="02040503050406030204" pitchFamily="18" charset="0"/>
                                </a:rPr>
                                <m:t>36</m:t>
                              </m:r>
                            </m:e>
                          </m:rad>
                        </m:den>
                      </m:f>
                      <m:r>
                        <a:rPr lang="en-US" sz="2400" i="1" kern="0">
                          <a:solidFill>
                            <a:srgbClr val="000000"/>
                          </a:solidFill>
                          <a:latin typeface="Cambria Math" panose="02040503050406030204" pitchFamily="18" charset="0"/>
                        </a:rPr>
                        <m:t>&lt;</m:t>
                      </m:r>
                      <m:r>
                        <a:rPr lang="en-US" sz="2400" i="1" kern="0">
                          <a:solidFill>
                            <a:srgbClr val="000000"/>
                          </a:solidFill>
                          <a:latin typeface="Cambria Math" panose="02040503050406030204" pitchFamily="18" charset="0"/>
                          <a:ea typeface="Cambria Math" panose="02040503050406030204" pitchFamily="18" charset="0"/>
                        </a:rPr>
                        <m:t>𝜇</m:t>
                      </m:r>
                      <m:r>
                        <a:rPr lang="en-US" sz="2400" i="1" kern="0">
                          <a:solidFill>
                            <a:srgbClr val="000000"/>
                          </a:solidFill>
                          <a:latin typeface="Cambria Math" panose="02040503050406030204" pitchFamily="18" charset="0"/>
                        </a:rPr>
                        <m:t>&lt;</m:t>
                      </m:r>
                      <m:r>
                        <a:rPr lang="en-US" sz="2400" b="0" i="1" kern="0" smtClean="0">
                          <a:solidFill>
                            <a:srgbClr val="000000"/>
                          </a:solidFill>
                          <a:latin typeface="Cambria Math" panose="02040503050406030204" pitchFamily="18" charset="0"/>
                        </a:rPr>
                        <m:t>2.25</m:t>
                      </m:r>
                      <m:r>
                        <a:rPr lang="en-US" sz="2400" i="1" kern="0">
                          <a:solidFill>
                            <a:srgbClr val="000000"/>
                          </a:solidFill>
                          <a:latin typeface="Cambria Math" panose="02040503050406030204" pitchFamily="18" charset="0"/>
                        </a:rPr>
                        <m:t>+</m:t>
                      </m:r>
                      <m:r>
                        <a:rPr lang="en-US" sz="2400" b="0" i="1" kern="0" smtClean="0">
                          <a:solidFill>
                            <a:srgbClr val="000000"/>
                          </a:solidFill>
                          <a:latin typeface="Cambria Math" panose="02040503050406030204" pitchFamily="18" charset="0"/>
                        </a:rPr>
                        <m:t>1.96</m:t>
                      </m:r>
                      <m:f>
                        <m:fPr>
                          <m:ctrlPr>
                            <a:rPr lang="en-US" sz="2400" i="1" kern="0">
                              <a:solidFill>
                                <a:srgbClr val="000000"/>
                              </a:solidFill>
                              <a:latin typeface="Cambria Math" panose="02040503050406030204" pitchFamily="18" charset="0"/>
                            </a:rPr>
                          </m:ctrlPr>
                        </m:fPr>
                        <m:num>
                          <m:r>
                            <a:rPr lang="en-US" sz="2400" b="0" i="1" kern="0" smtClean="0">
                              <a:solidFill>
                                <a:srgbClr val="000000"/>
                              </a:solidFill>
                              <a:latin typeface="Cambria Math" panose="02040503050406030204" pitchFamily="18" charset="0"/>
                              <a:ea typeface="Cambria Math" panose="02040503050406030204" pitchFamily="18" charset="0"/>
                            </a:rPr>
                            <m:t>0.</m:t>
                          </m:r>
                          <m:r>
                            <a:rPr lang="en-US" sz="2400" b="0" i="1" kern="0" smtClean="0">
                              <a:solidFill>
                                <a:srgbClr val="000000"/>
                              </a:solidFill>
                              <a:latin typeface="Cambria Math"/>
                              <a:ea typeface="Cambria Math" panose="02040503050406030204" pitchFamily="18" charset="0"/>
                            </a:rPr>
                            <m:t>1</m:t>
                          </m:r>
                          <m:r>
                            <a:rPr lang="en-US" sz="2400" b="0" i="1" kern="0" smtClean="0">
                              <a:solidFill>
                                <a:srgbClr val="000000"/>
                              </a:solidFill>
                              <a:latin typeface="Cambria Math" panose="02040503050406030204" pitchFamily="18" charset="0"/>
                              <a:ea typeface="Cambria Math" panose="02040503050406030204" pitchFamily="18" charset="0"/>
                            </a:rPr>
                            <m:t>5</m:t>
                          </m:r>
                        </m:num>
                        <m:den>
                          <m:rad>
                            <m:radPr>
                              <m:degHide m:val="on"/>
                              <m:ctrlPr>
                                <a:rPr lang="en-US" sz="2400" i="1" kern="0">
                                  <a:solidFill>
                                    <a:srgbClr val="000000"/>
                                  </a:solidFill>
                                  <a:latin typeface="Cambria Math" panose="02040503050406030204" pitchFamily="18" charset="0"/>
                                  <a:ea typeface="Cambria Math" panose="02040503050406030204" pitchFamily="18" charset="0"/>
                                </a:rPr>
                              </m:ctrlPr>
                            </m:radPr>
                            <m:deg/>
                            <m:e>
                              <m:r>
                                <a:rPr lang="en-US" sz="2400" b="0" i="1" kern="0" smtClean="0">
                                  <a:solidFill>
                                    <a:srgbClr val="000000"/>
                                  </a:solidFill>
                                  <a:latin typeface="Cambria Math" panose="02040503050406030204" pitchFamily="18" charset="0"/>
                                  <a:ea typeface="Cambria Math" panose="02040503050406030204" pitchFamily="18" charset="0"/>
                                </a:rPr>
                                <m:t>36</m:t>
                              </m:r>
                            </m:e>
                          </m:rad>
                        </m:den>
                      </m:f>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sz="2400" i="1" kern="0">
                          <a:solidFill>
                            <a:srgbClr val="000000"/>
                          </a:solidFill>
                          <a:latin typeface="Cambria Math" panose="02040503050406030204" pitchFamily="18" charset="0"/>
                        </a:rPr>
                        <m:t>2.</m:t>
                      </m:r>
                      <m:r>
                        <a:rPr lang="en-US" sz="2400" b="0" i="1" kern="0" smtClean="0">
                          <a:solidFill>
                            <a:srgbClr val="000000"/>
                          </a:solidFill>
                          <a:latin typeface="Cambria Math" panose="02040503050406030204" pitchFamily="18" charset="0"/>
                        </a:rPr>
                        <m:t>2</m:t>
                      </m:r>
                      <m:r>
                        <a:rPr lang="en-US" sz="2400" b="0" i="1" kern="0" smtClean="0">
                          <a:solidFill>
                            <a:srgbClr val="000000"/>
                          </a:solidFill>
                          <a:latin typeface="Cambria Math"/>
                        </a:rPr>
                        <m:t>0</m:t>
                      </m:r>
                      <m:r>
                        <a:rPr lang="en-US" sz="2400" i="1" kern="0">
                          <a:solidFill>
                            <a:srgbClr val="000000"/>
                          </a:solidFill>
                          <a:latin typeface="Cambria Math" panose="02040503050406030204" pitchFamily="18" charset="0"/>
                        </a:rPr>
                        <m:t>&lt;</m:t>
                      </m:r>
                      <m:r>
                        <a:rPr lang="en-US" sz="2400" i="1" kern="0">
                          <a:solidFill>
                            <a:srgbClr val="000000"/>
                          </a:solidFill>
                          <a:latin typeface="Cambria Math" panose="02040503050406030204" pitchFamily="18" charset="0"/>
                          <a:ea typeface="Cambria Math" panose="02040503050406030204" pitchFamily="18" charset="0"/>
                        </a:rPr>
                        <m:t>𝜇</m:t>
                      </m:r>
                      <m:r>
                        <a:rPr lang="en-US" sz="2400" i="1" kern="0">
                          <a:solidFill>
                            <a:srgbClr val="000000"/>
                          </a:solidFill>
                          <a:latin typeface="Cambria Math" panose="02040503050406030204" pitchFamily="18" charset="0"/>
                        </a:rPr>
                        <m:t>&lt;2.</m:t>
                      </m:r>
                      <m:r>
                        <a:rPr lang="en-US" sz="2400" b="0" i="1" kern="0" smtClean="0">
                          <a:solidFill>
                            <a:srgbClr val="000000"/>
                          </a:solidFill>
                          <a:latin typeface="Cambria Math" panose="02040503050406030204" pitchFamily="18" charset="0"/>
                        </a:rPr>
                        <m:t>3</m:t>
                      </m:r>
                      <m:r>
                        <a:rPr lang="en-US" sz="2400" b="0" i="1" kern="0" smtClean="0">
                          <a:solidFill>
                            <a:srgbClr val="000000"/>
                          </a:solidFill>
                          <a:latin typeface="Cambria Math"/>
                        </a:rPr>
                        <m:t>0</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548996" y="3816213"/>
                <a:ext cx="5603714" cy="2208233"/>
              </a:xfrm>
              <a:prstGeom prst="rect">
                <a:avLst/>
              </a:prstGeom>
              <a:blipFill rotWithShape="0">
                <a:blip r:embed="rId50"/>
                <a:stretch>
                  <a:fillRect b="-1657"/>
                </a:stretch>
              </a:blipFill>
            </p:spPr>
            <p:txBody>
              <a:bodyPr/>
              <a:lstStyle/>
              <a:p>
                <a:r>
                  <a:rPr lang="en-US">
                    <a:noFill/>
                  </a:rPr>
                  <a:t> </a:t>
                </a:r>
              </a:p>
            </p:txBody>
          </p:sp>
        </mc:Fallback>
      </mc:AlternateContent>
      <p:sp>
        <p:nvSpPr>
          <p:cNvPr id="6" name="Rectangle 5"/>
          <p:cNvSpPr/>
          <p:nvPr/>
        </p:nvSpPr>
        <p:spPr bwMode="auto">
          <a:xfrm>
            <a:off x="5098093" y="5592871"/>
            <a:ext cx="2448839" cy="4315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314773685"/>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Confidence Interval Example 2</a:t>
            </a:r>
            <a:endParaRPr lang="en-US" dirty="0">
              <a:uFillTx/>
            </a:endParaRPr>
          </a:p>
        </p:txBody>
      </p:sp>
      <p:sp>
        <p:nvSpPr>
          <p:cNvPr id="3" name="Content Placeholder 2"/>
          <p:cNvSpPr>
            <a:spLocks noGrp="1"/>
          </p:cNvSpPr>
          <p:nvPr>
            <p:ph idx="1"/>
          </p:nvPr>
        </p:nvSpPr>
        <p:spPr>
          <a:xfrm>
            <a:off x="304800" y="1219201"/>
            <a:ext cx="8726488" cy="2286000"/>
          </a:xfrm>
        </p:spPr>
        <p:txBody>
          <a:bodyPr/>
          <a:lstStyle/>
          <a:p>
            <a:pPr marL="0" indent="0">
              <a:buNone/>
            </a:pPr>
            <a:r>
              <a:rPr lang="en-US" dirty="0" smtClean="0">
                <a:uFillTx/>
              </a:rPr>
              <a:t>A soft-drink machine is regulated so that the amount of drink dispensed is approximately normally distributed with standard deviation equal to 0.15 deciliter.  Find a </a:t>
            </a:r>
            <a:r>
              <a:rPr lang="en-US" b="1" dirty="0" smtClean="0">
                <a:uFillTx/>
              </a:rPr>
              <a:t>90 % confidence level </a:t>
            </a:r>
            <a:r>
              <a:rPr lang="en-US" dirty="0" smtClean="0">
                <a:uFillTx/>
              </a:rPr>
              <a:t>for the mean of all drinks dispensed by this machine if a random sample of 36 drinks has an average content of 2.25 deciliters.</a:t>
            </a:r>
          </a:p>
          <a:p>
            <a:endParaRPr lang="en-US" dirty="0">
              <a:uFillTx/>
            </a:endParaRPr>
          </a:p>
          <a:p>
            <a:pPr lvl="1"/>
            <a:r>
              <a:rPr lang="en-US" dirty="0" smtClean="0">
                <a:uFillTx/>
              </a:rPr>
              <a:t>What is different?</a:t>
            </a:r>
          </a:p>
          <a:p>
            <a:pPr lvl="1"/>
            <a:r>
              <a:rPr lang="en-US" dirty="0" smtClean="0">
                <a:uFillTx/>
              </a:rPr>
              <a:t>How do you handle it?</a:t>
            </a:r>
          </a:p>
          <a:p>
            <a:pPr lvl="1"/>
            <a:r>
              <a:rPr lang="en-US" dirty="0" smtClean="0">
                <a:uFillTx/>
              </a:rPr>
              <a:t>What difference does it make in the resulting interval?</a:t>
            </a:r>
            <a:endParaRPr lang="en-US" dirty="0">
              <a:uFillTx/>
            </a:endParaRPr>
          </a:p>
        </p:txBody>
      </p:sp>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uFillTx/>
              </a:rPr>
              <a:pPr/>
              <a:t>22</a:t>
            </a:fld>
            <a:endParaRPr lang="en-US">
              <a:solidFill>
                <a:srgbClr val="000000"/>
              </a:solidFill>
              <a:uFillTx/>
            </a:endParaRPr>
          </a:p>
        </p:txBody>
      </p:sp>
    </p:spTree>
    <p:extLst>
      <p:ext uri="{BB962C8B-B14F-4D97-AF65-F5344CB8AC3E}">
        <p14:creationId xmlns:p14="http://schemas.microsoft.com/office/powerpoint/2010/main" val="44608097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Confidence Interval Example 3</a:t>
            </a:r>
            <a:endParaRPr lang="en-US" dirty="0">
              <a:uFillTx/>
            </a:endParaRPr>
          </a:p>
        </p:txBody>
      </p:sp>
      <p:sp>
        <p:nvSpPr>
          <p:cNvPr id="3" name="Content Placeholder 2"/>
          <p:cNvSpPr>
            <a:spLocks noGrp="1"/>
          </p:cNvSpPr>
          <p:nvPr>
            <p:ph idx="1"/>
          </p:nvPr>
        </p:nvSpPr>
        <p:spPr/>
        <p:txBody>
          <a:bodyPr/>
          <a:lstStyle/>
          <a:p>
            <a:pPr marL="0" indent="0">
              <a:buNone/>
            </a:pPr>
            <a:r>
              <a:rPr lang="en-US" dirty="0" smtClean="0">
                <a:uFillTx/>
              </a:rPr>
              <a:t>An electrical firm manufactures light bulbs that have a length of life that is approximately normally distributed with a standard deviation of 40 hours. If a sample of 30 bulbs has a an average life of 780 hours, find a 96% confidence interval for the population mean of all bulbs produced by this firm.</a:t>
            </a:r>
            <a:endParaRPr lang="en-US" dirty="0">
              <a:uFillTx/>
            </a:endParaRPr>
          </a:p>
        </p:txBody>
      </p:sp>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uFillTx/>
              </a:rPr>
              <a:pPr/>
              <a:t>23</a:t>
            </a:fld>
            <a:endParaRPr lang="en-US">
              <a:solidFill>
                <a:srgbClr val="000000"/>
              </a:solidFill>
              <a:uFillTx/>
            </a:endParaRPr>
          </a:p>
        </p:txBody>
      </p:sp>
    </p:spTree>
    <p:extLst>
      <p:ext uri="{BB962C8B-B14F-4D97-AF65-F5344CB8AC3E}">
        <p14:creationId xmlns:p14="http://schemas.microsoft.com/office/powerpoint/2010/main" val="3336263080"/>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uFillTx/>
              </a:rPr>
              <a:t>Activity</a:t>
            </a:r>
            <a:endParaRPr lang="en-US" dirty="0">
              <a:uFillTx/>
            </a:endParaRPr>
          </a:p>
        </p:txBody>
      </p:sp>
      <p:sp>
        <p:nvSpPr>
          <p:cNvPr id="3" name="Content Placeholder 2"/>
          <p:cNvSpPr>
            <a:spLocks noGrp="1"/>
          </p:cNvSpPr>
          <p:nvPr>
            <p:ph idx="1"/>
          </p:nvPr>
        </p:nvSpPr>
        <p:spPr/>
        <p:txBody>
          <a:bodyPr/>
          <a:lstStyle/>
          <a:p>
            <a:r>
              <a:rPr lang="en-US" dirty="0" smtClean="0">
                <a:uFillTx/>
              </a:rPr>
              <a:t>Download the data file “CIData.txt” from </a:t>
            </a:r>
            <a:r>
              <a:rPr lang="en-US" dirty="0" err="1" smtClean="0">
                <a:uFillTx/>
              </a:rPr>
              <a:t>eCampus</a:t>
            </a:r>
            <a:endParaRPr lang="en-US" dirty="0" smtClean="0">
              <a:uFillTx/>
            </a:endParaRPr>
          </a:p>
          <a:p>
            <a:endParaRPr lang="en-US" dirty="0">
              <a:uFillTx/>
            </a:endParaRPr>
          </a:p>
          <a:p>
            <a:r>
              <a:rPr lang="en-US" dirty="0" smtClean="0">
                <a:uFillTx/>
              </a:rPr>
              <a:t>You are working part-time at a road construction firm. Your boss knows you are learning some statistics in your classes this semester and calls you into the office.  He says, “We’ve taken sample densities from loads of asphalt we’ve gotten from our supplier. The information from their company says their process produces a consistent density with a standard deviation of 2.65 pounds per cubic foot. Here’s the data we’ve collected. Can you give me an estimate of the average density that our supplier’s process is producing? I want to be 80% confident of the range you provide.”</a:t>
            </a:r>
            <a:endParaRPr lang="en-US" dirty="0">
              <a:uFillTx/>
            </a:endParaRPr>
          </a:p>
        </p:txBody>
      </p:sp>
      <p:sp>
        <p:nvSpPr>
          <p:cNvPr id="4" name="Slide Number Placeholder 3"/>
          <p:cNvSpPr>
            <a:spLocks noGrp="1"/>
          </p:cNvSpPr>
          <p:nvPr>
            <p:ph type="sldNum" sz="quarter" idx="12"/>
          </p:nvPr>
        </p:nvSpPr>
        <p:spPr/>
        <p:txBody>
          <a:bodyPr/>
          <a:lstStyle/>
          <a:p>
            <a:fld id="{3089373D-E5F2-47E1-8183-3AC7066E4EBD}" type="slidenum">
              <a:rPr lang="en-US" smtClean="0">
                <a:solidFill>
                  <a:srgbClr val="000000"/>
                </a:solidFill>
                <a:uFillTx/>
              </a:rPr>
              <a:pPr/>
              <a:t>24</a:t>
            </a:fld>
            <a:endParaRPr lang="en-US">
              <a:solidFill>
                <a:srgbClr val="000000"/>
              </a:solidFill>
              <a:uFillTx/>
            </a:endParaRPr>
          </a:p>
        </p:txBody>
      </p:sp>
    </p:spTree>
    <p:extLst>
      <p:ext uri="{BB962C8B-B14F-4D97-AF65-F5344CB8AC3E}">
        <p14:creationId xmlns:p14="http://schemas.microsoft.com/office/powerpoint/2010/main" val="3254211645"/>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43000"/>
            <a:ext cx="9144000" cy="5601533"/>
          </a:xfrm>
          <a:prstGeom prst="rect">
            <a:avLst/>
          </a:prstGeom>
        </p:spPr>
        <p:txBody>
          <a:bodyPr wrap="square">
            <a:spAutoFit/>
          </a:bodyPr>
          <a:lstStyle/>
          <a:p>
            <a:r>
              <a:rPr lang="en-US" sz="2200" dirty="0" smtClean="0"/>
              <a:t>Describes distribution </a:t>
            </a:r>
            <a:r>
              <a:rPr lang="en-US" sz="2200" dirty="0"/>
              <a:t>of possible sample </a:t>
            </a:r>
            <a:r>
              <a:rPr lang="en-US" sz="2200" dirty="0" smtClean="0"/>
              <a:t>means</a:t>
            </a:r>
            <a:endParaRPr lang="en-US" sz="2200" dirty="0"/>
          </a:p>
          <a:p>
            <a:endParaRPr lang="en-US" sz="1200" dirty="0" smtClean="0"/>
          </a:p>
          <a:p>
            <a:r>
              <a:rPr lang="en-US" sz="2000" i="1" dirty="0" smtClean="0"/>
              <a:t>Random </a:t>
            </a:r>
            <a:r>
              <a:rPr lang="en-US" sz="2000" i="1" dirty="0"/>
              <a:t>sample of N cases </a:t>
            </a:r>
            <a:r>
              <a:rPr lang="en-US" sz="2000" i="1" dirty="0" smtClean="0"/>
              <a:t>from </a:t>
            </a:r>
            <a:r>
              <a:rPr lang="en-US" sz="2000" i="1" dirty="0"/>
              <a:t>a population with </a:t>
            </a:r>
            <a:r>
              <a:rPr lang="en-US" sz="2000" i="1" dirty="0" smtClean="0"/>
              <a:t>mean, </a:t>
            </a:r>
            <a:r>
              <a:rPr lang="en-US" sz="2000" i="1" dirty="0" smtClean="0">
                <a:latin typeface="Arial"/>
                <a:cs typeface="Arial"/>
              </a:rPr>
              <a:t>µ,</a:t>
            </a:r>
            <a:r>
              <a:rPr lang="en-US" sz="2000" i="1" dirty="0" smtClean="0"/>
              <a:t> </a:t>
            </a:r>
            <a:r>
              <a:rPr lang="en-US" sz="2000" i="1" dirty="0"/>
              <a:t>and standard </a:t>
            </a:r>
            <a:r>
              <a:rPr lang="en-US" sz="2000" i="1" dirty="0" smtClean="0"/>
              <a:t>deviation, </a:t>
            </a:r>
            <a:r>
              <a:rPr lang="el-GR" sz="2000" i="1" dirty="0" smtClean="0">
                <a:latin typeface="Arial"/>
                <a:cs typeface="Arial"/>
              </a:rPr>
              <a:t>δ</a:t>
            </a:r>
            <a:r>
              <a:rPr lang="en-US" sz="2000" i="1" dirty="0" smtClean="0"/>
              <a:t>: </a:t>
            </a:r>
          </a:p>
          <a:p>
            <a:pPr marL="285750" indent="-285750">
              <a:buFontTx/>
              <a:buChar char="-"/>
            </a:pPr>
            <a:r>
              <a:rPr lang="en-US" sz="2000" dirty="0" smtClean="0"/>
              <a:t>Sampling </a:t>
            </a:r>
            <a:r>
              <a:rPr lang="en-US" sz="2000" dirty="0"/>
              <a:t>distribution of the mean </a:t>
            </a:r>
            <a:r>
              <a:rPr lang="en-US" sz="2000" dirty="0" smtClean="0"/>
              <a:t>(distribution </a:t>
            </a:r>
            <a:r>
              <a:rPr lang="en-US" sz="2000" dirty="0"/>
              <a:t>of all possible means for samples of size N</a:t>
            </a:r>
            <a:r>
              <a:rPr lang="en-US" sz="2000" dirty="0" smtClean="0"/>
              <a:t>):</a:t>
            </a:r>
            <a:endParaRPr lang="en-US" sz="2000" dirty="0"/>
          </a:p>
          <a:p>
            <a:r>
              <a:rPr lang="en-US" dirty="0" smtClean="0"/>
              <a:t>	</a:t>
            </a:r>
            <a:r>
              <a:rPr lang="en-US" sz="2000" dirty="0" smtClean="0"/>
              <a:t>1</a:t>
            </a:r>
            <a:r>
              <a:rPr lang="en-US" sz="2000" dirty="0"/>
              <a:t>) has a mean equal to the population mean </a:t>
            </a:r>
            <a:r>
              <a:rPr lang="en-US" sz="2000" dirty="0" smtClean="0">
                <a:latin typeface="Arial"/>
                <a:cs typeface="Arial"/>
              </a:rPr>
              <a:t>µ</a:t>
            </a:r>
            <a:r>
              <a:rPr lang="en-US" sz="2000" baseline="-25000" dirty="0" smtClean="0"/>
              <a:t>x</a:t>
            </a:r>
            <a:r>
              <a:rPr lang="en-US" sz="2000" dirty="0"/>
              <a:t>:</a:t>
            </a:r>
          </a:p>
          <a:p>
            <a:endParaRPr lang="en-US" sz="2000" dirty="0"/>
          </a:p>
          <a:p>
            <a:endParaRPr lang="en-US" sz="2000" dirty="0" smtClean="0"/>
          </a:p>
          <a:p>
            <a:endParaRPr lang="en-US" sz="1200" dirty="0"/>
          </a:p>
          <a:p>
            <a:pPr marL="1206500" indent="-292100"/>
            <a:r>
              <a:rPr lang="en-US" sz="2000" dirty="0" smtClean="0"/>
              <a:t>2</a:t>
            </a:r>
            <a:r>
              <a:rPr lang="en-US" sz="2000" dirty="0"/>
              <a:t>) has a standard deviation </a:t>
            </a:r>
            <a:r>
              <a:rPr lang="en-US" sz="2000" dirty="0" smtClean="0"/>
              <a:t>(aka standard error </a:t>
            </a:r>
            <a:r>
              <a:rPr lang="en-US" sz="2000" dirty="0"/>
              <a:t>or </a:t>
            </a:r>
            <a:r>
              <a:rPr lang="en-US" sz="2000" dirty="0" smtClean="0"/>
              <a:t>standard </a:t>
            </a:r>
            <a:r>
              <a:rPr lang="en-US" sz="2000" dirty="0"/>
              <a:t>error of the </a:t>
            </a:r>
            <a:r>
              <a:rPr lang="en-US" sz="2000" dirty="0" smtClean="0"/>
              <a:t>mean) </a:t>
            </a:r>
            <a:r>
              <a:rPr lang="en-US" sz="2000" dirty="0"/>
              <a:t>equal to the population standard deviation, </a:t>
            </a:r>
            <a:r>
              <a:rPr lang="el-GR" sz="2000" dirty="0" smtClean="0">
                <a:latin typeface="Arial"/>
                <a:cs typeface="Arial"/>
              </a:rPr>
              <a:t>δ</a:t>
            </a:r>
            <a:r>
              <a:rPr lang="en-US" sz="2000" baseline="-25000" dirty="0" smtClean="0"/>
              <a:t>x</a:t>
            </a:r>
            <a:r>
              <a:rPr lang="en-US" sz="2000" dirty="0" smtClean="0"/>
              <a:t>, </a:t>
            </a:r>
            <a:r>
              <a:rPr lang="en-US" sz="2000" dirty="0"/>
              <a:t>divided by the square root of the sample size, </a:t>
            </a:r>
            <a:r>
              <a:rPr lang="en-US" sz="2000" dirty="0" smtClean="0"/>
              <a:t>N:</a:t>
            </a:r>
          </a:p>
          <a:p>
            <a:pPr marL="1206500" indent="-292100"/>
            <a:endParaRPr lang="en-US" sz="2000" dirty="0"/>
          </a:p>
          <a:p>
            <a:pPr marL="1206500" indent="-292100"/>
            <a:endParaRPr lang="en-US" sz="1200" dirty="0" smtClean="0"/>
          </a:p>
          <a:p>
            <a:pPr marL="1206500" indent="-292100"/>
            <a:endParaRPr lang="en-US" sz="2000" dirty="0" smtClean="0"/>
          </a:p>
          <a:p>
            <a:pPr marL="1206500" indent="-292100"/>
            <a:r>
              <a:rPr lang="en-US" sz="2000" dirty="0" smtClean="0"/>
              <a:t>3) the </a:t>
            </a:r>
            <a:r>
              <a:rPr lang="en-US" sz="2000" dirty="0"/>
              <a:t>shape of the sampling distribution of the mean approaches normal as N </a:t>
            </a:r>
            <a:r>
              <a:rPr lang="en-US" sz="2000" dirty="0" smtClean="0"/>
              <a:t>increases, regardless of </a:t>
            </a:r>
            <a:r>
              <a:rPr lang="en-US" sz="2000" dirty="0"/>
              <a:t>the shape of the population distribution</a:t>
            </a:r>
            <a:r>
              <a:rPr lang="en-US" sz="2000" dirty="0" smtClean="0"/>
              <a:t>.</a:t>
            </a:r>
            <a:endParaRPr lang="en-US" sz="2000" dirty="0"/>
          </a:p>
        </p:txBody>
      </p:sp>
      <p:sp>
        <p:nvSpPr>
          <p:cNvPr id="2" name="Title 1"/>
          <p:cNvSpPr>
            <a:spLocks noGrp="1"/>
          </p:cNvSpPr>
          <p:nvPr>
            <p:ph type="title"/>
          </p:nvPr>
        </p:nvSpPr>
        <p:spPr>
          <a:xfrm>
            <a:off x="0" y="0"/>
            <a:ext cx="9060875" cy="1041400"/>
          </a:xfrm>
        </p:spPr>
        <p:txBody>
          <a:bodyPr>
            <a:noAutofit/>
          </a:bodyPr>
          <a:lstStyle/>
          <a:p>
            <a:r>
              <a:rPr lang="en-US" dirty="0">
                <a:solidFill>
                  <a:srgbClr val="FF0000"/>
                </a:solidFill>
                <a:uFillTx/>
                <a:hlinkClick r:id="rId3"/>
              </a:rPr>
              <a:t>Central Limit </a:t>
            </a:r>
            <a:r>
              <a:rPr lang="en-US" dirty="0" smtClean="0">
                <a:solidFill>
                  <a:srgbClr val="FF0000"/>
                </a:solidFill>
                <a:uFillTx/>
                <a:hlinkClick r:id="rId3"/>
              </a:rPr>
              <a:t>Theorem (CLT)</a:t>
            </a:r>
            <a:br>
              <a:rPr lang="en-US" dirty="0" smtClean="0">
                <a:solidFill>
                  <a:srgbClr val="FF0000"/>
                </a:solidFill>
                <a:uFillTx/>
                <a:hlinkClick r:id="rId3"/>
              </a:rPr>
            </a:br>
            <a:r>
              <a:rPr lang="en-US" sz="1800" u="sng" dirty="0" smtClean="0">
                <a:uFillTx/>
                <a:hlinkClick r:id="rId3"/>
              </a:rPr>
              <a:t>Source</a:t>
            </a:r>
            <a:r>
              <a:rPr lang="en-US" sz="1800" u="sng" dirty="0">
                <a:uFillTx/>
                <a:hlinkClick r:id="rId3"/>
              </a:rPr>
              <a:t>: </a:t>
            </a:r>
            <a:r>
              <a:rPr lang="en-US" sz="1800" dirty="0">
                <a:uFillTx/>
                <a:hlinkClick r:id="rId3"/>
              </a:rPr>
              <a:t>http://</a:t>
            </a:r>
            <a:r>
              <a:rPr lang="en-US" sz="1800" dirty="0" smtClean="0">
                <a:uFillTx/>
                <a:hlinkClick r:id="rId3"/>
              </a:rPr>
              <a:t>wise1.cgu.edu/cltmod/reviewclt.asp</a:t>
            </a:r>
            <a:r>
              <a:rPr lang="en-US" sz="2000" dirty="0">
                <a:uFillTx/>
              </a:rPr>
              <a:t/>
            </a:r>
            <a:br>
              <a:rPr lang="en-US" sz="2000" dirty="0">
                <a:uFillTx/>
              </a:rPr>
            </a:br>
            <a:r>
              <a:rPr lang="en-US" sz="1800" dirty="0">
                <a:uFillTx/>
              </a:rPr>
              <a:t>(this link will take to you a nice tutorial)</a:t>
            </a:r>
          </a:p>
        </p:txBody>
      </p:sp>
      <p:sp>
        <p:nvSpPr>
          <p:cNvPr id="4" name="Slide Number Placeholder 3"/>
          <p:cNvSpPr>
            <a:spLocks noGrp="1"/>
          </p:cNvSpPr>
          <p:nvPr>
            <p:ph type="sldNum" sz="quarter" idx="12"/>
          </p:nvPr>
        </p:nvSpPr>
        <p:spPr/>
        <p:txBody>
          <a:bodyPr/>
          <a:lstStyle/>
          <a:p>
            <a:pPr>
              <a:defRPr>
                <a:uFillTx/>
              </a:defRPr>
            </a:pPr>
            <a:fld id="{DEAD3AA2-28A5-480E-AB38-6BC98AC82613}" type="slidenum">
              <a:rPr lang="ru-RU" smtClean="0">
                <a:solidFill>
                  <a:srgbClr val="000000"/>
                </a:solidFill>
                <a:uFillTx/>
              </a:rPr>
              <a:pPr>
                <a:defRPr>
                  <a:uFillTx/>
                </a:defRPr>
              </a:pPr>
              <a:t>3</a:t>
            </a:fld>
            <a:endParaRPr lang="ru-RU">
              <a:solidFill>
                <a:srgbClr val="000000"/>
              </a:solidFill>
              <a:uFillTx/>
            </a:endParaRPr>
          </a:p>
        </p:txBody>
      </p:sp>
      <p:pic>
        <p:nvPicPr>
          <p:cNvPr id="4100" name="Picture 4"/>
          <p:cNvPicPr>
            <a:picLocks noChangeAspect="1" noChangeArrowheads="1"/>
          </p:cNvPicPr>
          <p:nvPr/>
        </p:nvPicPr>
        <p:blipFill rotWithShape="1">
          <a:blip r:embed="rId4" cstate="print">
            <a:clrChange>
              <a:clrFrom>
                <a:srgbClr val="FFFFFF"/>
              </a:clrFrom>
              <a:clrTo>
                <a:srgbClr val="FFFFFF">
                  <a:alpha val="0"/>
                </a:srgbClr>
              </a:clrTo>
            </a:clrChange>
          </a:blip>
          <a:srcRect l="13398" t="68083" r="70915" b="20458"/>
          <a:stretch/>
        </p:blipFill>
        <p:spPr bwMode="auto">
          <a:xfrm>
            <a:off x="3797300" y="5067300"/>
            <a:ext cx="1219200" cy="647700"/>
          </a:xfrm>
          <a:prstGeom prst="rect">
            <a:avLst/>
          </a:prstGeom>
          <a:noFill/>
          <a:ln>
            <a:noFill/>
          </a:ln>
        </p:spPr>
      </p:pic>
      <p:pic>
        <p:nvPicPr>
          <p:cNvPr id="9" name="Picture 4"/>
          <p:cNvPicPr>
            <a:picLocks noChangeAspect="1" noChangeArrowheads="1"/>
          </p:cNvPicPr>
          <p:nvPr/>
        </p:nvPicPr>
        <p:blipFill rotWithShape="1">
          <a:blip r:embed="rId4" cstate="print">
            <a:clrChange>
              <a:clrFrom>
                <a:srgbClr val="FFFFFF"/>
              </a:clrFrom>
              <a:clrTo>
                <a:srgbClr val="FFFFFF">
                  <a:alpha val="0"/>
                </a:srgbClr>
              </a:clrTo>
            </a:clrChange>
          </a:blip>
          <a:srcRect l="12908" t="38872" r="67810" b="48994"/>
          <a:stretch/>
        </p:blipFill>
        <p:spPr bwMode="auto">
          <a:xfrm>
            <a:off x="3797300" y="3257966"/>
            <a:ext cx="1498600" cy="685800"/>
          </a:xfrm>
          <a:prstGeom prst="rect">
            <a:avLst/>
          </a:prstGeom>
          <a:noFill/>
          <a:ln>
            <a:noFill/>
          </a:ln>
        </p:spPr>
      </p:pic>
    </p:spTree>
    <p:extLst>
      <p:ext uri="{BB962C8B-B14F-4D97-AF65-F5344CB8AC3E}">
        <p14:creationId xmlns:p14="http://schemas.microsoft.com/office/powerpoint/2010/main" val="1916366787"/>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198441"/>
            <a:ext cx="8603673" cy="810965"/>
          </a:xfrm>
        </p:spPr>
        <p:txBody>
          <a:bodyPr>
            <a:normAutofit fontScale="90000"/>
          </a:bodyPr>
          <a:lstStyle/>
          <a:p>
            <a:r>
              <a:rPr lang="en-US" dirty="0">
                <a:solidFill>
                  <a:srgbClr val="FF0000"/>
                </a:solidFill>
                <a:uFillTx/>
              </a:rPr>
              <a:t>Overview of the </a:t>
            </a:r>
            <a:r>
              <a:rPr lang="en-US" sz="3200" dirty="0" smtClean="0">
                <a:solidFill>
                  <a:srgbClr val="FF0000"/>
                </a:solidFill>
                <a:uFillTx/>
              </a:rPr>
              <a:t>CLT</a:t>
            </a:r>
            <a:r>
              <a:rPr lang="en-US" sz="3200" dirty="0">
                <a:uFillTx/>
              </a:rPr>
              <a:t/>
            </a:r>
            <a:br>
              <a:rPr lang="en-US" sz="3200" dirty="0">
                <a:uFillTx/>
              </a:rPr>
            </a:br>
            <a:r>
              <a:rPr lang="en-US" sz="1800" dirty="0">
                <a:uFillTx/>
              </a:rPr>
              <a:t>continued</a:t>
            </a:r>
            <a:endParaRPr lang="en-US" sz="3200" dirty="0">
              <a:uFillTx/>
            </a:endParaRPr>
          </a:p>
        </p:txBody>
      </p:sp>
      <p:sp>
        <p:nvSpPr>
          <p:cNvPr id="3" name="Content Placeholder 2"/>
          <p:cNvSpPr>
            <a:spLocks noGrp="1"/>
          </p:cNvSpPr>
          <p:nvPr>
            <p:ph idx="1"/>
          </p:nvPr>
        </p:nvSpPr>
        <p:spPr>
          <a:xfrm>
            <a:off x="101600" y="1219203"/>
            <a:ext cx="8891588" cy="4684713"/>
          </a:xfrm>
        </p:spPr>
        <p:txBody>
          <a:bodyPr>
            <a:noAutofit/>
          </a:bodyPr>
          <a:lstStyle/>
          <a:p>
            <a:pPr>
              <a:spcBef>
                <a:spcPts val="600"/>
              </a:spcBef>
            </a:pPr>
            <a:r>
              <a:rPr lang="en-US" sz="2000" dirty="0" smtClean="0">
                <a:uFillTx/>
              </a:rPr>
              <a:t>The CLT allows </a:t>
            </a:r>
            <a:r>
              <a:rPr lang="en-US" sz="2000" dirty="0">
                <a:uFillTx/>
              </a:rPr>
              <a:t>us to determine the likely accuracy of a sample mean, but </a:t>
            </a:r>
            <a:r>
              <a:rPr lang="en-US" sz="2000" b="1" i="1" dirty="0">
                <a:uFillTx/>
              </a:rPr>
              <a:t>only if the sampling distribution of the mean is approximately normal.</a:t>
            </a:r>
          </a:p>
          <a:p>
            <a:pPr>
              <a:spcBef>
                <a:spcPts val="600"/>
              </a:spcBef>
            </a:pPr>
            <a:r>
              <a:rPr lang="en-US" sz="2000" dirty="0">
                <a:uFillTx/>
              </a:rPr>
              <a:t>If </a:t>
            </a:r>
            <a:r>
              <a:rPr lang="en-US" sz="2000" i="1" dirty="0" smtClean="0">
                <a:solidFill>
                  <a:srgbClr val="7030A0"/>
                </a:solidFill>
                <a:uFillTx/>
              </a:rPr>
              <a:t>population </a:t>
            </a:r>
            <a:r>
              <a:rPr lang="en-US" sz="2000" i="1" dirty="0">
                <a:solidFill>
                  <a:srgbClr val="7030A0"/>
                </a:solidFill>
                <a:uFillTx/>
              </a:rPr>
              <a:t>distribution</a:t>
            </a:r>
            <a:r>
              <a:rPr lang="en-US" sz="2000" dirty="0">
                <a:uFillTx/>
              </a:rPr>
              <a:t> is </a:t>
            </a:r>
            <a:r>
              <a:rPr lang="en-US" sz="2000" dirty="0" smtClean="0">
                <a:uFillTx/>
              </a:rPr>
              <a:t>normal: sampling </a:t>
            </a:r>
            <a:r>
              <a:rPr lang="en-US" sz="2000" dirty="0">
                <a:uFillTx/>
              </a:rPr>
              <a:t>distribution of the mean will be normal for any sample </a:t>
            </a:r>
            <a:r>
              <a:rPr lang="en-US" sz="2000" dirty="0" smtClean="0">
                <a:uFillTx/>
              </a:rPr>
              <a:t>size, </a:t>
            </a:r>
            <a:r>
              <a:rPr lang="en-US" sz="2000" i="1" dirty="0">
                <a:uFillTx/>
              </a:rPr>
              <a:t>N</a:t>
            </a:r>
            <a:r>
              <a:rPr lang="en-US" sz="2000" dirty="0">
                <a:uFillTx/>
              </a:rPr>
              <a:t> (even </a:t>
            </a:r>
            <a:r>
              <a:rPr lang="en-US" sz="2000" i="1" dirty="0">
                <a:uFillTx/>
              </a:rPr>
              <a:t>N </a:t>
            </a:r>
            <a:r>
              <a:rPr lang="en-US" sz="2000" dirty="0">
                <a:uFillTx/>
              </a:rPr>
              <a:t>= 1). </a:t>
            </a:r>
          </a:p>
          <a:p>
            <a:pPr>
              <a:spcBef>
                <a:spcPts val="600"/>
              </a:spcBef>
            </a:pPr>
            <a:r>
              <a:rPr lang="en-US" sz="2000" dirty="0">
                <a:uFillTx/>
              </a:rPr>
              <a:t>If </a:t>
            </a:r>
            <a:r>
              <a:rPr lang="en-US" sz="2000" dirty="0" smtClean="0">
                <a:uFillTx/>
              </a:rPr>
              <a:t>population </a:t>
            </a:r>
            <a:r>
              <a:rPr lang="en-US" sz="2000" dirty="0">
                <a:uFillTx/>
              </a:rPr>
              <a:t>distribution is not normal, </a:t>
            </a:r>
            <a:r>
              <a:rPr lang="en-US" sz="2000" dirty="0" smtClean="0">
                <a:uFillTx/>
              </a:rPr>
              <a:t>has </a:t>
            </a:r>
            <a:r>
              <a:rPr lang="en-US" sz="2000" dirty="0">
                <a:uFillTx/>
              </a:rPr>
              <a:t>a bump in the </a:t>
            </a:r>
            <a:r>
              <a:rPr lang="en-US" sz="2000" dirty="0" smtClean="0">
                <a:uFillTx/>
              </a:rPr>
              <a:t>middle, no </a:t>
            </a:r>
            <a:r>
              <a:rPr lang="en-US" sz="2000" dirty="0">
                <a:uFillTx/>
              </a:rPr>
              <a:t>extreme </a:t>
            </a:r>
            <a:r>
              <a:rPr lang="en-US" sz="2000" dirty="0" smtClean="0">
                <a:uFillTx/>
              </a:rPr>
              <a:t>scores, </a:t>
            </a:r>
            <a:r>
              <a:rPr lang="en-US" sz="2000" dirty="0">
                <a:uFillTx/>
              </a:rPr>
              <a:t>and no strong </a:t>
            </a:r>
            <a:r>
              <a:rPr lang="en-US" sz="2000" dirty="0" smtClean="0">
                <a:uFillTx/>
              </a:rPr>
              <a:t>skew: sampling distribution of the mean will be very close to normal for a sample </a:t>
            </a:r>
            <a:r>
              <a:rPr lang="en-US" sz="2000" dirty="0">
                <a:uFillTx/>
              </a:rPr>
              <a:t>of </a:t>
            </a:r>
            <a:r>
              <a:rPr lang="en-US" sz="2000" dirty="0" smtClean="0">
                <a:uFillTx/>
              </a:rPr>
              <a:t>modest </a:t>
            </a:r>
            <a:r>
              <a:rPr lang="en-US" sz="2000" dirty="0">
                <a:uFillTx/>
              </a:rPr>
              <a:t>size (e.g., </a:t>
            </a:r>
            <a:r>
              <a:rPr lang="en-US" sz="2000" i="1" dirty="0">
                <a:uFillTx/>
              </a:rPr>
              <a:t>N </a:t>
            </a:r>
            <a:r>
              <a:rPr lang="en-US" sz="2000" dirty="0">
                <a:uFillTx/>
              </a:rPr>
              <a:t>= </a:t>
            </a:r>
            <a:r>
              <a:rPr lang="en-US" sz="2000" dirty="0" smtClean="0">
                <a:uFillTx/>
              </a:rPr>
              <a:t>30)</a:t>
            </a:r>
          </a:p>
          <a:p>
            <a:pPr>
              <a:spcBef>
                <a:spcPts val="600"/>
              </a:spcBef>
            </a:pPr>
            <a:r>
              <a:rPr lang="en-US" sz="2000" dirty="0" smtClean="0">
                <a:uFillTx/>
              </a:rPr>
              <a:t>If </a:t>
            </a:r>
            <a:r>
              <a:rPr lang="en-US" sz="2000" dirty="0">
                <a:uFillTx/>
              </a:rPr>
              <a:t>the population distribution is far from normal (e.g., extreme outliers or strong skew</a:t>
            </a:r>
            <a:r>
              <a:rPr lang="en-US" sz="2000" dirty="0" smtClean="0">
                <a:uFillTx/>
              </a:rPr>
              <a:t>): to </a:t>
            </a:r>
            <a:r>
              <a:rPr lang="en-US" sz="2000" dirty="0">
                <a:uFillTx/>
              </a:rPr>
              <a:t>produce a sampling distribution of the mean that is close to normal </a:t>
            </a:r>
            <a:r>
              <a:rPr lang="en-US" sz="2000" dirty="0" smtClean="0">
                <a:uFillTx/>
              </a:rPr>
              <a:t>a </a:t>
            </a:r>
            <a:r>
              <a:rPr lang="en-US" sz="2000" dirty="0">
                <a:uFillTx/>
              </a:rPr>
              <a:t>very large sample </a:t>
            </a:r>
            <a:r>
              <a:rPr lang="en-US" sz="2000" dirty="0" smtClean="0">
                <a:uFillTx/>
              </a:rPr>
              <a:t>may be needed(e.g</a:t>
            </a:r>
            <a:r>
              <a:rPr lang="en-US" sz="2000" dirty="0">
                <a:uFillTx/>
              </a:rPr>
              <a:t>., </a:t>
            </a:r>
            <a:r>
              <a:rPr lang="en-US" sz="2000" i="1" dirty="0">
                <a:uFillTx/>
              </a:rPr>
              <a:t>N </a:t>
            </a:r>
            <a:r>
              <a:rPr lang="en-US" sz="2000" dirty="0">
                <a:uFillTx/>
              </a:rPr>
              <a:t>= 500 or more).</a:t>
            </a:r>
          </a:p>
          <a:p>
            <a:pPr marL="0" indent="0">
              <a:spcBef>
                <a:spcPts val="600"/>
              </a:spcBef>
              <a:buNone/>
            </a:pPr>
            <a:endParaRPr lang="en-US" sz="2000" i="1" dirty="0" smtClean="0">
              <a:uFillTx/>
            </a:endParaRPr>
          </a:p>
          <a:p>
            <a:pPr marL="0" indent="0">
              <a:spcBef>
                <a:spcPts val="600"/>
              </a:spcBef>
              <a:buNone/>
            </a:pPr>
            <a:r>
              <a:rPr lang="en-US" sz="2000" i="1" dirty="0" smtClean="0">
                <a:uFillTx/>
              </a:rPr>
              <a:t>Important </a:t>
            </a:r>
            <a:r>
              <a:rPr lang="en-US" sz="2000" i="1" dirty="0">
                <a:uFillTx/>
              </a:rPr>
              <a:t>note: You should not assume that the sampling distribution of the mean is normal without considering the shape of the population distribution and the size of your sample. A sample with N &gt; 30 does not guarantee a normal sampling distribution if the population distribution is far from normal.</a:t>
            </a:r>
            <a:endParaRPr lang="en-US" sz="2000" dirty="0">
              <a:uFillTx/>
            </a:endParaRPr>
          </a:p>
          <a:p>
            <a:pPr>
              <a:spcBef>
                <a:spcPts val="600"/>
              </a:spcBef>
            </a:pPr>
            <a:endParaRPr lang="en-US" sz="2000" dirty="0">
              <a:uFillTx/>
            </a:endParaRPr>
          </a:p>
        </p:txBody>
      </p:sp>
      <p:sp>
        <p:nvSpPr>
          <p:cNvPr id="4" name="Slide Number Placeholder 3"/>
          <p:cNvSpPr>
            <a:spLocks noGrp="1"/>
          </p:cNvSpPr>
          <p:nvPr>
            <p:ph type="sldNum" sz="quarter" idx="12"/>
          </p:nvPr>
        </p:nvSpPr>
        <p:spPr/>
        <p:txBody>
          <a:bodyPr/>
          <a:lstStyle/>
          <a:p>
            <a:pPr>
              <a:defRPr>
                <a:uFillTx/>
              </a:defRPr>
            </a:pPr>
            <a:fld id="{DEAD3AA2-28A5-480E-AB38-6BC98AC82613}" type="slidenum">
              <a:rPr lang="ru-RU" smtClean="0">
                <a:solidFill>
                  <a:srgbClr val="000000"/>
                </a:solidFill>
                <a:uFillTx/>
              </a:rPr>
              <a:pPr>
                <a:defRPr>
                  <a:uFillTx/>
                </a:defRPr>
              </a:pPr>
              <a:t>4</a:t>
            </a:fld>
            <a:endParaRPr lang="ru-RU" dirty="0">
              <a:solidFill>
                <a:srgbClr val="000000"/>
              </a:solidFill>
              <a:uFillTx/>
            </a:endParaRPr>
          </a:p>
        </p:txBody>
      </p:sp>
    </p:spTree>
    <p:extLst>
      <p:ext uri="{BB962C8B-B14F-4D97-AF65-F5344CB8AC3E}">
        <p14:creationId xmlns:p14="http://schemas.microsoft.com/office/powerpoint/2010/main" val="3274159346"/>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200" y="1905000"/>
            <a:ext cx="5111750" cy="3833812"/>
          </a:xfrm>
        </p:spPr>
      </p:pic>
      <p:sp>
        <p:nvSpPr>
          <p:cNvPr id="6" name="Text Placeholder 5"/>
          <p:cNvSpPr>
            <a:spLocks noGrp="1"/>
          </p:cNvSpPr>
          <p:nvPr>
            <p:ph type="body" sz="half" idx="2"/>
          </p:nvPr>
        </p:nvSpPr>
        <p:spPr/>
        <p:txBody>
          <a:bodyPr/>
          <a:lstStyle/>
          <a:p>
            <a:r>
              <a:rPr lang="en-US" dirty="0" smtClean="0"/>
              <a:t>On </a:t>
            </a:r>
            <a:r>
              <a:rPr lang="en-US" dirty="0" err="1" smtClean="0"/>
              <a:t>eCampus</a:t>
            </a:r>
            <a:r>
              <a:rPr lang="en-US" dirty="0" smtClean="0"/>
              <a:t> there is a file ClassData.csv.  Code to load it and plot a histogram of the data is given below (try it yourself):</a:t>
            </a:r>
          </a:p>
          <a:p>
            <a:endParaRPr lang="en-US" dirty="0"/>
          </a:p>
          <a:p>
            <a:r>
              <a:rPr lang="en-US" sz="1000" b="1" dirty="0">
                <a:latin typeface="Courier" pitchFamily="49" charset="0"/>
              </a:rPr>
              <a:t>import </a:t>
            </a:r>
            <a:r>
              <a:rPr lang="en-US" sz="1000" dirty="0">
                <a:latin typeface="Courier" pitchFamily="49" charset="0"/>
              </a:rPr>
              <a:t>csv</a:t>
            </a:r>
            <a:br>
              <a:rPr lang="en-US" sz="1000" dirty="0">
                <a:latin typeface="Courier" pitchFamily="49" charset="0"/>
              </a:rPr>
            </a:br>
            <a:r>
              <a:rPr lang="en-US" sz="1000" b="1" dirty="0">
                <a:latin typeface="Courier" pitchFamily="49" charset="0"/>
              </a:rPr>
              <a:t>import </a:t>
            </a:r>
            <a:r>
              <a:rPr lang="en-US" sz="1000" dirty="0" err="1">
                <a:latin typeface="Courier" pitchFamily="49" charset="0"/>
              </a:rPr>
              <a:t>matplotlib.pyplot</a:t>
            </a:r>
            <a:r>
              <a:rPr lang="en-US" sz="1000" dirty="0">
                <a:latin typeface="Courier" pitchFamily="49" charset="0"/>
              </a:rPr>
              <a:t> </a:t>
            </a:r>
            <a:r>
              <a:rPr lang="en-US" sz="1000" b="1" dirty="0">
                <a:latin typeface="Courier" pitchFamily="49" charset="0"/>
              </a:rPr>
              <a:t>as </a:t>
            </a:r>
            <a:r>
              <a:rPr lang="en-US" sz="1000" dirty="0" err="1">
                <a:latin typeface="Courier" pitchFamily="49" charset="0"/>
              </a:rPr>
              <a:t>plt</a:t>
            </a:r>
            <a:r>
              <a:rPr lang="en-US" sz="1000" dirty="0">
                <a:latin typeface="Courier" pitchFamily="49" charset="0"/>
              </a:rPr>
              <a:t/>
            </a:r>
            <a:br>
              <a:rPr lang="en-US" sz="1000" dirty="0">
                <a:latin typeface="Courier" pitchFamily="49" charset="0"/>
              </a:rPr>
            </a:br>
            <a:r>
              <a:rPr lang="en-US" sz="1000" b="1" dirty="0">
                <a:latin typeface="Courier" pitchFamily="49" charset="0"/>
              </a:rPr>
              <a:t>import </a:t>
            </a:r>
            <a:r>
              <a:rPr lang="en-US" sz="1000" dirty="0" err="1">
                <a:latin typeface="Courier" pitchFamily="49" charset="0"/>
              </a:rPr>
              <a:t>numpy</a:t>
            </a:r>
            <a:r>
              <a:rPr lang="en-US" sz="1000" dirty="0">
                <a:latin typeface="Courier" pitchFamily="49" charset="0"/>
              </a:rPr>
              <a:t> </a:t>
            </a:r>
            <a:r>
              <a:rPr lang="en-US" sz="1000" b="1" dirty="0">
                <a:latin typeface="Courier" pitchFamily="49" charset="0"/>
              </a:rPr>
              <a:t>as </a:t>
            </a:r>
            <a:r>
              <a:rPr lang="en-US" sz="1000" dirty="0">
                <a:latin typeface="Courier" pitchFamily="49" charset="0"/>
              </a:rPr>
              <a:t>np</a:t>
            </a:r>
            <a:br>
              <a:rPr lang="en-US" sz="1000" dirty="0">
                <a:latin typeface="Courier" pitchFamily="49" charset="0"/>
              </a:rPr>
            </a:br>
            <a:r>
              <a:rPr lang="en-US" sz="1000" dirty="0">
                <a:latin typeface="Courier" pitchFamily="49" charset="0"/>
              </a:rPr>
              <a:t/>
            </a:r>
            <a:br>
              <a:rPr lang="en-US" sz="1000" dirty="0">
                <a:latin typeface="Courier" pitchFamily="49" charset="0"/>
              </a:rPr>
            </a:br>
            <a:r>
              <a:rPr lang="en-US" sz="1000" b="1" dirty="0">
                <a:latin typeface="Courier" pitchFamily="49" charset="0"/>
              </a:rPr>
              <a:t>with </a:t>
            </a:r>
            <a:r>
              <a:rPr lang="en-US" sz="1000" dirty="0">
                <a:latin typeface="Courier" pitchFamily="49" charset="0"/>
              </a:rPr>
              <a:t>open(</a:t>
            </a:r>
            <a:r>
              <a:rPr lang="en-US" sz="1000" b="1" dirty="0">
                <a:latin typeface="Courier" pitchFamily="49" charset="0"/>
              </a:rPr>
              <a:t>'c:\work\Class5Data.csv'</a:t>
            </a:r>
            <a:r>
              <a:rPr lang="en-US" sz="1000" dirty="0">
                <a:latin typeface="Courier" pitchFamily="49" charset="0"/>
              </a:rPr>
              <a:t>) </a:t>
            </a:r>
            <a:r>
              <a:rPr lang="en-US" sz="1000" b="1" dirty="0">
                <a:latin typeface="Courier" pitchFamily="49" charset="0"/>
              </a:rPr>
              <a:t>as </a:t>
            </a:r>
            <a:r>
              <a:rPr lang="en-US" sz="1000" dirty="0" err="1">
                <a:latin typeface="Courier" pitchFamily="49" charset="0"/>
              </a:rPr>
              <a:t>csv_file</a:t>
            </a:r>
            <a:r>
              <a:rPr lang="en-US" sz="1000" dirty="0">
                <a:latin typeface="Courier" pitchFamily="49" charset="0"/>
              </a:rPr>
              <a:t>:</a:t>
            </a:r>
            <a:br>
              <a:rPr lang="en-US" sz="1000" dirty="0">
                <a:latin typeface="Courier" pitchFamily="49" charset="0"/>
              </a:rPr>
            </a:br>
            <a:r>
              <a:rPr lang="en-US" sz="1000" dirty="0">
                <a:latin typeface="Courier" pitchFamily="49" charset="0"/>
              </a:rPr>
              <a:t>    </a:t>
            </a:r>
            <a:r>
              <a:rPr lang="en-US" sz="1000" dirty="0" err="1">
                <a:latin typeface="Courier" pitchFamily="49" charset="0"/>
              </a:rPr>
              <a:t>csv_reader</a:t>
            </a:r>
            <a:r>
              <a:rPr lang="en-US" sz="1000" dirty="0">
                <a:latin typeface="Courier" pitchFamily="49" charset="0"/>
              </a:rPr>
              <a:t> = </a:t>
            </a:r>
            <a:r>
              <a:rPr lang="en-US" sz="1000" dirty="0" err="1">
                <a:latin typeface="Courier" pitchFamily="49" charset="0"/>
              </a:rPr>
              <a:t>csv.reader</a:t>
            </a:r>
            <a:r>
              <a:rPr lang="en-US" sz="1000" dirty="0">
                <a:latin typeface="Courier" pitchFamily="49" charset="0"/>
              </a:rPr>
              <a:t>(</a:t>
            </a:r>
            <a:r>
              <a:rPr lang="en-US" sz="1000" dirty="0" err="1">
                <a:latin typeface="Courier" pitchFamily="49" charset="0"/>
              </a:rPr>
              <a:t>csv_file</a:t>
            </a:r>
            <a:r>
              <a:rPr lang="en-US" sz="1000" dirty="0">
                <a:latin typeface="Courier" pitchFamily="49" charset="0"/>
              </a:rPr>
              <a:t>, delimiter = </a:t>
            </a:r>
            <a:r>
              <a:rPr lang="en-US" sz="1000" b="1" dirty="0">
                <a:latin typeface="Courier" pitchFamily="49" charset="0"/>
              </a:rPr>
              <a:t>','</a:t>
            </a:r>
            <a:r>
              <a:rPr lang="en-US" sz="1000" dirty="0">
                <a:latin typeface="Courier" pitchFamily="49" charset="0"/>
              </a:rPr>
              <a:t>)</a:t>
            </a:r>
            <a:br>
              <a:rPr lang="en-US" sz="1000" dirty="0">
                <a:latin typeface="Courier" pitchFamily="49" charset="0"/>
              </a:rPr>
            </a:br>
            <a:r>
              <a:rPr lang="en-US" sz="1000" dirty="0">
                <a:latin typeface="Courier" pitchFamily="49" charset="0"/>
              </a:rPr>
              <a:t>    data = []</a:t>
            </a:r>
            <a:br>
              <a:rPr lang="en-US" sz="1000" dirty="0">
                <a:latin typeface="Courier" pitchFamily="49" charset="0"/>
              </a:rPr>
            </a:br>
            <a:r>
              <a:rPr lang="en-US" sz="1000" dirty="0">
                <a:latin typeface="Courier" pitchFamily="49" charset="0"/>
              </a:rPr>
              <a:t>    </a:t>
            </a:r>
            <a:r>
              <a:rPr lang="en-US" sz="1000" b="1" dirty="0">
                <a:latin typeface="Courier" pitchFamily="49" charset="0"/>
              </a:rPr>
              <a:t>for </a:t>
            </a:r>
            <a:r>
              <a:rPr lang="en-US" sz="1000" dirty="0">
                <a:latin typeface="Courier" pitchFamily="49" charset="0"/>
              </a:rPr>
              <a:t>row </a:t>
            </a:r>
            <a:r>
              <a:rPr lang="en-US" sz="1000" b="1" dirty="0">
                <a:latin typeface="Courier" pitchFamily="49" charset="0"/>
              </a:rPr>
              <a:t>in </a:t>
            </a:r>
            <a:r>
              <a:rPr lang="en-US" sz="1000" dirty="0" err="1">
                <a:latin typeface="Courier" pitchFamily="49" charset="0"/>
              </a:rPr>
              <a:t>csv_reader</a:t>
            </a:r>
            <a:r>
              <a:rPr lang="en-US" sz="1000" dirty="0">
                <a:latin typeface="Courier" pitchFamily="49" charset="0"/>
              </a:rPr>
              <a:t>:</a:t>
            </a:r>
            <a:br>
              <a:rPr lang="en-US" sz="1000" dirty="0">
                <a:latin typeface="Courier" pitchFamily="49" charset="0"/>
              </a:rPr>
            </a:br>
            <a:r>
              <a:rPr lang="en-US" sz="1000" dirty="0">
                <a:latin typeface="Courier" pitchFamily="49" charset="0"/>
              </a:rPr>
              <a:t>        </a:t>
            </a:r>
            <a:r>
              <a:rPr lang="en-US" sz="1000" dirty="0" err="1">
                <a:latin typeface="Courier" pitchFamily="49" charset="0"/>
              </a:rPr>
              <a:t>data.append</a:t>
            </a:r>
            <a:r>
              <a:rPr lang="en-US" sz="1000" dirty="0">
                <a:latin typeface="Courier" pitchFamily="49" charset="0"/>
              </a:rPr>
              <a:t>(float(row[0]))</a:t>
            </a:r>
            <a:br>
              <a:rPr lang="en-US" sz="1000" dirty="0">
                <a:latin typeface="Courier" pitchFamily="49" charset="0"/>
              </a:rPr>
            </a:br>
            <a:r>
              <a:rPr lang="en-US" sz="1000" dirty="0">
                <a:latin typeface="Courier" pitchFamily="49" charset="0"/>
              </a:rPr>
              <a:t/>
            </a:r>
            <a:br>
              <a:rPr lang="en-US" sz="1000" dirty="0">
                <a:latin typeface="Courier" pitchFamily="49" charset="0"/>
              </a:rPr>
            </a:br>
            <a:r>
              <a:rPr lang="en-US" sz="1000" i="1" dirty="0">
                <a:latin typeface="Courier" pitchFamily="49" charset="0"/>
              </a:rPr>
              <a:t># now make a histogram</a:t>
            </a:r>
            <a:br>
              <a:rPr lang="en-US" sz="1000" i="1" dirty="0">
                <a:latin typeface="Courier" pitchFamily="49" charset="0"/>
              </a:rPr>
            </a:br>
            <a:r>
              <a:rPr lang="en-US" sz="1000" dirty="0" err="1">
                <a:latin typeface="Courier" pitchFamily="49" charset="0"/>
              </a:rPr>
              <a:t>npData</a:t>
            </a:r>
            <a:r>
              <a:rPr lang="en-US" sz="1000" dirty="0">
                <a:latin typeface="Courier" pitchFamily="49" charset="0"/>
              </a:rPr>
              <a:t> = </a:t>
            </a:r>
            <a:r>
              <a:rPr lang="en-US" sz="1000" dirty="0" err="1">
                <a:latin typeface="Courier" pitchFamily="49" charset="0"/>
              </a:rPr>
              <a:t>np.asarray</a:t>
            </a:r>
            <a:r>
              <a:rPr lang="en-US" sz="1000" dirty="0">
                <a:latin typeface="Courier" pitchFamily="49" charset="0"/>
              </a:rPr>
              <a:t>(data)</a:t>
            </a:r>
            <a:br>
              <a:rPr lang="en-US" sz="1000" dirty="0">
                <a:latin typeface="Courier" pitchFamily="49" charset="0"/>
              </a:rPr>
            </a:br>
            <a:r>
              <a:rPr lang="en-US" sz="1000" dirty="0" err="1">
                <a:latin typeface="Courier" pitchFamily="49" charset="0"/>
              </a:rPr>
              <a:t>histCount</a:t>
            </a:r>
            <a:r>
              <a:rPr lang="en-US" sz="1000" dirty="0">
                <a:latin typeface="Courier" pitchFamily="49" charset="0"/>
              </a:rPr>
              <a:t>, </a:t>
            </a:r>
            <a:r>
              <a:rPr lang="en-US" sz="1000" dirty="0" err="1">
                <a:latin typeface="Courier" pitchFamily="49" charset="0"/>
              </a:rPr>
              <a:t>bin_edges</a:t>
            </a:r>
            <a:r>
              <a:rPr lang="en-US" sz="1000" dirty="0">
                <a:latin typeface="Courier" pitchFamily="49" charset="0"/>
              </a:rPr>
              <a:t> = </a:t>
            </a:r>
            <a:r>
              <a:rPr lang="en-US" sz="1000" dirty="0" err="1">
                <a:latin typeface="Courier" pitchFamily="49" charset="0"/>
              </a:rPr>
              <a:t>np.histogram</a:t>
            </a:r>
            <a:r>
              <a:rPr lang="en-US" sz="1000" dirty="0">
                <a:latin typeface="Courier" pitchFamily="49" charset="0"/>
              </a:rPr>
              <a:t>(</a:t>
            </a:r>
            <a:r>
              <a:rPr lang="en-US" sz="1000" dirty="0" err="1">
                <a:latin typeface="Courier" pitchFamily="49" charset="0"/>
              </a:rPr>
              <a:t>npData</a:t>
            </a:r>
            <a:r>
              <a:rPr lang="en-US" sz="1000" dirty="0">
                <a:latin typeface="Courier" pitchFamily="49" charset="0"/>
              </a:rPr>
              <a:t>)</a:t>
            </a:r>
            <a:br>
              <a:rPr lang="en-US" sz="1000" dirty="0">
                <a:latin typeface="Courier" pitchFamily="49" charset="0"/>
              </a:rPr>
            </a:br>
            <a:r>
              <a:rPr lang="en-US" sz="1000" dirty="0">
                <a:latin typeface="Courier" pitchFamily="49" charset="0"/>
              </a:rPr>
              <a:t>print(</a:t>
            </a:r>
            <a:r>
              <a:rPr lang="en-US" sz="1000" dirty="0" err="1">
                <a:latin typeface="Courier" pitchFamily="49" charset="0"/>
              </a:rPr>
              <a:t>histCount</a:t>
            </a:r>
            <a:r>
              <a:rPr lang="en-US" sz="1000" dirty="0">
                <a:latin typeface="Courier" pitchFamily="49" charset="0"/>
              </a:rPr>
              <a:t>)</a:t>
            </a:r>
            <a:br>
              <a:rPr lang="en-US" sz="1000" dirty="0">
                <a:latin typeface="Courier" pitchFamily="49" charset="0"/>
              </a:rPr>
            </a:br>
            <a:r>
              <a:rPr lang="en-US" sz="1000" dirty="0">
                <a:latin typeface="Courier" pitchFamily="49" charset="0"/>
              </a:rPr>
              <a:t/>
            </a:r>
            <a:br>
              <a:rPr lang="en-US" sz="1000" dirty="0">
                <a:latin typeface="Courier" pitchFamily="49" charset="0"/>
              </a:rPr>
            </a:br>
            <a:r>
              <a:rPr lang="en-US" sz="1000" dirty="0">
                <a:latin typeface="Courier" pitchFamily="49" charset="0"/>
              </a:rPr>
              <a:t>n, bins, patches = </a:t>
            </a:r>
            <a:r>
              <a:rPr lang="en-US" sz="1000" dirty="0" err="1">
                <a:latin typeface="Courier" pitchFamily="49" charset="0"/>
              </a:rPr>
              <a:t>plt.hist</a:t>
            </a:r>
            <a:r>
              <a:rPr lang="en-US" sz="1000" dirty="0">
                <a:latin typeface="Courier" pitchFamily="49" charset="0"/>
              </a:rPr>
              <a:t>(x=</a:t>
            </a:r>
            <a:r>
              <a:rPr lang="en-US" sz="1000" dirty="0" err="1">
                <a:latin typeface="Courier" pitchFamily="49" charset="0"/>
              </a:rPr>
              <a:t>npData</a:t>
            </a:r>
            <a:r>
              <a:rPr lang="en-US" sz="1000" dirty="0">
                <a:latin typeface="Courier" pitchFamily="49" charset="0"/>
              </a:rPr>
              <a:t>)</a:t>
            </a:r>
            <a:br>
              <a:rPr lang="en-US" sz="1000" dirty="0">
                <a:latin typeface="Courier" pitchFamily="49" charset="0"/>
              </a:rPr>
            </a:br>
            <a:r>
              <a:rPr lang="en-US" sz="1000" dirty="0" err="1">
                <a:latin typeface="Courier" pitchFamily="49" charset="0"/>
              </a:rPr>
              <a:t>plt.xlabel</a:t>
            </a:r>
            <a:r>
              <a:rPr lang="en-US" sz="1000" dirty="0">
                <a:latin typeface="Courier" pitchFamily="49" charset="0"/>
              </a:rPr>
              <a:t>(</a:t>
            </a:r>
            <a:r>
              <a:rPr lang="en-US" sz="1000" b="1" dirty="0">
                <a:latin typeface="Courier" pitchFamily="49" charset="0"/>
              </a:rPr>
              <a:t>'data value'</a:t>
            </a:r>
            <a:r>
              <a:rPr lang="en-US" sz="1000" dirty="0">
                <a:latin typeface="Courier" pitchFamily="49" charset="0"/>
              </a:rPr>
              <a:t>)</a:t>
            </a:r>
            <a:br>
              <a:rPr lang="en-US" sz="1000" dirty="0">
                <a:latin typeface="Courier" pitchFamily="49" charset="0"/>
              </a:rPr>
            </a:br>
            <a:r>
              <a:rPr lang="en-US" sz="1000" dirty="0" err="1">
                <a:latin typeface="Courier" pitchFamily="49" charset="0"/>
              </a:rPr>
              <a:t>plt.ylabel</a:t>
            </a:r>
            <a:r>
              <a:rPr lang="en-US" sz="1000" dirty="0">
                <a:latin typeface="Courier" pitchFamily="49" charset="0"/>
              </a:rPr>
              <a:t>(</a:t>
            </a:r>
            <a:r>
              <a:rPr lang="en-US" sz="1000" b="1" dirty="0">
                <a:latin typeface="Courier" pitchFamily="49" charset="0"/>
              </a:rPr>
              <a:t>'Frequency'</a:t>
            </a:r>
            <a:r>
              <a:rPr lang="en-US" sz="1000" dirty="0">
                <a:latin typeface="Courier" pitchFamily="49" charset="0"/>
              </a:rPr>
              <a:t>)</a:t>
            </a:r>
            <a:br>
              <a:rPr lang="en-US" sz="1000" dirty="0">
                <a:latin typeface="Courier" pitchFamily="49" charset="0"/>
              </a:rPr>
            </a:br>
            <a:r>
              <a:rPr lang="en-US" sz="1000" dirty="0" err="1">
                <a:latin typeface="Courier" pitchFamily="49" charset="0"/>
              </a:rPr>
              <a:t>plt.show</a:t>
            </a:r>
            <a:r>
              <a:rPr lang="en-US" sz="1000" dirty="0">
                <a:latin typeface="Courier" pitchFamily="49" charset="0"/>
              </a:rPr>
              <a:t>()</a:t>
            </a:r>
          </a:p>
        </p:txBody>
      </p:sp>
    </p:spTree>
    <p:extLst>
      <p:ext uri="{BB962C8B-B14F-4D97-AF65-F5344CB8AC3E}">
        <p14:creationId xmlns:p14="http://schemas.microsoft.com/office/powerpoint/2010/main" val="3035963753"/>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Illustration of CTL</a:t>
            </a:r>
            <a:endParaRPr lang="en-US" dirty="0"/>
          </a:p>
        </p:txBody>
      </p:sp>
      <p:sp>
        <p:nvSpPr>
          <p:cNvPr id="6" name="Content Placeholder 5"/>
          <p:cNvSpPr>
            <a:spLocks noGrp="1"/>
          </p:cNvSpPr>
          <p:nvPr>
            <p:ph idx="1"/>
          </p:nvPr>
        </p:nvSpPr>
        <p:spPr/>
        <p:txBody>
          <a:bodyPr/>
          <a:lstStyle/>
          <a:p>
            <a:pPr marL="342900" lvl="1" indent="-342900">
              <a:buClr>
                <a:schemeClr val="folHlink"/>
              </a:buClr>
              <a:buBlip>
                <a:blip r:embed="rId2"/>
              </a:buBlip>
            </a:pPr>
            <a:r>
              <a:rPr lang="en-US" sz="2000" dirty="0" smtClean="0"/>
              <a:t>Now let’s write Python code that will:</a:t>
            </a:r>
          </a:p>
          <a:p>
            <a:pPr marL="742950" lvl="2" indent="-342900">
              <a:buFont typeface="+mj-lt"/>
              <a:buAutoNum type="arabicPeriod"/>
            </a:pPr>
            <a:r>
              <a:rPr lang="en-US" sz="2000" dirty="0" smtClean="0"/>
              <a:t>Creates </a:t>
            </a:r>
            <a:r>
              <a:rPr lang="en-US" sz="2000" dirty="0"/>
              <a:t>an array of </a:t>
            </a:r>
            <a:r>
              <a:rPr lang="en-US" sz="2000" dirty="0" smtClean="0"/>
              <a:t>10 </a:t>
            </a:r>
            <a:r>
              <a:rPr lang="en-US" sz="2000" dirty="0"/>
              <a:t>random values from the data </a:t>
            </a:r>
            <a:r>
              <a:rPr lang="en-US" sz="2000" dirty="0" smtClean="0"/>
              <a:t>set</a:t>
            </a:r>
          </a:p>
          <a:p>
            <a:pPr marL="742950" lvl="2" indent="-342900">
              <a:buFont typeface="+mj-lt"/>
              <a:buAutoNum type="arabicPeriod"/>
            </a:pPr>
            <a:r>
              <a:rPr lang="en-US" sz="2000" dirty="0" smtClean="0"/>
              <a:t>Computes the average of this sample, and appends this mean to a list</a:t>
            </a:r>
          </a:p>
          <a:p>
            <a:pPr marL="742950" lvl="2" indent="-342900">
              <a:buFont typeface="+mj-lt"/>
              <a:buAutoNum type="arabicPeriod"/>
            </a:pPr>
            <a:r>
              <a:rPr lang="en-US" sz="2000" dirty="0" smtClean="0"/>
              <a:t>Repeats this 200 times</a:t>
            </a:r>
          </a:p>
          <a:p>
            <a:pPr marL="742950" lvl="2" indent="-342900">
              <a:buFont typeface="+mj-lt"/>
              <a:buAutoNum type="arabicPeriod"/>
            </a:pPr>
            <a:r>
              <a:rPr lang="en-US" sz="2000" dirty="0" smtClean="0"/>
              <a:t>After we have 200 sample means, create </a:t>
            </a:r>
            <a:r>
              <a:rPr lang="en-US" sz="2000" dirty="0"/>
              <a:t>a  </a:t>
            </a:r>
            <a:r>
              <a:rPr lang="en-US" sz="2000" dirty="0">
                <a:latin typeface="Courier New" panose="02070309020205020404" pitchFamily="49" charset="0"/>
                <a:cs typeface="Courier New" panose="02070309020205020404" pitchFamily="49" charset="0"/>
              </a:rPr>
              <a:t>histogram</a:t>
            </a:r>
            <a:r>
              <a:rPr lang="en-US" sz="2000" dirty="0"/>
              <a:t> of the sample </a:t>
            </a:r>
            <a:r>
              <a:rPr lang="en-US" sz="2000" dirty="0" smtClean="0"/>
              <a:t>means</a:t>
            </a:r>
            <a:endParaRPr lang="en-US" dirty="0"/>
          </a:p>
        </p:txBody>
      </p:sp>
    </p:spTree>
    <p:extLst>
      <p:ext uri="{BB962C8B-B14F-4D97-AF65-F5344CB8AC3E}">
        <p14:creationId xmlns:p14="http://schemas.microsoft.com/office/powerpoint/2010/main" val="3802373948"/>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a:t/>
            </a:r>
            <a:br>
              <a:rPr lang="en-US" dirty="0"/>
            </a:br>
            <a:r>
              <a:rPr lang="en-US" dirty="0" smtClean="0"/>
              <a:t>Some more code for you to try (one script in two columns)</a:t>
            </a:r>
            <a:br>
              <a:rPr lang="en-US" dirty="0" smtClean="0"/>
            </a:br>
            <a:r>
              <a:rPr lang="en-US" dirty="0"/>
              <a:t/>
            </a:r>
            <a:br>
              <a:rPr lang="en-US" dirty="0"/>
            </a:br>
            <a:endParaRPr lang="en-US" dirty="0"/>
          </a:p>
        </p:txBody>
      </p:sp>
      <p:sp>
        <p:nvSpPr>
          <p:cNvPr id="5" name="Content Placeholder 4"/>
          <p:cNvSpPr>
            <a:spLocks noGrp="1"/>
          </p:cNvSpPr>
          <p:nvPr>
            <p:ph sz="half" idx="1"/>
          </p:nvPr>
        </p:nvSpPr>
        <p:spPr/>
        <p:txBody>
          <a:bodyPr/>
          <a:lstStyle/>
          <a:p>
            <a:pPr marL="0" indent="0">
              <a:buNone/>
            </a:pPr>
            <a:r>
              <a:rPr lang="en-US" sz="1200" b="1" dirty="0">
                <a:latin typeface="Courier New" panose="02070309020205020404" pitchFamily="49" charset="0"/>
                <a:cs typeface="Courier New" panose="02070309020205020404" pitchFamily="49" charset="0"/>
              </a:rPr>
              <a:t>import </a:t>
            </a:r>
            <a:r>
              <a:rPr lang="en-US" sz="1200" dirty="0">
                <a:latin typeface="Courier New" panose="02070309020205020404" pitchFamily="49" charset="0"/>
                <a:cs typeface="Courier New" panose="02070309020205020404" pitchFamily="49" charset="0"/>
              </a:rPr>
              <a:t>csv</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matplotlib.pyplot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as </a:t>
            </a:r>
            <a:r>
              <a:rPr lang="en-US" sz="1200" dirty="0" err="1">
                <a:latin typeface="Courier New" panose="02070309020205020404" pitchFamily="49" charset="0"/>
                <a:cs typeface="Courier New" panose="02070309020205020404" pitchFamily="49" charset="0"/>
              </a:rPr>
              <a:t>plt</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numpy</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as </a:t>
            </a:r>
            <a:r>
              <a:rPr lang="en-US" sz="1200" dirty="0">
                <a:latin typeface="Courier New" panose="02070309020205020404" pitchFamily="49" charset="0"/>
                <a:cs typeface="Courier New" panose="02070309020205020404" pitchFamily="49" charset="0"/>
              </a:rPr>
              <a:t>np</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from </a:t>
            </a:r>
            <a:r>
              <a:rPr lang="en-US" sz="1200" dirty="0">
                <a:latin typeface="Courier New" panose="02070309020205020404" pitchFamily="49" charset="0"/>
                <a:cs typeface="Courier New" panose="02070309020205020404" pitchFamily="49" charset="0"/>
              </a:rPr>
              <a:t>random </a:t>
            </a:r>
            <a:r>
              <a:rPr lang="en-US" sz="1200" b="1"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randint</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from </a:t>
            </a:r>
            <a:r>
              <a:rPr lang="en-US" sz="1200" dirty="0">
                <a:latin typeface="Courier New" panose="02070309020205020404" pitchFamily="49" charset="0"/>
                <a:cs typeface="Courier New" panose="02070309020205020404" pitchFamily="49" charset="0"/>
              </a:rPr>
              <a:t>statistics </a:t>
            </a:r>
            <a:r>
              <a:rPr lang="en-US" sz="1200" b="1" dirty="0">
                <a:latin typeface="Courier New" panose="02070309020205020404" pitchFamily="49" charset="0"/>
                <a:cs typeface="Courier New" panose="02070309020205020404" pitchFamily="49" charset="0"/>
              </a:rPr>
              <a:t>import </a:t>
            </a:r>
            <a:r>
              <a:rPr lang="en-US" sz="1200" dirty="0">
                <a:latin typeface="Courier New" panose="02070309020205020404" pitchFamily="49" charset="0"/>
                <a:cs typeface="Courier New" panose="02070309020205020404" pitchFamily="49" charset="0"/>
              </a:rPr>
              <a:t>mean</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with </a:t>
            </a:r>
            <a:r>
              <a:rPr lang="en-US" sz="1200" dirty="0">
                <a:latin typeface="Courier New" panose="02070309020205020404" pitchFamily="49" charset="0"/>
                <a:cs typeface="Courier New" panose="02070309020205020404" pitchFamily="49" charset="0"/>
              </a:rPr>
              <a:t>open(</a:t>
            </a:r>
            <a:r>
              <a:rPr lang="en-US" sz="1200" b="1" dirty="0">
                <a:latin typeface="Courier New" panose="02070309020205020404" pitchFamily="49" charset="0"/>
                <a:cs typeface="Courier New" panose="02070309020205020404" pitchFamily="49" charset="0"/>
              </a:rPr>
              <a:t>'c:\work\Class5Data.csv'</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as </a:t>
            </a:r>
            <a:r>
              <a:rPr lang="en-US" sz="1200" dirty="0" err="1">
                <a:latin typeface="Courier New" panose="02070309020205020404" pitchFamily="49" charset="0"/>
                <a:cs typeface="Courier New" panose="02070309020205020404" pitchFamily="49" charset="0"/>
              </a:rPr>
              <a:t>csv_file</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csv_reader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csv.reader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csv_file</a:t>
            </a:r>
            <a:r>
              <a:rPr lang="en-US" sz="1200" dirty="0">
                <a:latin typeface="Courier New" panose="02070309020205020404" pitchFamily="49" charset="0"/>
                <a:cs typeface="Courier New" panose="02070309020205020404" pitchFamily="49" charset="0"/>
              </a:rPr>
              <a:t>, delimiter = </a:t>
            </a:r>
            <a:r>
              <a:rPr lang="en-US" sz="1200" b="1"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data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for </a:t>
            </a:r>
            <a:r>
              <a:rPr lang="en-US" sz="1200" dirty="0">
                <a:latin typeface="Courier New" panose="02070309020205020404" pitchFamily="49" charset="0"/>
                <a:cs typeface="Courier New" panose="02070309020205020404" pitchFamily="49" charset="0"/>
              </a:rPr>
              <a:t>row </a:t>
            </a:r>
            <a:r>
              <a:rPr lang="en-US" sz="1200" b="1" dirty="0">
                <a:latin typeface="Courier New" panose="02070309020205020404" pitchFamily="49" charset="0"/>
                <a:cs typeface="Courier New" panose="02070309020205020404" pitchFamily="49" charset="0"/>
              </a:rPr>
              <a:t>in </a:t>
            </a:r>
            <a:r>
              <a:rPr lang="en-US" sz="1200" dirty="0" err="1">
                <a:latin typeface="Courier New" panose="02070309020205020404" pitchFamily="49" charset="0"/>
                <a:cs typeface="Courier New" panose="02070309020205020404" pitchFamily="49" charset="0"/>
              </a:rPr>
              <a:t>csv_reader</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data.append</a:t>
            </a:r>
            <a:r>
              <a:rPr lang="en-US" sz="1200" dirty="0">
                <a:latin typeface="Courier New" panose="02070309020205020404" pitchFamily="49" charset="0"/>
                <a:cs typeface="Courier New" panose="02070309020205020404" pitchFamily="49" charset="0"/>
              </a:rPr>
              <a:t>(float(row[0]))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i="1" dirty="0">
                <a:latin typeface="Courier New" panose="02070309020205020404" pitchFamily="49" charset="0"/>
                <a:cs typeface="Courier New" panose="02070309020205020404" pitchFamily="49" charset="0"/>
              </a:rPr>
              <a:t># we will need the size of the data list later</a:t>
            </a:r>
            <a:br>
              <a:rPr lang="en-US" sz="1200" i="1"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m =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(data)</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i="1" dirty="0">
                <a:latin typeface="Courier New" panose="02070309020205020404" pitchFamily="49" charset="0"/>
                <a:cs typeface="Courier New" panose="02070309020205020404" pitchFamily="49" charset="0"/>
              </a:rPr>
              <a:t># now select k random values from the data and calculate their mean</a:t>
            </a:r>
            <a:br>
              <a:rPr lang="en-US" sz="1200" i="1" dirty="0">
                <a:latin typeface="Courier New" panose="02070309020205020404" pitchFamily="49" charset="0"/>
                <a:cs typeface="Courier New" panose="02070309020205020404" pitchFamily="49" charset="0"/>
              </a:rPr>
            </a:br>
            <a:r>
              <a:rPr lang="en-US" sz="1200" i="1" dirty="0">
                <a:latin typeface="Courier New" panose="02070309020205020404" pitchFamily="49" charset="0"/>
                <a:cs typeface="Courier New" panose="02070309020205020404" pitchFamily="49" charset="0"/>
              </a:rPr>
              <a:t># repeat this 200 times</a:t>
            </a:r>
            <a:br>
              <a:rPr lang="en-US" sz="1200" i="1"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k = 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means = []</a:t>
            </a: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p:txBody>
      </p:sp>
      <p:sp>
        <p:nvSpPr>
          <p:cNvPr id="7" name="Content Placeholder 6"/>
          <p:cNvSpPr>
            <a:spLocks noGrp="1"/>
          </p:cNvSpPr>
          <p:nvPr>
            <p:ph sz="half" idx="2"/>
          </p:nvPr>
        </p:nvSpPr>
        <p:spPr/>
        <p:txBody>
          <a:bodyPr/>
          <a:lstStyle/>
          <a:p>
            <a:pPr marL="0" indent="0">
              <a:buNone/>
            </a:pPr>
            <a:r>
              <a:rPr lang="en-US" sz="1200" b="1" dirty="0">
                <a:latin typeface="Courier New" panose="02070309020205020404" pitchFamily="49" charset="0"/>
                <a:cs typeface="Courier New" panose="02070309020205020404" pitchFamily="49" charset="0"/>
              </a:rPr>
              <a:t>for </a:t>
            </a:r>
            <a:r>
              <a:rPr lang="en-US" sz="1200" dirty="0">
                <a:latin typeface="Courier New" panose="02070309020205020404" pitchFamily="49" charset="0"/>
                <a:cs typeface="Courier New" panose="02070309020205020404" pitchFamily="49" charset="0"/>
              </a:rPr>
              <a:t>i </a:t>
            </a:r>
            <a:r>
              <a:rPr lang="en-US" sz="1200" b="1" dirty="0">
                <a:latin typeface="Courier New" panose="02070309020205020404" pitchFamily="49" charset="0"/>
                <a:cs typeface="Courier New" panose="02070309020205020404" pitchFamily="49" charset="0"/>
              </a:rPr>
              <a:t>in </a:t>
            </a:r>
            <a:r>
              <a:rPr lang="en-US" sz="1200" dirty="0">
                <a:latin typeface="Courier New" panose="02070309020205020404" pitchFamily="49" charset="0"/>
                <a:cs typeface="Courier New" panose="02070309020205020404" pitchFamily="49" charset="0"/>
              </a:rPr>
              <a:t>range(200):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x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for </a:t>
            </a:r>
            <a:r>
              <a:rPr lang="en-US" sz="1200" dirty="0">
                <a:latin typeface="Courier New" panose="02070309020205020404" pitchFamily="49" charset="0"/>
                <a:cs typeface="Courier New" panose="02070309020205020404" pitchFamily="49" charset="0"/>
              </a:rPr>
              <a:t>j </a:t>
            </a:r>
            <a:r>
              <a:rPr lang="en-US" sz="1200" b="1" dirty="0">
                <a:latin typeface="Courier New" panose="02070309020205020404" pitchFamily="49" charset="0"/>
                <a:cs typeface="Courier New" panose="02070309020205020404" pitchFamily="49" charset="0"/>
              </a:rPr>
              <a:t>in </a:t>
            </a:r>
            <a:r>
              <a:rPr lang="en-US" sz="1200" dirty="0">
                <a:latin typeface="Courier New" panose="02070309020205020404" pitchFamily="49" charset="0"/>
                <a:cs typeface="Courier New" panose="02070309020205020404" pitchFamily="49" charset="0"/>
              </a:rPr>
              <a:t>range(k):</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n = </a:t>
            </a:r>
            <a:r>
              <a:rPr lang="en-US" sz="1200" dirty="0" err="1">
                <a:latin typeface="Courier New" panose="02070309020205020404" pitchFamily="49" charset="0"/>
                <a:cs typeface="Courier New" panose="02070309020205020404" pitchFamily="49" charset="0"/>
              </a:rPr>
              <a:t>randint</a:t>
            </a:r>
            <a:r>
              <a:rPr lang="en-US" sz="1200" dirty="0">
                <a:latin typeface="Courier New" panose="02070309020205020404" pitchFamily="49" charset="0"/>
                <a:cs typeface="Courier New" panose="02070309020205020404" pitchFamily="49" charset="0"/>
              </a:rPr>
              <a:t>(0,m-1)</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x.append</a:t>
            </a:r>
            <a:r>
              <a:rPr lang="en-US" sz="1200" dirty="0">
                <a:latin typeface="Courier New" panose="02070309020205020404" pitchFamily="49" charset="0"/>
                <a:cs typeface="Courier New" panose="02070309020205020404" pitchFamily="49" charset="0"/>
              </a:rPr>
              <a:t>(data[n])</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means.append</a:t>
            </a:r>
            <a:r>
              <a:rPr lang="en-US" sz="1200" dirty="0">
                <a:latin typeface="Courier New" panose="02070309020205020404" pitchFamily="49" charset="0"/>
                <a:cs typeface="Courier New" panose="02070309020205020404" pitchFamily="49" charset="0"/>
              </a:rPr>
              <a:t>(mean(x))</a:t>
            </a:r>
            <a:br>
              <a:rPr lang="en-US" sz="1200" dirty="0">
                <a:latin typeface="Courier New" panose="02070309020205020404" pitchFamily="49" charset="0"/>
                <a:cs typeface="Courier New" panose="02070309020205020404" pitchFamily="49" charset="0"/>
              </a:rPr>
            </a:br>
            <a:endParaRPr lang="en-US" sz="1200" dirty="0" smtClean="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n</a:t>
            </a:r>
            <a:r>
              <a:rPr lang="en-US" sz="1200" dirty="0">
                <a:latin typeface="Courier New" panose="02070309020205020404" pitchFamily="49" charset="0"/>
                <a:cs typeface="Courier New" panose="02070309020205020404" pitchFamily="49" charset="0"/>
              </a:rPr>
              <a:t>, bins, patches = </a:t>
            </a:r>
            <a:r>
              <a:rPr lang="en-US" sz="1200" dirty="0" err="1">
                <a:latin typeface="Courier New" panose="02070309020205020404" pitchFamily="49" charset="0"/>
                <a:cs typeface="Courier New" panose="02070309020205020404" pitchFamily="49" charset="0"/>
              </a:rPr>
              <a:t>plt.hist</a:t>
            </a:r>
            <a:r>
              <a:rPr lang="en-US" sz="1200" dirty="0">
                <a:latin typeface="Courier New" panose="02070309020205020404" pitchFamily="49" charset="0"/>
                <a:cs typeface="Courier New" panose="02070309020205020404" pitchFamily="49" charset="0"/>
              </a:rPr>
              <a:t>(x=means, bins = 20)</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plt.xlabel</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'sample mean value'</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plt.ylabel</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'Frequency'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titleString</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'k =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str</a:t>
            </a:r>
            <a:r>
              <a:rPr lang="en-US" sz="1200" dirty="0">
                <a:latin typeface="Courier New" panose="02070309020205020404" pitchFamily="49" charset="0"/>
                <a:cs typeface="Courier New" panose="02070309020205020404" pitchFamily="49" charset="0"/>
              </a:rPr>
              <a:t>(k)</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plt.title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titleString</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plt.show</a:t>
            </a:r>
            <a:r>
              <a:rPr lang="en-US" sz="1200" dirty="0">
                <a:latin typeface="Courier New" panose="02070309020205020404" pitchFamily="49" charset="0"/>
                <a:cs typeface="Courier New" panose="02070309020205020404" pitchFamily="49" charset="0"/>
              </a:rPr>
              <a:t>()</a:t>
            </a:r>
          </a:p>
          <a:p>
            <a:pPr marL="0" indent="0">
              <a:buNone/>
            </a:pPr>
            <a:endParaRPr lang="en-US" sz="1200" dirty="0"/>
          </a:p>
        </p:txBody>
      </p:sp>
    </p:spTree>
    <p:extLst>
      <p:ext uri="{BB962C8B-B14F-4D97-AF65-F5344CB8AC3E}">
        <p14:creationId xmlns:p14="http://schemas.microsoft.com/office/powerpoint/2010/main" val="3652823351"/>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Two new functions</a:t>
            </a:r>
            <a:endParaRPr lang="en-US" dirty="0"/>
          </a:p>
        </p:txBody>
      </p:sp>
      <p:sp>
        <p:nvSpPr>
          <p:cNvPr id="6" name="Content Placeholder 5"/>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from </a:t>
            </a:r>
            <a:r>
              <a:rPr lang="en-US" dirty="0">
                <a:latin typeface="Courier New" panose="02070309020205020404" pitchFamily="49" charset="0"/>
                <a:cs typeface="Courier New" panose="02070309020205020404" pitchFamily="49" charset="0"/>
              </a:rPr>
              <a:t>random </a:t>
            </a:r>
            <a:r>
              <a:rPr lang="en-US" b="1" dirty="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randint</a:t>
            </a:r>
            <a:endParaRPr lang="en-US" dirty="0" smtClean="0">
              <a:latin typeface="Courier New" panose="02070309020205020404" pitchFamily="49" charset="0"/>
              <a:cs typeface="Courier New" panose="02070309020205020404" pitchFamily="49" charset="0"/>
            </a:endParaRPr>
          </a:p>
          <a:p>
            <a:pPr lvl="1"/>
            <a:r>
              <a:rPr lang="en-US" dirty="0" smtClean="0">
                <a:cs typeface="Courier New" panose="02070309020205020404" pitchFamily="49" charset="0"/>
              </a:rPr>
              <a:t>Gives us a random integer between the two values in its parentheses</a:t>
            </a:r>
          </a:p>
          <a:p>
            <a:r>
              <a:rPr lang="en-US" b="1" dirty="0" smtClean="0">
                <a:latin typeface="Courier New" panose="02070309020205020404" pitchFamily="49" charset="0"/>
                <a:cs typeface="Courier New" panose="02070309020205020404" pitchFamily="49" charset="0"/>
              </a:rPr>
              <a:t>from </a:t>
            </a:r>
            <a:r>
              <a:rPr lang="en-US" dirty="0">
                <a:latin typeface="Courier New" panose="02070309020205020404" pitchFamily="49" charset="0"/>
                <a:cs typeface="Courier New" panose="02070309020205020404" pitchFamily="49" charset="0"/>
              </a:rPr>
              <a:t>statistics </a:t>
            </a:r>
            <a:r>
              <a:rPr lang="en-US" b="1" dirty="0">
                <a:latin typeface="Courier New" panose="02070309020205020404" pitchFamily="49" charset="0"/>
                <a:cs typeface="Courier New" panose="02070309020205020404" pitchFamily="49" charset="0"/>
              </a:rPr>
              <a:t>import </a:t>
            </a:r>
            <a:r>
              <a:rPr lang="en-US" dirty="0" smtClean="0">
                <a:latin typeface="Courier New" panose="02070309020205020404" pitchFamily="49" charset="0"/>
                <a:cs typeface="Courier New" panose="02070309020205020404" pitchFamily="49" charset="0"/>
              </a:rPr>
              <a:t>mean</a:t>
            </a:r>
          </a:p>
          <a:p>
            <a:pPr lvl="1"/>
            <a:r>
              <a:rPr lang="en-US" dirty="0" smtClean="0"/>
              <a:t>Gives us the average of the values in its parentheses</a:t>
            </a:r>
          </a:p>
          <a:p>
            <a:pPr lvl="1"/>
            <a:endParaRPr lang="en-US" dirty="0"/>
          </a:p>
          <a:p>
            <a:r>
              <a:rPr lang="en-US" dirty="0" smtClean="0"/>
              <a:t>Note that the results will be slightly different every time you run this program, because the random values will be different</a:t>
            </a:r>
          </a:p>
          <a:p>
            <a:pPr marL="342900" lvl="1" indent="-342900">
              <a:buClr>
                <a:schemeClr val="folHlink"/>
              </a:buClr>
              <a:buBlip>
                <a:blip r:embed="rId2"/>
              </a:buBlip>
            </a:pPr>
            <a:r>
              <a:rPr lang="en-US" dirty="0" smtClean="0"/>
              <a:t>Let’s run our program with different values of k and see what impact the sample size has on the sample distribution of the mean</a:t>
            </a:r>
            <a:endParaRPr lang="en-US" sz="2000" dirty="0"/>
          </a:p>
          <a:p>
            <a:endParaRPr lang="en-US" dirty="0"/>
          </a:p>
        </p:txBody>
      </p:sp>
    </p:spTree>
    <p:extLst>
      <p:ext uri="{BB962C8B-B14F-4D97-AF65-F5344CB8AC3E}">
        <p14:creationId xmlns:p14="http://schemas.microsoft.com/office/powerpoint/2010/main" val="3475886265"/>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results</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685800"/>
            <a:ext cx="3881128" cy="29108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153" y="685800"/>
            <a:ext cx="3862434" cy="28968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 y="3657600"/>
            <a:ext cx="3862434" cy="28968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6153" y="3657601"/>
            <a:ext cx="3862434" cy="2896825"/>
          </a:xfrm>
          <a:prstGeom prst="rect">
            <a:avLst/>
          </a:prstGeom>
        </p:spPr>
      </p:pic>
    </p:spTree>
    <p:extLst>
      <p:ext uri="{BB962C8B-B14F-4D97-AF65-F5344CB8AC3E}">
        <p14:creationId xmlns:p14="http://schemas.microsoft.com/office/powerpoint/2010/main" val="3902622520"/>
      </p:ext>
    </p:extLst>
  </p:cSld>
  <p:clrMapOvr>
    <a:masterClrMapping/>
  </p:clrMapOvr>
  <p:transition>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TS" val="1"/>
</p:tagLst>
</file>

<file path=ppt/tags/tag10.xml><?xml version="1.0" encoding="utf-8"?>
<p:tagLst xmlns:a="http://schemas.openxmlformats.org/drawingml/2006/main" xmlns:r="http://schemas.openxmlformats.org/officeDocument/2006/relationships" xmlns:p="http://schemas.openxmlformats.org/presentationml/2006/main">
  <p:tag name="NTS" val="1"/>
</p:tagLst>
</file>

<file path=ppt/tags/tag11.xml><?xml version="1.0" encoding="utf-8"?>
<p:tagLst xmlns:a="http://schemas.openxmlformats.org/drawingml/2006/main" xmlns:r="http://schemas.openxmlformats.org/officeDocument/2006/relationships" xmlns:p="http://schemas.openxmlformats.org/presentationml/2006/main">
  <p:tag name="NTS" val="1"/>
</p:tagLst>
</file>

<file path=ppt/tags/tag1100.xml><?xml version="1.0" encoding="utf-8"?>
<p:tagLst xmlns:a="http://schemas.openxmlformats.org/drawingml/2006/main" xmlns:r="http://schemas.openxmlformats.org/officeDocument/2006/relationships" xmlns:p="http://schemas.openxmlformats.org/presentationml/2006/main">
  <p:tag name="NTS" val="1"/>
</p:tagLst>
</file>

<file path=ppt/tags/tag12.xml><?xml version="1.0" encoding="utf-8"?>
<p:tagLst xmlns:a="http://schemas.openxmlformats.org/drawingml/2006/main" xmlns:r="http://schemas.openxmlformats.org/officeDocument/2006/relationships" xmlns:p="http://schemas.openxmlformats.org/presentationml/2006/main">
  <p:tag name="NTS" val="1"/>
</p:tagLst>
</file>

<file path=ppt/tags/tag1200.xml><?xml version="1.0" encoding="utf-8"?>
<p:tagLst xmlns:a="http://schemas.openxmlformats.org/drawingml/2006/main" xmlns:r="http://schemas.openxmlformats.org/officeDocument/2006/relationships" xmlns:p="http://schemas.openxmlformats.org/presentationml/2006/main">
  <p:tag name="NTS" val="1"/>
</p:tagLst>
</file>

<file path=ppt/tags/tag13.xml><?xml version="1.0" encoding="utf-8"?>
<p:tagLst xmlns:a="http://schemas.openxmlformats.org/drawingml/2006/main" xmlns:r="http://schemas.openxmlformats.org/officeDocument/2006/relationships" xmlns:p="http://schemas.openxmlformats.org/presentationml/2006/main">
  <p:tag name="NTS" val="1"/>
</p:tagLst>
</file>

<file path=ppt/tags/tag14.xml><?xml version="1.0" encoding="utf-8"?>
<p:tagLst xmlns:a="http://schemas.openxmlformats.org/drawingml/2006/main" xmlns:r="http://schemas.openxmlformats.org/officeDocument/2006/relationships" xmlns:p="http://schemas.openxmlformats.org/presentationml/2006/main">
  <p:tag name="NTS" val="1"/>
</p:tagLst>
</file>

<file path=ppt/tags/tag15.xml><?xml version="1.0" encoding="utf-8"?>
<p:tagLst xmlns:a="http://schemas.openxmlformats.org/drawingml/2006/main" xmlns:r="http://schemas.openxmlformats.org/officeDocument/2006/relationships" xmlns:p="http://schemas.openxmlformats.org/presentationml/2006/main">
  <p:tag name="NTS" val="1"/>
</p:tagLst>
</file>

<file path=ppt/tags/tag2.xml><?xml version="1.0" encoding="utf-8"?>
<p:tagLst xmlns:a="http://schemas.openxmlformats.org/drawingml/2006/main" xmlns:r="http://schemas.openxmlformats.org/officeDocument/2006/relationships" xmlns:p="http://schemas.openxmlformats.org/presentationml/2006/main">
  <p:tag name="NTS" val="1"/>
</p:tagLst>
</file>

<file path=ppt/tags/tag3.xml><?xml version="1.0" encoding="utf-8"?>
<p:tagLst xmlns:a="http://schemas.openxmlformats.org/drawingml/2006/main" xmlns:r="http://schemas.openxmlformats.org/officeDocument/2006/relationships" xmlns:p="http://schemas.openxmlformats.org/presentationml/2006/main">
  <p:tag name="NTS" val="1"/>
</p:tagLst>
</file>

<file path=ppt/tags/tag4.xml><?xml version="1.0" encoding="utf-8"?>
<p:tagLst xmlns:a="http://schemas.openxmlformats.org/drawingml/2006/main" xmlns:r="http://schemas.openxmlformats.org/officeDocument/2006/relationships" xmlns:p="http://schemas.openxmlformats.org/presentationml/2006/main">
  <p:tag name="NTS" val="1"/>
</p:tagLst>
</file>

<file path=ppt/tags/tag5.xml><?xml version="1.0" encoding="utf-8"?>
<p:tagLst xmlns:a="http://schemas.openxmlformats.org/drawingml/2006/main" xmlns:r="http://schemas.openxmlformats.org/officeDocument/2006/relationships" xmlns:p="http://schemas.openxmlformats.org/presentationml/2006/main">
  <p:tag name="NTS" val="1"/>
</p:tagLst>
</file>

<file path=ppt/tags/tag6.xml><?xml version="1.0" encoding="utf-8"?>
<p:tagLst xmlns:a="http://schemas.openxmlformats.org/drawingml/2006/main" xmlns:r="http://schemas.openxmlformats.org/officeDocument/2006/relationships" xmlns:p="http://schemas.openxmlformats.org/presentationml/2006/main">
  <p:tag name="NTS" val="1"/>
</p:tagLst>
</file>

<file path=ppt/tags/tag600.xml><?xml version="1.0" encoding="utf-8"?>
<p:tagLst xmlns:a="http://schemas.openxmlformats.org/drawingml/2006/main" xmlns:r="http://schemas.openxmlformats.org/officeDocument/2006/relationships" xmlns:p="http://schemas.openxmlformats.org/presentationml/2006/main">
  <p:tag name="NTS" val="1"/>
</p:tagLst>
</file>

<file path=ppt/tags/tag7.xml><?xml version="1.0" encoding="utf-8"?>
<p:tagLst xmlns:a="http://schemas.openxmlformats.org/drawingml/2006/main" xmlns:r="http://schemas.openxmlformats.org/officeDocument/2006/relationships" xmlns:p="http://schemas.openxmlformats.org/presentationml/2006/main">
  <p:tag name="NTS" val="1"/>
</p:tagLst>
</file>

<file path=ppt/tags/tag700.xml><?xml version="1.0" encoding="utf-8"?>
<p:tagLst xmlns:a="http://schemas.openxmlformats.org/drawingml/2006/main" xmlns:r="http://schemas.openxmlformats.org/officeDocument/2006/relationships" xmlns:p="http://schemas.openxmlformats.org/presentationml/2006/main">
  <p:tag name="NTS" val="1"/>
</p:tagLst>
</file>

<file path=ppt/tags/tag8.xml><?xml version="1.0" encoding="utf-8"?>
<p:tagLst xmlns:a="http://schemas.openxmlformats.org/drawingml/2006/main" xmlns:r="http://schemas.openxmlformats.org/officeDocument/2006/relationships" xmlns:p="http://schemas.openxmlformats.org/presentationml/2006/main">
  <p:tag name="NTS" val="1"/>
</p:tagLst>
</file>

<file path=ppt/tags/tag9.xml><?xml version="1.0" encoding="utf-8"?>
<p:tagLst xmlns:a="http://schemas.openxmlformats.org/drawingml/2006/main" xmlns:r="http://schemas.openxmlformats.org/officeDocument/2006/relationships" xmlns:p="http://schemas.openxmlformats.org/presentationml/2006/main">
  <p:tag name="NTS" val="1"/>
</p:tagLst>
</file>

<file path=ppt/theme/theme1.xml><?xml version="1.0" encoding="utf-8"?>
<a:theme xmlns:a="http://schemas.openxmlformats.org/drawingml/2006/main" name="TAMU">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AMU">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TAMU</Template>
  <TotalTime>37462</TotalTime>
  <Words>1331</Words>
  <Application>Microsoft Office PowerPoint</Application>
  <PresentationFormat>On-screen Show (4:3)</PresentationFormat>
  <Paragraphs>213</Paragraphs>
  <Slides>24</Slides>
  <Notes>5</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8" baseType="lpstr">
      <vt:lpstr>Arial</vt:lpstr>
      <vt:lpstr>Calibri</vt:lpstr>
      <vt:lpstr>Cambria Math</vt:lpstr>
      <vt:lpstr>Courier</vt:lpstr>
      <vt:lpstr>Courier New</vt:lpstr>
      <vt:lpstr>Symbol</vt:lpstr>
      <vt:lpstr>Tahoma</vt:lpstr>
      <vt:lpstr>Times New Roman</vt:lpstr>
      <vt:lpstr>Verdana</vt:lpstr>
      <vt:lpstr>Wingdings</vt:lpstr>
      <vt:lpstr>TAMU</vt:lpstr>
      <vt:lpstr>1_Blends</vt:lpstr>
      <vt:lpstr>1_TAMU</vt:lpstr>
      <vt:lpstr>Worksheet</vt:lpstr>
      <vt:lpstr>ENGR 216 – Spring 2019 </vt:lpstr>
      <vt:lpstr>Learning Objectives</vt:lpstr>
      <vt:lpstr>Central Limit Theorem (CLT) Source: http://wise1.cgu.edu/cltmod/reviewclt.asp (this link will take to you a nice tutorial)</vt:lpstr>
      <vt:lpstr>Overview of the CLT continued</vt:lpstr>
      <vt:lpstr>Example</vt:lpstr>
      <vt:lpstr>Illustration of CTL</vt:lpstr>
      <vt:lpstr>  Some more code for you to try (one script in two columns)  </vt:lpstr>
      <vt:lpstr>Two new functions</vt:lpstr>
      <vt:lpstr>Typical results </vt:lpstr>
      <vt:lpstr>Confidence Interval (CI)</vt:lpstr>
      <vt:lpstr>Confidence Interval (CI)</vt:lpstr>
      <vt:lpstr>Alpha (α)</vt:lpstr>
      <vt:lpstr>Using alpha (α)</vt:lpstr>
      <vt:lpstr>Back to Confidence Intervals</vt:lpstr>
      <vt:lpstr>Find the z-value</vt:lpstr>
      <vt:lpstr>Find the z-value</vt:lpstr>
      <vt:lpstr>Putting it all together</vt:lpstr>
      <vt:lpstr>Confidence interval of μ with known σ</vt:lpstr>
      <vt:lpstr>Confidence Interval Example 1</vt:lpstr>
      <vt:lpstr>Confidence Interval Example 1</vt:lpstr>
      <vt:lpstr>Confidence Interval Example 1</vt:lpstr>
      <vt:lpstr>Confidence Interval Example 2</vt:lpstr>
      <vt:lpstr>Confidence Interval Example 3</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111 – Fall 2003 Foundations of Engineering I</dc:title>
  <dc:creator>Tracy</dc:creator>
  <cp:lastModifiedBy>Wickliff, Tanya V</cp:lastModifiedBy>
  <cp:revision>262</cp:revision>
  <cp:lastPrinted>2018-12-21T20:50:21Z</cp:lastPrinted>
  <dcterms:created xsi:type="dcterms:W3CDTF">2013-08-25T19:16:23Z</dcterms:created>
  <dcterms:modified xsi:type="dcterms:W3CDTF">2019-02-15T15:06:49Z</dcterms:modified>
</cp:coreProperties>
</file>