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9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56" r:id="rId13"/>
    <p:sldId id="28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87" r:id="rId23"/>
    <p:sldId id="288" r:id="rId24"/>
    <p:sldId id="266" r:id="rId25"/>
    <p:sldId id="285" r:id="rId26"/>
    <p:sldId id="289" r:id="rId27"/>
    <p:sldId id="290" r:id="rId28"/>
    <p:sldId id="267" r:id="rId29"/>
    <p:sldId id="293" r:id="rId30"/>
    <p:sldId id="294" r:id="rId31"/>
    <p:sldId id="295" r:id="rId32"/>
    <p:sldId id="272" r:id="rId33"/>
    <p:sldId id="273" r:id="rId34"/>
    <p:sldId id="291" r:id="rId35"/>
    <p:sldId id="296" r:id="rId36"/>
    <p:sldId id="297" r:id="rId37"/>
    <p:sldId id="298" r:id="rId38"/>
    <p:sldId id="274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8" d="100"/>
          <a:sy n="58" d="100"/>
        </p:scale>
        <p:origin x="393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292778" y="2130425"/>
            <a:ext cx="5984823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65600" y="3886200"/>
            <a:ext cx="7111997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9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09600" y="1049176"/>
            <a:ext cx="109728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09600" y="2049269"/>
            <a:ext cx="10972800" cy="407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substyle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2" y="6356353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3DB44DC-6F76-42B8-8441-6C46ACB8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6852897" y="255991"/>
            <a:ext cx="5350584" cy="808348"/>
          </a:xfrm>
          <a:custGeom>
            <a:avLst/>
            <a:gdLst/>
            <a:ahLst/>
            <a:cxnLst/>
            <a:rect l="l" t="t" r="r" b="b"/>
            <a:pathLst>
              <a:path w="4383788" h="527584" extrusionOk="0">
                <a:moveTo>
                  <a:pt x="0" y="527584"/>
                </a:moveTo>
                <a:lnTo>
                  <a:pt x="658256" y="0"/>
                </a:lnTo>
                <a:lnTo>
                  <a:pt x="4383338" y="271"/>
                </a:lnTo>
                <a:cubicBezTo>
                  <a:pt x="4385306" y="176042"/>
                  <a:pt x="4380066" y="351813"/>
                  <a:pt x="4382034" y="527584"/>
                </a:cubicBezTo>
                <a:lnTo>
                  <a:pt x="0" y="527584"/>
                </a:lnTo>
                <a:close/>
              </a:path>
            </a:pathLst>
          </a:cu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-16805" y="6404126"/>
            <a:ext cx="10380005" cy="296333"/>
          </a:xfrm>
          <a:custGeom>
            <a:avLst/>
            <a:gdLst/>
            <a:ahLst/>
            <a:cxnLst/>
            <a:rect l="l" t="t" r="r" b="b"/>
            <a:pathLst>
              <a:path w="7785004" h="222250" extrusionOk="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 rot="10800000">
            <a:off x="10140177" y="6404126"/>
            <a:ext cx="2070008" cy="296333"/>
          </a:xfrm>
          <a:custGeom>
            <a:avLst/>
            <a:gdLst/>
            <a:ahLst/>
            <a:cxnLst/>
            <a:rect l="l" t="t" r="r" b="b"/>
            <a:pathLst>
              <a:path w="1552506" h="222250" extrusionOk="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0575768" y="6356353"/>
            <a:ext cx="701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914400" y="6356353"/>
            <a:ext cx="83373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09600" y="255994"/>
            <a:ext cx="6040581" cy="80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09600" y="1285393"/>
            <a:ext cx="10972800" cy="484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85800" marR="0" lvl="1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028700" marR="0" lvl="2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7145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057400" marR="0" lvl="5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39" name="Google Shape;39;p5" descr="16x9PPBackground.ps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805" y="0"/>
            <a:ext cx="1222699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90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>
  <p:cSld name="Layout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1" y="255991"/>
            <a:ext cx="5886643" cy="80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439334"/>
            <a:ext cx="10974917" cy="4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85800" marR="0" lvl="1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028700" marR="0" lvl="2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7145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057400" marR="0" lvl="5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31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Layout 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09601" y="255991"/>
            <a:ext cx="5886643" cy="80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609601" y="1439336"/>
            <a:ext cx="5886451" cy="462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85800" marR="0" lvl="1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028700" marR="0" lvl="2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714500" marR="0" lvl="4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057400" marR="0" lvl="5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9846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6" name="Google Shape;46;p7"/>
          <p:cNvSpPr>
            <a:spLocks noGrp="1"/>
          </p:cNvSpPr>
          <p:nvPr>
            <p:ph type="pic" idx="2"/>
          </p:nvPr>
        </p:nvSpPr>
        <p:spPr>
          <a:xfrm>
            <a:off x="6834720" y="1439336"/>
            <a:ext cx="4718049" cy="462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52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3A21-A0AF-4747-AE06-9C6574CC8EB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44DC-6F76-42B8-8441-6C46ACB8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6805" y="6404126"/>
            <a:ext cx="10380005" cy="296333"/>
          </a:xfrm>
          <a:custGeom>
            <a:avLst/>
            <a:gdLst/>
            <a:ahLst/>
            <a:cxnLst/>
            <a:rect l="l" t="t" r="r" b="b"/>
            <a:pathLst>
              <a:path w="7785004" h="222250" extrusionOk="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 rot="10800000">
            <a:off x="10140177" y="6404126"/>
            <a:ext cx="2070008" cy="296333"/>
          </a:xfrm>
          <a:custGeom>
            <a:avLst/>
            <a:gdLst/>
            <a:ahLst/>
            <a:cxnLst/>
            <a:rect l="l" t="t" r="r" b="b"/>
            <a:pathLst>
              <a:path w="1552506" h="222250" extrusionOk="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0575768" y="6379445"/>
            <a:ext cx="701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14402" y="6379445"/>
            <a:ext cx="68595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ENGR 102 - </a:t>
            </a:r>
            <a:r>
              <a:rPr lang="en-US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Shaw</a:t>
            </a:r>
            <a:endParaRPr sz="10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1" y="255991"/>
            <a:ext cx="5886643" cy="80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788939" y="67398"/>
            <a:ext cx="3148524" cy="756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8461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ENGR 216-(</a:t>
            </a:r>
            <a:r>
              <a:rPr lang="en-US" dirty="0" smtClean="0"/>
              <a:t>538-543)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Dr. Tanya </a:t>
            </a:r>
            <a:r>
              <a:rPr lang="en-US" dirty="0" err="1" smtClean="0"/>
              <a:t>Wickliff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Engineering Mechanics: The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9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Remember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562600" cy="4525963"/>
          </a:xfrm>
        </p:spPr>
        <p:txBody>
          <a:bodyPr/>
          <a:lstStyle/>
          <a:p>
            <a:r>
              <a:rPr lang="en-US" dirty="0" smtClean="0"/>
              <a:t>No lab in Week 1</a:t>
            </a:r>
          </a:p>
          <a:p>
            <a:pPr marL="59246" indent="0">
              <a:buNone/>
            </a:pPr>
            <a:endParaRPr lang="en-US" dirty="0" smtClean="0"/>
          </a:p>
          <a:p>
            <a:r>
              <a:rPr lang="en-US" dirty="0"/>
              <a:t>You need either a RJ45 port on your laptop, or an adapter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6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Propagation of Error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216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measurements have errors</a:t>
            </a:r>
          </a:p>
          <a:p>
            <a:r>
              <a:rPr lang="en-US" dirty="0" smtClean="0"/>
              <a:t>Sometimes we want to calculate quantities based on measurements</a:t>
            </a:r>
          </a:p>
          <a:p>
            <a:r>
              <a:rPr lang="en-US" dirty="0" smtClean="0"/>
              <a:t>We want to determine the error in the calculated quantity based on the errors in the measurements</a:t>
            </a:r>
          </a:p>
          <a:p>
            <a:r>
              <a:rPr lang="en-US" dirty="0" smtClean="0"/>
              <a:t>You’re going to be measuring things in the class – you will therefore need to report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6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you measure some quantities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 smtClean="0"/>
                  <a:t> with uncertainties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,…</m:t>
                    </m:r>
                  </m:oMath>
                </a14:m>
                <a:r>
                  <a:rPr lang="en-US" dirty="0" smtClean="0"/>
                  <a:t> and you want to calculate some other quantity Q which depends on a and b, and so forth.</a:t>
                </a:r>
              </a:p>
              <a:p>
                <a:r>
                  <a:rPr lang="en-US" dirty="0" smtClean="0"/>
                  <a:t>What is the uncertainty in Q?</a:t>
                </a:r>
              </a:p>
              <a:p>
                <a:r>
                  <a:rPr lang="en-US" dirty="0" smtClean="0"/>
                  <a:t>In all this, we assume that errors are </a:t>
                </a:r>
                <a:r>
                  <a:rPr lang="en-US" i="1" dirty="0" smtClean="0"/>
                  <a:t>uncorrelated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random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75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Additive or Subtractive Errors add as squares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we have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+…+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−(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+…+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 smtClean="0"/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 smtClean="0"/>
                            <m:t>+…+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 smtClean="0"/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45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You measure the height of a door and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2.00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±0.03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The door has a knob which is at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=0.88±0.04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from the bottom of the door</a:t>
                </a:r>
              </a:p>
              <a:p>
                <a:r>
                  <a:rPr lang="en-US" dirty="0" smtClean="0"/>
                  <a:t>The distance from the doorknob to the top of the door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=1.12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What is the uncertainty in Q?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53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24200" y="2049269"/>
                <a:ext cx="8458200" cy="407689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(0.03)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(0.04)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0.0009+0.0016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0.0025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=0.05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=1.12 ±0.05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24200" y="2049269"/>
                <a:ext cx="8458200" cy="4076892"/>
              </a:xfrm>
              <a:blipFill>
                <a:blip r:embed="rId2"/>
                <a:stretch>
                  <a:fillRect l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2049269"/>
                <a:ext cx="3657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/>
                        </a:rPr>
                        <m:t>H</m:t>
                      </m:r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2.00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±0.03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=0.88±0.04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𝑄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𝐻</m:t>
                      </m:r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=1.12 </m:t>
                      </m:r>
                      <m:r>
                        <a:rPr lang="en-US" sz="2400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49269"/>
                <a:ext cx="3657600" cy="2308324"/>
              </a:xfrm>
              <a:prstGeom prst="rect">
                <a:avLst/>
              </a:prstGeom>
              <a:blipFill>
                <a:blip r:embed="rId3"/>
                <a:stretch>
                  <a:fillRect l="-2500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45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might ask…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isn’t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equal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It has to do with the probabilistic nature of the errors, and the fact they are uncorrelated – one tells you nothing about the other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is actually an overestimate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92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066800"/>
            <a:ext cx="10287000" cy="803756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Fractional </a:t>
            </a:r>
            <a:r>
              <a:rPr lang="en-US" dirty="0" smtClean="0"/>
              <a:t>Multiplication or Division Errors add as squares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05000" y="22098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𝑥𝑦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sz="3000" i="1">
                              <a:latin typeface="Cambria Math"/>
                              <a:ea typeface="Cambria Math"/>
                            </a:rPr>
                            <m:t>𝑄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000" i="1">
                                          <a:latin typeface="Cambria Math"/>
                                          <a:ea typeface="Cambria Math"/>
                                        </a:rPr>
                                        <m:t>𝛿</m:t>
                                      </m:r>
                                      <m:r>
                                        <a:rPr lang="en-US" sz="30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3000" i="1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000" i="1">
                              <a:latin typeface="Cambria Math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000" i="1">
                                          <a:latin typeface="Cambria Math"/>
                                          <a:ea typeface="Cambria Math"/>
                                        </a:rPr>
                                        <m:t>𝛿</m:t>
                                      </m:r>
                                      <m:r>
                                        <a:rPr lang="en-US" sz="3000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3000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000" i="1">
                                          <a:latin typeface="Cambria Math"/>
                                          <a:ea typeface="Cambria Math"/>
                                        </a:rPr>
                                        <m:t>𝛿</m:t>
                                      </m:r>
                                      <m:r>
                                        <a:rPr lang="en-US" sz="30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30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000" i="1">
                              <a:latin typeface="Cambria Math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000" i="1">
                                          <a:latin typeface="Cambria Math"/>
                                          <a:ea typeface="Cambria Math"/>
                                        </a:rPr>
                                        <m:t>𝛿</m:t>
                                      </m:r>
                                      <m:r>
                                        <a:rPr lang="en-US" sz="30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en-US" sz="30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0" y="2209800"/>
                <a:ext cx="8610600" cy="4525963"/>
              </a:xfrm>
              <a:blipFill>
                <a:blip r:embed="rId2"/>
                <a:stretch>
                  <a:fillRect l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9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10972800" cy="4076892"/>
          </a:xfrm>
        </p:spPr>
        <p:txBody>
          <a:bodyPr/>
          <a:lstStyle/>
          <a:p>
            <a:pPr marL="19050" indent="0">
              <a:buNone/>
            </a:pPr>
            <a:r>
              <a:rPr lang="en-US" b="1" cap="small" dirty="0">
                <a:solidFill>
                  <a:schemeClr val="tx1"/>
                </a:solidFill>
              </a:rPr>
              <a:t>Instructor Information: </a:t>
            </a:r>
            <a:endParaRPr lang="en-US" dirty="0">
              <a:solidFill>
                <a:schemeClr val="tx1"/>
              </a:solidFill>
            </a:endParaRPr>
          </a:p>
          <a:p>
            <a:pPr marL="19050" indent="0">
              <a:buNone/>
            </a:pPr>
            <a:r>
              <a:rPr lang="en-US" b="1" dirty="0">
                <a:solidFill>
                  <a:schemeClr val="tx1"/>
                </a:solidFill>
              </a:rPr>
              <a:t>Dr. Tanya </a:t>
            </a:r>
            <a:r>
              <a:rPr lang="en-US" b="1" dirty="0" err="1">
                <a:solidFill>
                  <a:schemeClr val="tx1"/>
                </a:solidFill>
              </a:rPr>
              <a:t>Dugat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Wickliff</a:t>
            </a:r>
            <a:endParaRPr lang="en-US" dirty="0">
              <a:solidFill>
                <a:schemeClr val="tx1"/>
              </a:solidFill>
            </a:endParaRPr>
          </a:p>
          <a:p>
            <a:pPr marL="19050" indent="0">
              <a:buNone/>
            </a:pPr>
            <a:r>
              <a:rPr lang="en-US" dirty="0">
                <a:solidFill>
                  <a:schemeClr val="tx1"/>
                </a:solidFill>
              </a:rPr>
              <a:t>Professor of Engineering Practice</a:t>
            </a:r>
          </a:p>
          <a:p>
            <a:pPr marL="1905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Office:  ZACH </a:t>
            </a:r>
            <a:r>
              <a:rPr lang="en-US" dirty="0">
                <a:solidFill>
                  <a:schemeClr val="tx1"/>
                </a:solidFill>
              </a:rPr>
              <a:t>400 </a:t>
            </a:r>
            <a:r>
              <a:rPr lang="en-US" dirty="0" smtClean="0">
                <a:solidFill>
                  <a:schemeClr val="tx1"/>
                </a:solidFill>
              </a:rPr>
              <a:t>F</a:t>
            </a:r>
          </a:p>
          <a:p>
            <a:pPr marL="1905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Email:  tdwickliff@tamu.edu</a:t>
            </a:r>
            <a:endParaRPr lang="en-US" dirty="0">
              <a:solidFill>
                <a:schemeClr val="tx1"/>
              </a:solidFill>
            </a:endParaRPr>
          </a:p>
          <a:p>
            <a:pPr marL="1905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713-487-9776 </a:t>
            </a:r>
            <a:r>
              <a:rPr lang="en-US" dirty="0">
                <a:solidFill>
                  <a:schemeClr val="tx1"/>
                </a:solidFill>
              </a:rPr>
              <a:t>(but it is much easier to get in touch with me via email)</a:t>
            </a:r>
          </a:p>
          <a:p>
            <a:pPr marL="19050" indent="0">
              <a:buNone/>
            </a:pPr>
            <a:r>
              <a:rPr lang="en-US" dirty="0">
                <a:solidFill>
                  <a:schemeClr val="tx1"/>
                </a:solidFill>
              </a:rPr>
              <a:t>Office hours: F </a:t>
            </a:r>
            <a:r>
              <a:rPr lang="en-US" dirty="0" smtClean="0">
                <a:solidFill>
                  <a:schemeClr val="tx1"/>
                </a:solidFill>
              </a:rPr>
              <a:t>2-3 </a:t>
            </a:r>
            <a:r>
              <a:rPr lang="en-US" dirty="0">
                <a:solidFill>
                  <a:schemeClr val="tx1"/>
                </a:solidFill>
              </a:rPr>
              <a:t>or by appointment</a:t>
            </a:r>
          </a:p>
        </p:txBody>
      </p:sp>
    </p:spTree>
    <p:extLst>
      <p:ext uri="{BB962C8B-B14F-4D97-AF65-F5344CB8AC3E}">
        <p14:creationId xmlns:p14="http://schemas.microsoft.com/office/powerpoint/2010/main" val="506711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828800" y="1981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bird (perhaps an </a:t>
                </a:r>
                <a:r>
                  <a:rPr lang="en-US" dirty="0" err="1" smtClean="0"/>
                  <a:t>unladen</a:t>
                </a:r>
                <a:r>
                  <a:rPr lang="en-US" dirty="0" smtClean="0"/>
                  <a:t> swallow) flies a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=120±3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during a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=20.0±1.2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. The average speed of the bird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=6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. What is the uncertainty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(Try this yourself!)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28800" y="1981200"/>
                <a:ext cx="8534400" cy="4525963"/>
              </a:xfrm>
              <a:blipFill>
                <a:blip r:embed="rId2"/>
                <a:stretch>
                  <a:fillRect l="-1857" r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16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3144"/>
            <a:ext cx="10972800" cy="803756"/>
          </a:xfrm>
        </p:spPr>
        <p:txBody>
          <a:bodyPr/>
          <a:lstStyle/>
          <a:p>
            <a:r>
              <a:rPr lang="en-US" dirty="0" smtClean="0"/>
              <a:t>Example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5928" y="1524000"/>
                <a:ext cx="11108871" cy="4800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120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1.2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20.0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0.025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0.06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=0.065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=0.065∗6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=0.39 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/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5928" y="1524000"/>
                <a:ext cx="11108871" cy="4800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5800" y="1656900"/>
                <a:ext cx="28956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</m:t>
                      </m:r>
                      <m:r>
                        <a:rPr lang="en-US" sz="2000" i="1">
                          <a:latin typeface="Cambria Math"/>
                        </a:rPr>
                        <m:t>=120±3 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𝑡</m:t>
                      </m:r>
                      <m:r>
                        <a:rPr lang="en-US" sz="2000" i="1">
                          <a:latin typeface="Cambria Math"/>
                        </a:rPr>
                        <m:t>=20.0±1.2 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en-US" sz="200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𝑣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000" i="1">
                          <a:latin typeface="Cambria Math"/>
                        </a:rPr>
                        <m:t>=6 </m:t>
                      </m:r>
                      <m:r>
                        <a:rPr lang="en-US" sz="2000" i="1">
                          <a:latin typeface="Cambria Math"/>
                        </a:rPr>
                        <m:t>𝑚</m:t>
                      </m:r>
                      <m:r>
                        <a:rPr lang="en-US" sz="2000" i="1">
                          <a:latin typeface="Cambria Math"/>
                        </a:rPr>
                        <m:t>/</m:t>
                      </m:r>
                      <m:r>
                        <a:rPr lang="en-US" sz="20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56900"/>
                <a:ext cx="2895600" cy="1599990"/>
              </a:xfrm>
              <a:prstGeom prst="rect">
                <a:avLst/>
              </a:prstGeom>
              <a:blipFill>
                <a:blip r:embed="rId3"/>
                <a:stretch>
                  <a:fillRect l="-2316" t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13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Arbitrary functions of one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We’ve done sums, differences, products, quotients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But there’s more to life than sums, differences, products, quotients…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How would we handle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cos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696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From general approximation of derivative, we have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𝑑𝑄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Remember this formula – it can be applied to derive any specific case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757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Raising to a power – important specific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81200" y="1905001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with fixed (nonrandom)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 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1200" y="1905001"/>
                <a:ext cx="8229600" cy="4525963"/>
              </a:xfrm>
              <a:blipFill>
                <a:blip r:embed="rId2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598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uncertainty in a cosine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Say we have measured an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=20±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wish to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cos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Obviously best estimate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20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°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=0.94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What is uncertainty?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Try it yourself (note – don’t forget about radians)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266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By our formula we have 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𝑑𝑐𝑜𝑠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𝛿𝜃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Recall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𝑑𝑐𝑜𝑠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𝑠𝑖𝑛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is in radians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 we have to use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𝛿𝜃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=0.05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𝑟𝑎𝑑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081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°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0.05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0.34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×0.05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=0.02</m:t>
                      </m:r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And our final answer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=0.94±0.02</m:t>
                          </m:r>
                        </m:e>
                      </m:func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421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formulae are mixtures of different operations</a:t>
            </a:r>
          </a:p>
          <a:p>
            <a:r>
              <a:rPr lang="en-US" dirty="0" smtClean="0"/>
              <a:t>You can use the rules presented in combination to derive the uncertain of the calculated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6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 a fluid at rest, the pressure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as a function of depth can be determined using the hydrostatic pressure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𝑔𝑧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pressure at the surface of the fluid,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dirty="0" smtClean="0"/>
                  <a:t> is the density of the fluid,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is gravitational acceleration, and z is the depth into the fluid.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a person at the bottom of a pool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=3 ±0.1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the density of the water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1000 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±5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(water density varies by temperature and how much chlorine you have in the pool), and the pressure at the top of the water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101,325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±1000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𝑃𝑎</m:t>
                    </m:r>
                  </m:oMath>
                </a14:m>
                <a:r>
                  <a:rPr lang="en-US" dirty="0" smtClean="0"/>
                  <a:t>, what is pressure the person feels, and the uncertainty around that estimate? 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=9.8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exact. (1 Pa = 1 kg/(m*s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))</a:t>
                </a:r>
              </a:p>
              <a:p>
                <a:pPr marL="0" indent="0">
                  <a:buNone/>
                </a:pPr>
                <a:r>
                  <a:rPr lang="en-US" dirty="0" smtClean="0"/>
                  <a:t>Go!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299" r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79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Welcome back!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Why of the Course</a:t>
            </a:r>
          </a:p>
          <a:p>
            <a:r>
              <a:rPr lang="en-US" sz="3600" dirty="0"/>
              <a:t>The Who of the </a:t>
            </a:r>
            <a:r>
              <a:rPr lang="en-US" sz="3600" dirty="0" smtClean="0"/>
              <a:t>Course</a:t>
            </a:r>
          </a:p>
          <a:p>
            <a:r>
              <a:rPr lang="en-US" sz="3600" dirty="0" smtClean="0"/>
              <a:t>The What of the Course</a:t>
            </a:r>
          </a:p>
          <a:p>
            <a:r>
              <a:rPr lang="en-US" sz="3600" dirty="0" smtClean="0"/>
              <a:t>The Where of the Course</a:t>
            </a:r>
          </a:p>
          <a:p>
            <a:r>
              <a:rPr lang="en-US" sz="3600" dirty="0"/>
              <a:t>The When of the </a:t>
            </a:r>
            <a:r>
              <a:rPr lang="en-US" sz="3600" dirty="0" smtClean="0"/>
              <a:t>Course</a:t>
            </a:r>
          </a:p>
          <a:p>
            <a:r>
              <a:rPr lang="en-US" sz="3600" dirty="0" smtClean="0"/>
              <a:t>The How of the Course</a:t>
            </a:r>
          </a:p>
        </p:txBody>
      </p:sp>
    </p:spTree>
    <p:extLst>
      <p:ext uri="{BB962C8B-B14F-4D97-AF65-F5344CB8AC3E}">
        <p14:creationId xmlns:p14="http://schemas.microsoft.com/office/powerpoint/2010/main" val="1787980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𝑔𝑧</m:t>
                    </m:r>
                    <m:r>
                      <a:rPr lang="en-US" b="0" i="1" smtClean="0">
                        <a:latin typeface="Cambria Math"/>
                      </a:rPr>
                      <m:t>=29400 </m:t>
                    </m:r>
                    <m:r>
                      <a:rPr lang="en-US" b="0" i="1" smtClean="0">
                        <a:latin typeface="Cambria Math"/>
                      </a:rPr>
                      <m:t>𝑃𝑎</m:t>
                    </m:r>
                  </m:oMath>
                </a14:m>
                <a:r>
                  <a:rPr lang="en-US" dirty="0" smtClean="0"/>
                  <a:t>.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𝛿𝜌</m:t>
                                      </m:r>
                                    </m:num>
                                    <m:den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29400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1000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0.1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=991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305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Finally,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, so by addition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1000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991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=1407.8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𝑃𝑎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Best estimate and uncertainty is </a:t>
                </a: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=130725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±1408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09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Uncorrelation</a:t>
            </a:r>
            <a:r>
              <a:rPr lang="en-US" dirty="0" smtClean="0"/>
              <a:t> is vital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Watch out for formulas where there is hidden correlation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Numerator and denominator are obviously correlated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247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9600" y="1863818"/>
                <a:ext cx="10972800" cy="40768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Need to rewrite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then apply quotient rule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, sum rule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, and power rule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863818"/>
                <a:ext cx="10972800" cy="4076892"/>
              </a:xfrm>
              <a:blipFill>
                <a:blip r:embed="rId2"/>
                <a:stretch>
                  <a:fillRect l="-1444" b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270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3400" y="990600"/>
                <a:ext cx="10972800" cy="40768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quotient rule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dirty="0" smtClean="0"/>
                  <a:t>sum rule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power rule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990600"/>
                <a:ext cx="10972800" cy="4076892"/>
              </a:xfrm>
              <a:blipFill>
                <a:blip r:embed="rId2"/>
                <a:stretch>
                  <a:fillRect l="-1444" b="-10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66800"/>
            <a:ext cx="6026930" cy="1905000"/>
          </a:xfrm>
          <a:prstGeom prst="rect">
            <a:avLst/>
          </a:prstGeom>
          <a:ln w="31750">
            <a:solidFill>
              <a:srgbClr val="C0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495800"/>
            <a:ext cx="6922988" cy="1744052"/>
          </a:xfrm>
          <a:prstGeom prst="rect">
            <a:avLst/>
          </a:prstGeom>
          <a:ln w="31750">
            <a:solidFill>
              <a:srgbClr val="C0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3304966"/>
            <a:ext cx="7474633" cy="769589"/>
          </a:xfrm>
          <a:prstGeom prst="rect">
            <a:avLst/>
          </a:prstGeom>
          <a:ln w="31750">
            <a:solidFill>
              <a:srgbClr val="C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28600" y="6019800"/>
            <a:ext cx="441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Khan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8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Uncertainty in a function of several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 formula: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49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Write an error formula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404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𝑥𝑦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81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HW 1 is posted.</a:t>
            </a:r>
          </a:p>
          <a:p>
            <a:r>
              <a:rPr lang="en-US" dirty="0"/>
              <a:t>Consult </a:t>
            </a:r>
            <a:r>
              <a:rPr lang="en-US" dirty="0" err="1" smtClean="0"/>
              <a:t>eCampus</a:t>
            </a:r>
            <a:r>
              <a:rPr lang="en-US" dirty="0" smtClean="0"/>
              <a:t> </a:t>
            </a:r>
            <a:r>
              <a:rPr lang="en-US" dirty="0"/>
              <a:t>for due </a:t>
            </a:r>
            <a:r>
              <a:rPr lang="en-US" dirty="0" smtClean="0"/>
              <a:t>date. Use good time management skills!</a:t>
            </a:r>
          </a:p>
          <a:p>
            <a:r>
              <a:rPr lang="en-US" dirty="0" smtClean="0"/>
              <a:t>Read lab write-up </a:t>
            </a:r>
            <a:r>
              <a:rPr lang="en-US" dirty="0" smtClean="0"/>
              <a:t>and </a:t>
            </a:r>
            <a:r>
              <a:rPr lang="en-US" dirty="0" smtClean="0"/>
              <a:t>all supplemental doc </a:t>
            </a:r>
            <a:r>
              <a:rPr lang="en-US" dirty="0" smtClean="0"/>
              <a:t>before lab (see Community page on </a:t>
            </a:r>
            <a:r>
              <a:rPr lang="en-US" dirty="0" err="1" smtClean="0"/>
              <a:t>eCampus</a:t>
            </a:r>
            <a:r>
              <a:rPr lang="en-US" dirty="0" smtClean="0"/>
              <a:t>)!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4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Engineering Mechanics is important across many fields of engineering</a:t>
            </a:r>
          </a:p>
          <a:p>
            <a:r>
              <a:rPr lang="en-US" dirty="0" smtClean="0"/>
              <a:t>Past students have complained that they felt disconnected from ENGR in PHYS 218</a:t>
            </a:r>
          </a:p>
          <a:p>
            <a:r>
              <a:rPr lang="en-US" dirty="0" smtClean="0"/>
              <a:t>We will try to inject some engineering content into mechanics</a:t>
            </a:r>
          </a:p>
          <a:p>
            <a:r>
              <a:rPr lang="en-US" dirty="0" smtClean="0"/>
              <a:t>We will also cover material you will use throughout your curriculum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3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1) an engineering instructor (me!), and 2) a set of PTs/GATs (kind of like ENGR 102)</a:t>
            </a:r>
          </a:p>
          <a:p>
            <a:r>
              <a:rPr lang="en-US" dirty="0"/>
              <a:t>Instructor will lead lecture</a:t>
            </a:r>
          </a:p>
          <a:p>
            <a:r>
              <a:rPr lang="en-US" dirty="0"/>
              <a:t>PTs/GATs will lead labs</a:t>
            </a:r>
          </a:p>
          <a:p>
            <a:r>
              <a:rPr lang="en-US" dirty="0"/>
              <a:t>Grading done by instructor/PTs/GATs</a:t>
            </a:r>
          </a:p>
          <a:p>
            <a:r>
              <a:rPr lang="en-US" dirty="0"/>
              <a:t>Final grade determined by instructor</a:t>
            </a:r>
          </a:p>
        </p:txBody>
      </p:sp>
    </p:spTree>
    <p:extLst>
      <p:ext uri="{BB962C8B-B14F-4D97-AF65-F5344CB8AC3E}">
        <p14:creationId xmlns:p14="http://schemas.microsoft.com/office/powerpoint/2010/main" val="25722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 labs</a:t>
            </a:r>
          </a:p>
          <a:p>
            <a:pPr lvl="1"/>
            <a:r>
              <a:rPr lang="en-US" dirty="0" smtClean="0"/>
              <a:t>Cover various aspects of engineering mechanics </a:t>
            </a:r>
          </a:p>
          <a:p>
            <a:r>
              <a:rPr lang="en-US" dirty="0" smtClean="0"/>
              <a:t>14 lectures</a:t>
            </a:r>
          </a:p>
          <a:p>
            <a:pPr lvl="1"/>
            <a:r>
              <a:rPr lang="en-US" dirty="0" smtClean="0"/>
              <a:t>7 prepare you for the labs </a:t>
            </a:r>
            <a:endParaRPr lang="en-US" dirty="0" smtClean="0"/>
          </a:p>
          <a:p>
            <a:pPr lvl="1"/>
            <a:r>
              <a:rPr lang="en-US" dirty="0" smtClean="0"/>
              <a:t>7 </a:t>
            </a:r>
            <a:r>
              <a:rPr lang="en-US" dirty="0" smtClean="0"/>
              <a:t>cover other aspects of engineering and </a:t>
            </a:r>
            <a:r>
              <a:rPr lang="en-US" dirty="0" smtClean="0"/>
              <a:t>analysis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92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Lectures take place here (ZACH 353)</a:t>
            </a:r>
          </a:p>
          <a:p>
            <a:r>
              <a:rPr lang="en-US" dirty="0"/>
              <a:t>Labs take place in ZACH 398</a:t>
            </a:r>
          </a:p>
          <a:p>
            <a:pPr lvl="1"/>
            <a:r>
              <a:rPr lang="en-US" dirty="0"/>
              <a:t>There are 5 sub-rooms in ZACH 398 (B,D,E,F,G)</a:t>
            </a:r>
          </a:p>
          <a:p>
            <a:pPr lvl="1"/>
            <a:r>
              <a:rPr lang="en-US" dirty="0"/>
              <a:t>Make sure you go to the right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4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Lectures take place for 1 </a:t>
            </a:r>
            <a:r>
              <a:rPr lang="en-US" dirty="0" err="1" smtClean="0"/>
              <a:t>hr</a:t>
            </a:r>
            <a:r>
              <a:rPr lang="en-US" dirty="0" smtClean="0"/>
              <a:t> once a week</a:t>
            </a:r>
          </a:p>
          <a:p>
            <a:pPr lvl="1"/>
            <a:r>
              <a:rPr lang="en-US" dirty="0" smtClean="0"/>
              <a:t>You must attend lecture</a:t>
            </a:r>
          </a:p>
          <a:p>
            <a:r>
              <a:rPr lang="en-US" dirty="0" smtClean="0"/>
              <a:t>Labs take place for 3 </a:t>
            </a:r>
            <a:r>
              <a:rPr lang="en-US" dirty="0" err="1" smtClean="0"/>
              <a:t>hr</a:t>
            </a:r>
            <a:r>
              <a:rPr lang="en-US" dirty="0" smtClean="0"/>
              <a:t> once a week</a:t>
            </a:r>
          </a:p>
          <a:p>
            <a:pPr lvl="1"/>
            <a:r>
              <a:rPr lang="en-US" dirty="0" smtClean="0"/>
              <a:t>Each lab (except Lab 1) is allocated 2 weeks</a:t>
            </a:r>
          </a:p>
          <a:p>
            <a:pPr lvl="1"/>
            <a:r>
              <a:rPr lang="en-US" dirty="0" smtClean="0"/>
              <a:t>Plan – do the experiment in week 1</a:t>
            </a:r>
          </a:p>
          <a:p>
            <a:pPr lvl="1"/>
            <a:r>
              <a:rPr lang="en-US" dirty="0" smtClean="0"/>
              <a:t>Use week 2 of lab to correct mistakes, ask PTs/GATs questions</a:t>
            </a:r>
          </a:p>
          <a:p>
            <a:pPr lvl="1"/>
            <a:r>
              <a:rPr lang="en-US" dirty="0" smtClean="0"/>
              <a:t>Lab report is due one week after lab is finished, regardless of how you plan your time!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4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Lectures will have HW</a:t>
            </a:r>
          </a:p>
          <a:p>
            <a:r>
              <a:rPr lang="en-US" dirty="0" smtClean="0"/>
              <a:t>Labs will have lab reports</a:t>
            </a:r>
          </a:p>
          <a:p>
            <a:pPr lvl="1"/>
            <a:r>
              <a:rPr lang="en-US" dirty="0" smtClean="0"/>
              <a:t>5 written</a:t>
            </a:r>
          </a:p>
          <a:p>
            <a:pPr lvl="1"/>
            <a:r>
              <a:rPr lang="en-US" dirty="0" smtClean="0"/>
              <a:t>2 video</a:t>
            </a:r>
          </a:p>
          <a:p>
            <a:r>
              <a:rPr lang="en-US" dirty="0" smtClean="0"/>
              <a:t>Labs will be done in teams</a:t>
            </a:r>
          </a:p>
          <a:p>
            <a:pPr lvl="1"/>
            <a:r>
              <a:rPr lang="en-US" dirty="0" smtClean="0"/>
              <a:t>You will assigned teams for Labs 2 – 7</a:t>
            </a:r>
          </a:p>
          <a:p>
            <a:pPr lvl="1"/>
            <a:r>
              <a:rPr lang="en-US" dirty="0" smtClean="0"/>
              <a:t>Lab 1 just do in a group of 4 (or </a:t>
            </a:r>
            <a:r>
              <a:rPr lang="en-US" dirty="0" smtClean="0"/>
              <a:t>3)</a:t>
            </a:r>
            <a:endParaRPr lang="en-US" dirty="0" smtClean="0"/>
          </a:p>
          <a:p>
            <a:r>
              <a:rPr lang="en-US" b="1" dirty="0" smtClean="0"/>
              <a:t>There will be a final </a:t>
            </a:r>
            <a:r>
              <a:rPr lang="en-US" dirty="0" smtClean="0"/>
              <a:t>on lecture material during finals period (time/date TBD)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14228"/>
      </p:ext>
    </p:extLst>
  </p:cSld>
  <p:clrMapOvr>
    <a:masterClrMapping/>
  </p:clrMapOvr>
</p:sld>
</file>

<file path=ppt/theme/theme1.xml><?xml version="1.0" encoding="utf-8"?>
<a:theme xmlns:a="http://schemas.openxmlformats.org/drawingml/2006/main" name="CoE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E_Template" id="{5BAAD527-6196-4F30-AB89-FB9C33BE12D8}" vid="{ADAE22C8-2A71-4201-BDB5-96025B898E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CoE_Template</Template>
  <TotalTime>1587</TotalTime>
  <Words>974</Words>
  <Application>Microsoft Office PowerPoint</Application>
  <PresentationFormat>Widescreen</PresentationFormat>
  <Paragraphs>199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Source Sans Pro</vt:lpstr>
      <vt:lpstr>CoE_Template</vt:lpstr>
      <vt:lpstr>ENGR 216-(538-543) Dr. Tanya Wickliff</vt:lpstr>
      <vt:lpstr>PowerPoint Presentation</vt:lpstr>
      <vt:lpstr>Welcome back!</vt:lpstr>
      <vt:lpstr>Why?</vt:lpstr>
      <vt:lpstr>Who?</vt:lpstr>
      <vt:lpstr>What?</vt:lpstr>
      <vt:lpstr>Where?</vt:lpstr>
      <vt:lpstr>When?</vt:lpstr>
      <vt:lpstr>How?</vt:lpstr>
      <vt:lpstr>Syllabus Time</vt:lpstr>
      <vt:lpstr>Remember</vt:lpstr>
      <vt:lpstr>Propagation of Error</vt:lpstr>
      <vt:lpstr>Errors</vt:lpstr>
      <vt:lpstr>Error Propagation</vt:lpstr>
      <vt:lpstr>Additive or Subtractive Errors add as squares</vt:lpstr>
      <vt:lpstr>Example</vt:lpstr>
      <vt:lpstr>Example cont.</vt:lpstr>
      <vt:lpstr>You might ask…</vt:lpstr>
      <vt:lpstr>Fractional Multiplication or Division Errors add as squares</vt:lpstr>
      <vt:lpstr>Example</vt:lpstr>
      <vt:lpstr>Example cont.</vt:lpstr>
      <vt:lpstr>Arbitrary functions of one variable</vt:lpstr>
      <vt:lpstr>General formula</vt:lpstr>
      <vt:lpstr>Raising to a power – important specific case</vt:lpstr>
      <vt:lpstr>Example – uncertainty in a cosine</vt:lpstr>
      <vt:lpstr>Example cont.</vt:lpstr>
      <vt:lpstr>Example cont.</vt:lpstr>
      <vt:lpstr>Combinations</vt:lpstr>
      <vt:lpstr>Example</vt:lpstr>
      <vt:lpstr>Answer</vt:lpstr>
      <vt:lpstr>PowerPoint Presentation</vt:lpstr>
      <vt:lpstr>Uncorrelation is vital</vt:lpstr>
      <vt:lpstr>PowerPoint Presentation</vt:lpstr>
      <vt:lpstr>PowerPoint Presentation</vt:lpstr>
      <vt:lpstr>Uncertainty in a function of several variables</vt:lpstr>
      <vt:lpstr>Example</vt:lpstr>
      <vt:lpstr>Answer</vt:lpstr>
      <vt:lpstr>Questions?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Propagation of Error</dc:title>
  <dc:creator>Tony Cahill</dc:creator>
  <cp:lastModifiedBy>Wickliff, Tanya V</cp:lastModifiedBy>
  <cp:revision>40</cp:revision>
  <dcterms:created xsi:type="dcterms:W3CDTF">2018-05-15T14:12:30Z</dcterms:created>
  <dcterms:modified xsi:type="dcterms:W3CDTF">2019-01-18T14:51:14Z</dcterms:modified>
</cp:coreProperties>
</file>