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50" r:id="rId2"/>
    <p:sldId id="425" r:id="rId3"/>
    <p:sldId id="463" r:id="rId4"/>
    <p:sldId id="495" r:id="rId5"/>
    <p:sldId id="448" r:id="rId6"/>
    <p:sldId id="473" r:id="rId7"/>
    <p:sldId id="449" r:id="rId8"/>
    <p:sldId id="434" r:id="rId9"/>
    <p:sldId id="450" r:id="rId10"/>
    <p:sldId id="451" r:id="rId11"/>
    <p:sldId id="453" r:id="rId12"/>
    <p:sldId id="452" r:id="rId13"/>
    <p:sldId id="454" r:id="rId14"/>
    <p:sldId id="455" r:id="rId15"/>
    <p:sldId id="456" r:id="rId16"/>
    <p:sldId id="457" r:id="rId17"/>
    <p:sldId id="458" r:id="rId18"/>
    <p:sldId id="459" r:id="rId19"/>
    <p:sldId id="476" r:id="rId20"/>
    <p:sldId id="477" r:id="rId21"/>
    <p:sldId id="478" r:id="rId22"/>
    <p:sldId id="479" r:id="rId23"/>
    <p:sldId id="494" r:id="rId24"/>
    <p:sldId id="493" r:id="rId25"/>
    <p:sldId id="496" r:id="rId26"/>
    <p:sldId id="447" r:id="rId27"/>
    <p:sldId id="460" r:id="rId28"/>
    <p:sldId id="439" r:id="rId29"/>
    <p:sldId id="462" r:id="rId30"/>
    <p:sldId id="464" r:id="rId31"/>
    <p:sldId id="465" r:id="rId32"/>
    <p:sldId id="467" r:id="rId33"/>
    <p:sldId id="468" r:id="rId34"/>
    <p:sldId id="469" r:id="rId35"/>
    <p:sldId id="470" r:id="rId36"/>
    <p:sldId id="503" r:id="rId37"/>
    <p:sldId id="498" r:id="rId38"/>
    <p:sldId id="499" r:id="rId39"/>
    <p:sldId id="500" r:id="rId40"/>
    <p:sldId id="497" r:id="rId41"/>
    <p:sldId id="501" r:id="rId4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acy Fullert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40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0" autoAdjust="0"/>
  </p:normalViewPr>
  <p:slideViewPr>
    <p:cSldViewPr>
      <p:cViewPr varScale="1">
        <p:scale>
          <a:sx n="58" d="100"/>
          <a:sy n="58" d="100"/>
        </p:scale>
        <p:origin x="393" y="2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796" y="-90"/>
      </p:cViewPr>
      <p:guideLst>
        <p:guide orient="horz" pos="2928"/>
        <p:guide pos="2208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B46D5326-0655-480A-BDEC-5F3E5A8B45D4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16324FA-208D-49AC-845B-4C3A41B17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1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0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0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0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6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5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7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6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5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24FA-208D-49AC-845B-4C3A41B1796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06400" y="2971800"/>
            <a:ext cx="114808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381000" y="1219200"/>
            <a:ext cx="114808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6000" y="1676400"/>
            <a:ext cx="103632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12192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1"/>
            <a:ext cx="12192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823200" y="-19050"/>
            <a:ext cx="436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b="1" i="1" dirty="0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ctur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339844"/>
            <a:ext cx="11121396" cy="498475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Blip>
                <a:blip r:embed="rId2"/>
              </a:buBlip>
              <a:tabLst/>
              <a:defRPr sz="2400" b="1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Blip>
                <a:blip r:embed="rId3"/>
              </a:buBlip>
              <a:tabLst/>
              <a:defRPr sz="21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Blip>
                <a:blip r:embed="rId4"/>
              </a:buBlip>
              <a:tabLst/>
              <a:defRPr sz="18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Tx/>
              <a:buFont typeface="Wingdings" pitchFamily="2" charset="2"/>
              <a:buBlip>
                <a:blip r:embed="rId4"/>
              </a:buBlip>
              <a:tabLst/>
              <a:defRPr sz="12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Tx/>
              <a:buFont typeface="Wingdings" pitchFamily="2" charset="2"/>
              <a:buBlip>
                <a:blip r:embed="rId4"/>
              </a:buBlip>
              <a:tabLst/>
              <a:defRPr sz="12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Tx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Tx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241" y="10634"/>
            <a:ext cx="11121396" cy="11366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Graphical Solutions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C938-3BC1-4FAA-BC9A-8CDB3CD20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2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571500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447801"/>
            <a:ext cx="5717117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89" y="843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1"/>
            <a:ext cx="571500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447801"/>
            <a:ext cx="5717117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8667" y="6380164"/>
            <a:ext cx="46736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26000" y="64389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1"/>
            <a:ext cx="571500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23000" y="1447801"/>
            <a:ext cx="5717117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23000" y="3865563"/>
            <a:ext cx="5717117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8667" y="6380164"/>
            <a:ext cx="46736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26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826000" y="64389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1"/>
            <a:ext cx="11635317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8667" y="6380164"/>
            <a:ext cx="467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fld id="{FA7C84A3-DCE9-4C7B-A368-B49E8EFFF805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64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6000" y="64389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406400" y="228600"/>
            <a:ext cx="114808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pic>
        <p:nvPicPr>
          <p:cNvPr id="4103" name="Picture 7" descr="index2_01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795476" y="100966"/>
            <a:ext cx="982980" cy="93726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0"/>
            <a:ext cx="109728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12192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702" r:id="rId10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ENGR </a:t>
            </a:r>
            <a:r>
              <a:rPr lang="en-US" sz="3200" b="1" dirty="0" smtClean="0"/>
              <a:t>216/Spring 2019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sz="4400" b="1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Lecture </a:t>
            </a:r>
            <a:r>
              <a:rPr lang="en-US" sz="4400" b="1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:Linear </a:t>
            </a:r>
            <a:r>
              <a:rPr lang="en-US" sz="4400" b="1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Algebra</a:t>
            </a: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598145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20850" y="1339850"/>
                <a:ext cx="8794750" cy="3232151"/>
              </a:xfrm>
            </p:spPr>
            <p:txBody>
              <a:bodyPr/>
              <a:lstStyle/>
              <a:p>
                <a:r>
                  <a:rPr lang="en-US" b="0" dirty="0" smtClean="0"/>
                  <a:t>To identify the individual elements of a matrix, we use indexing. We typically use the row number and column number to do this. </a:t>
                </a:r>
              </a:p>
              <a:p>
                <a:endParaRPr lang="en-US" b="0" dirty="0"/>
              </a:p>
              <a:p>
                <a:endParaRPr lang="en-US" b="0" dirty="0" smtClean="0"/>
              </a:p>
              <a:p>
                <a:endParaRPr lang="en-US" b="0" dirty="0"/>
              </a:p>
              <a:p>
                <a:r>
                  <a:rPr lang="en-US" b="0" dirty="0" smtClean="0"/>
                  <a:t>So you can identify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 smtClean="0"/>
                  <a:t> as being located in row </a:t>
                </a:r>
                <a:r>
                  <a:rPr lang="en-US" b="0" i="1" dirty="0" smtClean="0"/>
                  <a:t>i</a:t>
                </a:r>
                <a:r>
                  <a:rPr lang="en-US" b="0" dirty="0" smtClean="0"/>
                  <a:t> and column </a:t>
                </a:r>
                <a:r>
                  <a:rPr lang="en-US" b="0" i="1" dirty="0" smtClean="0"/>
                  <a:t>j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1339849"/>
                <a:ext cx="8794750" cy="3232151"/>
              </a:xfrm>
              <a:blipFill rotWithShape="0">
                <a:blip r:embed="rId3"/>
                <a:stretch>
                  <a:fillRect t="-1509" r="-1178" b="-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67201" y="2743200"/>
                <a:ext cx="287565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2875659" cy="657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0" y="1339850"/>
            <a:ext cx="8794750" cy="3232151"/>
          </a:xfrm>
        </p:spPr>
        <p:txBody>
          <a:bodyPr/>
          <a:lstStyle/>
          <a:p>
            <a:r>
              <a:rPr lang="en-US" b="0" dirty="0" smtClean="0"/>
              <a:t>To multiply matrices, the inner dimensions must be the same. That is the number of columns in the first matrix must equal the number of rows in the second matrix. </a:t>
            </a:r>
          </a:p>
          <a:p>
            <a:r>
              <a:rPr lang="en-US" b="0" dirty="0" smtClean="0"/>
              <a:t>The result will be a matrix with the number of rows in the first matrix and the number of columns in the second matrix.</a:t>
            </a:r>
          </a:p>
          <a:p>
            <a:r>
              <a:rPr lang="en-US" b="0" dirty="0" smtClean="0"/>
              <a:t>For example, you can multiply a 2 x 3 matrix by a 3 x 1 vector.  The result will be a 2 x 1 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26843" y="4933314"/>
                <a:ext cx="3115596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43" y="4933313"/>
                <a:ext cx="3115596" cy="974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86601" y="4933314"/>
                <a:ext cx="3192797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undefined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33313"/>
                <a:ext cx="3192797" cy="974241"/>
              </a:xfrm>
              <a:prstGeom prst="rect">
                <a:avLst/>
              </a:prstGeom>
              <a:blipFill rotWithShape="0">
                <a:blip r:embed="rId4"/>
                <a:stretch>
                  <a:fillRect r="-4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6308" y="4608958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x 3     3 x 1     2 x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2012" y="455457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x 1   2 x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27308" y="4511460"/>
            <a:ext cx="838200" cy="54303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50"/>
                </a:solidFill>
                <a:latin typeface="Verdana" pitchFamily="34" charset="0"/>
              </a:rPr>
              <a:t>=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242878" y="4467726"/>
            <a:ext cx="681922" cy="54303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21221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0" y="1339850"/>
            <a:ext cx="8794750" cy="3232151"/>
          </a:xfrm>
        </p:spPr>
        <p:txBody>
          <a:bodyPr/>
          <a:lstStyle/>
          <a:p>
            <a:r>
              <a:rPr lang="en-US" b="0" dirty="0" smtClean="0"/>
              <a:t>To multiply matrices, each row in the first matrix is combined with each column in the second matrix, one at a time, using an operation similar to the dot product. </a:t>
            </a:r>
          </a:p>
          <a:p>
            <a:r>
              <a:rPr lang="en-US" b="0" dirty="0" smtClean="0"/>
              <a:t>Combining row </a:t>
            </a:r>
            <a:r>
              <a:rPr lang="en-US" b="0" i="1" dirty="0" smtClean="0"/>
              <a:t>i</a:t>
            </a:r>
            <a:r>
              <a:rPr lang="en-US" b="0" dirty="0" smtClean="0"/>
              <a:t> in the first matrix with column </a:t>
            </a:r>
            <a:r>
              <a:rPr lang="en-US" b="0" i="1" dirty="0" smtClean="0"/>
              <a:t>j</a:t>
            </a:r>
            <a:r>
              <a:rPr lang="en-US" b="0" dirty="0" smtClean="0"/>
              <a:t> in the second matrix produces entry </a:t>
            </a:r>
            <a:r>
              <a:rPr lang="en-US" b="0" i="1" dirty="0" err="1" smtClean="0"/>
              <a:t>a</a:t>
            </a:r>
            <a:r>
              <a:rPr lang="en-US" b="0" i="1" baseline="-25000" dirty="0" err="1" smtClean="0"/>
              <a:t>ij</a:t>
            </a:r>
            <a:r>
              <a:rPr lang="en-US" b="0" dirty="0" smtClean="0"/>
              <a:t> in the result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99595" y="3682139"/>
                <a:ext cx="6843092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1∗2+5∗0+4∗2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3∗2+7∗0+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95" y="3682138"/>
                <a:ext cx="6843092" cy="974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02060" y="5410200"/>
                <a:ext cx="383233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What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059" y="5410200"/>
                <a:ext cx="3832331" cy="976614"/>
              </a:xfrm>
              <a:prstGeom prst="rect">
                <a:avLst/>
              </a:prstGeom>
              <a:blipFill rotWithShape="0">
                <a:blip r:embed="rId4"/>
                <a:stretch>
                  <a:fillRect l="-4769" r="-3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2772" y="1600201"/>
                <a:ext cx="5010987" cy="322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What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1*1 + 0*0 = 1		1*(-2) + 0*7 = -2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3*1 + (-1)*0 = 3		3*(-2) + (-1)*7 = -13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2*1 + 5*0 = 2		2*(-2) + 5*7 = 31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71" y="1600200"/>
                <a:ext cx="5010987" cy="3225627"/>
              </a:xfrm>
              <a:prstGeom prst="rect">
                <a:avLst/>
              </a:prstGeom>
              <a:blipFill rotWithShape="0">
                <a:blip r:embed="rId3"/>
                <a:stretch>
                  <a:fillRect l="-2795" r="-1944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5220" y="5486400"/>
                <a:ext cx="104496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20" y="5486400"/>
                <a:ext cx="1044966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Terminator 4"/>
          <p:cNvSpPr/>
          <p:nvPr/>
        </p:nvSpPr>
        <p:spPr bwMode="auto">
          <a:xfrm>
            <a:off x="5703583" y="153514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 bwMode="auto">
          <a:xfrm rot="5400000">
            <a:off x="6364524" y="178393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3505200" y="2824088"/>
            <a:ext cx="1828800" cy="37631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 bwMode="auto">
          <a:xfrm>
            <a:off x="5475220" y="5470834"/>
            <a:ext cx="392180" cy="244167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2772" y="1600201"/>
                <a:ext cx="5010987" cy="322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What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1*1 + 0*0 = 1		1*(-2) + 0*7 = -2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3*1 + (-1)*0 = 3		3*(-2) + (-1)*7 = -13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2*1 + 5*0 = 2		2*(-2) + 5*7 = 31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71" y="1600200"/>
                <a:ext cx="5010987" cy="3225627"/>
              </a:xfrm>
              <a:prstGeom prst="rect">
                <a:avLst/>
              </a:prstGeom>
              <a:blipFill rotWithShape="0">
                <a:blip r:embed="rId3"/>
                <a:stretch>
                  <a:fillRect l="-2795" r="-1944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5220" y="5486400"/>
                <a:ext cx="104496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20" y="5486400"/>
                <a:ext cx="1044966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Terminator 4"/>
          <p:cNvSpPr/>
          <p:nvPr/>
        </p:nvSpPr>
        <p:spPr bwMode="auto">
          <a:xfrm>
            <a:off x="5703583" y="153514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 bwMode="auto">
          <a:xfrm rot="5400000">
            <a:off x="6769632" y="178393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6215873" y="2836701"/>
            <a:ext cx="2242327" cy="363700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 bwMode="auto">
          <a:xfrm>
            <a:off x="6008620" y="5470834"/>
            <a:ext cx="392180" cy="244167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2772" y="1600201"/>
                <a:ext cx="5010987" cy="322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What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1*1 + 0*0 = 1		1*(-2) + 0*7 = -2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3*1 + (-1)*0 = 3		3*(-2) + (-1)*7 = -13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2*1 + 5*0 = 2		2*(-2) + 5*7 = 31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71" y="1600200"/>
                <a:ext cx="5010987" cy="3225627"/>
              </a:xfrm>
              <a:prstGeom prst="rect">
                <a:avLst/>
              </a:prstGeom>
              <a:blipFill rotWithShape="0">
                <a:blip r:embed="rId3"/>
                <a:stretch>
                  <a:fillRect l="-2795" r="-1944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5220" y="5486400"/>
                <a:ext cx="104496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20" y="5486400"/>
                <a:ext cx="1044966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Terminator 4"/>
          <p:cNvSpPr/>
          <p:nvPr/>
        </p:nvSpPr>
        <p:spPr bwMode="auto">
          <a:xfrm>
            <a:off x="5703583" y="1803852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 bwMode="auto">
          <a:xfrm rot="5400000">
            <a:off x="6364524" y="178393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3505200" y="3662288"/>
            <a:ext cx="2057400" cy="37631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 bwMode="auto">
          <a:xfrm>
            <a:off x="5475220" y="5735530"/>
            <a:ext cx="392180" cy="244167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2772" y="1600201"/>
                <a:ext cx="5010987" cy="322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What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1*1 + 0*0 = 1		1*(-2) + 0*7 = -2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3*1 + (-1)*0 = 3		3*(-2) + (-1)*7 = -13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2*1 + 5*0 = 2		2*(-2) + 5*7 = 31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71" y="1600200"/>
                <a:ext cx="5010987" cy="3225627"/>
              </a:xfrm>
              <a:prstGeom prst="rect">
                <a:avLst/>
              </a:prstGeom>
              <a:blipFill rotWithShape="0">
                <a:blip r:embed="rId3"/>
                <a:stretch>
                  <a:fillRect l="-2795" r="-1944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5220" y="5486400"/>
                <a:ext cx="104496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20" y="5486400"/>
                <a:ext cx="1044966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Terminator 4"/>
          <p:cNvSpPr/>
          <p:nvPr/>
        </p:nvSpPr>
        <p:spPr bwMode="auto">
          <a:xfrm>
            <a:off x="5703583" y="1787812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 bwMode="auto">
          <a:xfrm rot="5400000">
            <a:off x="6757600" y="178393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6324600" y="3657600"/>
            <a:ext cx="2438400" cy="381000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 bwMode="auto">
          <a:xfrm>
            <a:off x="5932420" y="5730634"/>
            <a:ext cx="492445" cy="289166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2772" y="1600201"/>
                <a:ext cx="5010987" cy="322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What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1*1 + 0*0 = 1		1*(-2) + 0*7 = -2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3*1 + (-1)*0 = 3		3*(-2) + (-1)*7 = -13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2*1 + 5*0 = 2		2*(-2) + 5*7 = 31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71" y="1600200"/>
                <a:ext cx="5010987" cy="3225627"/>
              </a:xfrm>
              <a:prstGeom prst="rect">
                <a:avLst/>
              </a:prstGeom>
              <a:blipFill rotWithShape="0">
                <a:blip r:embed="rId3"/>
                <a:stretch>
                  <a:fillRect l="-2795" r="-1944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5220" y="5486400"/>
                <a:ext cx="104496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20" y="5486400"/>
                <a:ext cx="1044966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Terminator 4"/>
          <p:cNvSpPr/>
          <p:nvPr/>
        </p:nvSpPr>
        <p:spPr bwMode="auto">
          <a:xfrm>
            <a:off x="5703583" y="2068548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 bwMode="auto">
          <a:xfrm rot="5400000">
            <a:off x="6364524" y="178393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3505200" y="4500488"/>
            <a:ext cx="1828800" cy="37631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 bwMode="auto">
          <a:xfrm>
            <a:off x="5475220" y="6004234"/>
            <a:ext cx="392180" cy="244167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Multiplication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2772" y="1600201"/>
                <a:ext cx="5010987" cy="322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What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1*1 + 0*0 = 1		1*(-2) + 0*7 = -2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3*1 + (-1)*0 = 3		3*(-2) + (-1)*7 = -13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2*1 + 5*0 = 2		2*(-2) + 5*7 = 31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71" y="1600200"/>
                <a:ext cx="5010987" cy="3225627"/>
              </a:xfrm>
              <a:prstGeom prst="rect">
                <a:avLst/>
              </a:prstGeom>
              <a:blipFill rotWithShape="0">
                <a:blip r:embed="rId3"/>
                <a:stretch>
                  <a:fillRect l="-2795" r="-1944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5220" y="5486400"/>
                <a:ext cx="104496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20" y="5486400"/>
                <a:ext cx="1044966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Terminator 8"/>
          <p:cNvSpPr/>
          <p:nvPr/>
        </p:nvSpPr>
        <p:spPr bwMode="auto">
          <a:xfrm rot="5400000">
            <a:off x="6757600" y="1783937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6203841" y="4501177"/>
            <a:ext cx="2330559" cy="340218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 bwMode="auto">
          <a:xfrm>
            <a:off x="5942170" y="5986902"/>
            <a:ext cx="392180" cy="244167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 bwMode="auto">
          <a:xfrm>
            <a:off x="5703583" y="2068548"/>
            <a:ext cx="721282" cy="369853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Inner Product or Dot Product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  <a:p>
                <a:r>
                  <a:rPr lang="en-US" dirty="0" smtClean="0"/>
                  <a:t>Cross Product or Vector Product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3600" b="0" dirty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800000"/>
                </a:solidFill>
              </a:rPr>
              <a:t>Vector Multiplication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5867400"/>
            <a:ext cx="842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(Hey pay attention – you’re going to find this useful in MATH 251 and PHYS 207!)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 – Vector and Matrix Basics</a:t>
            </a:r>
          </a:p>
          <a:p>
            <a:endParaRPr lang="en-US" dirty="0"/>
          </a:p>
          <a:p>
            <a:r>
              <a:rPr lang="en-US" dirty="0" smtClean="0"/>
              <a:t>Switching to Python</a:t>
            </a:r>
          </a:p>
          <a:p>
            <a:endParaRPr lang="en-US" dirty="0"/>
          </a:p>
          <a:p>
            <a:r>
              <a:rPr lang="en-US" dirty="0" smtClean="0"/>
              <a:t>In-Class Activities (as time permits – otherwise you’ve got HW)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10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800000"/>
                </a:solidFill>
              </a:rPr>
              <a:t>The Dot Product</a:t>
            </a:r>
            <a:endParaRPr lang="en-US" b="0" dirty="0">
              <a:solidFill>
                <a:srgbClr val="8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20851" y="1339850"/>
                <a:ext cx="8341047" cy="3232151"/>
              </a:xfrm>
            </p:spPr>
            <p:txBody>
              <a:bodyPr/>
              <a:lstStyle/>
              <a:p>
                <a:r>
                  <a:rPr lang="en-US" b="0" dirty="0" smtClean="0"/>
                  <a:t>The dot product is an operation that takes two vectors and combines them producing a scalar result.</a:t>
                </a:r>
              </a:p>
              <a:p>
                <a:r>
                  <a:rPr lang="en-US" b="0" dirty="0" smtClean="0"/>
                  <a:t>Suppose we have two vectors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>. Then the dot product is</a:t>
                </a:r>
              </a:p>
              <a:p>
                <a:endParaRPr lang="en-US" b="0" dirty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So, what is [1  0  6] · [3  1  -1]  ?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	1·3 </a:t>
                </a:r>
                <a:r>
                  <a:rPr lang="en-US" b="0" dirty="0"/>
                  <a:t>+ 0·1 + 6·(-1) = -3</a:t>
                </a:r>
              </a:p>
              <a:p>
                <a:endParaRPr lang="en-US" b="0" dirty="0"/>
              </a:p>
              <a:p>
                <a:r>
                  <a:rPr lang="en-US" b="0" dirty="0" smtClean="0"/>
                  <a:t>The dot product operation works for 2 row vectors or for 2 column vectors – NOT 1 row and 1 column vector.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1339849"/>
                <a:ext cx="8341047" cy="3232151"/>
              </a:xfrm>
              <a:blipFill rotWithShape="1">
                <a:blip r:embed="rId3"/>
                <a:stretch>
                  <a:fillRect t="-1509" r="-73" b="-7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4400" y="2971801"/>
                <a:ext cx="2459888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71800"/>
                <a:ext cx="2459888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3276601" y="4844534"/>
            <a:ext cx="184731" cy="3693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0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339844"/>
                <a:ext cx="8686800" cy="4984757"/>
              </a:xfrm>
            </p:spPr>
            <p:txBody>
              <a:bodyPr/>
              <a:lstStyle/>
              <a:p>
                <a:r>
                  <a:rPr lang="en-US" b="0" dirty="0" smtClean="0"/>
                  <a:t>The cross </a:t>
                </a:r>
                <a:r>
                  <a:rPr lang="en-US" b="0" dirty="0"/>
                  <a:t>product is an operation that takes two vectors and combines them </a:t>
                </a:r>
                <a:r>
                  <a:rPr lang="en-US" b="0" dirty="0" smtClean="0"/>
                  <a:t>producing another vector, perpendicular to them. It is very useful in physics.</a:t>
                </a:r>
                <a:endParaRPr lang="en-US" b="0" dirty="0"/>
              </a:p>
              <a:p>
                <a:r>
                  <a:rPr lang="en-US" b="0" dirty="0"/>
                  <a:t>Suppose we </a:t>
                </a:r>
                <a:r>
                  <a:rPr lang="en-US" b="0" dirty="0" smtClean="0"/>
                  <a:t>have in R</a:t>
                </a:r>
                <a:r>
                  <a:rPr lang="en-US" b="0" baseline="30000" dirty="0" smtClean="0"/>
                  <a:t>3</a:t>
                </a:r>
                <a:r>
                  <a:rPr lang="en-US" b="0" dirty="0" smtClean="0"/>
                  <a:t>  </a:t>
                </a:r>
                <a:r>
                  <a:rPr lang="en-US" b="0" dirty="0"/>
                  <a:t>two </a:t>
                </a:r>
                <a:r>
                  <a:rPr lang="en-US" b="0" dirty="0" smtClean="0"/>
                  <a:t>vectors in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. Then the </a:t>
                </a:r>
                <a:r>
                  <a:rPr lang="en-US" b="0" dirty="0" smtClean="0"/>
                  <a:t>cross </a:t>
                </a:r>
                <a:r>
                  <a:rPr lang="en-US" b="0" dirty="0"/>
                  <a:t>product </a:t>
                </a:r>
                <a:r>
                  <a:rPr lang="en-US" b="0" dirty="0" smtClean="0"/>
                  <a:t>is: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0" dirty="0" smtClean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0" dirty="0" smtClean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0" dirty="0" smtClean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0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39843"/>
                <a:ext cx="8686800" cy="4984757"/>
              </a:xfrm>
              <a:blipFill rotWithShape="1">
                <a:blip r:embed="rId2"/>
                <a:stretch>
                  <a:fillRect t="-978" r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</a:t>
            </a:r>
            <a:r>
              <a:rPr lang="en-US" b="0" dirty="0" smtClean="0">
                <a:solidFill>
                  <a:srgbClr val="800000"/>
                </a:solidFill>
              </a:rPr>
              <a:t>Cross </a:t>
            </a:r>
            <a:r>
              <a:rPr lang="en-US" b="0" dirty="0">
                <a:solidFill>
                  <a:srgbClr val="800000"/>
                </a:solidFill>
              </a:rPr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109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828801" y="1339844"/>
                <a:ext cx="8341047" cy="52895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 smtClean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 smtClean="0"/>
                  <a:t> is the vector given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800" b="0" dirty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=</a:t>
                </a:r>
              </a:p>
              <a:p>
                <a:pPr marL="0" indent="0" algn="ctr">
                  <a:buNone/>
                </a:pPr>
                <a:endParaRPr lang="en-US" sz="2800" b="0" dirty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2600" b="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b="0" dirty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600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r>
                      <a:rPr lang="en-US" sz="2600" b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⃑"/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baseline="-250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b="0" dirty="0"/>
                  <a:t>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 −  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⃑"/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600" b="0" baseline="-25000" dirty="0"/>
              </a:p>
              <a:p>
                <a:pPr marL="0" indent="0">
                  <a:buNone/>
                </a:pPr>
                <a:r>
                  <a:rPr lang="en-US" sz="2600" b="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b="0" dirty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6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r>
                      <a:rPr lang="en-US" sz="2600" b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⃑"/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baseline="-250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b="0" dirty="0"/>
                  <a:t>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 −  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⃑"/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600" b="0" baseline="-25000" dirty="0"/>
              </a:p>
              <a:p>
                <a:pPr marL="0" indent="0">
                  <a:buNone/>
                </a:pPr>
                <a:r>
                  <a:rPr lang="en-US" sz="2800" b="0" dirty="0"/>
                  <a:t/>
                </a:r>
                <a:br>
                  <a:rPr lang="en-US" sz="2800" b="0" dirty="0"/>
                </a:br>
                <a:r>
                  <a:rPr lang="en-US" sz="2800" b="0" dirty="0"/>
                  <a:t>The  is called </a:t>
                </a:r>
                <a:r>
                  <a:rPr lang="en-US" sz="2800" dirty="0"/>
                  <a:t>determinant</a:t>
                </a:r>
                <a:r>
                  <a:rPr lang="en-US" sz="2800" b="0" dirty="0"/>
                  <a:t> and it is useful in the solution of systems of linear equations. It should not be zero or the matrix is called </a:t>
                </a:r>
                <a:r>
                  <a:rPr lang="en-US" sz="2800" dirty="0"/>
                  <a:t>singular.</a:t>
                </a:r>
              </a:p>
              <a:p>
                <a:pPr marL="0" indent="0">
                  <a:buNone/>
                </a:pPr>
                <a:endParaRPr lang="en-US" sz="2600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39843"/>
                <a:ext cx="8341047" cy="5289557"/>
              </a:xfrm>
              <a:blipFill rotWithShape="1">
                <a:blip r:embed="rId2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Cross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29549" y="1752600"/>
                <a:ext cx="1676400" cy="1554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2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200" i="1" baseline="-25000">
                                        <a:latin typeface="Cambria Math" panose="02040503050406030204" pitchFamily="18" charset="0"/>
                                      </a:rPr>
                                      <m:t>2     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2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2     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49" y="1752600"/>
                <a:ext cx="1676400" cy="1554208"/>
              </a:xfrm>
              <a:prstGeom prst="rect">
                <a:avLst/>
              </a:prstGeom>
              <a:blipFill rotWithShape="1">
                <a:blip r:embed="rId3"/>
                <a:stretch>
                  <a:fillRect r="-2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9249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1" y="1143001"/>
            <a:ext cx="8341047" cy="5181600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Determinants are defined only for square matrices and in its simplest form are calculated as:</a:t>
            </a:r>
            <a:endParaRPr lang="en-US" sz="800" b="0" dirty="0"/>
          </a:p>
          <a:p>
            <a:pPr marL="0" indent="0">
              <a:buNone/>
            </a:pPr>
            <a:r>
              <a:rPr lang="en-US" sz="900" b="0" dirty="0"/>
              <a:t>                                           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                                   =</a:t>
            </a:r>
            <a:r>
              <a:rPr lang="en-US" i="1" dirty="0" smtClean="0">
                <a:latin typeface="Century Schoolbook" panose="02040604050505020304" pitchFamily="18" charset="0"/>
              </a:rPr>
              <a:t>ad-</a:t>
            </a:r>
            <a:r>
              <a:rPr lang="en-US" i="1" dirty="0" err="1" smtClean="0">
                <a:latin typeface="Century Schoolbook" panose="02040604050505020304" pitchFamily="18" charset="0"/>
              </a:rPr>
              <a:t>bc</a:t>
            </a:r>
            <a:endParaRPr lang="en-US" i="1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The pattern repeats for any n by n matrix. For example, for a 4 by 4: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Now</a:t>
            </a:r>
            <a:r>
              <a:rPr lang="en-US" b="0" dirty="0"/>
              <a:t>, what is [1  0  6] x [3  1  -1] </a:t>
            </a:r>
            <a:r>
              <a:rPr lang="en-US" b="0" dirty="0" smtClean="0"/>
              <a:t>? Try using your calculator.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Cross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2022567"/>
                <a:ext cx="1981200" cy="1153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 err="1"/>
                  <a:t>Det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22566"/>
                <a:ext cx="1981200" cy="1108188"/>
              </a:xfrm>
              <a:prstGeom prst="rect">
                <a:avLst/>
              </a:prstGeom>
              <a:blipFill rotWithShape="1">
                <a:blip r:embed="rId2"/>
                <a:stretch>
                  <a:fillRect l="-1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64874" y="2022567"/>
                <a:ext cx="1676400" cy="1153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=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    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sz="3200" i="1" baseline="-2500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74" y="2022566"/>
                <a:ext cx="1676400" cy="1108188"/>
              </a:xfrm>
              <a:prstGeom prst="rect">
                <a:avLst/>
              </a:prstGeom>
              <a:blipFill rotWithShape="1">
                <a:blip r:embed="rId3"/>
                <a:stretch>
                  <a:fillRect l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1" y="3810001"/>
                <a:ext cx="1240971" cy="2455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sz="3200" i="1" baseline="-2500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sz="3200" i="1" baseline="-2500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mr>
                              </m:m>
                              <m:r>
                                <a:rPr lang="en-US" sz="3200" i="1" baseline="-2500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3200" i="1" baseline="-2500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3200" i="1" baseline="-2500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10000"/>
                <a:ext cx="1240971" cy="2455993"/>
              </a:xfrm>
              <a:prstGeom prst="rect">
                <a:avLst/>
              </a:prstGeom>
              <a:blipFill rotWithShape="1">
                <a:blip r:embed="rId4"/>
                <a:stretch>
                  <a:fillRect r="-97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38" y="4038601"/>
            <a:ext cx="6303063" cy="149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7036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</a:t>
            </a:r>
            <a:r>
              <a:rPr lang="en-US" b="0" dirty="0" smtClean="0">
                <a:solidFill>
                  <a:srgbClr val="800000"/>
                </a:solidFill>
              </a:rPr>
              <a:t>Dot Product in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It’s easiest to use </a:t>
            </a:r>
            <a:r>
              <a:rPr lang="en-US" b="0" dirty="0" err="1" smtClean="0"/>
              <a:t>numpy</a:t>
            </a:r>
            <a:r>
              <a:rPr lang="en-US" b="0" dirty="0" smtClean="0"/>
              <a:t> (although you can use loops if you don’t want to use </a:t>
            </a:r>
            <a:r>
              <a:rPr lang="en-US" b="0" dirty="0" err="1" smtClean="0"/>
              <a:t>numpy</a:t>
            </a:r>
            <a:r>
              <a:rPr lang="en-US" b="0" dirty="0" smtClean="0"/>
              <a:t>):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([1,5,7])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([2,-2,5])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np.dot(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C:/work/someTests/test001.py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15703307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</a:t>
            </a:r>
            <a:r>
              <a:rPr lang="en-US" dirty="0" smtClean="0"/>
              <a:t>Cross</a:t>
            </a:r>
            <a:r>
              <a:rPr lang="en-US" b="0" dirty="0" smtClean="0">
                <a:solidFill>
                  <a:srgbClr val="800000"/>
                </a:solidFill>
              </a:rPr>
              <a:t> Product in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Again, </a:t>
            </a:r>
            <a:r>
              <a:rPr lang="en-US" b="0" dirty="0" err="1" smtClean="0"/>
              <a:t>numpy</a:t>
            </a:r>
            <a:r>
              <a:rPr lang="en-US" b="0" dirty="0" smtClean="0"/>
              <a:t> is your friend (although you can use loops if you don’t want to use </a:t>
            </a:r>
            <a:r>
              <a:rPr lang="en-US" b="0" dirty="0" err="1" smtClean="0"/>
              <a:t>numpy</a:t>
            </a:r>
            <a:r>
              <a:rPr lang="en-US" b="0" dirty="0" smtClean="0"/>
              <a:t>):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([1,5,7])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([2,-2,5])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np.cross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C:/work/someTests/test002.py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[ 39   9 -12]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159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Powers of 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Raising a matrix to a power is simply multiplying the matrix by itself. Since matrix multiplication only works if the inner dimensions are the same, you can only raise a </a:t>
            </a:r>
            <a:r>
              <a:rPr lang="en-US" b="0" u="sng" dirty="0" smtClean="0"/>
              <a:t>square</a:t>
            </a:r>
            <a:r>
              <a:rPr lang="en-US" b="0" dirty="0" smtClean="0"/>
              <a:t> matrix to a power.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0801" y="3174150"/>
                <a:ext cx="7394525" cy="294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1∗1+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2∗1+0∗2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+0∗0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174149"/>
                <a:ext cx="7391575" cy="2795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Transposing 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Transposing a matrix “rotates” the matrix around the major diagonal. 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Each row becomes a column in the transposed matrix, and each column becomes a row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Transposing a row vector creates a column vector, and the reverse is also true.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1" y="2286000"/>
                <a:ext cx="2135713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86000"/>
                <a:ext cx="2135713" cy="113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Terminator 5"/>
          <p:cNvSpPr/>
          <p:nvPr/>
        </p:nvSpPr>
        <p:spPr bwMode="auto">
          <a:xfrm rot="2229195">
            <a:off x="4068503" y="2696921"/>
            <a:ext cx="1815659" cy="309365"/>
          </a:xfrm>
          <a:prstGeom prst="flowChartTerminator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6262" y="3110791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Major Diagonal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0" y="4389728"/>
                <a:ext cx="2262414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89728"/>
                <a:ext cx="2262414" cy="1133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8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Some special 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What’s special about this matrix?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6244" y="2223351"/>
                <a:ext cx="199400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43" y="2223351"/>
                <a:ext cx="1994007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8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Some special 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What’s special about this matrix?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Multiply the matrix </a:t>
            </a:r>
            <a:r>
              <a:rPr lang="en-US" b="0" i="1" dirty="0" smtClean="0"/>
              <a:t>I</a:t>
            </a:r>
            <a:r>
              <a:rPr lang="en-US" b="0" dirty="0" smtClean="0"/>
              <a:t>  by the following: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6244" y="2223351"/>
                <a:ext cx="199400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43" y="2223351"/>
                <a:ext cx="1994007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4572001"/>
                <a:ext cx="2554930" cy="1715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72001"/>
                <a:ext cx="2464970" cy="1715278"/>
              </a:xfrm>
              <a:prstGeom prst="rect">
                <a:avLst/>
              </a:prstGeom>
              <a:blipFill rotWithShape="0">
                <a:blip r:embed="rId3"/>
                <a:stretch>
                  <a:fillRect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8880" y="4572001"/>
                <a:ext cx="1801006" cy="1774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1.14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79" y="4572000"/>
                <a:ext cx="1716880" cy="17749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6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Matrix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25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More special 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Suppose we have the following matrices: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What do you get when you multiply them in the following orders?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2209800"/>
                <a:ext cx="157581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1567352" cy="613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5257285"/>
                <a:ext cx="81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257285"/>
                <a:ext cx="81669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19" r="-150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05049" y="2209800"/>
                <a:ext cx="204594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48" y="2209800"/>
                <a:ext cx="2037481" cy="613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05048" y="5257285"/>
                <a:ext cx="811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48" y="5257285"/>
                <a:ext cx="8114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519" r="-150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5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Why is the inverse matrix important? (1 of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20851" y="1339850"/>
                <a:ext cx="8341047" cy="3232151"/>
              </a:xfrm>
            </p:spPr>
            <p:txBody>
              <a:bodyPr/>
              <a:lstStyle/>
              <a:p>
                <a:r>
                  <a:rPr lang="en-US" b="0" dirty="0" smtClean="0"/>
                  <a:t>2-dimensional matrices are widely used to solve systems of linear equations.</a:t>
                </a:r>
              </a:p>
              <a:p>
                <a:endParaRPr lang="en-US" b="0" dirty="0"/>
              </a:p>
              <a:p>
                <a:r>
                  <a:rPr lang="en-US" b="0" dirty="0" smtClean="0"/>
                  <a:t>For instance, let’s solve</a:t>
                </a:r>
              </a:p>
              <a:p>
                <a:endParaRPr lang="en-US" b="0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This is a pretty simple problem, so you can figure out by hand that the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 smtClean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1339849"/>
                <a:ext cx="8341047" cy="3232151"/>
              </a:xfrm>
              <a:blipFill rotWithShape="0">
                <a:blip r:embed="rId2"/>
                <a:stretch>
                  <a:fillRect t="-1509" b="-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9341" y="2590801"/>
                <a:ext cx="208287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341" y="2590800"/>
                <a:ext cx="2082878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31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Why is the inverse matrix important? (2 of 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37C938-3BC1-4FAA-BC9A-8CDB3CD20FB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We can use matrices to be able to handle much larger systems of equations using the technique we’ll show here. </a:t>
            </a:r>
          </a:p>
          <a:p>
            <a:endParaRPr lang="en-US" b="0" dirty="0"/>
          </a:p>
          <a:p>
            <a:r>
              <a:rPr lang="en-US" b="0" dirty="0" smtClean="0"/>
              <a:t>First, let’s make a matrix equation: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Form a matrix A out of the coefficients of the </a:t>
            </a:r>
          </a:p>
          <a:p>
            <a:pPr marL="457200" lvl="1" indent="0">
              <a:buNone/>
            </a:pPr>
            <a:r>
              <a:rPr lang="en-US" b="0" dirty="0" smtClean="0"/>
              <a:t>variables on the left side </a:t>
            </a:r>
          </a:p>
          <a:p>
            <a:pPr lvl="1"/>
            <a:r>
              <a:rPr lang="en-US" b="0" dirty="0" smtClean="0"/>
              <a:t>Create a column vector of the variables</a:t>
            </a:r>
          </a:p>
          <a:p>
            <a:pPr lvl="1"/>
            <a:endParaRPr lang="en-US" dirty="0"/>
          </a:p>
          <a:p>
            <a:pPr lvl="1"/>
            <a:r>
              <a:rPr lang="en-US" b="0" dirty="0" smtClean="0"/>
              <a:t>Create another column vector of the values</a:t>
            </a:r>
          </a:p>
          <a:p>
            <a:pPr marL="457200" lvl="1" indent="0">
              <a:buNone/>
            </a:pPr>
            <a:r>
              <a:rPr lang="en-US" dirty="0" smtClean="0"/>
              <a:t>on the right hand side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 smtClean="0"/>
          </a:p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91400" y="2819401"/>
                <a:ext cx="208287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19400"/>
                <a:ext cx="2082878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4679" y="3720903"/>
                <a:ext cx="157581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679" y="3720903"/>
                <a:ext cx="1567352" cy="613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04680" y="4457840"/>
                <a:ext cx="1205523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679" y="4457840"/>
                <a:ext cx="1205523" cy="657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04679" y="5268595"/>
                <a:ext cx="107298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679" y="5268595"/>
                <a:ext cx="1064522" cy="6133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9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Why is the inverse matrix important? (3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So we can rewrite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as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or equivalently as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Here’s where the inverse matrix comes into play</a:t>
            </a:r>
            <a:endParaRPr lang="en-US" b="0" dirty="0"/>
          </a:p>
          <a:p>
            <a:endParaRPr lang="en-US" b="0" dirty="0" smtClean="0"/>
          </a:p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49934" y="1186846"/>
                <a:ext cx="208287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34" y="1186845"/>
                <a:ext cx="2082878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05268" y="2129390"/>
                <a:ext cx="235115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68" y="2129390"/>
                <a:ext cx="2351156" cy="657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43500" y="3041103"/>
                <a:ext cx="1225848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041103"/>
                <a:ext cx="1225848" cy="5162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Why is the inverse matrix important? (4 of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20850" y="1339850"/>
                <a:ext cx="8718550" cy="3232151"/>
              </a:xfrm>
            </p:spPr>
            <p:txBody>
              <a:bodyPr/>
              <a:lstStyle/>
              <a:p>
                <a:r>
                  <a:rPr lang="en-US" b="0" dirty="0" smtClean="0"/>
                  <a:t>We use the 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 smtClean="0"/>
                  <a:t> to indicate the inverse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Let’s multiply both sides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 smtClean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1339849"/>
                <a:ext cx="8718550" cy="3232151"/>
              </a:xfrm>
              <a:blipFill rotWithShape="0">
                <a:blip r:embed="rId2"/>
                <a:stretch>
                  <a:fillRect t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43501" y="3041103"/>
                <a:ext cx="2223173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041103"/>
                <a:ext cx="2223173" cy="5162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38704" y="3903368"/>
                <a:ext cx="1652696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04" y="3903368"/>
                <a:ext cx="1652696" cy="5162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867401" y="4512968"/>
                <a:ext cx="1525931" cy="5162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12968"/>
                <a:ext cx="1525931" cy="5162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1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Back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20850" y="1339850"/>
                <a:ext cx="8718550" cy="3232151"/>
              </a:xfrm>
            </p:spPr>
            <p:txBody>
              <a:bodyPr/>
              <a:lstStyle/>
              <a:p>
                <a:endParaRPr lang="en-US" b="0" dirty="0" smtClean="0"/>
              </a:p>
              <a:p>
                <a:endParaRPr lang="en-US" b="0" dirty="0"/>
              </a:p>
              <a:p>
                <a:r>
                  <a:rPr lang="en-US" b="0" dirty="0" smtClean="0"/>
                  <a:t>Earlier we determined that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b="0" dirty="0" smtClean="0"/>
                  <a:t>Now use this and the equation above to solve for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1339849"/>
                <a:ext cx="8718550" cy="323215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34106" y="1306392"/>
                <a:ext cx="1525931" cy="5162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05" y="1306392"/>
                <a:ext cx="1525931" cy="5162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3601" y="2161484"/>
                <a:ext cx="233435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61484"/>
                <a:ext cx="2325893" cy="557671"/>
              </a:xfrm>
              <a:prstGeom prst="rect">
                <a:avLst/>
              </a:prstGeom>
              <a:blipFill rotWithShape="0">
                <a:blip r:embed="rId4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9800" y="4495801"/>
                <a:ext cx="7213770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5800"/>
                <a:ext cx="7213770" cy="749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6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solidFill>
                  <a:srgbClr val="800000"/>
                </a:solidFill>
              </a:rPr>
              <a:t>Nota Bene – real </a:t>
            </a:r>
            <a:r>
              <a:rPr lang="en-US" sz="2800" b="0" dirty="0" err="1" smtClean="0">
                <a:solidFill>
                  <a:srgbClr val="800000"/>
                </a:solidFill>
              </a:rPr>
              <a:t>programers</a:t>
            </a:r>
            <a:r>
              <a:rPr lang="en-US" sz="2800" b="0" dirty="0" smtClean="0">
                <a:solidFill>
                  <a:srgbClr val="800000"/>
                </a:solidFill>
              </a:rPr>
              <a:t> don’t do inverses to solve sets of</a:t>
            </a:r>
            <a:br>
              <a:rPr lang="en-US" sz="2800" b="0" dirty="0" smtClean="0">
                <a:solidFill>
                  <a:srgbClr val="800000"/>
                </a:solidFill>
              </a:rPr>
            </a:br>
            <a:r>
              <a:rPr lang="en-US" sz="2800" b="0" dirty="0" smtClean="0">
                <a:solidFill>
                  <a:srgbClr val="800000"/>
                </a:solidFill>
              </a:rPr>
              <a:t>linear equations!</a:t>
            </a:r>
            <a:endParaRPr lang="en-US" sz="2800" b="0" dirty="0">
              <a:solidFill>
                <a:srgbClr val="8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371600"/>
            <a:ext cx="11121396" cy="4984757"/>
          </a:xfrm>
        </p:spPr>
        <p:txBody>
          <a:bodyPr/>
          <a:lstStyle/>
          <a:p>
            <a:r>
              <a:rPr lang="en-US" b="0" dirty="0" smtClean="0"/>
              <a:t>There can be serious problems with doing a full matrix inverse (depending on the matrix)</a:t>
            </a:r>
          </a:p>
          <a:p>
            <a:r>
              <a:rPr lang="en-US" b="0" dirty="0" smtClean="0"/>
              <a:t>Gauss elimination (you’ll learn this in a later course) is more accurate and faster</a:t>
            </a:r>
          </a:p>
          <a:p>
            <a:r>
              <a:rPr lang="en-US" b="0" dirty="0" err="1"/>
              <a:t>n</a:t>
            </a:r>
            <a:r>
              <a:rPr lang="en-US" b="0" dirty="0" err="1" smtClean="0"/>
              <a:t>umpy</a:t>
            </a:r>
            <a:r>
              <a:rPr lang="en-US" b="0" dirty="0" smtClean="0"/>
              <a:t> can do both, but using Gauss elimination (or some variant) is recommended (especially if you’re not a linear algebra expert)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71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Matrices </a:t>
            </a:r>
            <a:r>
              <a:rPr lang="en-US" b="0" dirty="0" smtClean="0">
                <a:solidFill>
                  <a:srgbClr val="800000"/>
                </a:solidFill>
              </a:rPr>
              <a:t>in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5715000" cy="1523999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Again, </a:t>
            </a:r>
            <a:r>
              <a:rPr lang="en-US" b="0" dirty="0" err="1" smtClean="0"/>
              <a:t>numpy</a:t>
            </a:r>
            <a:r>
              <a:rPr lang="en-US" b="0" dirty="0" smtClean="0"/>
              <a:t> is your friend (although you can use loops if you don’t want to use </a:t>
            </a:r>
            <a:r>
              <a:rPr lang="en-US" b="0" dirty="0" err="1" smtClean="0"/>
              <a:t>numpy</a:t>
            </a:r>
            <a:r>
              <a:rPr lang="en-US" b="0" dirty="0" smtClean="0"/>
              <a:t>):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:\work\someTests\venv\Scripts\python.exe C:/work/someTests/test003.py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[[ 2.  -2.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[ 0.5 -1. ]]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raised to the power of 5 is: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[[ 13.  -10.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 2.5  -2. ]]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2895601"/>
            <a:ext cx="57171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([[2,-2],[0.5,-1]])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5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"matrix"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"raised to the power of "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(n)+</a:t>
            </a:r>
            <a:r>
              <a:rPr lang="en-US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is:"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np.linalg.matrix_power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(b,5)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  <a:b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71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</a:t>
            </a:r>
            <a:r>
              <a:rPr lang="en-US" dirty="0" smtClean="0"/>
              <a:t>Matrix Transpose</a:t>
            </a:r>
            <a:r>
              <a:rPr lang="en-US" b="0" dirty="0" smtClean="0">
                <a:solidFill>
                  <a:srgbClr val="800000"/>
                </a:solidFill>
              </a:rPr>
              <a:t> in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5715000" cy="1600199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Again, </a:t>
            </a:r>
            <a:r>
              <a:rPr lang="en-US" b="0" dirty="0" err="1" smtClean="0"/>
              <a:t>numpy</a:t>
            </a:r>
            <a:r>
              <a:rPr lang="en-US" b="0" dirty="0" smtClean="0"/>
              <a:t> is your friend (although you can use loops if you don’t want to use </a:t>
            </a:r>
            <a:r>
              <a:rPr lang="en-US" b="0" dirty="0" err="1" smtClean="0"/>
              <a:t>numpy</a:t>
            </a:r>
            <a:r>
              <a:rPr lang="en-US" b="0" dirty="0" smtClean="0"/>
              <a:t>):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C:/work/someTests/test004.py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transpose of matrix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[[ 2.  -2.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[ 0.5 -1. ]]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 matrix: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[[ 2.   0.5]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[-2.  -1. ]]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28600" y="2895601"/>
            <a:ext cx="571711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([[2,-2],[0.5,-1]])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"The transpose of matrix"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"is matrix:"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76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</a:t>
            </a:r>
            <a:r>
              <a:rPr lang="en-US" b="0" dirty="0" smtClean="0">
                <a:solidFill>
                  <a:srgbClr val="800000"/>
                </a:solidFill>
              </a:rPr>
              <a:t>Identity </a:t>
            </a:r>
            <a:r>
              <a:rPr lang="en-US" dirty="0" smtClean="0"/>
              <a:t>Matrix </a:t>
            </a:r>
            <a:r>
              <a:rPr lang="en-US" b="0" dirty="0" smtClean="0">
                <a:solidFill>
                  <a:srgbClr val="800000"/>
                </a:solidFill>
              </a:rPr>
              <a:t>in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Again, </a:t>
            </a:r>
            <a:r>
              <a:rPr lang="en-US" b="0" dirty="0" err="1" smtClean="0"/>
              <a:t>numpy</a:t>
            </a:r>
            <a:r>
              <a:rPr lang="en-US" b="0" dirty="0" smtClean="0"/>
              <a:t> is your friend (although you can use loops if you don’t want to use </a:t>
            </a:r>
            <a:r>
              <a:rPr lang="en-US" b="0" dirty="0" err="1" smtClean="0"/>
              <a:t>numpy</a:t>
            </a:r>
            <a:r>
              <a:rPr lang="en-US" b="0" dirty="0" smtClean="0"/>
              <a:t>):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np.identity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C:/work/someTests/test005.py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[[1. 0. 0.]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[0. 1. 0.]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[0. 0. 1.]]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387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learning about linear algebra?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 includes (among many other things) the solution of sets of linear equations</a:t>
            </a:r>
          </a:p>
          <a:p>
            <a:r>
              <a:rPr lang="en-US" dirty="0" smtClean="0"/>
              <a:t>You will encounter sets of linear equations in analyzing your experimental data</a:t>
            </a:r>
          </a:p>
          <a:p>
            <a:r>
              <a:rPr lang="en-US" dirty="0" smtClean="0"/>
              <a:t>You will need to solve these systems of equations to get your answer</a:t>
            </a:r>
          </a:p>
          <a:p>
            <a:r>
              <a:rPr lang="en-US" dirty="0" smtClean="0"/>
              <a:t>You will want to use a computer to do the grunt-work of computations – this can be done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90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</a:rPr>
              <a:t>The </a:t>
            </a:r>
            <a:r>
              <a:rPr lang="en-US" dirty="0" smtClean="0"/>
              <a:t>Matrix Inverse</a:t>
            </a:r>
            <a:r>
              <a:rPr lang="en-US" b="0" dirty="0" smtClean="0">
                <a:solidFill>
                  <a:srgbClr val="800000"/>
                </a:solidFill>
              </a:rPr>
              <a:t> in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Again, </a:t>
            </a:r>
            <a:r>
              <a:rPr lang="en-US" b="0" dirty="0" err="1" smtClean="0"/>
              <a:t>numpy</a:t>
            </a:r>
            <a:r>
              <a:rPr lang="en-US" b="0" dirty="0" smtClean="0"/>
              <a:t> is your friend (you will learn how to do this in a numerica</a:t>
            </a:r>
            <a:r>
              <a:rPr lang="en-US" dirty="0" smtClean="0"/>
              <a:t>l methods course)</a:t>
            </a:r>
            <a:r>
              <a:rPr lang="en-US" b="0" dirty="0" smtClean="0"/>
              <a:t>: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717117" cy="468471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([[1,5],[2,6]])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"The inverse of matrix"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"is matrix:"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np.linalg.inv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C:/work/someTests/inverseTest.py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inverse of matrix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[[1 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 6]]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 matrix: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[[-1.5   1.25]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[ 0.5  -0.25]]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39060468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800000"/>
                </a:solidFill>
              </a:rPr>
              <a:t>Solving sets of linear equations in Python (finally!)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To solve the matrix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we have -&gt;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 smtClean="0"/>
                  <a:t>(this is more efficient than computing the inverse and using it to solve for x – you will learn more about it in a numerical methods course)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132" t="-1302"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([[1,5],[2,6]])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[[7],[6]]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np.linalg.solve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C:/work/someTests/solveTest.py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[[-3.]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[ 2.]]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939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matrix is a rectangular array of numbers</a:t>
            </a:r>
          </a:p>
          <a:p>
            <a:endParaRPr lang="en-US" dirty="0"/>
          </a:p>
          <a:p>
            <a:r>
              <a:rPr lang="en-US" dirty="0" smtClean="0"/>
              <a:t>Most people think of 2-dimensional matrices such as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describe matrices using their dimensions </a:t>
            </a:r>
          </a:p>
          <a:p>
            <a:pPr lvl="1"/>
            <a:r>
              <a:rPr lang="en-US" i="1" dirty="0" smtClean="0"/>
              <a:t>rows</a:t>
            </a:r>
            <a:r>
              <a:rPr lang="en-US" dirty="0" smtClean="0"/>
              <a:t> x </a:t>
            </a:r>
            <a:r>
              <a:rPr lang="en-US" i="1" dirty="0" smtClean="0"/>
              <a:t>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1" y="3429000"/>
                <a:ext cx="168398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429000"/>
                <a:ext cx="1683987" cy="6572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43601" y="3048001"/>
                <a:ext cx="195861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8000"/>
                <a:ext cx="1958613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8672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/>
              <a:t>Vector</a:t>
            </a:r>
            <a:r>
              <a:rPr lang="en-US" dirty="0" smtClean="0"/>
              <a:t> has several meanings: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Mathematics vectors are quantities that can be added and scaled, subject to a few rules (functions can be vectors!)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Physics, a vector is a physical quantity with magnitude and direction (for example, a force or displacement).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Computer Science, a vector is an array of elements of one dimension, arranged in one row or one column. Or in </a:t>
            </a:r>
            <a:r>
              <a:rPr lang="en-US" dirty="0" err="1" smtClean="0"/>
              <a:t>Matlab</a:t>
            </a:r>
            <a:r>
              <a:rPr lang="en-US" dirty="0" smtClean="0"/>
              <a:t>, a 1D matrix.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52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are 1-dimensional matrices</a:t>
            </a:r>
          </a:p>
          <a:p>
            <a:endParaRPr lang="en-US" dirty="0"/>
          </a:p>
          <a:p>
            <a:r>
              <a:rPr lang="en-US" dirty="0" smtClean="0"/>
              <a:t>We can have row vectors (or 1 x </a:t>
            </a:r>
            <a:r>
              <a:rPr lang="en-US" i="1" dirty="0" smtClean="0"/>
              <a:t>n</a:t>
            </a:r>
            <a:r>
              <a:rPr lang="en-US" dirty="0" smtClean="0"/>
              <a:t> matrices)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also have column vectors (or </a:t>
            </a:r>
            <a:r>
              <a:rPr lang="en-US" i="1" dirty="0" smtClean="0"/>
              <a:t>n</a:t>
            </a:r>
            <a:r>
              <a:rPr lang="en-US" dirty="0" smtClean="0"/>
              <a:t> x 1 matrices)</a:t>
            </a:r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09581" y="2895600"/>
                <a:ext cx="1436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81" y="2895600"/>
                <a:ext cx="143693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43601" y="2895600"/>
                <a:ext cx="1914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895600"/>
                <a:ext cx="191462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4542129"/>
                <a:ext cx="72859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42129"/>
                <a:ext cx="720134" cy="6120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4237329"/>
                <a:ext cx="52552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237328"/>
                <a:ext cx="525528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390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Matrix / Vector Addition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To add vectors or matrices, the matrices you are adding must have the same dimensions.</a:t>
            </a:r>
          </a:p>
          <a:p>
            <a:endParaRPr lang="en-US" b="0" dirty="0"/>
          </a:p>
          <a:p>
            <a:r>
              <a:rPr lang="en-US" b="0" dirty="0" smtClean="0"/>
              <a:t>If the dimensions match, then the result is a matrix where the entry is the sum of the corresponding values in the same location in the matrices you are adding.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1" y="4083693"/>
                <a:ext cx="21089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83693"/>
                <a:ext cx="2108911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2370" y="4217092"/>
                <a:ext cx="3496598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370" y="4217092"/>
                <a:ext cx="3496598" cy="657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91000" y="5603045"/>
                <a:ext cx="349525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undefined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603045"/>
                <a:ext cx="3495252" cy="657296"/>
              </a:xfrm>
              <a:prstGeom prst="rect">
                <a:avLst/>
              </a:prstGeom>
              <a:blipFill rotWithShape="0">
                <a:blip r:embed="rId4"/>
                <a:stretch>
                  <a:fillRect r="-436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800000"/>
                </a:solidFill>
              </a:rPr>
              <a:t>Scalar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0851" y="1339850"/>
            <a:ext cx="8341047" cy="3232151"/>
          </a:xfrm>
        </p:spPr>
        <p:txBody>
          <a:bodyPr/>
          <a:lstStyle/>
          <a:p>
            <a:r>
              <a:rPr lang="en-US" b="0" dirty="0" smtClean="0"/>
              <a:t>Multiplying a vector (matrix) by a scalar simply multiplies each value in the vector (matrix) by that scalar.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Scalar multiplication by -1 combined with vector (matrix) addition allow us to subtract vectors (matrices).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80812" y="2362201"/>
                <a:ext cx="1495666" cy="975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2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12" y="2362200"/>
                <a:ext cx="1495666" cy="975267"/>
              </a:xfrm>
              <a:prstGeom prst="rect">
                <a:avLst/>
              </a:prstGeom>
              <a:blipFill rotWithShape="0">
                <a:blip r:embed="rId2"/>
                <a:stretch>
                  <a:fillRect l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2370" y="2533558"/>
                <a:ext cx="381418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(−3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370" y="2533558"/>
                <a:ext cx="3814186" cy="657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9173" y="4979355"/>
                <a:ext cx="233814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72" y="4979355"/>
                <a:ext cx="2338141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</Template>
  <TotalTime>13049</TotalTime>
  <Words>1461</Words>
  <Application>Microsoft Office PowerPoint</Application>
  <PresentationFormat>Widescreen</PresentationFormat>
  <Paragraphs>412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Cambria Math</vt:lpstr>
      <vt:lpstr>Century Schoolbook</vt:lpstr>
      <vt:lpstr>Courier New</vt:lpstr>
      <vt:lpstr>Tahoma</vt:lpstr>
      <vt:lpstr>Times New Roman</vt:lpstr>
      <vt:lpstr>Verdana</vt:lpstr>
      <vt:lpstr>Wingdings</vt:lpstr>
      <vt:lpstr>TAMU</vt:lpstr>
      <vt:lpstr>ENGR 216/Spring 2019</vt:lpstr>
      <vt:lpstr>Plan for Today</vt:lpstr>
      <vt:lpstr>Vector and Matrix Basics</vt:lpstr>
      <vt:lpstr>Why are we learning about linear algebra?</vt:lpstr>
      <vt:lpstr>Matrices</vt:lpstr>
      <vt:lpstr>Vectors</vt:lpstr>
      <vt:lpstr>Vectors</vt:lpstr>
      <vt:lpstr>Matrix / Vector Addition</vt:lpstr>
      <vt:lpstr>Scalar Multiplication</vt:lpstr>
      <vt:lpstr>Matrix Indexing</vt:lpstr>
      <vt:lpstr>Matrix Multiplication (1 of 2)</vt:lpstr>
      <vt:lpstr>Matrix Multiplication (2 of 2)</vt:lpstr>
      <vt:lpstr>Matrix Multiplication Example</vt:lpstr>
      <vt:lpstr>Matrix Multiplication Example</vt:lpstr>
      <vt:lpstr>Matrix Multiplication Example</vt:lpstr>
      <vt:lpstr>Matrix Multiplication Example</vt:lpstr>
      <vt:lpstr>Matrix Multiplication Example</vt:lpstr>
      <vt:lpstr>Matrix Multiplication Example</vt:lpstr>
      <vt:lpstr>Vector Multiplication</vt:lpstr>
      <vt:lpstr>The Dot Product</vt:lpstr>
      <vt:lpstr>The Cross Product</vt:lpstr>
      <vt:lpstr>The Cross Product</vt:lpstr>
      <vt:lpstr>The Cross Product</vt:lpstr>
      <vt:lpstr>The Dot Product in Python</vt:lpstr>
      <vt:lpstr>The Cross Product in Python</vt:lpstr>
      <vt:lpstr>Powers of Matrices</vt:lpstr>
      <vt:lpstr>Transposing Matrices</vt:lpstr>
      <vt:lpstr>Some special matrices</vt:lpstr>
      <vt:lpstr>Some special matrices</vt:lpstr>
      <vt:lpstr>More special matrices</vt:lpstr>
      <vt:lpstr>Why is the inverse matrix important? (1 of 4)</vt:lpstr>
      <vt:lpstr>Why is the inverse matrix important? (2 of 4)</vt:lpstr>
      <vt:lpstr>Why is the inverse matrix important? (3 of 4)</vt:lpstr>
      <vt:lpstr>Why is the inverse matrix important? (4 of 4)</vt:lpstr>
      <vt:lpstr>Back to our example</vt:lpstr>
      <vt:lpstr>Nota Bene – real programers don’t do inverses to solve sets of linear equations!</vt:lpstr>
      <vt:lpstr>Powers of Matrices in Python</vt:lpstr>
      <vt:lpstr>The Matrix Transpose in Python</vt:lpstr>
      <vt:lpstr>The Identity Matrix in Python</vt:lpstr>
      <vt:lpstr>The Matrix Inverse in Python</vt:lpstr>
      <vt:lpstr>Solving sets of linear equations in Python (finally!)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111 – Fall 2003 Foundations of Engineering I</dc:title>
  <dc:creator>Tony</dc:creator>
  <cp:lastModifiedBy>Wickliff, Tanya V</cp:lastModifiedBy>
  <cp:revision>363</cp:revision>
  <cp:lastPrinted>2018-02-14T15:42:22Z</cp:lastPrinted>
  <dcterms:created xsi:type="dcterms:W3CDTF">2013-08-25T19:16:23Z</dcterms:created>
  <dcterms:modified xsi:type="dcterms:W3CDTF">2019-01-25T19:40:40Z</dcterms:modified>
</cp:coreProperties>
</file>