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9.xml" ContentType="application/vnd.openxmlformats-officedocument.presentationml.notesSlide+xml"/>
  <Override PartName="/ppt/tags/tag108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notesSlides/notesSlide3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2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8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39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57"/>
  </p:notesMasterIdLst>
  <p:handoutMasterIdLst>
    <p:handoutMasterId r:id="rId58"/>
  </p:handoutMasterIdLst>
  <p:sldIdLst>
    <p:sldId id="256" r:id="rId4"/>
    <p:sldId id="308" r:id="rId5"/>
    <p:sldId id="500" r:id="rId6"/>
    <p:sldId id="501" r:id="rId7"/>
    <p:sldId id="374" r:id="rId8"/>
    <p:sldId id="375" r:id="rId9"/>
    <p:sldId id="424" r:id="rId10"/>
    <p:sldId id="427" r:id="rId11"/>
    <p:sldId id="428" r:id="rId12"/>
    <p:sldId id="498" r:id="rId13"/>
    <p:sldId id="429" r:id="rId14"/>
    <p:sldId id="430" r:id="rId15"/>
    <p:sldId id="499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373" r:id="rId27"/>
    <p:sldId id="401" r:id="rId28"/>
    <p:sldId id="403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2" r:id="rId39"/>
    <p:sldId id="453" r:id="rId40"/>
    <p:sldId id="454" r:id="rId41"/>
    <p:sldId id="455" r:id="rId42"/>
    <p:sldId id="456" r:id="rId43"/>
    <p:sldId id="497" r:id="rId44"/>
    <p:sldId id="457" r:id="rId45"/>
    <p:sldId id="458" r:id="rId46"/>
    <p:sldId id="459" r:id="rId47"/>
    <p:sldId id="460" r:id="rId48"/>
    <p:sldId id="461" r:id="rId49"/>
    <p:sldId id="465" r:id="rId50"/>
    <p:sldId id="466" r:id="rId51"/>
    <p:sldId id="467" r:id="rId52"/>
    <p:sldId id="468" r:id="rId53"/>
    <p:sldId id="469" r:id="rId54"/>
    <p:sldId id="470" r:id="rId55"/>
    <p:sldId id="471" r:id="rId5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erton, Tracy L" initials="FTL" lastIdx="6" clrIdx="0">
    <p:extLst/>
  </p:cmAuthor>
  <p:cmAuthor id="2" name="Tony Cahill" initials="AT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15" autoAdjust="0"/>
  </p:normalViewPr>
  <p:slideViewPr>
    <p:cSldViewPr>
      <p:cViewPr>
        <p:scale>
          <a:sx n="51" d="100"/>
          <a:sy n="51" d="100"/>
        </p:scale>
        <p:origin x="1158" y="2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16D0186-3326-455F-B135-36329AFAAD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EBA8DFE-8B70-42C3-B58F-F1C6856B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E5E56-1736-45FD-8B27-2A042D027E8C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568053-CE99-4BB6-9793-35EDC1846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5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7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9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2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1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2B6DD1-C203-4A1E-8166-145A0181457F}" type="slidenum">
              <a:rPr lang="en-US" smtClean="0">
                <a:latin typeface="Arial" pitchFamily="34" charset="0"/>
                <a:ea typeface="ＭＳ Ｐゴシック" pitchFamily="1" charset="-128"/>
              </a:rPr>
              <a:pPr/>
              <a:t>4</a:t>
            </a:fld>
            <a:endParaRPr lang="en-US" smtClean="0">
              <a:latin typeface="Arial" pitchFamily="34" charset="0"/>
              <a:ea typeface="ＭＳ Ｐゴシック" pitchFamily="1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20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7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4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5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1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9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5D9A850-B31D-4878-A803-1F4F35B0E5B8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56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8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8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6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8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58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5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9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8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8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7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11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0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DACDA74-766B-4A07-9CFB-73B9AC923F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553-3383-4C30-BA1C-D14591957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1CF51-4A3C-4BB0-A0E9-FD373EEE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327D-3FFA-4077-BB8D-17ACAEE65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C8A8-1B82-4A9F-AAAB-C45D3CDC8C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4752B-1B03-4BDA-A0CF-E5CE10A19D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6458-DFB3-4B41-91BB-862E9B8E1A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CBF91-E5F2-4F2C-B120-4706E68A8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BF56-F9A1-4A74-A5E3-6126F1362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582E-DE05-4855-9B92-E2A02E92A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A8893-B02F-48E8-BFF7-EF9FEFFA4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1A52D810-FCED-43FE-A4EF-8CECD0655B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D0E02C8-D195-4672-8623-1F4AD1028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DACDA74-766B-4A07-9CFB-73B9AC923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553-3383-4C30-BA1C-D14591957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1CF51-4A3C-4BB0-A0E9-FD373EEEC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327D-3FFA-4077-BB8D-17ACAEE65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C8A8-1B82-4A9F-AAAB-C45D3CDC8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4752B-1B03-4BDA-A0CF-E5CE10A19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6458-DFB3-4B41-91BB-862E9B8E1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CBF91-E5F2-4F2C-B120-4706E68A8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BF56-F9A1-4A74-A5E3-6126F1362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582E-DE05-4855-9B92-E2A02E92A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A8893-B02F-48E8-BFF7-EF9FEFFA4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1A52D810-FCED-43FE-A4EF-8CECD0655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D0E02C8-D195-4672-8623-1F4AD102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fld id="{FA7C84A3-DCE9-4C7B-A368-B49E8EFFF805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E86EA4CB-111A-45DF-84BD-E0F53CA686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E86EA4CB-111A-45DF-84BD-E0F53CA68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667500" y="6362700"/>
            <a:ext cx="2222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i="1">
                <a:solidFill>
                  <a:srgbClr val="800000"/>
                </a:solidFill>
                <a:latin typeface="Times New Roman" pitchFamily="18" charset="0"/>
              </a:rPr>
              <a:t>June 17,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12.emf"/><Relationship Id="rId4" Type="http://schemas.openxmlformats.org/officeDocument/2006/relationships/tags" Target="../tags/tag13.xml"/><Relationship Id="rId9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8.xml"/><Relationship Id="rId7" Type="http://schemas.openxmlformats.org/officeDocument/2006/relationships/image" Target="../media/image13.emf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0.xml"/><Relationship Id="rId7" Type="http://schemas.openxmlformats.org/officeDocument/2006/relationships/image" Target="../media/image13.emf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00.png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23.xml"/><Relationship Id="rId7" Type="http://schemas.openxmlformats.org/officeDocument/2006/relationships/image" Target="../media/image14.emf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25.xml"/><Relationship Id="rId7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27.xml"/><Relationship Id="rId7" Type="http://schemas.openxmlformats.org/officeDocument/2006/relationships/oleObject" Target="../embeddings/oleObject12.bin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29.xml"/><Relationship Id="rId7" Type="http://schemas.openxmlformats.org/officeDocument/2006/relationships/oleObject" Target="../embeddings/oleObject13.bin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30.xml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6.emf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35.xml"/><Relationship Id="rId1" Type="http://schemas.openxmlformats.org/officeDocument/2006/relationships/vmlDrawing" Target="../drawings/vmlDrawing9.v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3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3tx4v0i7MA" TargetMode="External"/><Relationship Id="rId2" Type="http://schemas.openxmlformats.org/officeDocument/2006/relationships/hyperlink" Target="https://www.youtube.com/watch?v=3m4bxse2JE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6YDHBFVIvI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46.xml"/><Relationship Id="rId7" Type="http://schemas.openxmlformats.org/officeDocument/2006/relationships/oleObject" Target="../embeddings/oleObject15.bin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19.emf"/><Relationship Id="rId2" Type="http://schemas.openxmlformats.org/officeDocument/2006/relationships/tags" Target="../tags/tag4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20.emf"/><Relationship Id="rId2" Type="http://schemas.openxmlformats.org/officeDocument/2006/relationships/tags" Target="../tags/tag5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53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52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2.wmf"/><Relationship Id="rId5" Type="http://schemas.openxmlformats.org/officeDocument/2006/relationships/tags" Target="../tags/tag55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54.xml"/><Relationship Id="rId9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3" Type="http://schemas.openxmlformats.org/officeDocument/2006/relationships/tags" Target="../tags/tag57.xml"/><Relationship Id="rId7" Type="http://schemas.openxmlformats.org/officeDocument/2006/relationships/notesSlide" Target="../notesSlides/notesSlide21.xml"/><Relationship Id="rId12" Type="http://schemas.openxmlformats.org/officeDocument/2006/relationships/oleObject" Target="../embeddings/oleObject22.bin"/><Relationship Id="rId2" Type="http://schemas.openxmlformats.org/officeDocument/2006/relationships/tags" Target="../tags/tag56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3.wmf"/><Relationship Id="rId5" Type="http://schemas.openxmlformats.org/officeDocument/2006/relationships/tags" Target="../tags/tag59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58.xml"/><Relationship Id="rId9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61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5.wmf"/><Relationship Id="rId5" Type="http://schemas.openxmlformats.org/officeDocument/2006/relationships/tags" Target="../tags/tag63.xml"/><Relationship Id="rId10" Type="http://schemas.openxmlformats.org/officeDocument/2006/relationships/oleObject" Target="../embeddings/oleObject24.bin"/><Relationship Id="rId4" Type="http://schemas.openxmlformats.org/officeDocument/2006/relationships/tags" Target="../tags/tag62.xml"/><Relationship Id="rId9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6.wmf"/><Relationship Id="rId2" Type="http://schemas.openxmlformats.org/officeDocument/2006/relationships/tags" Target="../tags/tag6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68.xml"/><Relationship Id="rId11" Type="http://schemas.openxmlformats.org/officeDocument/2006/relationships/oleObject" Target="../embeddings/oleObject26.bin"/><Relationship Id="rId5" Type="http://schemas.openxmlformats.org/officeDocument/2006/relationships/tags" Target="../tags/tag67.xml"/><Relationship Id="rId10" Type="http://schemas.openxmlformats.org/officeDocument/2006/relationships/image" Target="../media/image21.emf"/><Relationship Id="rId4" Type="http://schemas.openxmlformats.org/officeDocument/2006/relationships/tags" Target="../tags/tag66.xml"/><Relationship Id="rId9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70.xml"/><Relationship Id="rId7" Type="http://schemas.openxmlformats.org/officeDocument/2006/relationships/oleObject" Target="../embeddings/oleObject27.bin"/><Relationship Id="rId2" Type="http://schemas.openxmlformats.org/officeDocument/2006/relationships/tags" Target="../tags/tag69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1.xml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73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2.bin"/><Relationship Id="rId3" Type="http://schemas.openxmlformats.org/officeDocument/2006/relationships/tags" Target="../tags/tag77.xml"/><Relationship Id="rId21" Type="http://schemas.openxmlformats.org/officeDocument/2006/relationships/image" Target="../media/image32.wmf"/><Relationship Id="rId7" Type="http://schemas.openxmlformats.org/officeDocument/2006/relationships/tags" Target="../tags/tag81.xml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0.wmf"/><Relationship Id="rId2" Type="http://schemas.openxmlformats.org/officeDocument/2006/relationships/tags" Target="../tags/tag76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9.v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26.xml"/><Relationship Id="rId5" Type="http://schemas.openxmlformats.org/officeDocument/2006/relationships/tags" Target="../tags/tag79.xml"/><Relationship Id="rId15" Type="http://schemas.openxmlformats.org/officeDocument/2006/relationships/image" Target="../media/image28.wmf"/><Relationship Id="rId23" Type="http://schemas.openxmlformats.org/officeDocument/2006/relationships/image" Target="../media/image33.w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1.wmf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oleObject" Target="../embeddings/oleObject35.bin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notesSlide" Target="../notesSlides/notesSlide27.xml"/><Relationship Id="rId2" Type="http://schemas.openxmlformats.org/officeDocument/2006/relationships/tags" Target="../tags/tag84.xml"/><Relationship Id="rId1" Type="http://schemas.openxmlformats.org/officeDocument/2006/relationships/vmlDrawing" Target="../drawings/vmlDrawing20.v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3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6.wmf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8.wmf"/><Relationship Id="rId2" Type="http://schemas.openxmlformats.org/officeDocument/2006/relationships/tags" Target="../tags/tag93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21.vml"/><Relationship Id="rId6" Type="http://schemas.openxmlformats.org/officeDocument/2006/relationships/tags" Target="../tags/tag97.xml"/><Relationship Id="rId11" Type="http://schemas.openxmlformats.org/officeDocument/2006/relationships/image" Target="../media/image35.emf"/><Relationship Id="rId5" Type="http://schemas.openxmlformats.org/officeDocument/2006/relationships/tags" Target="../tags/tag96.xml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6.bin"/><Relationship Id="rId4" Type="http://schemas.openxmlformats.org/officeDocument/2006/relationships/tags" Target="../tags/tag95.xml"/><Relationship Id="rId9" Type="http://schemas.openxmlformats.org/officeDocument/2006/relationships/notesSlide" Target="../notesSlides/notesSlide28.xml"/><Relationship Id="rId1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oleObject" Target="../embeddings/oleObject40.bin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notesSlide" Target="../notesSlides/notesSlide29.xml"/><Relationship Id="rId2" Type="http://schemas.openxmlformats.org/officeDocument/2006/relationships/tags" Target="../tags/tag99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3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111.xml"/><Relationship Id="rId7" Type="http://schemas.openxmlformats.org/officeDocument/2006/relationships/oleObject" Target="../embeddings/oleObject41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58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image" Target="../media/image62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63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8.xml"/><Relationship Id="rId7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ENGR 216 – Spring 2019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286000"/>
          </a:xfrm>
        </p:spPr>
        <p:txBody>
          <a:bodyPr/>
          <a:lstStyle/>
          <a:p>
            <a:r>
              <a:rPr lang="en-US" sz="2000" dirty="0" smtClean="0"/>
              <a:t>Class 04</a:t>
            </a:r>
          </a:p>
          <a:p>
            <a:endParaRPr lang="en-US" sz="2000" dirty="0" smtClean="0"/>
          </a:p>
          <a:p>
            <a:r>
              <a:rPr lang="en-US" sz="2000" dirty="0" smtClean="0"/>
              <a:t>Descriptive Statistics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to count frequency in bins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'c:\work\peanut.csv'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major = []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major axis lengths of the peanuts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minor = []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minor axis lengths of the peanuts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header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(row[0])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(float(row[1]))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minor.append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(float(row[2]))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now make a histogram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npMajor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np.asarray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(major)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bin_edges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npMajor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bins=[10,12,14,16,18,20,22,24,26])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bin_edges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2464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Diameter of a Peanut Crop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4876800"/>
            <a:ext cx="54102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6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you find interesting about the first three descriptive statistics?</a:t>
            </a:r>
          </a:p>
          <a:p>
            <a:r>
              <a:rPr lang="en-US" dirty="0" smtClean="0"/>
              <a:t>What does this tell us about our data?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16002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    =   18.13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Median   =   18.18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     =   18.19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Variance =    4.07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Dev  =    2.02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Minimum  =   11.23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Maximum  =   25.03</a:t>
            </a:r>
          </a:p>
        </p:txBody>
      </p:sp>
    </p:spTree>
    <p:extLst>
      <p:ext uri="{BB962C8B-B14F-4D97-AF65-F5344CB8AC3E}">
        <p14:creationId xmlns:p14="http://schemas.microsoft.com/office/powerpoint/2010/main" val="42118764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Making a Histogram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143000"/>
            <a:ext cx="7239000" cy="54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34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to plot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'c:\work\peanut.csv'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major = []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major axis lengths of the peanuts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minor = []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minor axis lengths of the peanuts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header</a:t>
            </a:r>
            <a:b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sampleNo.append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(row[0])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(float(row[1]))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minor.append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(float(row[2]))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bins, patches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npMajor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bins=[10,12,14,16,18,20,22,24,26])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'Major Diameter (mm)'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'Frequency'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'Peanut Sample'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58856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500" y="1143000"/>
            <a:ext cx="7239000" cy="5418563"/>
          </a:xfrm>
          <a:prstGeom prst="rect">
            <a:avLst/>
          </a:prstGeom>
        </p:spPr>
      </p:pic>
      <p:sp>
        <p:nvSpPr>
          <p:cNvPr id="11267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133600" y="5867400"/>
            <a:ext cx="762000" cy="76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895600" y="4419600"/>
            <a:ext cx="723900" cy="1447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619500" y="2362200"/>
            <a:ext cx="723900" cy="2057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343400" y="1828800"/>
            <a:ext cx="7239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039591" y="1828800"/>
            <a:ext cx="751609" cy="2514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791200" y="4343400"/>
            <a:ext cx="696191" cy="1371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487391" y="5715000"/>
            <a:ext cx="6477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of Data – Central Tendency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837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Team Exercise 5.1.1 - Probability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12041" y="1148862"/>
            <a:ext cx="8726488" cy="4684713"/>
          </a:xfrm>
        </p:spPr>
        <p:txBody>
          <a:bodyPr/>
          <a:lstStyle/>
          <a:p>
            <a:r>
              <a:rPr lang="en-US" dirty="0" smtClean="0"/>
              <a:t>Histograms can be used to determine the probability of a value falling into a given classification.  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50933"/>
              </p:ext>
            </p:extLst>
          </p:nvPr>
        </p:nvGraphicFramePr>
        <p:xfrm>
          <a:off x="39688" y="2270224"/>
          <a:ext cx="516582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0" name="Chart" r:id="rId6" imgW="8190000" imgH="4623840" progId="Excel.Sheet.8">
                  <p:embed/>
                </p:oleObj>
              </mc:Choice>
              <mc:Fallback>
                <p:oleObj name="Chart" r:id="rId6" imgW="8190000" imgH="46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8" y="2270224"/>
                        <a:ext cx="5165822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5181600" y="2057400"/>
            <a:ext cx="4038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000" dirty="0" smtClean="0">
                <a:latin typeface="Times New Roman" pitchFamily="18" charset="0"/>
              </a:rPr>
              <a:t>Given the histogram illustrating the sample of 231 peanuts, what is the probability of sampling another peanut with a major diameter in the range of 20-22 mm?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3733800" y="2209800"/>
            <a:ext cx="1447800" cy="228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34300"/>
              </p:ext>
            </p:extLst>
          </p:nvPr>
        </p:nvGraphicFramePr>
        <p:xfrm>
          <a:off x="6021387" y="3847378"/>
          <a:ext cx="2513013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name="Worksheet" r:id="rId8" imgW="1225800" imgH="1441397" progId="Excel.Sheet.8">
                  <p:embed/>
                </p:oleObj>
              </mc:Choice>
              <mc:Fallback>
                <p:oleObj name="Worksheet" r:id="rId8" imgW="1225800" imgH="144139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7" y="3847378"/>
                        <a:ext cx="2513013" cy="2957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1217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Team Exercise 5.1.1 - Probability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143000"/>
            <a:ext cx="8726488" cy="4684713"/>
          </a:xfrm>
        </p:spPr>
        <p:txBody>
          <a:bodyPr/>
          <a:lstStyle/>
          <a:p>
            <a:r>
              <a:rPr lang="en-US" dirty="0" smtClean="0"/>
              <a:t>Histograms can be used to used to determine the probability of a value falling into a given classification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48531"/>
              </p:ext>
            </p:extLst>
          </p:nvPr>
        </p:nvGraphicFramePr>
        <p:xfrm>
          <a:off x="293688" y="1720850"/>
          <a:ext cx="373380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4" name="Worksheet" r:id="rId6" imgW="8190000" imgH="4623840" progId="Excel.Sheet.8">
                  <p:embed/>
                </p:oleObj>
              </mc:Choice>
              <mc:Fallback>
                <p:oleObj name="Worksheet" r:id="rId6" imgW="8190000" imgH="46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720850"/>
                        <a:ext cx="3733800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4648200" y="2133600"/>
            <a:ext cx="4495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>
                <a:latin typeface="Times New Roman" pitchFamily="18" charset="0"/>
              </a:rPr>
              <a:t>This area represents the probability of the major diameter of a peanut being between 20.00 and 21.99 </a:t>
            </a:r>
            <a:r>
              <a:rPr lang="en-US" sz="2800" dirty="0" smtClean="0">
                <a:latin typeface="Times New Roman" pitchFamily="18" charset="0"/>
              </a:rPr>
              <a:t>mm.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2895600" y="2971800"/>
            <a:ext cx="1752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4419600"/>
            <a:ext cx="37338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With enough points we can construct a histogram and identify what percentage of the total points fall within a specific category (or categories).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10800000">
            <a:off x="457200" y="3313175"/>
            <a:ext cx="3124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904009" y="27605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561605"/>
              </p:ext>
            </p:extLst>
          </p:nvPr>
        </p:nvGraphicFramePr>
        <p:xfrm>
          <a:off x="104776" y="4343400"/>
          <a:ext cx="213666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5" name="Worksheet" r:id="rId8" imgW="1225800" imgH="1441397" progId="Excel.Sheet.8">
                  <p:embed/>
                </p:oleObj>
              </mc:Choice>
              <mc:Fallback>
                <p:oleObj name="Worksheet" r:id="rId8" imgW="1225800" imgH="144139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6" y="4343400"/>
                        <a:ext cx="2136668" cy="251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3406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379329"/>
              </p:ext>
            </p:extLst>
          </p:nvPr>
        </p:nvGraphicFramePr>
        <p:xfrm>
          <a:off x="5726545" y="1447800"/>
          <a:ext cx="301885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8" name="Worksheet" r:id="rId5" imgW="1225800" imgH="1441397" progId="Excel.Sheet.8">
                  <p:embed/>
                </p:oleObj>
              </mc:Choice>
              <mc:Fallback>
                <p:oleObj name="Worksheet" r:id="rId5" imgW="1225800" imgH="144139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545" y="1447800"/>
                        <a:ext cx="3018852" cy="3552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Probability</a:t>
            </a:r>
          </a:p>
        </p:txBody>
      </p:sp>
      <p:graphicFrame>
        <p:nvGraphicFramePr>
          <p:cNvPr id="273413" name="Object 2"/>
          <p:cNvGraphicFramePr>
            <a:graphicFrameLocks noChangeAspect="1"/>
          </p:cNvGraphicFramePr>
          <p:nvPr/>
        </p:nvGraphicFramePr>
        <p:xfrm>
          <a:off x="914400" y="1447800"/>
          <a:ext cx="4674198" cy="337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Chart" r:id="rId7" imgW="8190000" imgH="4623840" progId="Excel.Sheet.8">
                  <p:embed/>
                </p:oleObj>
              </mc:Choice>
              <mc:Fallback>
                <p:oleObj name="Chart" r:id="rId7" imgW="8190000" imgH="46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4674198" cy="3378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 rot="10800000">
            <a:off x="1263073" y="3454399"/>
            <a:ext cx="3124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709882" y="301451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4828424"/>
                <a:ext cx="31686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231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=0.1429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28424"/>
                <a:ext cx="3168624" cy="6127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57200" y="5638800"/>
            <a:ext cx="8469932" cy="923330"/>
            <a:chOff x="457200" y="5638800"/>
            <a:chExt cx="8469932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886200" y="5715000"/>
                  <a:ext cx="5040932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𝑝𝑟𝑜𝑏𝑎𝑏𝑖𝑙𝑖𝑡𝑦</m:t>
                        </m:r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231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=0.1429∗100%=14.29%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5715000"/>
                  <a:ext cx="5040932" cy="6127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457200" y="5638800"/>
              <a:ext cx="3352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Sometimes it’s helpful to express probability as a percentage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3998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 5.1.2</a:t>
            </a:r>
            <a:endParaRPr lang="en-US" dirty="0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663761"/>
              </p:ext>
            </p:extLst>
          </p:nvPr>
        </p:nvGraphicFramePr>
        <p:xfrm>
          <a:off x="152400" y="2035275"/>
          <a:ext cx="59415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2" name="Chart" r:id="rId6" imgW="8190000" imgH="4623840" progId="Excel.Sheet.8">
                  <p:embed/>
                </p:oleObj>
              </mc:Choice>
              <mc:Fallback>
                <p:oleObj name="Chart" r:id="rId6" imgW="8190000" imgH="46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35275"/>
                        <a:ext cx="5941562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103292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 smtClean="0">
                <a:latin typeface="Times New Roman" pitchFamily="18" charset="0"/>
              </a:rPr>
              <a:t>What </a:t>
            </a:r>
            <a:r>
              <a:rPr lang="en-US" sz="2800" dirty="0">
                <a:latin typeface="Times New Roman" pitchFamily="18" charset="0"/>
              </a:rPr>
              <a:t>is the probability of a peanut having a major diameter between 16.00 and 19.99 mm?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12770" y="58041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231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536"/>
              </p:ext>
            </p:extLst>
          </p:nvPr>
        </p:nvGraphicFramePr>
        <p:xfrm>
          <a:off x="6092909" y="2162175"/>
          <a:ext cx="301885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name="Worksheet" r:id="rId8" imgW="1225800" imgH="1441397" progId="Excel.Sheet.8">
                  <p:embed/>
                </p:oleObj>
              </mc:Choice>
              <mc:Fallback>
                <p:oleObj name="Worksheet" r:id="rId8" imgW="1225800" imgH="144139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909" y="2162175"/>
                        <a:ext cx="3018852" cy="3552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8213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 5.1.2</a:t>
            </a:r>
            <a:endParaRPr lang="en-US" dirty="0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602560"/>
              </p:ext>
            </p:extLst>
          </p:nvPr>
        </p:nvGraphicFramePr>
        <p:xfrm>
          <a:off x="152400" y="2035275"/>
          <a:ext cx="59415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6" name="Chart" r:id="rId5" imgW="8190000" imgH="4623840" progId="Excel.Sheet.8">
                  <p:embed/>
                </p:oleObj>
              </mc:Choice>
              <mc:Fallback>
                <p:oleObj name="Chart" r:id="rId5" imgW="8190000" imgH="46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35275"/>
                        <a:ext cx="5941562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103292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 smtClean="0">
                <a:latin typeface="Times New Roman" pitchFamily="18" charset="0"/>
              </a:rPr>
              <a:t>What </a:t>
            </a:r>
            <a:r>
              <a:rPr lang="en-US" sz="2800" dirty="0">
                <a:latin typeface="Times New Roman" pitchFamily="18" charset="0"/>
              </a:rPr>
              <a:t>is the probability of a peanut having a major diameter between 16.00 and 19.99 mm?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12770" y="58041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231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5562600"/>
                <a:ext cx="246856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231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6840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62600"/>
                <a:ext cx="2468561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76600" y="556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p = 68.40%</a:t>
            </a:r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064295"/>
              </p:ext>
            </p:extLst>
          </p:nvPr>
        </p:nvGraphicFramePr>
        <p:xfrm>
          <a:off x="6092909" y="2078181"/>
          <a:ext cx="301885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7" name="Worksheet" r:id="rId8" imgW="1225800" imgH="1441397" progId="Excel.Sheet.8">
                  <p:embed/>
                </p:oleObj>
              </mc:Choice>
              <mc:Fallback>
                <p:oleObj name="Worksheet" r:id="rId8" imgW="1225800" imgH="144139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909" y="2078181"/>
                        <a:ext cx="3018852" cy="3552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2505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6627" grpId="0" bld="seriesEl" animBg="0"/>
      <p:bldP spid="8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basic statistics describing location and spread of a data set/distribution</a:t>
            </a:r>
          </a:p>
          <a:p>
            <a:r>
              <a:rPr lang="en-US" dirty="0"/>
              <a:t>How to use </a:t>
            </a:r>
            <a:r>
              <a:rPr lang="en-US" dirty="0" smtClean="0"/>
              <a:t>Python </a:t>
            </a:r>
            <a:r>
              <a:rPr lang="en-US" dirty="0"/>
              <a:t>functions for basic descriptive statistics</a:t>
            </a:r>
          </a:p>
          <a:p>
            <a:r>
              <a:rPr lang="en-US" dirty="0" smtClean="0"/>
              <a:t>An introduction to the Normal Distribution</a:t>
            </a:r>
          </a:p>
          <a:p>
            <a:r>
              <a:rPr lang="en-US" dirty="0" smtClean="0"/>
              <a:t>Understanding </a:t>
            </a:r>
            <a:r>
              <a:rPr lang="en-US" dirty="0"/>
              <a:t>how to do the equivalent Z-table calculations in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/>
              <a:t>Given a set of population normal-distribution parameters, how to determine the probability of a given range of </a:t>
            </a:r>
            <a:r>
              <a:rPr lang="en-US" dirty="0" smtClean="0"/>
              <a:t>outcomes</a:t>
            </a:r>
          </a:p>
          <a:p>
            <a:r>
              <a:rPr lang="en-US" dirty="0"/>
              <a:t>Use z-table calculations to compute a confidence interval on the mean with a specified degree of confidence given the population standard deviation and test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1" y="2098124"/>
            <a:ext cx="6248400" cy="4073775"/>
          </a:xfrm>
          <a:prstGeom prst="rect">
            <a:avLst/>
          </a:prstGeom>
        </p:spPr>
      </p:pic>
      <p:sp>
        <p:nvSpPr>
          <p:cNvPr id="9220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Team Exercise 5</a:t>
            </a:r>
            <a:r>
              <a:rPr lang="en-US" dirty="0" smtClean="0"/>
              <a:t>.1.3</a:t>
            </a:r>
            <a:br>
              <a:rPr lang="en-US" dirty="0" smtClean="0"/>
            </a:br>
            <a:r>
              <a:rPr lang="en-US" dirty="0" smtClean="0"/>
              <a:t>Relative Frequency Distribution</a:t>
            </a: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24722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 smtClean="0">
                <a:latin typeface="Times New Roman" pitchFamily="18" charset="0"/>
              </a:rPr>
              <a:t>What </a:t>
            </a:r>
            <a:r>
              <a:rPr lang="en-US" sz="2800" dirty="0">
                <a:latin typeface="Times New Roman" pitchFamily="18" charset="0"/>
              </a:rPr>
              <a:t>is the probability of a peanut having a major diameter between 16.00 and 19.99 mm?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105717"/>
              </p:ext>
            </p:extLst>
          </p:nvPr>
        </p:nvGraphicFramePr>
        <p:xfrm>
          <a:off x="6684961" y="2078181"/>
          <a:ext cx="2426799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1" name="Worksheet" r:id="rId7" imgW="1225800" imgH="1441397" progId="Excel.Sheet.8">
                  <p:embed/>
                </p:oleObj>
              </mc:Choice>
              <mc:Fallback>
                <p:oleObj name="Worksheet" r:id="rId7" imgW="1225800" imgH="144139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1" y="2078181"/>
                        <a:ext cx="2426799" cy="3552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54072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0528" y="53340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6788" y="434842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0.134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6552" y="28050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0.320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9328" y="244665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0.364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8475" y="427439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0.143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525333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0.022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8128" y="54102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366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1" y="2098124"/>
            <a:ext cx="6248400" cy="4073775"/>
          </a:xfrm>
          <a:prstGeom prst="rect">
            <a:avLst/>
          </a:prstGeom>
        </p:spPr>
      </p:pic>
      <p:sp>
        <p:nvSpPr>
          <p:cNvPr id="9220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Team Exercise 5</a:t>
            </a:r>
            <a:r>
              <a:rPr lang="en-US" dirty="0" smtClean="0"/>
              <a:t>.1.3</a:t>
            </a:r>
            <a:br>
              <a:rPr lang="en-US" dirty="0" smtClean="0"/>
            </a:br>
            <a:r>
              <a:rPr lang="en-US" dirty="0" smtClean="0"/>
              <a:t>Relative Frequency Distribution</a:t>
            </a:r>
          </a:p>
        </p:txBody>
      </p:sp>
      <p:sp>
        <p:nvSpPr>
          <p:cNvPr id="922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918494" y="2936250"/>
            <a:ext cx="9906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451355" y="3188102"/>
            <a:ext cx="334097" cy="1828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  <a:ea typeface="ヒラギノ角ゴ Pro W3" pitchFamily="16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024722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 smtClean="0">
                <a:latin typeface="Times New Roman" pitchFamily="18" charset="0"/>
              </a:rPr>
              <a:t>What </a:t>
            </a:r>
            <a:r>
              <a:rPr lang="en-US" sz="2800" dirty="0">
                <a:latin typeface="Times New Roman" pitchFamily="18" charset="0"/>
              </a:rPr>
              <a:t>is the probability of a peanut having a major diameter between 16.00 and 19.99 mm?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94479"/>
              </p:ext>
            </p:extLst>
          </p:nvPr>
        </p:nvGraphicFramePr>
        <p:xfrm>
          <a:off x="6684961" y="2078181"/>
          <a:ext cx="2426799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5" name="Worksheet" r:id="rId7" imgW="1225800" imgH="1441397" progId="Excel.Sheet.8">
                  <p:embed/>
                </p:oleObj>
              </mc:Choice>
              <mc:Fallback>
                <p:oleObj name="Worksheet" r:id="rId7" imgW="1225800" imgH="144139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1" y="2078181"/>
                        <a:ext cx="2426799" cy="3552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540722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0528" y="53340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6788" y="434842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0.134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6552" y="28050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0.320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4314" y="2933953"/>
                <a:ext cx="672428" cy="969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231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314" y="2933953"/>
                <a:ext cx="672428" cy="9694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6163" y="6303142"/>
                <a:ext cx="4691604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0.3204+0.3636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∗100%=68.40%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63" y="6303142"/>
                <a:ext cx="4691604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518" r="-518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469328" y="244665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0.364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8475" y="427439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0.143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525333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0.022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8128" y="54102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438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172254"/>
            <a:ext cx="8305800" cy="609600"/>
          </a:xfrm>
        </p:spPr>
        <p:txBody>
          <a:bodyPr/>
          <a:lstStyle/>
          <a:p>
            <a:r>
              <a:rPr lang="en-US" dirty="0" smtClean="0"/>
              <a:t>Exercise 5.1.3 Relative Frequency Distribution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447800"/>
            <a:ext cx="723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>
                <a:latin typeface="Times New Roman" pitchFamily="18" charset="0"/>
              </a:rPr>
              <a:t>Now given </a:t>
            </a:r>
            <a:r>
              <a:rPr lang="en-US" sz="2800" dirty="0" smtClean="0">
                <a:latin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</a:rPr>
              <a:t>probability of a peanut having a major diameter between 16.00 and 19.99 </a:t>
            </a:r>
            <a:r>
              <a:rPr lang="en-US" sz="2800" dirty="0" smtClean="0">
                <a:latin typeface="Times New Roman" pitchFamily="18" charset="0"/>
              </a:rPr>
              <a:t>mm - 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3505200"/>
            <a:ext cx="7239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>
                <a:latin typeface="Times New Roman" pitchFamily="18" charset="0"/>
              </a:rPr>
              <a:t>What if the question is reversed.  In a </a:t>
            </a:r>
            <a:r>
              <a:rPr lang="en-US" sz="2800" dirty="0" smtClean="0">
                <a:latin typeface="Times New Roman" pitchFamily="18" charset="0"/>
              </a:rPr>
              <a:t>sample batch </a:t>
            </a:r>
            <a:r>
              <a:rPr lang="en-US" sz="2800" dirty="0">
                <a:latin typeface="Times New Roman" pitchFamily="18" charset="0"/>
              </a:rPr>
              <a:t>of 2000 peanuts, how many </a:t>
            </a:r>
            <a:r>
              <a:rPr lang="en-US" sz="2800" dirty="0" smtClean="0">
                <a:latin typeface="Times New Roman" pitchFamily="18" charset="0"/>
              </a:rPr>
              <a:t>would we expect to </a:t>
            </a:r>
            <a:r>
              <a:rPr lang="en-US" sz="2800" dirty="0">
                <a:latin typeface="Times New Roman" pitchFamily="18" charset="0"/>
              </a:rPr>
              <a:t>have a major diameter between 16.00 and </a:t>
            </a:r>
            <a:r>
              <a:rPr lang="en-US" sz="2800" dirty="0" smtClean="0">
                <a:latin typeface="Times New Roman" pitchFamily="18" charset="0"/>
              </a:rPr>
              <a:t>19.99 </a:t>
            </a:r>
            <a:r>
              <a:rPr lang="en-US" sz="2800" dirty="0">
                <a:latin typeface="Times New Roman" pitchFamily="18" charset="0"/>
              </a:rPr>
              <a:t>mm?</a:t>
            </a:r>
          </a:p>
        </p:txBody>
      </p:sp>
      <p:sp>
        <p:nvSpPr>
          <p:cNvPr id="2867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40794" y="5355431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None/>
            </a:pPr>
            <a:r>
              <a:rPr lang="en-US" sz="2800" dirty="0" smtClean="0">
                <a:solidFill>
                  <a:srgbClr val="FF3300"/>
                </a:solidFill>
                <a:latin typeface="Times New Roman" pitchFamily="18" charset="0"/>
              </a:rPr>
              <a:t>2000*0.6840  = 1368</a:t>
            </a:r>
            <a:endParaRPr 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2719303"/>
                <a:ext cx="5639846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0.3204+0.3636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∗100%=68.40%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19303"/>
                <a:ext cx="563984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6" r="-216" b="-2539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1230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1000" y="1143000"/>
          <a:ext cx="8496300" cy="479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9" name="Chart" r:id="rId12" imgW="8190000" imgH="4623840" progId="Excel.Sheet.8">
                  <p:embed/>
                </p:oleObj>
              </mc:Choice>
              <mc:Fallback>
                <p:oleObj name="Chart" r:id="rId12" imgW="8190000" imgH="46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496300" cy="479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828800" y="4914900"/>
            <a:ext cx="939800" cy="38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781300" y="4267200"/>
            <a:ext cx="90170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683000" y="2755900"/>
            <a:ext cx="901700" cy="1511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4584700" y="2260600"/>
            <a:ext cx="927100" cy="495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11800" y="2247900"/>
            <a:ext cx="901700" cy="173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413500" y="3975100"/>
            <a:ext cx="901700" cy="876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315200" y="4851400"/>
            <a:ext cx="939800" cy="88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524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Histogram: Discrete Distribution Approaches Continuous Distribution</a:t>
            </a: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986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 descr="backwash"/>
          <p:cNvSpPr>
            <a:spLocks noGrp="1" noChangeArrowheads="1"/>
          </p:cNvSpPr>
          <p:nvPr>
            <p:ph type="title"/>
          </p:nvPr>
        </p:nvSpPr>
        <p:spPr>
          <a:xfrm>
            <a:off x="152400" y="46037"/>
            <a:ext cx="8991600" cy="944563"/>
          </a:xfrm>
        </p:spPr>
        <p:txBody>
          <a:bodyPr/>
          <a:lstStyle/>
          <a:p>
            <a:r>
              <a:rPr lang="en-US" dirty="0" smtClean="0">
                <a:cs typeface="ヒラギノ角ゴ Pro W3"/>
              </a:rPr>
              <a:t>Normal (Bell Shaped) Distribution </a:t>
            </a:r>
            <a:endParaRPr lang="en-US" sz="2000" dirty="0" smtClean="0">
              <a:cs typeface="ヒラギノ角ゴ Pro W3"/>
            </a:endParaRPr>
          </a:p>
        </p:txBody>
      </p:sp>
      <p:pic>
        <p:nvPicPr>
          <p:cNvPr id="18435" name="Picture 4" descr="probMode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14575" y="2224087"/>
            <a:ext cx="3862388" cy="3811588"/>
          </a:xfrm>
        </p:spPr>
      </p:pic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4262439" y="2338387"/>
            <a:ext cx="12700" cy="396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3652838" y="60340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3038475" y="60340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466975" y="60340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6096000" y="60340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5491163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48768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67200" y="4191000"/>
            <a:ext cx="609600" cy="1828800"/>
          </a:xfrm>
          <a:prstGeom prst="rect">
            <a:avLst/>
          </a:prstGeom>
          <a:solidFill>
            <a:srgbClr val="3366FF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76800" y="4191000"/>
            <a:ext cx="609600" cy="1828800"/>
          </a:xfrm>
          <a:prstGeom prst="rect">
            <a:avLst/>
          </a:prstGeom>
          <a:solidFill>
            <a:srgbClr val="3366FF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86400" y="4191000"/>
            <a:ext cx="609600" cy="1828800"/>
          </a:xfrm>
          <a:prstGeom prst="rect">
            <a:avLst/>
          </a:prstGeom>
          <a:solidFill>
            <a:srgbClr val="3366FF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2050" y="4191000"/>
            <a:ext cx="609600" cy="1828800"/>
          </a:xfrm>
          <a:prstGeom prst="rect">
            <a:avLst/>
          </a:prstGeom>
          <a:solidFill>
            <a:srgbClr val="3366FF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41650" y="4191000"/>
            <a:ext cx="609600" cy="1828800"/>
          </a:xfrm>
          <a:prstGeom prst="rect">
            <a:avLst/>
          </a:prstGeom>
          <a:solidFill>
            <a:srgbClr val="3366FF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51250" y="4191000"/>
            <a:ext cx="609600" cy="1828800"/>
          </a:xfrm>
          <a:prstGeom prst="rect">
            <a:avLst/>
          </a:prstGeom>
          <a:solidFill>
            <a:srgbClr val="3366FF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533400" y="60198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The majority of the total number of balls fall near the center, where the ball initially entered the Galton Machine (system).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E00CAA-0B1A-4E91-8859-523DC999F7E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far will the ball fall from where it is dropped into the system of evenly spaced pegs?</a:t>
            </a:r>
            <a:endParaRPr 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of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www.youtube.com/watch?v=3m4bxse2JEQ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www.youtube.com/watch?v=03tx4v0i7MA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www.youtube.com/watch?v=6YDHBFVIvIs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025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726488" cy="3886200"/>
          </a:xfrm>
        </p:spPr>
        <p:txBody>
          <a:bodyPr/>
          <a:lstStyle/>
          <a:p>
            <a:r>
              <a:rPr lang="en-US" dirty="0" smtClean="0"/>
              <a:t>Every time a ball hits a peg, it makes a (quasi) random movement to the right or the left.</a:t>
            </a:r>
          </a:p>
          <a:p>
            <a:r>
              <a:rPr lang="en-US" dirty="0" smtClean="0"/>
              <a:t>It can be shown that the sum of many random values will give you a normal distribution</a:t>
            </a:r>
            <a:r>
              <a:rPr lang="en-US" baseline="30000" dirty="0" smtClean="0"/>
              <a:t>*</a:t>
            </a:r>
            <a:r>
              <a:rPr lang="en-US" dirty="0" smtClean="0"/>
              <a:t> (technical term: Central Limit theorem)</a:t>
            </a:r>
          </a:p>
          <a:p>
            <a:r>
              <a:rPr lang="en-US" dirty="0" smtClean="0"/>
              <a:t>This is why the normal distribution shows up so much in statistics – we are surrounded by little random errors!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91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smtClean="0"/>
              <a:t>Certain mathematical conditions have to be met; usually they are.  Take a mathematical statistics course if you care to know about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045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Continuous Distributions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Histograms (a frequency distribution) can be approximated by means of a smooth curve  commonly called a continuous distribution (probability density function, PDF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probability associated with any interval is then related to area under the curve bounded by the interval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are many types of continuous distributions, but the most common one is the </a:t>
            </a:r>
            <a:r>
              <a:rPr lang="en-US" b="1" i="1" dirty="0">
                <a:solidFill>
                  <a:srgbClr val="FF9900"/>
                </a:solidFill>
              </a:rPr>
              <a:t>Normal Distribution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0075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447800"/>
            <a:ext cx="78232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9900"/>
                </a:solidFill>
              </a:rPr>
              <a:t>Normal Distribution</a:t>
            </a:r>
            <a:r>
              <a:rPr lang="en-US" dirty="0"/>
              <a:t> is one of the best-known continuous probability distributions.  It is also known as the </a:t>
            </a:r>
            <a:r>
              <a:rPr lang="en-US" i="1" dirty="0"/>
              <a:t>Gaussian</a:t>
            </a:r>
            <a:r>
              <a:rPr lang="en-US" dirty="0"/>
              <a:t> distribution, named in honor of Carl Friedrich Gauss (1777-1855), a mathematician  who used the distribution extensively to explain data from many physical phenomena.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10591031"/>
              </p:ext>
            </p:extLst>
          </p:nvPr>
        </p:nvGraphicFramePr>
        <p:xfrm>
          <a:off x="2241550" y="3886200"/>
          <a:ext cx="43561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quation" r:id="rId7" imgW="1345616" imgH="495085" progId="Equation.DSMT4">
                  <p:embed/>
                </p:oleObj>
              </mc:Choice>
              <mc:Fallback>
                <p:oleObj name="Equation" r:id="rId7" imgW="1345616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886200"/>
                        <a:ext cx="4356100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978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90600" y="1028700"/>
          <a:ext cx="7467600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7" name="Chart" r:id="rId6" imgW="7987680" imgH="5017680" progId="Excel.Sheet.8">
                  <p:embed/>
                </p:oleObj>
              </mc:Choice>
              <mc:Fallback>
                <p:oleObj name="Chart" r:id="rId6" imgW="7987680" imgH="50176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28700"/>
                        <a:ext cx="7467600" cy="469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04800" y="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9pPr>
          </a:lstStyle>
          <a:p>
            <a:r>
              <a:rPr lang="en-US" u="sng" kern="0" dirty="0" smtClean="0"/>
              <a:t>Normal Distribution</a:t>
            </a:r>
            <a:r>
              <a:rPr lang="en-US" kern="0" dirty="0" smtClean="0"/>
              <a:t>: Varying Standard Deviation for the Same Mean Value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24724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Foundations of Statistics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143000"/>
            <a:ext cx="8458200" cy="4525963"/>
          </a:xfrm>
        </p:spPr>
        <p:txBody>
          <a:bodyPr/>
          <a:lstStyle/>
          <a:p>
            <a:r>
              <a:rPr lang="en-US" sz="2800" u="sng" dirty="0" smtClean="0"/>
              <a:t>Descriptive Statistics </a:t>
            </a:r>
          </a:p>
          <a:p>
            <a:pPr lvl="1"/>
            <a:r>
              <a:rPr lang="en-US" sz="2400" dirty="0" smtClean="0"/>
              <a:t>Summarizes or </a:t>
            </a:r>
            <a:r>
              <a:rPr lang="en-US" sz="2400" dirty="0" smtClean="0"/>
              <a:t>without </a:t>
            </a:r>
            <a:r>
              <a:rPr lang="en-US" sz="2400" dirty="0" smtClean="0"/>
              <a:t>attempting to infer </a:t>
            </a:r>
            <a:r>
              <a:rPr lang="en-US" sz="2400" dirty="0" smtClean="0"/>
              <a:t>conclusions</a:t>
            </a:r>
            <a:endParaRPr lang="en-US" sz="2400" dirty="0" smtClean="0"/>
          </a:p>
          <a:p>
            <a:r>
              <a:rPr lang="en-US" sz="2800" u="sng" dirty="0" smtClean="0"/>
              <a:t>Inferential Statistics</a:t>
            </a:r>
          </a:p>
          <a:p>
            <a:pPr lvl="1"/>
            <a:r>
              <a:rPr lang="en-US" sz="2400" dirty="0" smtClean="0"/>
              <a:t>Statistical generalizations made about the data.</a:t>
            </a:r>
          </a:p>
          <a:p>
            <a:pPr lvl="2"/>
            <a:r>
              <a:rPr lang="en-US" sz="2000" dirty="0" smtClean="0"/>
              <a:t>Population – data set contains ALL members or events.</a:t>
            </a:r>
          </a:p>
          <a:p>
            <a:pPr lvl="2"/>
            <a:r>
              <a:rPr lang="en-US" sz="2000" dirty="0" smtClean="0"/>
              <a:t>Sample – a subset of a given population.</a:t>
            </a:r>
          </a:p>
          <a:p>
            <a:pPr lvl="1"/>
            <a:r>
              <a:rPr lang="en-US" sz="2600" dirty="0" smtClean="0"/>
              <a:t>May be used to predict future </a:t>
            </a:r>
            <a:r>
              <a:rPr lang="en-US" sz="2600" dirty="0" smtClean="0"/>
              <a:t>outcomes</a:t>
            </a:r>
          </a:p>
          <a:p>
            <a:r>
              <a:rPr lang="en-US" sz="2800" u="sng" dirty="0"/>
              <a:t>Measures of Central </a:t>
            </a:r>
            <a:r>
              <a:rPr lang="en-US" sz="2800" u="sng" dirty="0" smtClean="0"/>
              <a:t>Tendency</a:t>
            </a:r>
          </a:p>
          <a:p>
            <a:pPr lvl="1"/>
            <a:r>
              <a:rPr lang="en-US" dirty="0"/>
              <a:t>Mean, Median, </a:t>
            </a:r>
            <a:r>
              <a:rPr lang="en-US" dirty="0" smtClean="0"/>
              <a:t>Mode</a:t>
            </a:r>
          </a:p>
          <a:p>
            <a:r>
              <a:rPr lang="en-US" sz="2800" u="sng" dirty="0">
                <a:ea typeface="+mn-ea"/>
                <a:cs typeface="+mn-cs"/>
              </a:rPr>
              <a:t>Measures of Variation (Spread)</a:t>
            </a:r>
          </a:p>
          <a:p>
            <a:pPr lvl="1"/>
            <a:r>
              <a:rPr lang="en-US" dirty="0" smtClean="0"/>
              <a:t>Max / Min (Range), Variance, Standard Deviation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889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90600" y="1028700"/>
          <a:ext cx="7620000" cy="478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1" name="Chart" r:id="rId6" imgW="7863840" imgH="5073840" progId="Excel.Sheet.8">
                  <p:embed/>
                </p:oleObj>
              </mc:Choice>
              <mc:Fallback>
                <p:oleObj name="Chart" r:id="rId6" imgW="7863840" imgH="507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28700"/>
                        <a:ext cx="7620000" cy="478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04800" y="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9pPr>
          </a:lstStyle>
          <a:p>
            <a:r>
              <a:rPr lang="en-US" u="sng" kern="0" dirty="0" smtClean="0"/>
              <a:t>Normal Distribution</a:t>
            </a:r>
            <a:r>
              <a:rPr lang="en-US" kern="0" dirty="0" smtClean="0"/>
              <a:t>: Varying Mean Value</a:t>
            </a:r>
            <a:r>
              <a:rPr lang="en-US" kern="0" dirty="0"/>
              <a:t> </a:t>
            </a:r>
            <a:r>
              <a:rPr lang="en-US" kern="0" dirty="0" smtClean="0"/>
              <a:t>for the Same Standard </a:t>
            </a:r>
            <a:r>
              <a:rPr lang="en-US" kern="0" dirty="0"/>
              <a:t>Deviation </a:t>
            </a:r>
          </a:p>
        </p:txBody>
      </p:sp>
    </p:spTree>
    <p:extLst>
      <p:ext uri="{BB962C8B-B14F-4D97-AF65-F5344CB8AC3E}">
        <p14:creationId xmlns:p14="http://schemas.microsoft.com/office/powerpoint/2010/main" val="36251046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0639302"/>
              </p:ext>
            </p:extLst>
          </p:nvPr>
        </p:nvGraphicFramePr>
        <p:xfrm>
          <a:off x="1447800" y="1219200"/>
          <a:ext cx="6858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4" name="Chart" r:id="rId8" imgW="7863840" imgH="4511160" progId="Excel.Sheet.8">
                  <p:embed/>
                </p:oleObj>
              </mc:Choice>
              <mc:Fallback>
                <p:oleObj name="Chart" r:id="rId8" imgW="7863840" imgH="451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6858000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45820660"/>
              </p:ext>
            </p:extLst>
          </p:nvPr>
        </p:nvGraphicFramePr>
        <p:xfrm>
          <a:off x="838200" y="1143000"/>
          <a:ext cx="2374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5" name="Equation" r:id="rId10" imgW="1345616" imgH="495085" progId="Equation.DSMT4">
                  <p:embed/>
                </p:oleObj>
              </mc:Choice>
              <mc:Fallback>
                <p:oleObj name="Equation" r:id="rId10" imgW="1345616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2374900" cy="873125"/>
                      </a:xfrm>
                      <a:prstGeom prst="rect">
                        <a:avLst/>
                      </a:prstGeom>
                      <a:solidFill>
                        <a:srgbClr val="FF9900">
                          <a:alpha val="50195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48269" y="1699846"/>
            <a:ext cx="1905000" cy="1066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2200" y="5410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How is this used to compute the probability?</a:t>
            </a:r>
          </a:p>
        </p:txBody>
      </p:sp>
    </p:spTree>
    <p:extLst>
      <p:ext uri="{BB962C8B-B14F-4D97-AF65-F5344CB8AC3E}">
        <p14:creationId xmlns:p14="http://schemas.microsoft.com/office/powerpoint/2010/main" val="6989616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45075"/>
              </p:ext>
            </p:extLst>
          </p:nvPr>
        </p:nvGraphicFramePr>
        <p:xfrm>
          <a:off x="1219200" y="990600"/>
          <a:ext cx="6858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7" name="Chart" r:id="rId8" imgW="7863840" imgH="4511160" progId="Excel.Sheet.8">
                  <p:embed/>
                </p:oleObj>
              </mc:Choice>
              <mc:Fallback>
                <p:oleObj name="Chart" r:id="rId8" imgW="7863840" imgH="451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6858000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590800" y="5029200"/>
          <a:ext cx="46878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8" name="Equation" r:id="rId10" imgW="1954951" imgH="495085" progId="Equation.DSMT4">
                  <p:embed/>
                </p:oleObj>
              </mc:Choice>
              <mc:Fallback>
                <p:oleObj name="Equation" r:id="rId10" imgW="1954951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4687888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>
                                <a:alpha val="5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35933006"/>
              </p:ext>
            </p:extLst>
          </p:nvPr>
        </p:nvGraphicFramePr>
        <p:xfrm>
          <a:off x="304800" y="1095375"/>
          <a:ext cx="2374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9" name="Equation" r:id="rId12" imgW="1345616" imgH="495085" progId="Equation.DSMT4">
                  <p:embed/>
                </p:oleObj>
              </mc:Choice>
              <mc:Fallback>
                <p:oleObj name="Equation" r:id="rId12" imgW="1345616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95375"/>
                        <a:ext cx="2374900" cy="873125"/>
                      </a:xfrm>
                      <a:prstGeom prst="rect">
                        <a:avLst/>
                      </a:prstGeom>
                      <a:solidFill>
                        <a:srgbClr val="FF9900">
                          <a:alpha val="50195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682630" y="1502629"/>
            <a:ext cx="2041769" cy="124057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7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8459444"/>
              </p:ext>
            </p:extLst>
          </p:nvPr>
        </p:nvGraphicFramePr>
        <p:xfrm>
          <a:off x="1066800" y="831902"/>
          <a:ext cx="6705600" cy="506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Chart" r:id="rId8" imgW="7863840" imgH="4511160" progId="Excel.Sheet.8">
                  <p:embed/>
                </p:oleObj>
              </mc:Choice>
              <mc:Fallback>
                <p:oleObj name="Chart" r:id="rId8" imgW="7863840" imgH="451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1902"/>
                        <a:ext cx="6705600" cy="5066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Freeform 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19400" y="2438400"/>
            <a:ext cx="2162175" cy="2195513"/>
          </a:xfrm>
          <a:custGeom>
            <a:avLst/>
            <a:gdLst/>
            <a:ahLst/>
            <a:cxnLst>
              <a:cxn ang="0">
                <a:pos x="0" y="1380"/>
              </a:cxn>
              <a:cxn ang="0">
                <a:pos x="165" y="1362"/>
              </a:cxn>
              <a:cxn ang="0">
                <a:pos x="267" y="1335"/>
              </a:cxn>
              <a:cxn ang="0">
                <a:pos x="405" y="1290"/>
              </a:cxn>
              <a:cxn ang="0">
                <a:pos x="444" y="1260"/>
              </a:cxn>
              <a:cxn ang="0">
                <a:pos x="510" y="1209"/>
              </a:cxn>
              <a:cxn ang="0">
                <a:pos x="552" y="1173"/>
              </a:cxn>
              <a:cxn ang="0">
                <a:pos x="606" y="1119"/>
              </a:cxn>
              <a:cxn ang="0">
                <a:pos x="654" y="1056"/>
              </a:cxn>
              <a:cxn ang="0">
                <a:pos x="687" y="999"/>
              </a:cxn>
              <a:cxn ang="0">
                <a:pos x="729" y="951"/>
              </a:cxn>
              <a:cxn ang="0">
                <a:pos x="753" y="906"/>
              </a:cxn>
              <a:cxn ang="0">
                <a:pos x="783" y="867"/>
              </a:cxn>
              <a:cxn ang="0">
                <a:pos x="816" y="789"/>
              </a:cxn>
              <a:cxn ang="0">
                <a:pos x="876" y="684"/>
              </a:cxn>
              <a:cxn ang="0">
                <a:pos x="927" y="588"/>
              </a:cxn>
              <a:cxn ang="0">
                <a:pos x="984" y="468"/>
              </a:cxn>
              <a:cxn ang="0">
                <a:pos x="1041" y="360"/>
              </a:cxn>
              <a:cxn ang="0">
                <a:pos x="1092" y="273"/>
              </a:cxn>
              <a:cxn ang="0">
                <a:pos x="1131" y="198"/>
              </a:cxn>
              <a:cxn ang="0">
                <a:pos x="1176" y="144"/>
              </a:cxn>
              <a:cxn ang="0">
                <a:pos x="1224" y="81"/>
              </a:cxn>
              <a:cxn ang="0">
                <a:pos x="1275" y="39"/>
              </a:cxn>
              <a:cxn ang="0">
                <a:pos x="1317" y="15"/>
              </a:cxn>
              <a:cxn ang="0">
                <a:pos x="1362" y="0"/>
              </a:cxn>
              <a:cxn ang="0">
                <a:pos x="1362" y="1383"/>
              </a:cxn>
              <a:cxn ang="0">
                <a:pos x="0" y="1380"/>
              </a:cxn>
            </a:cxnLst>
            <a:rect l="0" t="0" r="r" b="b"/>
            <a:pathLst>
              <a:path w="1362" h="1383">
                <a:moveTo>
                  <a:pt x="0" y="1380"/>
                </a:moveTo>
                <a:lnTo>
                  <a:pt x="165" y="1362"/>
                </a:lnTo>
                <a:lnTo>
                  <a:pt x="267" y="1335"/>
                </a:lnTo>
                <a:lnTo>
                  <a:pt x="405" y="1290"/>
                </a:lnTo>
                <a:lnTo>
                  <a:pt x="444" y="1260"/>
                </a:lnTo>
                <a:lnTo>
                  <a:pt x="510" y="1209"/>
                </a:lnTo>
                <a:lnTo>
                  <a:pt x="552" y="1173"/>
                </a:lnTo>
                <a:lnTo>
                  <a:pt x="606" y="1119"/>
                </a:lnTo>
                <a:lnTo>
                  <a:pt x="654" y="1056"/>
                </a:lnTo>
                <a:lnTo>
                  <a:pt x="687" y="999"/>
                </a:lnTo>
                <a:lnTo>
                  <a:pt x="729" y="951"/>
                </a:lnTo>
                <a:lnTo>
                  <a:pt x="753" y="906"/>
                </a:lnTo>
                <a:lnTo>
                  <a:pt x="783" y="867"/>
                </a:lnTo>
                <a:lnTo>
                  <a:pt x="816" y="789"/>
                </a:lnTo>
                <a:lnTo>
                  <a:pt x="876" y="684"/>
                </a:lnTo>
                <a:lnTo>
                  <a:pt x="927" y="588"/>
                </a:lnTo>
                <a:lnTo>
                  <a:pt x="984" y="468"/>
                </a:lnTo>
                <a:lnTo>
                  <a:pt x="1041" y="360"/>
                </a:lnTo>
                <a:lnTo>
                  <a:pt x="1092" y="273"/>
                </a:lnTo>
                <a:lnTo>
                  <a:pt x="1131" y="198"/>
                </a:lnTo>
                <a:lnTo>
                  <a:pt x="1176" y="144"/>
                </a:lnTo>
                <a:lnTo>
                  <a:pt x="1224" y="81"/>
                </a:lnTo>
                <a:lnTo>
                  <a:pt x="1275" y="39"/>
                </a:lnTo>
                <a:lnTo>
                  <a:pt x="1317" y="15"/>
                </a:lnTo>
                <a:lnTo>
                  <a:pt x="1362" y="0"/>
                </a:lnTo>
                <a:lnTo>
                  <a:pt x="1362" y="1383"/>
                </a:lnTo>
                <a:lnTo>
                  <a:pt x="0" y="1380"/>
                </a:lnTo>
                <a:close/>
              </a:path>
            </a:pathLst>
          </a:custGeom>
          <a:solidFill>
            <a:srgbClr val="FF33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516188" y="5486400"/>
          <a:ext cx="4989512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Equation" r:id="rId10" imgW="2082800" imgH="495300" progId="Equation.DSMT4">
                  <p:embed/>
                </p:oleObj>
              </mc:Choice>
              <mc:Fallback>
                <p:oleObj name="Equation" r:id="rId10" imgW="2082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5486400"/>
                        <a:ext cx="4989512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>
                                <a:alpha val="5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304800" y="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9pPr>
          </a:lstStyle>
          <a:p>
            <a:r>
              <a:rPr lang="en-US" u="sng" kern="0" dirty="0" smtClean="0"/>
              <a:t>Normal Distribution</a:t>
            </a:r>
            <a:r>
              <a:rPr lang="en-US" kern="0" dirty="0" smtClean="0"/>
              <a:t>: </a:t>
            </a:r>
          </a:p>
          <a:p>
            <a:r>
              <a:rPr lang="en-US" kern="0" dirty="0" smtClean="0"/>
              <a:t>Integration from –infinity to the mean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830356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811856"/>
              </p:ext>
            </p:extLst>
          </p:nvPr>
        </p:nvGraphicFramePr>
        <p:xfrm>
          <a:off x="1143000" y="2590800"/>
          <a:ext cx="6858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6" name="Chart" r:id="rId9" imgW="7863840" imgH="4511160" progId="Excel.Sheet.8">
                  <p:embed/>
                </p:oleObj>
              </mc:Choice>
              <mc:Fallback>
                <p:oleObj name="Chart" r:id="rId9" imgW="7863840" imgH="451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6858000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26650104"/>
              </p:ext>
            </p:extLst>
          </p:nvPr>
        </p:nvGraphicFramePr>
        <p:xfrm>
          <a:off x="2133600" y="1675430"/>
          <a:ext cx="51736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7" name="Equation" r:id="rId11" imgW="2159000" imgH="495300" progId="Equation.DSMT4">
                  <p:embed/>
                </p:oleObj>
              </mc:Choice>
              <mc:Fallback>
                <p:oleObj name="Equation" r:id="rId11" imgW="2159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5430"/>
                        <a:ext cx="5173663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>
                                <a:alpha val="5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297680" y="4023360"/>
            <a:ext cx="1366838" cy="1828800"/>
          </a:xfrm>
          <a:custGeom>
            <a:avLst/>
            <a:gdLst/>
            <a:ahLst/>
            <a:cxnLst>
              <a:cxn ang="0">
                <a:pos x="0" y="1155"/>
              </a:cxn>
              <a:cxn ang="0">
                <a:pos x="0" y="588"/>
              </a:cxn>
              <a:cxn ang="0">
                <a:pos x="81" y="477"/>
              </a:cxn>
              <a:cxn ang="0">
                <a:pos x="156" y="336"/>
              </a:cxn>
              <a:cxn ang="0">
                <a:pos x="228" y="243"/>
              </a:cxn>
              <a:cxn ang="0">
                <a:pos x="282" y="153"/>
              </a:cxn>
              <a:cxn ang="0">
                <a:pos x="351" y="81"/>
              </a:cxn>
              <a:cxn ang="0">
                <a:pos x="411" y="36"/>
              </a:cxn>
              <a:cxn ang="0">
                <a:pos x="462" y="12"/>
              </a:cxn>
              <a:cxn ang="0">
                <a:pos x="504" y="0"/>
              </a:cxn>
              <a:cxn ang="0">
                <a:pos x="561" y="9"/>
              </a:cxn>
              <a:cxn ang="0">
                <a:pos x="597" y="18"/>
              </a:cxn>
              <a:cxn ang="0">
                <a:pos x="633" y="48"/>
              </a:cxn>
              <a:cxn ang="0">
                <a:pos x="672" y="84"/>
              </a:cxn>
              <a:cxn ang="0">
                <a:pos x="732" y="144"/>
              </a:cxn>
              <a:cxn ang="0">
                <a:pos x="774" y="213"/>
              </a:cxn>
              <a:cxn ang="0">
                <a:pos x="819" y="270"/>
              </a:cxn>
              <a:cxn ang="0">
                <a:pos x="843" y="324"/>
              </a:cxn>
              <a:cxn ang="0">
                <a:pos x="861" y="342"/>
              </a:cxn>
              <a:cxn ang="0">
                <a:pos x="861" y="1158"/>
              </a:cxn>
              <a:cxn ang="0">
                <a:pos x="0" y="1155"/>
              </a:cxn>
            </a:cxnLst>
            <a:rect l="0" t="0" r="r" b="b"/>
            <a:pathLst>
              <a:path w="861" h="1158">
                <a:moveTo>
                  <a:pt x="0" y="1155"/>
                </a:moveTo>
                <a:lnTo>
                  <a:pt x="0" y="588"/>
                </a:lnTo>
                <a:lnTo>
                  <a:pt x="81" y="477"/>
                </a:lnTo>
                <a:lnTo>
                  <a:pt x="156" y="336"/>
                </a:lnTo>
                <a:lnTo>
                  <a:pt x="228" y="243"/>
                </a:lnTo>
                <a:lnTo>
                  <a:pt x="282" y="153"/>
                </a:lnTo>
                <a:lnTo>
                  <a:pt x="351" y="81"/>
                </a:lnTo>
                <a:lnTo>
                  <a:pt x="411" y="36"/>
                </a:lnTo>
                <a:lnTo>
                  <a:pt x="462" y="12"/>
                </a:lnTo>
                <a:lnTo>
                  <a:pt x="504" y="0"/>
                </a:lnTo>
                <a:lnTo>
                  <a:pt x="561" y="9"/>
                </a:lnTo>
                <a:lnTo>
                  <a:pt x="597" y="18"/>
                </a:lnTo>
                <a:lnTo>
                  <a:pt x="633" y="48"/>
                </a:lnTo>
                <a:lnTo>
                  <a:pt x="672" y="84"/>
                </a:lnTo>
                <a:lnTo>
                  <a:pt x="732" y="144"/>
                </a:lnTo>
                <a:lnTo>
                  <a:pt x="774" y="213"/>
                </a:lnTo>
                <a:lnTo>
                  <a:pt x="819" y="270"/>
                </a:lnTo>
                <a:lnTo>
                  <a:pt x="843" y="324"/>
                </a:lnTo>
                <a:lnTo>
                  <a:pt x="861" y="342"/>
                </a:lnTo>
                <a:lnTo>
                  <a:pt x="861" y="1158"/>
                </a:lnTo>
                <a:lnTo>
                  <a:pt x="0" y="1155"/>
                </a:lnTo>
                <a:close/>
              </a:path>
            </a:pathLst>
          </a:custGeom>
          <a:solidFill>
            <a:srgbClr val="FF33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1066800"/>
            <a:ext cx="7858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Recall the peanut problem:  What if we wanted to know the probability of a diameter between 16 mm and 19.99 mm?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304800" y="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9pPr>
          </a:lstStyle>
          <a:p>
            <a:r>
              <a:rPr lang="en-US" u="sng" kern="0" dirty="0" smtClean="0"/>
              <a:t>Normal Distribution</a:t>
            </a:r>
            <a:r>
              <a:rPr lang="en-US" kern="0" dirty="0" smtClean="0"/>
              <a:t>: </a:t>
            </a:r>
          </a:p>
          <a:p>
            <a:r>
              <a:rPr lang="en-US" kern="0" dirty="0" smtClean="0"/>
              <a:t>Integration from 16 to 19.99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399102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4293499"/>
              </p:ext>
            </p:extLst>
          </p:nvPr>
        </p:nvGraphicFramePr>
        <p:xfrm>
          <a:off x="381000" y="1295400"/>
          <a:ext cx="51752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Equation" r:id="rId7" imgW="2159000" imgH="495300" progId="Equation.DSMT4">
                  <p:embed/>
                </p:oleObj>
              </mc:Choice>
              <mc:Fallback>
                <p:oleObj name="Equation" r:id="rId7" imgW="2159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5175250" cy="1185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04800" y="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Tahoma" charset="0"/>
              </a:defRPr>
            </a:lvl9pPr>
          </a:lstStyle>
          <a:p>
            <a:r>
              <a:rPr lang="en-US" u="sng" kern="0" dirty="0" smtClean="0"/>
              <a:t>Normal Distribution</a:t>
            </a:r>
            <a:r>
              <a:rPr lang="en-US" kern="0" dirty="0" smtClean="0"/>
              <a:t>: </a:t>
            </a:r>
          </a:p>
          <a:p>
            <a:r>
              <a:rPr lang="en-US" kern="0" dirty="0" smtClean="0"/>
              <a:t>Integration is not a trivial task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685800" y="2514600"/>
            <a:ext cx="8077200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Blip>
                <a:blip r:embed="rId9"/>
              </a:buBlip>
              <a:defRPr/>
            </a:pPr>
            <a:r>
              <a:rPr lang="en-US" sz="2400" kern="0" dirty="0"/>
              <a:t>What shall we do?</a:t>
            </a:r>
          </a:p>
          <a:p>
            <a:pPr marL="800100" lvl="1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9"/>
              </a:buBlip>
            </a:pPr>
            <a:r>
              <a:rPr lang="en-US" sz="2400" kern="0" dirty="0"/>
              <a:t>We need to integrate to get areas under the curve to get probabilities.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Blip>
                <a:blip r:embed="rId9"/>
              </a:buBlip>
              <a:defRPr/>
            </a:pPr>
            <a:endParaRPr lang="en-US" sz="2400" kern="0" dirty="0"/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Blip>
                <a:blip r:embed="rId9"/>
              </a:buBlip>
              <a:defRPr/>
            </a:pPr>
            <a:r>
              <a:rPr lang="en-US" sz="2400" kern="0" dirty="0"/>
              <a:t>Let’s normalize the distribution using a variable </a:t>
            </a:r>
            <a:r>
              <a:rPr lang="en-US" sz="2400" b="1" i="1" kern="0" dirty="0"/>
              <a:t>Z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Blip>
                <a:blip r:embed="rId9"/>
              </a:buBlip>
              <a:defRPr/>
            </a:pPr>
            <a:endParaRPr lang="en-US" sz="2400" kern="0" dirty="0"/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Blip>
                <a:blip r:embed="rId9"/>
              </a:buBlip>
              <a:defRPr/>
            </a:pPr>
            <a:r>
              <a:rPr lang="en-US" sz="2400" kern="0" dirty="0"/>
              <a:t>Let’s have someone integrate the normal distribution for varying values of </a:t>
            </a:r>
            <a:r>
              <a:rPr lang="en-US" sz="2400" b="1" i="1" kern="0" dirty="0"/>
              <a:t>Z</a:t>
            </a:r>
            <a:r>
              <a:rPr lang="en-US" sz="2400" kern="0" dirty="0"/>
              <a:t> and compile a table that is freely available from any number of different sources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Blip>
                <a:blip r:embed="rId9"/>
              </a:buBlip>
              <a:defRPr/>
            </a:pPr>
            <a:endParaRPr lang="en-US" sz="2400" kern="0" dirty="0"/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Blip>
                <a:blip r:embed="rId9"/>
              </a:buBlip>
              <a:defRPr/>
            </a:pPr>
            <a:r>
              <a:rPr lang="en-US" sz="2400" kern="0" dirty="0"/>
              <a:t>Whatever problem we have, we will normalize to the </a:t>
            </a:r>
            <a:r>
              <a:rPr lang="en-US" sz="2400" b="1" i="1" kern="0" dirty="0"/>
              <a:t>Z</a:t>
            </a:r>
            <a:r>
              <a:rPr lang="en-US" sz="2400" kern="0" dirty="0"/>
              <a:t> variable and simply read the integral results from a table</a:t>
            </a:r>
          </a:p>
        </p:txBody>
      </p:sp>
    </p:spTree>
    <p:extLst>
      <p:ext uri="{BB962C8B-B14F-4D97-AF65-F5344CB8AC3E}">
        <p14:creationId xmlns:p14="http://schemas.microsoft.com/office/powerpoint/2010/main" val="12232685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Standard Normal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4096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9593" y="1627802"/>
            <a:ext cx="7720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Assuming that a random variable is distributed normally with mean 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</a:rPr>
              <a:t> and standard deviation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dirty="0">
                <a:latin typeface="Times New Roman" pitchFamily="18" charset="0"/>
              </a:rPr>
              <a:t>, the transformation to the </a:t>
            </a:r>
            <a:r>
              <a:rPr lang="en-US" sz="2400" b="1" i="1" dirty="0">
                <a:solidFill>
                  <a:srgbClr val="FF9900"/>
                </a:solidFill>
                <a:latin typeface="Times New Roman" pitchFamily="18" charset="0"/>
              </a:rPr>
              <a:t>standard normal distribution</a:t>
            </a:r>
            <a:r>
              <a:rPr lang="en-US" sz="2400" dirty="0">
                <a:latin typeface="Times New Roman" pitchFamily="18" charset="0"/>
              </a:rPr>
              <a:t> is accomplished as follows: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4383989"/>
              </p:ext>
            </p:extLst>
          </p:nvPr>
        </p:nvGraphicFramePr>
        <p:xfrm>
          <a:off x="3594892" y="3015059"/>
          <a:ext cx="16494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Equation" r:id="rId8" imgW="609336" imgH="393529" progId="Equation.DSMT4">
                  <p:embed/>
                </p:oleObj>
              </mc:Choice>
              <mc:Fallback>
                <p:oleObj name="Equation" r:id="rId8" imgW="60933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2" y="3015059"/>
                        <a:ext cx="16494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26123" y="42672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Where it can be shown that </a:t>
            </a:r>
            <a:r>
              <a:rPr lang="en-US" sz="2400" i="1" dirty="0">
                <a:latin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</a:rPr>
              <a:t> has a mean equal to 0 and a variance equal to 1.  </a:t>
            </a:r>
          </a:p>
        </p:txBody>
      </p:sp>
    </p:spTree>
    <p:extLst>
      <p:ext uri="{BB962C8B-B14F-4D97-AF65-F5344CB8AC3E}">
        <p14:creationId xmlns:p14="http://schemas.microsoft.com/office/powerpoint/2010/main" val="36514544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dirty="0"/>
              <a:t>Z</a:t>
            </a:r>
            <a:r>
              <a:rPr lang="en-US" dirty="0"/>
              <a:t> Conversion?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76400" y="2819400"/>
          <a:ext cx="25781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4" name="Equation" r:id="rId12" imgW="1079032" imgH="393529" progId="Equation.DSMT4">
                  <p:embed/>
                </p:oleObj>
              </mc:Choice>
              <mc:Fallback>
                <p:oleObj name="Equation" r:id="rId12" imgW="107903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25781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7500" y="1803400"/>
          <a:ext cx="16494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5" name="Equation" r:id="rId14" imgW="609336" imgH="393529" progId="Equation.DSMT4">
                  <p:embed/>
                </p:oleObj>
              </mc:Choice>
              <mc:Fallback>
                <p:oleObj name="Equation" r:id="rId14" imgW="60933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803400"/>
                        <a:ext cx="16494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2133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if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76400" y="3733800"/>
          <a:ext cx="36433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6" name="Equation" r:id="rId16" imgW="1524000" imgH="419100" progId="Equation.DSMT4">
                  <p:embed/>
                </p:oleObj>
              </mc:Choice>
              <mc:Fallback>
                <p:oleObj name="Equation" r:id="rId16" imgW="1524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36433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76400" y="4648200"/>
          <a:ext cx="3886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7" name="Equation" r:id="rId18" imgW="1689100" imgH="419100" progId="Equation.DSMT4">
                  <p:embed/>
                </p:oleObj>
              </mc:Choice>
              <mc:Fallback>
                <p:oleObj name="Equation" r:id="rId18" imgW="1689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38862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76600" y="2057400"/>
            <a:ext cx="243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,  then one can say</a:t>
            </a:r>
          </a:p>
        </p:txBody>
      </p:sp>
      <p:grpSp>
        <p:nvGrpSpPr>
          <p:cNvPr id="2" name="Group 9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19200" y="5781675"/>
            <a:ext cx="6862763" cy="679450"/>
            <a:chOff x="768" y="3642"/>
            <a:chExt cx="4323" cy="42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68" y="3642"/>
              <a:ext cx="3750" cy="428"/>
              <a:chOff x="768" y="3642"/>
              <a:chExt cx="3750" cy="428"/>
            </a:xfrm>
          </p:grpSpPr>
          <p:sp>
            <p:nvSpPr>
              <p:cNvPr id="41995" name="Text Box 11"/>
              <p:cNvSpPr txBox="1">
                <a:spLocks noChangeArrowheads="1"/>
              </p:cNvSpPr>
              <p:nvPr/>
            </p:nvSpPr>
            <p:spPr bwMode="auto">
              <a:xfrm>
                <a:off x="768" y="3690"/>
                <a:ext cx="12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>
                    <a:latin typeface="Times New Roman" pitchFamily="18" charset="0"/>
                  </a:rPr>
                  <a:t>and similarly,  </a:t>
                </a:r>
              </a:p>
            </p:txBody>
          </p:sp>
          <p:graphicFrame>
            <p:nvGraphicFramePr>
              <p:cNvPr id="41996" name="Object 12"/>
              <p:cNvGraphicFramePr>
                <a:graphicFrameLocks noChangeAspect="1"/>
              </p:cNvGraphicFramePr>
              <p:nvPr/>
            </p:nvGraphicFramePr>
            <p:xfrm>
              <a:off x="2064" y="3642"/>
              <a:ext cx="1203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988" name="Equation" r:id="rId20" imgW="787400" imgH="279400" progId="Equation.DSMT4">
                      <p:embed/>
                    </p:oleObj>
                  </mc:Choice>
                  <mc:Fallback>
                    <p:oleObj name="Equation" r:id="rId20" imgW="787400" imgH="279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642"/>
                            <a:ext cx="1203" cy="4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7" name="Object 13"/>
              <p:cNvGraphicFramePr>
                <a:graphicFrameLocks noChangeAspect="1"/>
              </p:cNvGraphicFramePr>
              <p:nvPr/>
            </p:nvGraphicFramePr>
            <p:xfrm>
              <a:off x="3236" y="3648"/>
              <a:ext cx="1282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989" name="Equation" r:id="rId22" imgW="850531" imgH="279279" progId="Equation.DSMT4">
                      <p:embed/>
                    </p:oleObj>
                  </mc:Choice>
                  <mc:Fallback>
                    <p:oleObj name="Equation" r:id="rId22" imgW="850531" imgH="2792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6" y="3648"/>
                            <a:ext cx="1282" cy="4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4512" y="3674"/>
              <a:ext cx="5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</a:rPr>
                <a:t>etc….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3945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14400" y="990600"/>
          <a:ext cx="685800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Chart" r:id="rId13" imgW="7863840" imgH="4511160" progId="Excel.Sheet.8">
                  <p:embed/>
                </p:oleObj>
              </mc:Choice>
              <mc:Fallback>
                <p:oleObj name="Chart" r:id="rId13" imgW="7863840" imgH="451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6858000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953000" y="1905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24400" y="487680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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6885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0</a:t>
            </a:r>
            <a:endParaRPr lang="en-US" sz="2400" dirty="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810000" y="4705350"/>
            <a:ext cx="2387600" cy="1092200"/>
            <a:chOff x="2400" y="2964"/>
            <a:chExt cx="1504" cy="688"/>
          </a:xfrm>
        </p:grpSpPr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3456" y="3072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i="1" dirty="0" err="1">
                  <a:latin typeface="Symbol" pitchFamily="18" charset="2"/>
                  <a:sym typeface="Symbol" pitchFamily="18" charset="2"/>
                </a:rPr>
                <a:t>m</a:t>
              </a:r>
              <a:r>
                <a:rPr lang="en-US" sz="2400" dirty="0" err="1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2400" i="1" dirty="0" err="1">
                  <a:latin typeface="Symbol" pitchFamily="18" charset="2"/>
                  <a:sym typeface="Symbol" pitchFamily="18" charset="2"/>
                </a:rPr>
                <a:t>s</a:t>
              </a:r>
              <a:endParaRPr lang="en-US" sz="2400" i="1" dirty="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2400" y="3072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m-s</a:t>
              </a: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2640" y="29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3600" y="29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3580" y="33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496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-1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894844" y="4705350"/>
            <a:ext cx="4106182" cy="1085850"/>
            <a:chOff x="1941" y="2964"/>
            <a:chExt cx="2469" cy="684"/>
          </a:xfrm>
        </p:grpSpPr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3866" y="3072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m</a:t>
              </a:r>
              <a:r>
                <a:rPr lang="en-US" sz="2400" dirty="0">
                  <a:latin typeface="Symbol" pitchFamily="18" charset="2"/>
                  <a:sym typeface="Symbol" pitchFamily="18" charset="2"/>
                </a:rPr>
                <a:t>+2</a:t>
              </a: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s</a:t>
              </a: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1941" y="3072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m</a:t>
              </a:r>
              <a:r>
                <a:rPr lang="en-US" sz="2400" dirty="0">
                  <a:latin typeface="Symbol" pitchFamily="18" charset="2"/>
                  <a:sym typeface="Symbol" pitchFamily="18" charset="2"/>
                </a:rPr>
                <a:t>-2</a:t>
              </a: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s</a:t>
              </a: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216" y="29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095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4049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3027" name="Text Box 19"/>
            <p:cNvSpPr txBox="1">
              <a:spLocks noChangeArrowheads="1"/>
            </p:cNvSpPr>
            <p:nvPr/>
          </p:nvSpPr>
          <p:spPr bwMode="auto">
            <a:xfrm>
              <a:off x="2079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-2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43028" name="Text Box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90600" y="48768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x-scale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53340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z-scale</a:t>
            </a:r>
            <a:endParaRPr lang="en-US" sz="2400" dirty="0">
              <a:latin typeface="Times New Roman" pitchFamily="18" charset="0"/>
            </a:endParaRPr>
          </a:p>
        </p:txBody>
      </p:sp>
      <p:grpSp>
        <p:nvGrpSpPr>
          <p:cNvPr id="4" name="Group 22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067046" y="4705349"/>
            <a:ext cx="5847620" cy="1146461"/>
            <a:chOff x="1695" y="2964"/>
            <a:chExt cx="3048" cy="637"/>
          </a:xfrm>
        </p:grpSpPr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>
              <a:off x="4464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289" y="3048"/>
              <a:ext cx="4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m</a:t>
              </a:r>
              <a:r>
                <a:rPr lang="en-US" sz="2400" dirty="0">
                  <a:latin typeface="Symbol" pitchFamily="18" charset="2"/>
                  <a:sym typeface="Symbol" pitchFamily="18" charset="2"/>
                </a:rPr>
                <a:t>+3</a:t>
              </a: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s</a:t>
              </a:r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4391" y="33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>
              <a:off x="1889" y="29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1695" y="3059"/>
              <a:ext cx="4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m</a:t>
              </a:r>
              <a:r>
                <a:rPr lang="en-US" sz="2400" dirty="0">
                  <a:latin typeface="Symbol" pitchFamily="18" charset="2"/>
                  <a:sym typeface="Symbol" pitchFamily="18" charset="2"/>
                </a:rPr>
                <a:t>-3</a:t>
              </a:r>
              <a:r>
                <a:rPr lang="en-US" sz="2400" i="1" dirty="0">
                  <a:latin typeface="Symbol" pitchFamily="18" charset="2"/>
                  <a:sym typeface="Symbol" pitchFamily="18" charset="2"/>
                </a:rPr>
                <a:t>s</a:t>
              </a: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1730" y="331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-3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8049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38350" y="3803650"/>
            <a:ext cx="4495800" cy="3054350"/>
            <a:chOff x="1284" y="2396"/>
            <a:chExt cx="2832" cy="1924"/>
          </a:xfrm>
        </p:grpSpPr>
        <p:graphicFrame>
          <p:nvGraphicFramePr>
            <p:cNvPr id="44035" name="Object 3"/>
            <p:cNvGraphicFramePr>
              <a:graphicFrameLocks noChangeAspect="1"/>
            </p:cNvGraphicFramePr>
            <p:nvPr/>
          </p:nvGraphicFramePr>
          <p:xfrm>
            <a:off x="1284" y="2396"/>
            <a:ext cx="2832" cy="1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74" name="Chart" r:id="rId10" imgW="10743840" imgH="6345000" progId="Excel.Sheet.8">
                    <p:embed/>
                  </p:oleObj>
                </mc:Choice>
                <mc:Fallback>
                  <p:oleObj name="Chart" r:id="rId10" imgW="10743840" imgH="63450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2396"/>
                          <a:ext cx="2832" cy="1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1675" y="40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  <a:sym typeface="Symbol" pitchFamily="18" charset="2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2196" y="40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Symbol" pitchFamily="18" charset="2"/>
                  <a:sym typeface="Symbol" pitchFamily="18" charset="2"/>
                </a:rPr>
                <a:t>1</a:t>
              </a: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628" y="40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Symbol" pitchFamily="18" charset="2"/>
                  <a:sym typeface="Symbol" pitchFamily="18" charset="2"/>
                </a:rPr>
                <a:t>2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3108" y="40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Symbol" pitchFamily="18" charset="2"/>
                  <a:sym typeface="Symbol" pitchFamily="18" charset="2"/>
                </a:rPr>
                <a:t>3</a:t>
              </a:r>
            </a:p>
          </p:txBody>
        </p:sp>
      </p:grpSp>
      <p:grpSp>
        <p:nvGrpSpPr>
          <p:cNvPr id="3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743200" y="3810000"/>
            <a:ext cx="4329112" cy="2471738"/>
            <a:chOff x="1209" y="624"/>
            <a:chExt cx="2727" cy="1557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09" y="1005"/>
              <a:ext cx="903" cy="1176"/>
              <a:chOff x="1209" y="1005"/>
              <a:chExt cx="903" cy="1176"/>
            </a:xfrm>
          </p:grpSpPr>
          <p:sp>
            <p:nvSpPr>
              <p:cNvPr id="44042" name="Freeform 10"/>
              <p:cNvSpPr>
                <a:spLocks/>
              </p:cNvSpPr>
              <p:nvPr/>
            </p:nvSpPr>
            <p:spPr bwMode="auto">
              <a:xfrm>
                <a:off x="1209" y="1005"/>
                <a:ext cx="579" cy="1176"/>
              </a:xfrm>
              <a:custGeom>
                <a:avLst/>
                <a:gdLst/>
                <a:ahLst/>
                <a:cxnLst>
                  <a:cxn ang="0">
                    <a:pos x="0" y="1176"/>
                  </a:cxn>
                  <a:cxn ang="0">
                    <a:pos x="0" y="0"/>
                  </a:cxn>
                  <a:cxn ang="0">
                    <a:pos x="48" y="0"/>
                  </a:cxn>
                  <a:cxn ang="0">
                    <a:pos x="72" y="9"/>
                  </a:cxn>
                  <a:cxn ang="0">
                    <a:pos x="96" y="15"/>
                  </a:cxn>
                  <a:cxn ang="0">
                    <a:pos x="123" y="24"/>
                  </a:cxn>
                  <a:cxn ang="0">
                    <a:pos x="159" y="45"/>
                  </a:cxn>
                  <a:cxn ang="0">
                    <a:pos x="174" y="60"/>
                  </a:cxn>
                  <a:cxn ang="0">
                    <a:pos x="204" y="81"/>
                  </a:cxn>
                  <a:cxn ang="0">
                    <a:pos x="234" y="102"/>
                  </a:cxn>
                  <a:cxn ang="0">
                    <a:pos x="249" y="123"/>
                  </a:cxn>
                  <a:cxn ang="0">
                    <a:pos x="282" y="162"/>
                  </a:cxn>
                  <a:cxn ang="0">
                    <a:pos x="297" y="177"/>
                  </a:cxn>
                  <a:cxn ang="0">
                    <a:pos x="312" y="192"/>
                  </a:cxn>
                  <a:cxn ang="0">
                    <a:pos x="324" y="213"/>
                  </a:cxn>
                  <a:cxn ang="0">
                    <a:pos x="336" y="228"/>
                  </a:cxn>
                  <a:cxn ang="0">
                    <a:pos x="351" y="252"/>
                  </a:cxn>
                  <a:cxn ang="0">
                    <a:pos x="366" y="270"/>
                  </a:cxn>
                  <a:cxn ang="0">
                    <a:pos x="381" y="291"/>
                  </a:cxn>
                  <a:cxn ang="0">
                    <a:pos x="402" y="318"/>
                  </a:cxn>
                  <a:cxn ang="0">
                    <a:pos x="420" y="342"/>
                  </a:cxn>
                  <a:cxn ang="0">
                    <a:pos x="432" y="363"/>
                  </a:cxn>
                  <a:cxn ang="0">
                    <a:pos x="447" y="390"/>
                  </a:cxn>
                  <a:cxn ang="0">
                    <a:pos x="468" y="420"/>
                  </a:cxn>
                  <a:cxn ang="0">
                    <a:pos x="480" y="438"/>
                  </a:cxn>
                  <a:cxn ang="0">
                    <a:pos x="498" y="465"/>
                  </a:cxn>
                  <a:cxn ang="0">
                    <a:pos x="516" y="489"/>
                  </a:cxn>
                  <a:cxn ang="0">
                    <a:pos x="528" y="504"/>
                  </a:cxn>
                  <a:cxn ang="0">
                    <a:pos x="543" y="528"/>
                  </a:cxn>
                  <a:cxn ang="0">
                    <a:pos x="564" y="558"/>
                  </a:cxn>
                  <a:cxn ang="0">
                    <a:pos x="579" y="576"/>
                  </a:cxn>
                  <a:cxn ang="0">
                    <a:pos x="576" y="1173"/>
                  </a:cxn>
                  <a:cxn ang="0">
                    <a:pos x="0" y="1176"/>
                  </a:cxn>
                </a:cxnLst>
                <a:rect l="0" t="0" r="r" b="b"/>
                <a:pathLst>
                  <a:path w="579" h="1176">
                    <a:moveTo>
                      <a:pt x="0" y="1176"/>
                    </a:moveTo>
                    <a:lnTo>
                      <a:pt x="0" y="0"/>
                    </a:lnTo>
                    <a:lnTo>
                      <a:pt x="48" y="0"/>
                    </a:lnTo>
                    <a:lnTo>
                      <a:pt x="72" y="9"/>
                    </a:lnTo>
                    <a:lnTo>
                      <a:pt x="96" y="15"/>
                    </a:lnTo>
                    <a:lnTo>
                      <a:pt x="123" y="24"/>
                    </a:lnTo>
                    <a:lnTo>
                      <a:pt x="159" y="45"/>
                    </a:lnTo>
                    <a:lnTo>
                      <a:pt x="174" y="60"/>
                    </a:lnTo>
                    <a:lnTo>
                      <a:pt x="204" y="81"/>
                    </a:lnTo>
                    <a:lnTo>
                      <a:pt x="234" y="102"/>
                    </a:lnTo>
                    <a:lnTo>
                      <a:pt x="249" y="123"/>
                    </a:lnTo>
                    <a:lnTo>
                      <a:pt x="282" y="162"/>
                    </a:lnTo>
                    <a:lnTo>
                      <a:pt x="297" y="177"/>
                    </a:lnTo>
                    <a:lnTo>
                      <a:pt x="312" y="192"/>
                    </a:lnTo>
                    <a:lnTo>
                      <a:pt x="324" y="213"/>
                    </a:lnTo>
                    <a:lnTo>
                      <a:pt x="336" y="228"/>
                    </a:lnTo>
                    <a:lnTo>
                      <a:pt x="351" y="252"/>
                    </a:lnTo>
                    <a:lnTo>
                      <a:pt x="366" y="270"/>
                    </a:lnTo>
                    <a:lnTo>
                      <a:pt x="381" y="291"/>
                    </a:lnTo>
                    <a:lnTo>
                      <a:pt x="402" y="318"/>
                    </a:lnTo>
                    <a:lnTo>
                      <a:pt x="420" y="342"/>
                    </a:lnTo>
                    <a:lnTo>
                      <a:pt x="432" y="363"/>
                    </a:lnTo>
                    <a:lnTo>
                      <a:pt x="447" y="390"/>
                    </a:lnTo>
                    <a:lnTo>
                      <a:pt x="468" y="420"/>
                    </a:lnTo>
                    <a:lnTo>
                      <a:pt x="480" y="438"/>
                    </a:lnTo>
                    <a:lnTo>
                      <a:pt x="498" y="465"/>
                    </a:lnTo>
                    <a:lnTo>
                      <a:pt x="516" y="489"/>
                    </a:lnTo>
                    <a:lnTo>
                      <a:pt x="528" y="504"/>
                    </a:lnTo>
                    <a:lnTo>
                      <a:pt x="543" y="528"/>
                    </a:lnTo>
                    <a:lnTo>
                      <a:pt x="564" y="558"/>
                    </a:lnTo>
                    <a:lnTo>
                      <a:pt x="579" y="576"/>
                    </a:lnTo>
                    <a:lnTo>
                      <a:pt x="576" y="1173"/>
                    </a:lnTo>
                    <a:lnTo>
                      <a:pt x="0" y="1176"/>
                    </a:lnTo>
                    <a:close/>
                  </a:path>
                </a:pathLst>
              </a:custGeom>
              <a:solidFill>
                <a:srgbClr val="FF330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3" name="Line 11"/>
              <p:cNvSpPr>
                <a:spLocks noChangeShapeType="1"/>
              </p:cNvSpPr>
              <p:nvPr/>
            </p:nvSpPr>
            <p:spPr bwMode="auto">
              <a:xfrm flipV="1">
                <a:off x="1584" y="1104"/>
                <a:ext cx="528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4044" name="Object 12"/>
            <p:cNvGraphicFramePr>
              <a:graphicFrameLocks noChangeAspect="1"/>
            </p:cNvGraphicFramePr>
            <p:nvPr/>
          </p:nvGraphicFramePr>
          <p:xfrm>
            <a:off x="2160" y="624"/>
            <a:ext cx="1776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75" name="Equation" r:id="rId12" imgW="990170" imgH="469696" progId="Equation.DSMT4">
                    <p:embed/>
                  </p:oleObj>
                </mc:Choice>
                <mc:Fallback>
                  <p:oleObj name="Equation" r:id="rId12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624"/>
                          <a:ext cx="1776" cy="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743200" y="4419600"/>
            <a:ext cx="4857750" cy="1866900"/>
            <a:chOff x="1212" y="1005"/>
            <a:chExt cx="3060" cy="1176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212" y="1005"/>
              <a:ext cx="1245" cy="1176"/>
              <a:chOff x="1209" y="1005"/>
              <a:chExt cx="1245" cy="1176"/>
            </a:xfrm>
          </p:grpSpPr>
          <p:sp>
            <p:nvSpPr>
              <p:cNvPr id="44047" name="Freeform 15"/>
              <p:cNvSpPr>
                <a:spLocks/>
              </p:cNvSpPr>
              <p:nvPr/>
            </p:nvSpPr>
            <p:spPr bwMode="auto">
              <a:xfrm>
                <a:off x="1209" y="1005"/>
                <a:ext cx="1005" cy="1176"/>
              </a:xfrm>
              <a:custGeom>
                <a:avLst/>
                <a:gdLst/>
                <a:ahLst/>
                <a:cxnLst>
                  <a:cxn ang="0">
                    <a:pos x="0" y="1176"/>
                  </a:cxn>
                  <a:cxn ang="0">
                    <a:pos x="0" y="0"/>
                  </a:cxn>
                  <a:cxn ang="0">
                    <a:pos x="48" y="0"/>
                  </a:cxn>
                  <a:cxn ang="0">
                    <a:pos x="72" y="9"/>
                  </a:cxn>
                  <a:cxn ang="0">
                    <a:pos x="96" y="15"/>
                  </a:cxn>
                  <a:cxn ang="0">
                    <a:pos x="123" y="24"/>
                  </a:cxn>
                  <a:cxn ang="0">
                    <a:pos x="159" y="45"/>
                  </a:cxn>
                  <a:cxn ang="0">
                    <a:pos x="174" y="60"/>
                  </a:cxn>
                  <a:cxn ang="0">
                    <a:pos x="204" y="81"/>
                  </a:cxn>
                  <a:cxn ang="0">
                    <a:pos x="234" y="102"/>
                  </a:cxn>
                  <a:cxn ang="0">
                    <a:pos x="249" y="123"/>
                  </a:cxn>
                  <a:cxn ang="0">
                    <a:pos x="282" y="162"/>
                  </a:cxn>
                  <a:cxn ang="0">
                    <a:pos x="297" y="177"/>
                  </a:cxn>
                  <a:cxn ang="0">
                    <a:pos x="312" y="192"/>
                  </a:cxn>
                  <a:cxn ang="0">
                    <a:pos x="324" y="213"/>
                  </a:cxn>
                  <a:cxn ang="0">
                    <a:pos x="336" y="228"/>
                  </a:cxn>
                  <a:cxn ang="0">
                    <a:pos x="351" y="252"/>
                  </a:cxn>
                  <a:cxn ang="0">
                    <a:pos x="366" y="270"/>
                  </a:cxn>
                  <a:cxn ang="0">
                    <a:pos x="381" y="291"/>
                  </a:cxn>
                  <a:cxn ang="0">
                    <a:pos x="402" y="318"/>
                  </a:cxn>
                  <a:cxn ang="0">
                    <a:pos x="420" y="342"/>
                  </a:cxn>
                  <a:cxn ang="0">
                    <a:pos x="432" y="363"/>
                  </a:cxn>
                  <a:cxn ang="0">
                    <a:pos x="447" y="390"/>
                  </a:cxn>
                  <a:cxn ang="0">
                    <a:pos x="468" y="420"/>
                  </a:cxn>
                  <a:cxn ang="0">
                    <a:pos x="480" y="438"/>
                  </a:cxn>
                  <a:cxn ang="0">
                    <a:pos x="498" y="465"/>
                  </a:cxn>
                  <a:cxn ang="0">
                    <a:pos x="516" y="489"/>
                  </a:cxn>
                  <a:cxn ang="0">
                    <a:pos x="528" y="504"/>
                  </a:cxn>
                  <a:cxn ang="0">
                    <a:pos x="543" y="528"/>
                  </a:cxn>
                  <a:cxn ang="0">
                    <a:pos x="564" y="558"/>
                  </a:cxn>
                  <a:cxn ang="0">
                    <a:pos x="579" y="576"/>
                  </a:cxn>
                  <a:cxn ang="0">
                    <a:pos x="600" y="612"/>
                  </a:cxn>
                  <a:cxn ang="0">
                    <a:pos x="629" y="653"/>
                  </a:cxn>
                  <a:cxn ang="0">
                    <a:pos x="657" y="691"/>
                  </a:cxn>
                  <a:cxn ang="0">
                    <a:pos x="687" y="737"/>
                  </a:cxn>
                  <a:cxn ang="0">
                    <a:pos x="723" y="775"/>
                  </a:cxn>
                  <a:cxn ang="0">
                    <a:pos x="751" y="811"/>
                  </a:cxn>
                  <a:cxn ang="0">
                    <a:pos x="779" y="845"/>
                  </a:cxn>
                  <a:cxn ang="0">
                    <a:pos x="819" y="889"/>
                  </a:cxn>
                  <a:cxn ang="0">
                    <a:pos x="855" y="923"/>
                  </a:cxn>
                  <a:cxn ang="0">
                    <a:pos x="889" y="955"/>
                  </a:cxn>
                  <a:cxn ang="0">
                    <a:pos x="917" y="979"/>
                  </a:cxn>
                  <a:cxn ang="0">
                    <a:pos x="953" y="1003"/>
                  </a:cxn>
                  <a:cxn ang="0">
                    <a:pos x="978" y="1020"/>
                  </a:cxn>
                  <a:cxn ang="0">
                    <a:pos x="1003" y="1037"/>
                  </a:cxn>
                  <a:cxn ang="0">
                    <a:pos x="1005" y="1176"/>
                  </a:cxn>
                  <a:cxn ang="0">
                    <a:pos x="0" y="1176"/>
                  </a:cxn>
                </a:cxnLst>
                <a:rect l="0" t="0" r="r" b="b"/>
                <a:pathLst>
                  <a:path w="1005" h="1176">
                    <a:moveTo>
                      <a:pt x="0" y="1176"/>
                    </a:moveTo>
                    <a:lnTo>
                      <a:pt x="0" y="0"/>
                    </a:lnTo>
                    <a:lnTo>
                      <a:pt x="48" y="0"/>
                    </a:lnTo>
                    <a:lnTo>
                      <a:pt x="72" y="9"/>
                    </a:lnTo>
                    <a:lnTo>
                      <a:pt x="96" y="15"/>
                    </a:lnTo>
                    <a:lnTo>
                      <a:pt x="123" y="24"/>
                    </a:lnTo>
                    <a:lnTo>
                      <a:pt x="159" y="45"/>
                    </a:lnTo>
                    <a:lnTo>
                      <a:pt x="174" y="60"/>
                    </a:lnTo>
                    <a:lnTo>
                      <a:pt x="204" y="81"/>
                    </a:lnTo>
                    <a:lnTo>
                      <a:pt x="234" y="102"/>
                    </a:lnTo>
                    <a:lnTo>
                      <a:pt x="249" y="123"/>
                    </a:lnTo>
                    <a:lnTo>
                      <a:pt x="282" y="162"/>
                    </a:lnTo>
                    <a:lnTo>
                      <a:pt x="297" y="177"/>
                    </a:lnTo>
                    <a:lnTo>
                      <a:pt x="312" y="192"/>
                    </a:lnTo>
                    <a:lnTo>
                      <a:pt x="324" y="213"/>
                    </a:lnTo>
                    <a:lnTo>
                      <a:pt x="336" y="228"/>
                    </a:lnTo>
                    <a:lnTo>
                      <a:pt x="351" y="252"/>
                    </a:lnTo>
                    <a:lnTo>
                      <a:pt x="366" y="270"/>
                    </a:lnTo>
                    <a:lnTo>
                      <a:pt x="381" y="291"/>
                    </a:lnTo>
                    <a:lnTo>
                      <a:pt x="402" y="318"/>
                    </a:lnTo>
                    <a:lnTo>
                      <a:pt x="420" y="342"/>
                    </a:lnTo>
                    <a:lnTo>
                      <a:pt x="432" y="363"/>
                    </a:lnTo>
                    <a:lnTo>
                      <a:pt x="447" y="390"/>
                    </a:lnTo>
                    <a:lnTo>
                      <a:pt x="468" y="420"/>
                    </a:lnTo>
                    <a:lnTo>
                      <a:pt x="480" y="438"/>
                    </a:lnTo>
                    <a:lnTo>
                      <a:pt x="498" y="465"/>
                    </a:lnTo>
                    <a:lnTo>
                      <a:pt x="516" y="489"/>
                    </a:lnTo>
                    <a:lnTo>
                      <a:pt x="528" y="504"/>
                    </a:lnTo>
                    <a:lnTo>
                      <a:pt x="543" y="528"/>
                    </a:lnTo>
                    <a:lnTo>
                      <a:pt x="564" y="558"/>
                    </a:lnTo>
                    <a:lnTo>
                      <a:pt x="579" y="576"/>
                    </a:lnTo>
                    <a:lnTo>
                      <a:pt x="600" y="612"/>
                    </a:lnTo>
                    <a:lnTo>
                      <a:pt x="629" y="653"/>
                    </a:lnTo>
                    <a:lnTo>
                      <a:pt x="657" y="691"/>
                    </a:lnTo>
                    <a:lnTo>
                      <a:pt x="687" y="737"/>
                    </a:lnTo>
                    <a:lnTo>
                      <a:pt x="723" y="775"/>
                    </a:lnTo>
                    <a:lnTo>
                      <a:pt x="751" y="811"/>
                    </a:lnTo>
                    <a:lnTo>
                      <a:pt x="779" y="845"/>
                    </a:lnTo>
                    <a:lnTo>
                      <a:pt x="819" y="889"/>
                    </a:lnTo>
                    <a:lnTo>
                      <a:pt x="855" y="923"/>
                    </a:lnTo>
                    <a:lnTo>
                      <a:pt x="889" y="955"/>
                    </a:lnTo>
                    <a:lnTo>
                      <a:pt x="917" y="979"/>
                    </a:lnTo>
                    <a:lnTo>
                      <a:pt x="953" y="1003"/>
                    </a:lnTo>
                    <a:lnTo>
                      <a:pt x="978" y="1020"/>
                    </a:lnTo>
                    <a:lnTo>
                      <a:pt x="1003" y="1037"/>
                    </a:lnTo>
                    <a:lnTo>
                      <a:pt x="1005" y="1176"/>
                    </a:lnTo>
                    <a:lnTo>
                      <a:pt x="0" y="1176"/>
                    </a:lnTo>
                    <a:close/>
                  </a:path>
                </a:pathLst>
              </a:custGeom>
              <a:solidFill>
                <a:srgbClr val="008000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8" name="Line 16"/>
              <p:cNvSpPr>
                <a:spLocks noChangeShapeType="1"/>
              </p:cNvSpPr>
              <p:nvPr/>
            </p:nvSpPr>
            <p:spPr bwMode="auto">
              <a:xfrm flipV="1">
                <a:off x="1926" y="1569"/>
                <a:ext cx="528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4049" name="Object 17"/>
            <p:cNvGraphicFramePr>
              <a:graphicFrameLocks noChangeAspect="1"/>
            </p:cNvGraphicFramePr>
            <p:nvPr/>
          </p:nvGraphicFramePr>
          <p:xfrm>
            <a:off x="2496" y="1104"/>
            <a:ext cx="1776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76" name="Equation" r:id="rId14" imgW="990170" imgH="469696" progId="Equation.DSMT4">
                    <p:embed/>
                  </p:oleObj>
                </mc:Choice>
                <mc:Fallback>
                  <p:oleObj name="Equation" r:id="rId14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104"/>
                          <a:ext cx="1776" cy="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738438" y="4408488"/>
            <a:ext cx="5872162" cy="2339975"/>
            <a:chOff x="1209" y="1005"/>
            <a:chExt cx="3699" cy="1474"/>
          </a:xfrm>
        </p:grpSpPr>
        <p:graphicFrame>
          <p:nvGraphicFramePr>
            <p:cNvPr id="44051" name="Object 19"/>
            <p:cNvGraphicFramePr>
              <a:graphicFrameLocks noChangeAspect="1"/>
            </p:cNvGraphicFramePr>
            <p:nvPr/>
          </p:nvGraphicFramePr>
          <p:xfrm>
            <a:off x="3132" y="1636"/>
            <a:ext cx="1776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77" name="Equation" r:id="rId16" imgW="990170" imgH="469696" progId="Equation.DSMT4">
                    <p:embed/>
                  </p:oleObj>
                </mc:Choice>
                <mc:Fallback>
                  <p:oleObj name="Equation" r:id="rId16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1636"/>
                          <a:ext cx="1776" cy="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209" y="1005"/>
              <a:ext cx="1714" cy="1178"/>
              <a:chOff x="1209" y="1002"/>
              <a:chExt cx="1714" cy="1178"/>
            </a:xfrm>
          </p:grpSpPr>
          <p:sp>
            <p:nvSpPr>
              <p:cNvPr id="44053" name="Freeform 21"/>
              <p:cNvSpPr>
                <a:spLocks/>
              </p:cNvSpPr>
              <p:nvPr/>
            </p:nvSpPr>
            <p:spPr bwMode="auto">
              <a:xfrm>
                <a:off x="1209" y="1002"/>
                <a:ext cx="1451" cy="1178"/>
              </a:xfrm>
              <a:custGeom>
                <a:avLst/>
                <a:gdLst/>
                <a:ahLst/>
                <a:cxnLst>
                  <a:cxn ang="0">
                    <a:pos x="0" y="1176"/>
                  </a:cxn>
                  <a:cxn ang="0">
                    <a:pos x="0" y="0"/>
                  </a:cxn>
                  <a:cxn ang="0">
                    <a:pos x="48" y="0"/>
                  </a:cxn>
                  <a:cxn ang="0">
                    <a:pos x="72" y="9"/>
                  </a:cxn>
                  <a:cxn ang="0">
                    <a:pos x="96" y="15"/>
                  </a:cxn>
                  <a:cxn ang="0">
                    <a:pos x="123" y="24"/>
                  </a:cxn>
                  <a:cxn ang="0">
                    <a:pos x="159" y="45"/>
                  </a:cxn>
                  <a:cxn ang="0">
                    <a:pos x="174" y="60"/>
                  </a:cxn>
                  <a:cxn ang="0">
                    <a:pos x="204" y="81"/>
                  </a:cxn>
                  <a:cxn ang="0">
                    <a:pos x="234" y="102"/>
                  </a:cxn>
                  <a:cxn ang="0">
                    <a:pos x="249" y="123"/>
                  </a:cxn>
                  <a:cxn ang="0">
                    <a:pos x="282" y="162"/>
                  </a:cxn>
                  <a:cxn ang="0">
                    <a:pos x="297" y="177"/>
                  </a:cxn>
                  <a:cxn ang="0">
                    <a:pos x="312" y="192"/>
                  </a:cxn>
                  <a:cxn ang="0">
                    <a:pos x="324" y="213"/>
                  </a:cxn>
                  <a:cxn ang="0">
                    <a:pos x="336" y="228"/>
                  </a:cxn>
                  <a:cxn ang="0">
                    <a:pos x="351" y="252"/>
                  </a:cxn>
                  <a:cxn ang="0">
                    <a:pos x="366" y="270"/>
                  </a:cxn>
                  <a:cxn ang="0">
                    <a:pos x="381" y="291"/>
                  </a:cxn>
                  <a:cxn ang="0">
                    <a:pos x="402" y="318"/>
                  </a:cxn>
                  <a:cxn ang="0">
                    <a:pos x="420" y="342"/>
                  </a:cxn>
                  <a:cxn ang="0">
                    <a:pos x="432" y="363"/>
                  </a:cxn>
                  <a:cxn ang="0">
                    <a:pos x="447" y="390"/>
                  </a:cxn>
                  <a:cxn ang="0">
                    <a:pos x="468" y="420"/>
                  </a:cxn>
                  <a:cxn ang="0">
                    <a:pos x="480" y="438"/>
                  </a:cxn>
                  <a:cxn ang="0">
                    <a:pos x="498" y="465"/>
                  </a:cxn>
                  <a:cxn ang="0">
                    <a:pos x="516" y="489"/>
                  </a:cxn>
                  <a:cxn ang="0">
                    <a:pos x="528" y="504"/>
                  </a:cxn>
                  <a:cxn ang="0">
                    <a:pos x="543" y="528"/>
                  </a:cxn>
                  <a:cxn ang="0">
                    <a:pos x="564" y="558"/>
                  </a:cxn>
                  <a:cxn ang="0">
                    <a:pos x="579" y="576"/>
                  </a:cxn>
                  <a:cxn ang="0">
                    <a:pos x="600" y="612"/>
                  </a:cxn>
                  <a:cxn ang="0">
                    <a:pos x="629" y="653"/>
                  </a:cxn>
                  <a:cxn ang="0">
                    <a:pos x="657" y="691"/>
                  </a:cxn>
                  <a:cxn ang="0">
                    <a:pos x="687" y="737"/>
                  </a:cxn>
                  <a:cxn ang="0">
                    <a:pos x="723" y="775"/>
                  </a:cxn>
                  <a:cxn ang="0">
                    <a:pos x="751" y="811"/>
                  </a:cxn>
                  <a:cxn ang="0">
                    <a:pos x="779" y="845"/>
                  </a:cxn>
                  <a:cxn ang="0">
                    <a:pos x="819" y="889"/>
                  </a:cxn>
                  <a:cxn ang="0">
                    <a:pos x="855" y="923"/>
                  </a:cxn>
                  <a:cxn ang="0">
                    <a:pos x="889" y="955"/>
                  </a:cxn>
                  <a:cxn ang="0">
                    <a:pos x="917" y="979"/>
                  </a:cxn>
                  <a:cxn ang="0">
                    <a:pos x="953" y="1003"/>
                  </a:cxn>
                  <a:cxn ang="0">
                    <a:pos x="978" y="1020"/>
                  </a:cxn>
                  <a:cxn ang="0">
                    <a:pos x="1003" y="1037"/>
                  </a:cxn>
                  <a:cxn ang="0">
                    <a:pos x="1040" y="1058"/>
                  </a:cxn>
                  <a:cxn ang="0">
                    <a:pos x="1073" y="1076"/>
                  </a:cxn>
                  <a:cxn ang="0">
                    <a:pos x="1109" y="1094"/>
                  </a:cxn>
                  <a:cxn ang="0">
                    <a:pos x="1140" y="1106"/>
                  </a:cxn>
                  <a:cxn ang="0">
                    <a:pos x="1170" y="1116"/>
                  </a:cxn>
                  <a:cxn ang="0">
                    <a:pos x="1215" y="1127"/>
                  </a:cxn>
                  <a:cxn ang="0">
                    <a:pos x="1254" y="1137"/>
                  </a:cxn>
                  <a:cxn ang="0">
                    <a:pos x="1320" y="1152"/>
                  </a:cxn>
                  <a:cxn ang="0">
                    <a:pos x="1371" y="1157"/>
                  </a:cxn>
                  <a:cxn ang="0">
                    <a:pos x="1448" y="1166"/>
                  </a:cxn>
                  <a:cxn ang="0">
                    <a:pos x="1451" y="1178"/>
                  </a:cxn>
                  <a:cxn ang="0">
                    <a:pos x="0" y="1176"/>
                  </a:cxn>
                </a:cxnLst>
                <a:rect l="0" t="0" r="r" b="b"/>
                <a:pathLst>
                  <a:path w="1451" h="1178">
                    <a:moveTo>
                      <a:pt x="0" y="1176"/>
                    </a:moveTo>
                    <a:lnTo>
                      <a:pt x="0" y="0"/>
                    </a:lnTo>
                    <a:lnTo>
                      <a:pt x="48" y="0"/>
                    </a:lnTo>
                    <a:lnTo>
                      <a:pt x="72" y="9"/>
                    </a:lnTo>
                    <a:lnTo>
                      <a:pt x="96" y="15"/>
                    </a:lnTo>
                    <a:lnTo>
                      <a:pt x="123" y="24"/>
                    </a:lnTo>
                    <a:lnTo>
                      <a:pt x="159" y="45"/>
                    </a:lnTo>
                    <a:lnTo>
                      <a:pt x="174" y="60"/>
                    </a:lnTo>
                    <a:lnTo>
                      <a:pt x="204" y="81"/>
                    </a:lnTo>
                    <a:lnTo>
                      <a:pt x="234" y="102"/>
                    </a:lnTo>
                    <a:lnTo>
                      <a:pt x="249" y="123"/>
                    </a:lnTo>
                    <a:lnTo>
                      <a:pt x="282" y="162"/>
                    </a:lnTo>
                    <a:lnTo>
                      <a:pt x="297" y="177"/>
                    </a:lnTo>
                    <a:lnTo>
                      <a:pt x="312" y="192"/>
                    </a:lnTo>
                    <a:lnTo>
                      <a:pt x="324" y="213"/>
                    </a:lnTo>
                    <a:lnTo>
                      <a:pt x="336" y="228"/>
                    </a:lnTo>
                    <a:lnTo>
                      <a:pt x="351" y="252"/>
                    </a:lnTo>
                    <a:lnTo>
                      <a:pt x="366" y="270"/>
                    </a:lnTo>
                    <a:lnTo>
                      <a:pt x="381" y="291"/>
                    </a:lnTo>
                    <a:lnTo>
                      <a:pt x="402" y="318"/>
                    </a:lnTo>
                    <a:lnTo>
                      <a:pt x="420" y="342"/>
                    </a:lnTo>
                    <a:lnTo>
                      <a:pt x="432" y="363"/>
                    </a:lnTo>
                    <a:lnTo>
                      <a:pt x="447" y="390"/>
                    </a:lnTo>
                    <a:lnTo>
                      <a:pt x="468" y="420"/>
                    </a:lnTo>
                    <a:lnTo>
                      <a:pt x="480" y="438"/>
                    </a:lnTo>
                    <a:lnTo>
                      <a:pt x="498" y="465"/>
                    </a:lnTo>
                    <a:lnTo>
                      <a:pt x="516" y="489"/>
                    </a:lnTo>
                    <a:lnTo>
                      <a:pt x="528" y="504"/>
                    </a:lnTo>
                    <a:lnTo>
                      <a:pt x="543" y="528"/>
                    </a:lnTo>
                    <a:lnTo>
                      <a:pt x="564" y="558"/>
                    </a:lnTo>
                    <a:lnTo>
                      <a:pt x="579" y="576"/>
                    </a:lnTo>
                    <a:lnTo>
                      <a:pt x="600" y="612"/>
                    </a:lnTo>
                    <a:lnTo>
                      <a:pt x="629" y="653"/>
                    </a:lnTo>
                    <a:lnTo>
                      <a:pt x="657" y="691"/>
                    </a:lnTo>
                    <a:lnTo>
                      <a:pt x="687" y="737"/>
                    </a:lnTo>
                    <a:lnTo>
                      <a:pt x="723" y="775"/>
                    </a:lnTo>
                    <a:lnTo>
                      <a:pt x="751" y="811"/>
                    </a:lnTo>
                    <a:lnTo>
                      <a:pt x="779" y="845"/>
                    </a:lnTo>
                    <a:lnTo>
                      <a:pt x="819" y="889"/>
                    </a:lnTo>
                    <a:lnTo>
                      <a:pt x="855" y="923"/>
                    </a:lnTo>
                    <a:lnTo>
                      <a:pt x="889" y="955"/>
                    </a:lnTo>
                    <a:lnTo>
                      <a:pt x="917" y="979"/>
                    </a:lnTo>
                    <a:lnTo>
                      <a:pt x="953" y="1003"/>
                    </a:lnTo>
                    <a:lnTo>
                      <a:pt x="978" y="1020"/>
                    </a:lnTo>
                    <a:lnTo>
                      <a:pt x="1003" y="1037"/>
                    </a:lnTo>
                    <a:lnTo>
                      <a:pt x="1040" y="1058"/>
                    </a:lnTo>
                    <a:lnTo>
                      <a:pt x="1073" y="1076"/>
                    </a:lnTo>
                    <a:lnTo>
                      <a:pt x="1109" y="1094"/>
                    </a:lnTo>
                    <a:lnTo>
                      <a:pt x="1140" y="1106"/>
                    </a:lnTo>
                    <a:lnTo>
                      <a:pt x="1170" y="1116"/>
                    </a:lnTo>
                    <a:lnTo>
                      <a:pt x="1215" y="1127"/>
                    </a:lnTo>
                    <a:lnTo>
                      <a:pt x="1254" y="1137"/>
                    </a:lnTo>
                    <a:lnTo>
                      <a:pt x="1320" y="1152"/>
                    </a:lnTo>
                    <a:lnTo>
                      <a:pt x="1371" y="1157"/>
                    </a:lnTo>
                    <a:lnTo>
                      <a:pt x="1448" y="1166"/>
                    </a:lnTo>
                    <a:lnTo>
                      <a:pt x="1451" y="1178"/>
                    </a:lnTo>
                    <a:lnTo>
                      <a:pt x="0" y="1176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4" name="Freeform 22"/>
              <p:cNvSpPr>
                <a:spLocks/>
              </p:cNvSpPr>
              <p:nvPr/>
            </p:nvSpPr>
            <p:spPr bwMode="auto">
              <a:xfrm>
                <a:off x="2394" y="1922"/>
                <a:ext cx="529" cy="200"/>
              </a:xfrm>
              <a:custGeom>
                <a:avLst/>
                <a:gdLst/>
                <a:ahLst/>
                <a:cxnLst>
                  <a:cxn ang="0">
                    <a:pos x="1" y="192"/>
                  </a:cxn>
                  <a:cxn ang="0">
                    <a:pos x="34" y="185"/>
                  </a:cxn>
                  <a:cxn ang="0">
                    <a:pos x="0" y="200"/>
                  </a:cxn>
                  <a:cxn ang="0">
                    <a:pos x="529" y="0"/>
                  </a:cxn>
                </a:cxnLst>
                <a:rect l="0" t="0" r="r" b="b"/>
                <a:pathLst>
                  <a:path w="529" h="200">
                    <a:moveTo>
                      <a:pt x="1" y="192"/>
                    </a:moveTo>
                    <a:lnTo>
                      <a:pt x="34" y="185"/>
                    </a:lnTo>
                    <a:lnTo>
                      <a:pt x="0" y="200"/>
                    </a:lnTo>
                    <a:lnTo>
                      <a:pt x="529" y="0"/>
                    </a:lnTo>
                  </a:path>
                </a:pathLst>
              </a:custGeom>
              <a:solidFill>
                <a:srgbClr val="0000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055" name="Rectangle 2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95400"/>
            <a:ext cx="777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Since the data for a </a:t>
            </a:r>
            <a:r>
              <a:rPr lang="en-US" sz="2400" b="1" i="1" dirty="0">
                <a:solidFill>
                  <a:srgbClr val="FF9900"/>
                </a:solidFill>
                <a:latin typeface="Times New Roman" pitchFamily="18" charset="0"/>
              </a:rPr>
              <a:t>standard normal curve</a:t>
            </a:r>
            <a:r>
              <a:rPr lang="en-US" sz="2400" dirty="0">
                <a:latin typeface="Times New Roman" pitchFamily="18" charset="0"/>
              </a:rPr>
              <a:t> represent normalized values, that is, we have converted to a standard scale, which we now call  </a:t>
            </a:r>
            <a:r>
              <a:rPr lang="en-US" sz="2400" i="1" dirty="0">
                <a:latin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</a:rPr>
              <a:t> , we can integrate one-time and tabulate the values for </a:t>
            </a:r>
            <a:r>
              <a:rPr lang="en-US" sz="2400" b="1" i="1" dirty="0">
                <a:solidFill>
                  <a:srgbClr val="FF9900"/>
                </a:solidFill>
                <a:latin typeface="Times New Roman" pitchFamily="18" charset="0"/>
              </a:rPr>
              <a:t>any normal </a:t>
            </a:r>
            <a:r>
              <a:rPr lang="en-US" sz="2400" b="1" i="1" dirty="0" smtClean="0">
                <a:solidFill>
                  <a:srgbClr val="FF9900"/>
                </a:solidFill>
                <a:latin typeface="Times New Roman" pitchFamily="18" charset="0"/>
              </a:rPr>
              <a:t>distribution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4056" name="Text Box 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6800" y="3581400"/>
            <a:ext cx="771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3200">
                <a:latin typeface="Times New Roman" pitchFamily="18" charset="0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866169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 descr="backwash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descriptive statistics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1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Python has as functions the standard descriptive statistics in the </a:t>
            </a:r>
            <a:r>
              <a:rPr lang="en-US" i="1" dirty="0" smtClean="0"/>
              <a:t>statistics</a:t>
            </a:r>
            <a:r>
              <a:rPr lang="en-US" dirty="0" smtClean="0"/>
              <a:t> module. </a:t>
            </a:r>
            <a:r>
              <a:rPr lang="en-US" i="1" dirty="0" smtClean="0"/>
              <a:t>data </a:t>
            </a:r>
            <a:r>
              <a:rPr lang="en-US" dirty="0" smtClean="0"/>
              <a:t>is the set of real-valued data for which you want to calculate the statistic. 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mean(</a:t>
            </a:r>
            <a:r>
              <a:rPr lang="en-US" i="1" dirty="0" smtClean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median(</a:t>
            </a:r>
            <a:r>
              <a:rPr lang="en-US" i="1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mode(</a:t>
            </a:r>
            <a:r>
              <a:rPr lang="en-US" i="1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variance(</a:t>
            </a:r>
            <a:r>
              <a:rPr lang="en-US" i="1" dirty="0"/>
              <a:t>data</a:t>
            </a:r>
            <a:r>
              <a:rPr lang="en-US" dirty="0" smtClean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stdev</a:t>
            </a:r>
            <a:r>
              <a:rPr lang="en-US" dirty="0" smtClean="0"/>
              <a:t>(</a:t>
            </a:r>
            <a:r>
              <a:rPr lang="en-US" i="1" dirty="0"/>
              <a:t>data</a:t>
            </a:r>
            <a:r>
              <a:rPr lang="en-US" dirty="0" smtClean="0"/>
              <a:t>)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Min </a:t>
            </a:r>
            <a:r>
              <a:rPr lang="en-US" dirty="0"/>
              <a:t>and max are standard functions (you don’t need to import </a:t>
            </a:r>
            <a:r>
              <a:rPr lang="en-US" i="1" dirty="0"/>
              <a:t>statistics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min(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max(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382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71600" y="1898650"/>
          <a:ext cx="685800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1" name="Chart" r:id="rId13" imgW="6997680" imgH="4511160" progId="Excel.Sheet.8">
                  <p:embed/>
                </p:oleObj>
              </mc:Choice>
              <mc:Fallback>
                <p:oleObj name="Chart" r:id="rId13" imgW="6997680" imgH="451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98650"/>
                        <a:ext cx="6858000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5400675" y="296545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48275" y="589915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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60975" y="640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460875" y="2946400"/>
            <a:ext cx="3130550" cy="3911600"/>
            <a:chOff x="2672" y="1428"/>
            <a:chExt cx="1972" cy="246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672" y="1428"/>
              <a:ext cx="1972" cy="2148"/>
              <a:chOff x="2720" y="1092"/>
              <a:chExt cx="1972" cy="2148"/>
            </a:xfrm>
          </p:grpSpPr>
          <p:sp>
            <p:nvSpPr>
              <p:cNvPr id="45064" name="Text Box 8"/>
              <p:cNvSpPr txBox="1">
                <a:spLocks noChangeArrowheads="1"/>
              </p:cNvSpPr>
              <p:nvPr/>
            </p:nvSpPr>
            <p:spPr bwMode="auto">
              <a:xfrm>
                <a:off x="3476" y="2952"/>
                <a:ext cx="4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i="1" dirty="0" err="1">
                    <a:latin typeface="Symbol" pitchFamily="18" charset="2"/>
                    <a:sym typeface="Symbol" pitchFamily="18" charset="2"/>
                  </a:rPr>
                  <a:t>m</a:t>
                </a:r>
                <a:r>
                  <a:rPr lang="en-US" sz="2400" dirty="0" err="1">
                    <a:latin typeface="Symbol" pitchFamily="18" charset="2"/>
                    <a:sym typeface="Symbol" pitchFamily="18" charset="2"/>
                  </a:rPr>
                  <a:t>+</a:t>
                </a:r>
                <a:r>
                  <a:rPr lang="en-US" sz="2400" i="1" dirty="0" err="1">
                    <a:latin typeface="Symbol" pitchFamily="18" charset="2"/>
                    <a:sym typeface="Symbol" pitchFamily="18" charset="2"/>
                  </a:rPr>
                  <a:t>s</a:t>
                </a:r>
                <a:endParaRPr lang="en-US" sz="2400" i="1" dirty="0">
                  <a:latin typeface="Symbol" pitchFamily="18" charset="2"/>
                  <a:sym typeface="Symbol" pitchFamily="18" charset="2"/>
                </a:endParaRPr>
              </a:p>
            </p:txBody>
          </p:sp>
          <p:sp>
            <p:nvSpPr>
              <p:cNvPr id="45065" name="Text Box 9"/>
              <p:cNvSpPr txBox="1">
                <a:spLocks noChangeArrowheads="1"/>
              </p:cNvSpPr>
              <p:nvPr/>
            </p:nvSpPr>
            <p:spPr bwMode="auto">
              <a:xfrm>
                <a:off x="2720" y="2952"/>
                <a:ext cx="4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i="1" dirty="0">
                    <a:latin typeface="Symbol" pitchFamily="18" charset="2"/>
                    <a:sym typeface="Symbol" pitchFamily="18" charset="2"/>
                  </a:rPr>
                  <a:t>m-s</a:t>
                </a:r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928" y="1092"/>
                <a:ext cx="1764" cy="1776"/>
                <a:chOff x="2928" y="1104"/>
                <a:chExt cx="1764" cy="1776"/>
              </a:xfrm>
            </p:grpSpPr>
            <p:sp>
              <p:nvSpPr>
                <p:cNvPr id="4506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648" y="1296"/>
                  <a:ext cx="336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984" y="1104"/>
                  <a:ext cx="7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>
                      <a:latin typeface="Times New Roman" pitchFamily="18" charset="0"/>
                    </a:rPr>
                    <a:t>68.27%</a:t>
                  </a:r>
                </a:p>
              </p:txBody>
            </p:sp>
            <p:sp>
              <p:nvSpPr>
                <p:cNvPr id="45069" name="Freeform 13"/>
                <p:cNvSpPr>
                  <a:spLocks/>
                </p:cNvSpPr>
                <p:nvPr/>
              </p:nvSpPr>
              <p:spPr bwMode="auto">
                <a:xfrm>
                  <a:off x="2928" y="1376"/>
                  <a:ext cx="771" cy="1491"/>
                </a:xfrm>
                <a:custGeom>
                  <a:avLst/>
                  <a:gdLst/>
                  <a:ahLst/>
                  <a:cxnLst>
                    <a:cxn ang="0">
                      <a:pos x="3" y="1467"/>
                    </a:cxn>
                    <a:cxn ang="0">
                      <a:pos x="3" y="507"/>
                    </a:cxn>
                    <a:cxn ang="0">
                      <a:pos x="51" y="411"/>
                    </a:cxn>
                    <a:cxn ang="0">
                      <a:pos x="99" y="315"/>
                    </a:cxn>
                    <a:cxn ang="0">
                      <a:pos x="147" y="219"/>
                    </a:cxn>
                    <a:cxn ang="0">
                      <a:pos x="243" y="75"/>
                    </a:cxn>
                    <a:cxn ang="0">
                      <a:pos x="318" y="20"/>
                    </a:cxn>
                    <a:cxn ang="0">
                      <a:pos x="360" y="3"/>
                    </a:cxn>
                    <a:cxn ang="0">
                      <a:pos x="387" y="0"/>
                    </a:cxn>
                    <a:cxn ang="0">
                      <a:pos x="428" y="0"/>
                    </a:cxn>
                    <a:cxn ang="0">
                      <a:pos x="459" y="20"/>
                    </a:cxn>
                    <a:cxn ang="0">
                      <a:pos x="510" y="48"/>
                    </a:cxn>
                    <a:cxn ang="0">
                      <a:pos x="545" y="85"/>
                    </a:cxn>
                    <a:cxn ang="0">
                      <a:pos x="572" y="120"/>
                    </a:cxn>
                    <a:cxn ang="0">
                      <a:pos x="620" y="188"/>
                    </a:cxn>
                    <a:cxn ang="0">
                      <a:pos x="654" y="243"/>
                    </a:cxn>
                    <a:cxn ang="0">
                      <a:pos x="699" y="322"/>
                    </a:cxn>
                    <a:cxn ang="0">
                      <a:pos x="726" y="384"/>
                    </a:cxn>
                    <a:cxn ang="0">
                      <a:pos x="757" y="435"/>
                    </a:cxn>
                    <a:cxn ang="0">
                      <a:pos x="771" y="469"/>
                    </a:cxn>
                    <a:cxn ang="0">
                      <a:pos x="771" y="1491"/>
                    </a:cxn>
                    <a:cxn ang="0">
                      <a:pos x="0" y="1491"/>
                    </a:cxn>
                    <a:cxn ang="0">
                      <a:pos x="3" y="1467"/>
                    </a:cxn>
                  </a:cxnLst>
                  <a:rect l="0" t="0" r="r" b="b"/>
                  <a:pathLst>
                    <a:path w="771" h="1491">
                      <a:moveTo>
                        <a:pt x="3" y="1467"/>
                      </a:moveTo>
                      <a:lnTo>
                        <a:pt x="3" y="507"/>
                      </a:lnTo>
                      <a:lnTo>
                        <a:pt x="51" y="411"/>
                      </a:lnTo>
                      <a:lnTo>
                        <a:pt x="99" y="315"/>
                      </a:lnTo>
                      <a:lnTo>
                        <a:pt x="147" y="219"/>
                      </a:lnTo>
                      <a:lnTo>
                        <a:pt x="243" y="75"/>
                      </a:lnTo>
                      <a:lnTo>
                        <a:pt x="318" y="20"/>
                      </a:lnTo>
                      <a:lnTo>
                        <a:pt x="360" y="3"/>
                      </a:lnTo>
                      <a:lnTo>
                        <a:pt x="387" y="0"/>
                      </a:lnTo>
                      <a:lnTo>
                        <a:pt x="428" y="0"/>
                      </a:lnTo>
                      <a:lnTo>
                        <a:pt x="459" y="20"/>
                      </a:lnTo>
                      <a:lnTo>
                        <a:pt x="510" y="48"/>
                      </a:lnTo>
                      <a:lnTo>
                        <a:pt x="545" y="85"/>
                      </a:lnTo>
                      <a:lnTo>
                        <a:pt x="572" y="120"/>
                      </a:lnTo>
                      <a:lnTo>
                        <a:pt x="620" y="188"/>
                      </a:lnTo>
                      <a:lnTo>
                        <a:pt x="654" y="243"/>
                      </a:lnTo>
                      <a:lnTo>
                        <a:pt x="699" y="322"/>
                      </a:lnTo>
                      <a:lnTo>
                        <a:pt x="726" y="384"/>
                      </a:lnTo>
                      <a:lnTo>
                        <a:pt x="757" y="435"/>
                      </a:lnTo>
                      <a:lnTo>
                        <a:pt x="771" y="469"/>
                      </a:lnTo>
                      <a:lnTo>
                        <a:pt x="771" y="1491"/>
                      </a:lnTo>
                      <a:lnTo>
                        <a:pt x="0" y="1491"/>
                      </a:lnTo>
                      <a:lnTo>
                        <a:pt x="3" y="1467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70" name="Line 14"/>
                <p:cNvSpPr>
                  <a:spLocks noChangeShapeType="1"/>
                </p:cNvSpPr>
                <p:nvPr/>
              </p:nvSpPr>
              <p:spPr bwMode="auto">
                <a:xfrm>
                  <a:off x="3312" y="1344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071" name="Line 15"/>
              <p:cNvSpPr>
                <a:spLocks noChangeShapeType="1"/>
              </p:cNvSpPr>
              <p:nvPr/>
            </p:nvSpPr>
            <p:spPr bwMode="auto">
              <a:xfrm>
                <a:off x="2932" y="28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2" name="Line 16"/>
              <p:cNvSpPr>
                <a:spLocks noChangeShapeType="1"/>
              </p:cNvSpPr>
              <p:nvPr/>
            </p:nvSpPr>
            <p:spPr bwMode="auto">
              <a:xfrm>
                <a:off x="3696" y="28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3559" y="36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  <a:sym typeface="Symbol" pitchFamily="18" charset="2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2759" y="36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  <a:sym typeface="Symbol" pitchFamily="18" charset="2"/>
                </a:rPr>
                <a:t>-1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581400" y="3346450"/>
            <a:ext cx="4460875" cy="3511550"/>
            <a:chOff x="2122" y="1680"/>
            <a:chExt cx="2810" cy="2212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122" y="1680"/>
              <a:ext cx="2810" cy="1901"/>
              <a:chOff x="2170" y="1344"/>
              <a:chExt cx="2810" cy="1901"/>
            </a:xfrm>
          </p:grpSpPr>
          <p:sp>
            <p:nvSpPr>
              <p:cNvPr id="45077" name="Text Box 21"/>
              <p:cNvSpPr txBox="1">
                <a:spLocks noChangeArrowheads="1"/>
              </p:cNvSpPr>
              <p:nvPr/>
            </p:nvSpPr>
            <p:spPr bwMode="auto">
              <a:xfrm>
                <a:off x="3930" y="2952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i="1" dirty="0">
                    <a:latin typeface="Symbol" pitchFamily="18" charset="2"/>
                    <a:sym typeface="Symbol" pitchFamily="18" charset="2"/>
                  </a:rPr>
                  <a:t>m</a:t>
                </a:r>
                <a:r>
                  <a:rPr lang="en-US" sz="2400" dirty="0">
                    <a:latin typeface="Symbol" pitchFamily="18" charset="2"/>
                    <a:sym typeface="Symbol" pitchFamily="18" charset="2"/>
                  </a:rPr>
                  <a:t>+2</a:t>
                </a:r>
                <a:r>
                  <a:rPr lang="en-US" sz="2400" i="1" dirty="0">
                    <a:latin typeface="Symbol" pitchFamily="18" charset="2"/>
                    <a:sym typeface="Symbol" pitchFamily="18" charset="2"/>
                  </a:rPr>
                  <a:t>s</a:t>
                </a:r>
              </a:p>
            </p:txBody>
          </p:sp>
          <p:sp>
            <p:nvSpPr>
              <p:cNvPr id="45078" name="Text Box 22"/>
              <p:cNvSpPr txBox="1">
                <a:spLocks noChangeArrowheads="1"/>
              </p:cNvSpPr>
              <p:nvPr/>
            </p:nvSpPr>
            <p:spPr bwMode="auto">
              <a:xfrm>
                <a:off x="2170" y="2957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i="1" dirty="0">
                    <a:latin typeface="Symbol" pitchFamily="18" charset="2"/>
                    <a:sym typeface="Symbol" pitchFamily="18" charset="2"/>
                  </a:rPr>
                  <a:t>m</a:t>
                </a:r>
                <a:r>
                  <a:rPr lang="en-US" sz="2400" dirty="0">
                    <a:latin typeface="Symbol" pitchFamily="18" charset="2"/>
                    <a:sym typeface="Symbol" pitchFamily="18" charset="2"/>
                  </a:rPr>
                  <a:t>-2</a:t>
                </a:r>
                <a:r>
                  <a:rPr lang="en-US" sz="2400" i="1" dirty="0">
                    <a:latin typeface="Symbol" pitchFamily="18" charset="2"/>
                    <a:sym typeface="Symbol" pitchFamily="18" charset="2"/>
                  </a:rPr>
                  <a:t>s</a:t>
                </a: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544" y="1344"/>
                <a:ext cx="2436" cy="1536"/>
                <a:chOff x="2544" y="1344"/>
                <a:chExt cx="2436" cy="1536"/>
              </a:xfrm>
            </p:grpSpPr>
            <p:grpSp>
              <p:nvGrpSpPr>
                <p:cNvPr id="8" name="Group 24"/>
                <p:cNvGrpSpPr>
                  <a:grpSpLocks/>
                </p:cNvGrpSpPr>
                <p:nvPr/>
              </p:nvGrpSpPr>
              <p:grpSpPr bwMode="auto">
                <a:xfrm>
                  <a:off x="2544" y="1376"/>
                  <a:ext cx="2436" cy="1487"/>
                  <a:chOff x="2544" y="1376"/>
                  <a:chExt cx="2436" cy="1487"/>
                </a:xfrm>
              </p:grpSpPr>
              <p:sp>
                <p:nvSpPr>
                  <p:cNvPr id="4508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1776"/>
                    <a:ext cx="384" cy="48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8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536"/>
                    <a:ext cx="7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sz="2400">
                        <a:latin typeface="Times New Roman" pitchFamily="18" charset="0"/>
                      </a:rPr>
                      <a:t>95.45%</a:t>
                    </a:r>
                  </a:p>
                </p:txBody>
              </p:sp>
              <p:sp>
                <p:nvSpPr>
                  <p:cNvPr id="45083" name="Freeform 27"/>
                  <p:cNvSpPr>
                    <a:spLocks/>
                  </p:cNvSpPr>
                  <p:nvPr/>
                </p:nvSpPr>
                <p:spPr bwMode="auto">
                  <a:xfrm>
                    <a:off x="2544" y="1376"/>
                    <a:ext cx="1539" cy="1487"/>
                  </a:xfrm>
                  <a:custGeom>
                    <a:avLst/>
                    <a:gdLst/>
                    <a:ahLst/>
                    <a:cxnLst>
                      <a:cxn ang="0">
                        <a:pos x="387" y="507"/>
                      </a:cxn>
                      <a:cxn ang="0">
                        <a:pos x="435" y="411"/>
                      </a:cxn>
                      <a:cxn ang="0">
                        <a:pos x="483" y="315"/>
                      </a:cxn>
                      <a:cxn ang="0">
                        <a:pos x="531" y="219"/>
                      </a:cxn>
                      <a:cxn ang="0">
                        <a:pos x="627" y="75"/>
                      </a:cxn>
                      <a:cxn ang="0">
                        <a:pos x="702" y="20"/>
                      </a:cxn>
                      <a:cxn ang="0">
                        <a:pos x="744" y="3"/>
                      </a:cxn>
                      <a:cxn ang="0">
                        <a:pos x="771" y="0"/>
                      </a:cxn>
                      <a:cxn ang="0">
                        <a:pos x="812" y="0"/>
                      </a:cxn>
                      <a:cxn ang="0">
                        <a:pos x="843" y="20"/>
                      </a:cxn>
                      <a:cxn ang="0">
                        <a:pos x="894" y="48"/>
                      </a:cxn>
                      <a:cxn ang="0">
                        <a:pos x="929" y="85"/>
                      </a:cxn>
                      <a:cxn ang="0">
                        <a:pos x="956" y="120"/>
                      </a:cxn>
                      <a:cxn ang="0">
                        <a:pos x="1004" y="188"/>
                      </a:cxn>
                      <a:cxn ang="0">
                        <a:pos x="1038" y="243"/>
                      </a:cxn>
                      <a:cxn ang="0">
                        <a:pos x="1083" y="322"/>
                      </a:cxn>
                      <a:cxn ang="0">
                        <a:pos x="1110" y="384"/>
                      </a:cxn>
                      <a:cxn ang="0">
                        <a:pos x="1141" y="435"/>
                      </a:cxn>
                      <a:cxn ang="0">
                        <a:pos x="1155" y="469"/>
                      </a:cxn>
                      <a:cxn ang="0">
                        <a:pos x="1196" y="544"/>
                      </a:cxn>
                      <a:cxn ang="0">
                        <a:pos x="1230" y="620"/>
                      </a:cxn>
                      <a:cxn ang="0">
                        <a:pos x="1254" y="674"/>
                      </a:cxn>
                      <a:cxn ang="0">
                        <a:pos x="1285" y="740"/>
                      </a:cxn>
                      <a:cxn ang="0">
                        <a:pos x="1306" y="777"/>
                      </a:cxn>
                      <a:cxn ang="0">
                        <a:pos x="1326" y="818"/>
                      </a:cxn>
                      <a:cxn ang="0">
                        <a:pos x="1347" y="863"/>
                      </a:cxn>
                      <a:cxn ang="0">
                        <a:pos x="1388" y="932"/>
                      </a:cxn>
                      <a:cxn ang="0">
                        <a:pos x="1409" y="980"/>
                      </a:cxn>
                      <a:cxn ang="0">
                        <a:pos x="1426" y="1014"/>
                      </a:cxn>
                      <a:cxn ang="0">
                        <a:pos x="1450" y="1052"/>
                      </a:cxn>
                      <a:cxn ang="0">
                        <a:pos x="1474" y="1089"/>
                      </a:cxn>
                      <a:cxn ang="0">
                        <a:pos x="1501" y="1127"/>
                      </a:cxn>
                      <a:cxn ang="0">
                        <a:pos x="1539" y="1182"/>
                      </a:cxn>
                      <a:cxn ang="0">
                        <a:pos x="1539" y="1487"/>
                      </a:cxn>
                      <a:cxn ang="0">
                        <a:pos x="0" y="1480"/>
                      </a:cxn>
                      <a:cxn ang="0">
                        <a:pos x="3" y="1206"/>
                      </a:cxn>
                      <a:cxn ang="0">
                        <a:pos x="30" y="1158"/>
                      </a:cxn>
                      <a:cxn ang="0">
                        <a:pos x="68" y="1106"/>
                      </a:cxn>
                      <a:cxn ang="0">
                        <a:pos x="102" y="1052"/>
                      </a:cxn>
                      <a:cxn ang="0">
                        <a:pos x="133" y="1007"/>
                      </a:cxn>
                      <a:cxn ang="0">
                        <a:pos x="164" y="959"/>
                      </a:cxn>
                      <a:cxn ang="0">
                        <a:pos x="205" y="880"/>
                      </a:cxn>
                      <a:cxn ang="0">
                        <a:pos x="250" y="791"/>
                      </a:cxn>
                      <a:cxn ang="0">
                        <a:pos x="288" y="729"/>
                      </a:cxn>
                      <a:cxn ang="0">
                        <a:pos x="315" y="668"/>
                      </a:cxn>
                      <a:cxn ang="0">
                        <a:pos x="342" y="613"/>
                      </a:cxn>
                      <a:cxn ang="0">
                        <a:pos x="387" y="507"/>
                      </a:cxn>
                    </a:cxnLst>
                    <a:rect l="0" t="0" r="r" b="b"/>
                    <a:pathLst>
                      <a:path w="1539" h="1487">
                        <a:moveTo>
                          <a:pt x="387" y="507"/>
                        </a:moveTo>
                        <a:lnTo>
                          <a:pt x="435" y="411"/>
                        </a:lnTo>
                        <a:lnTo>
                          <a:pt x="483" y="315"/>
                        </a:lnTo>
                        <a:lnTo>
                          <a:pt x="531" y="219"/>
                        </a:lnTo>
                        <a:lnTo>
                          <a:pt x="627" y="75"/>
                        </a:lnTo>
                        <a:lnTo>
                          <a:pt x="702" y="20"/>
                        </a:lnTo>
                        <a:lnTo>
                          <a:pt x="744" y="3"/>
                        </a:lnTo>
                        <a:lnTo>
                          <a:pt x="771" y="0"/>
                        </a:lnTo>
                        <a:lnTo>
                          <a:pt x="812" y="0"/>
                        </a:lnTo>
                        <a:lnTo>
                          <a:pt x="843" y="20"/>
                        </a:lnTo>
                        <a:lnTo>
                          <a:pt x="894" y="48"/>
                        </a:lnTo>
                        <a:lnTo>
                          <a:pt x="929" y="85"/>
                        </a:lnTo>
                        <a:lnTo>
                          <a:pt x="956" y="120"/>
                        </a:lnTo>
                        <a:lnTo>
                          <a:pt x="1004" y="188"/>
                        </a:lnTo>
                        <a:lnTo>
                          <a:pt x="1038" y="243"/>
                        </a:lnTo>
                        <a:lnTo>
                          <a:pt x="1083" y="322"/>
                        </a:lnTo>
                        <a:lnTo>
                          <a:pt x="1110" y="384"/>
                        </a:lnTo>
                        <a:lnTo>
                          <a:pt x="1141" y="435"/>
                        </a:lnTo>
                        <a:lnTo>
                          <a:pt x="1155" y="469"/>
                        </a:lnTo>
                        <a:lnTo>
                          <a:pt x="1196" y="544"/>
                        </a:lnTo>
                        <a:lnTo>
                          <a:pt x="1230" y="620"/>
                        </a:lnTo>
                        <a:lnTo>
                          <a:pt x="1254" y="674"/>
                        </a:lnTo>
                        <a:lnTo>
                          <a:pt x="1285" y="740"/>
                        </a:lnTo>
                        <a:lnTo>
                          <a:pt x="1306" y="777"/>
                        </a:lnTo>
                        <a:lnTo>
                          <a:pt x="1326" y="818"/>
                        </a:lnTo>
                        <a:lnTo>
                          <a:pt x="1347" y="863"/>
                        </a:lnTo>
                        <a:lnTo>
                          <a:pt x="1388" y="932"/>
                        </a:lnTo>
                        <a:lnTo>
                          <a:pt x="1409" y="980"/>
                        </a:lnTo>
                        <a:lnTo>
                          <a:pt x="1426" y="1014"/>
                        </a:lnTo>
                        <a:lnTo>
                          <a:pt x="1450" y="1052"/>
                        </a:lnTo>
                        <a:lnTo>
                          <a:pt x="1474" y="1089"/>
                        </a:lnTo>
                        <a:lnTo>
                          <a:pt x="1501" y="1127"/>
                        </a:lnTo>
                        <a:lnTo>
                          <a:pt x="1539" y="1182"/>
                        </a:lnTo>
                        <a:lnTo>
                          <a:pt x="1539" y="1487"/>
                        </a:lnTo>
                        <a:lnTo>
                          <a:pt x="0" y="1480"/>
                        </a:lnTo>
                        <a:lnTo>
                          <a:pt x="3" y="1206"/>
                        </a:lnTo>
                        <a:lnTo>
                          <a:pt x="30" y="1158"/>
                        </a:lnTo>
                        <a:lnTo>
                          <a:pt x="68" y="1106"/>
                        </a:lnTo>
                        <a:lnTo>
                          <a:pt x="102" y="1052"/>
                        </a:lnTo>
                        <a:lnTo>
                          <a:pt x="133" y="1007"/>
                        </a:lnTo>
                        <a:lnTo>
                          <a:pt x="164" y="959"/>
                        </a:lnTo>
                        <a:lnTo>
                          <a:pt x="205" y="880"/>
                        </a:lnTo>
                        <a:lnTo>
                          <a:pt x="250" y="791"/>
                        </a:lnTo>
                        <a:lnTo>
                          <a:pt x="288" y="729"/>
                        </a:lnTo>
                        <a:lnTo>
                          <a:pt x="315" y="668"/>
                        </a:lnTo>
                        <a:lnTo>
                          <a:pt x="342" y="613"/>
                        </a:lnTo>
                        <a:lnTo>
                          <a:pt x="387" y="507"/>
                        </a:lnTo>
                        <a:close/>
                      </a:path>
                    </a:pathLst>
                  </a:custGeom>
                  <a:solidFill>
                    <a:srgbClr val="FF3300"/>
                  </a:soli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084" name="Line 28"/>
                <p:cNvSpPr>
                  <a:spLocks noChangeShapeType="1"/>
                </p:cNvSpPr>
                <p:nvPr/>
              </p:nvSpPr>
              <p:spPr bwMode="auto">
                <a:xfrm>
                  <a:off x="3312" y="1344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085" name="Line 29"/>
              <p:cNvSpPr>
                <a:spLocks noChangeShapeType="1"/>
              </p:cNvSpPr>
              <p:nvPr/>
            </p:nvSpPr>
            <p:spPr bwMode="auto">
              <a:xfrm>
                <a:off x="2540" y="28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4009" y="36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  <a:sym typeface="Symbol" pitchFamily="18" charset="2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>
              <a:off x="2189" y="36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-2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45089" name="Text Box 3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24075" y="589915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x-scale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090" name="Text Box 3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32013" y="64008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z-scale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5091" name="Text Box 3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3400" y="1143000"/>
            <a:ext cx="79057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dirty="0">
                <a:latin typeface="Times New Roman" pitchFamily="18" charset="0"/>
              </a:rPr>
              <a:t>The standardizing of a particular value of </a:t>
            </a:r>
            <a:r>
              <a:rPr lang="en-US" sz="2200" i="1" dirty="0">
                <a:latin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</a:rPr>
              <a:t> results in a </a:t>
            </a:r>
            <a:r>
              <a:rPr lang="en-US" sz="2200" i="1" dirty="0">
                <a:latin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</a:rPr>
              <a:t> value that has a special interpretation, i.e., it represents how many standard deviations above or below the mean the original </a:t>
            </a:r>
            <a:r>
              <a:rPr lang="en-US" sz="2200" i="1" dirty="0">
                <a:latin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</a:rPr>
              <a:t> value is located.</a:t>
            </a:r>
          </a:p>
        </p:txBody>
      </p:sp>
    </p:spTree>
    <p:extLst>
      <p:ext uri="{BB962C8B-B14F-4D97-AF65-F5344CB8AC3E}">
        <p14:creationId xmlns:p14="http://schemas.microsoft.com/office/powerpoint/2010/main" val="15172357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do you get z-values?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days of old, you would read them off of a table…</a:t>
            </a:r>
            <a:endParaRPr lang="en-US" dirty="0"/>
          </a:p>
        </p:txBody>
      </p:sp>
      <p:pic>
        <p:nvPicPr>
          <p:cNvPr id="128002" name="Picture 2" descr="King Arthur holding the Holy Hand Grenade listening to the instruction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981199"/>
            <a:ext cx="6261100" cy="35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“To use the z-table, thou shalt count to 1.96…”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1722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(watch out for killer rabbits)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99855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Standard Normal Integration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6400800"/>
            <a:ext cx="372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PDF versions are available on </a:t>
            </a:r>
            <a:r>
              <a:rPr lang="en-US" sz="1600" i="1" dirty="0" err="1" smtClean="0"/>
              <a:t>eCampus</a:t>
            </a:r>
            <a:endParaRPr lang="en-US" sz="1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28613"/>
          <a:stretch/>
        </p:blipFill>
        <p:spPr>
          <a:xfrm>
            <a:off x="2079734" y="1227615"/>
            <a:ext cx="4972050" cy="50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958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How do you read the table?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52600" y="1314450"/>
          <a:ext cx="60960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5" name="Equation" r:id="rId7" imgW="2133600" imgH="482600" progId="Equation.DSMT4">
                  <p:embed/>
                </p:oleObj>
              </mc:Choice>
              <mc:Fallback>
                <p:oleObj name="Equation" r:id="rId7" imgW="2133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14450"/>
                        <a:ext cx="609600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2686050"/>
            <a:ext cx="8001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 pitchFamily="18" charset="0"/>
              </a:rPr>
              <a:t>Since the </a:t>
            </a:r>
            <a:r>
              <a:rPr lang="en-US" sz="2800" b="1" i="1" dirty="0">
                <a:solidFill>
                  <a:srgbClr val="FF9900"/>
                </a:solidFill>
                <a:latin typeface="Times New Roman" pitchFamily="18" charset="0"/>
              </a:rPr>
              <a:t>standard normal distribution</a:t>
            </a:r>
            <a:r>
              <a:rPr lang="en-US" sz="2800" dirty="0">
                <a:latin typeface="Times New Roman" pitchFamily="18" charset="0"/>
              </a:rPr>
              <a:t> is symmetric about the mean value, the values in the table represent numerical integrals (areas under the curve) for values of </a:t>
            </a:r>
            <a:r>
              <a:rPr lang="en-US" sz="2800" i="1" dirty="0">
                <a:latin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</a:rPr>
              <a:t> starting at the mean value (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dirty="0">
                <a:latin typeface="Times New Roman" pitchFamily="18" charset="0"/>
              </a:rPr>
              <a:t>),  i.e., when </a:t>
            </a:r>
            <a:r>
              <a:rPr lang="en-US" sz="2800" i="1" dirty="0">
                <a:latin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</a:rPr>
              <a:t> = 0, to </a:t>
            </a:r>
            <a:r>
              <a:rPr lang="en-US" sz="2800" i="1" dirty="0">
                <a:latin typeface="Times New Roman" pitchFamily="18" charset="0"/>
              </a:rPr>
              <a:t>z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800" dirty="0">
                <a:latin typeface="Times New Roman" pitchFamily="18" charset="0"/>
              </a:rPr>
              <a:t>. </a:t>
            </a:r>
            <a:r>
              <a:rPr lang="en-US" sz="2800" b="1" dirty="0" smtClean="0">
                <a:latin typeface="Times New Roman" pitchFamily="18" charset="0"/>
              </a:rPr>
              <a:t>You have to add 0.5 to the table value to get the total cumulative probability!</a:t>
            </a: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Times New Roman" pitchFamily="18" charset="0"/>
              </a:rPr>
              <a:t>Why only z = 4?</a:t>
            </a:r>
            <a:r>
              <a:rPr lang="en-US" sz="2800" dirty="0">
                <a:latin typeface="Times New Roman" pitchFamily="18" charset="0"/>
              </a:rPr>
              <a:t>  After </a:t>
            </a:r>
            <a:r>
              <a:rPr lang="en-US" sz="2800" i="1" dirty="0">
                <a:latin typeface="Times New Roman" pitchFamily="18" charset="0"/>
              </a:rPr>
              <a:t>z </a:t>
            </a:r>
            <a:r>
              <a:rPr lang="en-US" sz="2800" dirty="0">
                <a:latin typeface="Times New Roman" pitchFamily="18" charset="0"/>
              </a:rPr>
              <a:t>= 4 the area remains relatively constant (for the stated precision). </a:t>
            </a:r>
          </a:p>
        </p:txBody>
      </p:sp>
    </p:spTree>
    <p:extLst>
      <p:ext uri="{BB962C8B-B14F-4D97-AF65-F5344CB8AC3E}">
        <p14:creationId xmlns:p14="http://schemas.microsoft.com/office/powerpoint/2010/main" val="32433678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How do you read the table?</a:t>
            </a:r>
            <a:r>
              <a:rPr lang="en-US" sz="1600"/>
              <a:t> (continued)</a:t>
            </a:r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1981200"/>
            <a:ext cx="7613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 pitchFamily="18" charset="0"/>
              </a:rPr>
              <a:t>For example, assume you computed a </a:t>
            </a:r>
            <a:r>
              <a:rPr lang="en-US" sz="2800" i="1" dirty="0">
                <a:latin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</a:rPr>
              <a:t> value of 0.13.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038225" y="5502276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 pitchFamily="18" charset="0"/>
              </a:rPr>
              <a:t>You would  go to the table and look up the area under the </a:t>
            </a:r>
            <a:r>
              <a:rPr lang="en-US" sz="2800" b="1" i="1" dirty="0">
                <a:solidFill>
                  <a:srgbClr val="FF9900"/>
                </a:solidFill>
                <a:latin typeface="Times New Roman" pitchFamily="18" charset="0"/>
              </a:rPr>
              <a:t>standard normal distribution</a:t>
            </a:r>
            <a:r>
              <a:rPr lang="en-US" sz="2800" dirty="0">
                <a:latin typeface="Times New Roman" pitchFamily="18" charset="0"/>
              </a:rPr>
              <a:t>  to be </a:t>
            </a:r>
            <a:r>
              <a:rPr lang="en-US" sz="2800" dirty="0" smtClean="0">
                <a:latin typeface="Times New Roman" pitchFamily="18" charset="0"/>
              </a:rPr>
              <a:t>0.5517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37746" b="76067"/>
          <a:stretch/>
        </p:blipFill>
        <p:spPr>
          <a:xfrm>
            <a:off x="2583786" y="3048000"/>
            <a:ext cx="5645814" cy="2220990"/>
          </a:xfrm>
          <a:prstGeom prst="rect">
            <a:avLst/>
          </a:prstGeom>
        </p:spPr>
      </p:pic>
      <p:grpSp>
        <p:nvGrpSpPr>
          <p:cNvPr id="3" name="Group 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981200" y="2514600"/>
            <a:ext cx="4800600" cy="1676400"/>
            <a:chOff x="1248" y="1584"/>
            <a:chExt cx="3024" cy="1056"/>
          </a:xfrm>
        </p:grpSpPr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3888" y="1920"/>
              <a:ext cx="0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48" y="1584"/>
              <a:ext cx="3024" cy="1056"/>
              <a:chOff x="1248" y="2064"/>
              <a:chExt cx="3024" cy="1056"/>
            </a:xfrm>
          </p:grpSpPr>
          <p:sp>
            <p:nvSpPr>
              <p:cNvPr id="48138" name="Line 10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3888" y="206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172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>
                <a:off x="3552" y="2976"/>
                <a:ext cx="720" cy="144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3213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Hey, wait I have a computer, why am I reading tables?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428" y="1523999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-values are available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scipy.stats.norm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r>
              <a:rPr lang="en-US" dirty="0" smtClean="0"/>
              <a:t>This lets us calculate z-values for any probability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[0.13]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norm.cdf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C:/work/someTests/venv/zValues.py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[0.55171679]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23696188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normcdf</a:t>
            </a:r>
            <a:r>
              <a:rPr lang="en-US" dirty="0" smtClean="0"/>
              <a:t> explained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scipy.stats.norm.cdf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x,mu,sigma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i="1" dirty="0" smtClean="0">
                    <a:solidFill>
                      <a:srgbClr val="0000FF"/>
                    </a:solidFill>
                  </a:rPr>
                  <a:t>x</a:t>
                </a:r>
                <a:r>
                  <a:rPr lang="en-US" dirty="0" smtClean="0"/>
                  <a:t> is the value for which you want the cumulative probability</a:t>
                </a:r>
              </a:p>
              <a:p>
                <a:pPr marL="0" indent="0">
                  <a:buNone/>
                </a:pPr>
                <a:r>
                  <a:rPr lang="en-US" b="1" i="1" dirty="0" smtClean="0">
                    <a:solidFill>
                      <a:srgbClr val="0000FF"/>
                    </a:solidFill>
                  </a:rPr>
                  <a:t>mu </a:t>
                </a:r>
                <a:r>
                  <a:rPr lang="en-US" dirty="0" smtClean="0"/>
                  <a:t>is the mean (default 0)</a:t>
                </a:r>
              </a:p>
              <a:p>
                <a:pPr marL="0" indent="0">
                  <a:buNone/>
                </a:pPr>
                <a:r>
                  <a:rPr lang="en-US" b="1" i="1" dirty="0" smtClean="0">
                    <a:solidFill>
                      <a:srgbClr val="0000FF"/>
                    </a:solidFill>
                  </a:rPr>
                  <a:t>sigma</a:t>
                </a:r>
                <a:r>
                  <a:rPr lang="en-US" dirty="0" smtClean="0"/>
                  <a:t> is the standard deviation (default 1)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(Remember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𝑚𝑢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𝑖𝑔𝑚𝑎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8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445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the Peanut Problem</a:t>
            </a:r>
          </a:p>
        </p:txBody>
      </p:sp>
      <p:sp>
        <p:nvSpPr>
          <p:cNvPr id="4915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241524"/>
            <a:ext cx="8001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400" dirty="0">
                <a:latin typeface="Times New Roman" pitchFamily="18" charset="0"/>
              </a:rPr>
              <a:t>OK how do we use this stuff…….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400" dirty="0">
                <a:latin typeface="Times New Roman" pitchFamily="18" charset="0"/>
              </a:rPr>
              <a:t>What is the probability of a peanut having a major diameter of between 20.00 mm and 21.99 mm?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400" dirty="0">
                <a:latin typeface="Times New Roman" pitchFamily="18" charset="0"/>
              </a:rPr>
              <a:t>(Recall for this problem that </a:t>
            </a:r>
            <a:r>
              <a:rPr lang="en-US" sz="2400" dirty="0" smtClean="0">
                <a:latin typeface="Times New Roman" pitchFamily="18" charset="0"/>
              </a:rPr>
              <a:t>sample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18.13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mm and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sample </a:t>
            </a:r>
            <a:r>
              <a:rPr lang="en-US" sz="2400" i="1" dirty="0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2.02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mm. We assume here sample values can be used for population values)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33425" y="4567241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If you look the value of </a:t>
            </a:r>
            <a:r>
              <a:rPr lang="en-US" sz="2400" dirty="0" smtClean="0">
                <a:latin typeface="Times New Roman" pitchFamily="18" charset="0"/>
              </a:rPr>
              <a:t>0.93 </a:t>
            </a:r>
            <a:r>
              <a:rPr lang="en-US" sz="2400" dirty="0">
                <a:latin typeface="Times New Roman" pitchFamily="18" charset="0"/>
              </a:rPr>
              <a:t>up in the table implies that you are really finding: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886616"/>
                <a:ext cx="5314019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</a:rPr>
                  <a:t>First evaluate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20−18.13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2.02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6616"/>
                <a:ext cx="5314019" cy="524631"/>
              </a:xfrm>
              <a:prstGeom prst="rect">
                <a:avLst/>
              </a:prstGeom>
              <a:blipFill rotWithShape="0">
                <a:blip r:embed="rId5"/>
                <a:stretch>
                  <a:fillRect l="-3559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4751" y="5257800"/>
                <a:ext cx="1977849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0.93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1" y="5257800"/>
                <a:ext cx="1977849" cy="9687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239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47297" b="57900"/>
          <a:stretch/>
        </p:blipFill>
        <p:spPr>
          <a:xfrm>
            <a:off x="3197912" y="1490939"/>
            <a:ext cx="3536263" cy="2890561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the Peanut Problem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286000" y="1143000"/>
            <a:ext cx="3895725" cy="3222626"/>
            <a:chOff x="1338" y="1110"/>
            <a:chExt cx="2454" cy="2030"/>
          </a:xfrm>
        </p:grpSpPr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3360" y="2996"/>
              <a:ext cx="432" cy="14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1338" y="3065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3600" y="1110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934" y="3065"/>
              <a:ext cx="139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3600" y="1344"/>
              <a:ext cx="0" cy="16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076325" y="4562475"/>
            <a:ext cx="7761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Thus, the area under the distribution function from z = 0 to </a:t>
            </a:r>
            <a:r>
              <a:rPr lang="en-US" sz="2400" dirty="0" smtClean="0">
                <a:latin typeface="Times New Roman" pitchFamily="18" charset="0"/>
              </a:rPr>
              <a:t>   z </a:t>
            </a:r>
            <a:r>
              <a:rPr lang="en-US" sz="2400" dirty="0">
                <a:latin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</a:rPr>
              <a:t>0.93 </a:t>
            </a:r>
            <a:r>
              <a:rPr lang="en-US" sz="2400" dirty="0">
                <a:latin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</a:rPr>
              <a:t>0.3238.  </a:t>
            </a:r>
            <a:r>
              <a:rPr lang="en-US" sz="2400" dirty="0">
                <a:latin typeface="Times New Roman" pitchFamily="18" charset="0"/>
              </a:rPr>
              <a:t>Or, stated mathematically, one would write: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1907" y="5459204"/>
                <a:ext cx="3512693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0.93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=0.3238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907" y="5459204"/>
                <a:ext cx="3512693" cy="9687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791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18456" y="3086100"/>
            <a:ext cx="3358543" cy="2552700"/>
            <a:chOff x="1352778" y="2781300"/>
            <a:chExt cx="3143022" cy="23316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r="46947" b="83347"/>
            <a:stretch/>
          </p:blipFill>
          <p:spPr>
            <a:xfrm>
              <a:off x="1352778" y="2781300"/>
              <a:ext cx="3143022" cy="9973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/>
            <a:srcRect t="45849" r="46973" b="42392"/>
            <a:stretch/>
          </p:blipFill>
          <p:spPr>
            <a:xfrm>
              <a:off x="1356089" y="4114800"/>
              <a:ext cx="3139711" cy="998178"/>
            </a:xfrm>
            <a:prstGeom prst="rect">
              <a:avLst/>
            </a:prstGeom>
          </p:spPr>
        </p:pic>
      </p:grpSp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the Peanut Problem</a:t>
            </a:r>
          </a:p>
        </p:txBody>
      </p:sp>
      <p:grpSp>
        <p:nvGrpSpPr>
          <p:cNvPr id="3" name="Group 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645990" y="2667000"/>
            <a:ext cx="2063328" cy="2771775"/>
            <a:chOff x="2025" y="2238"/>
            <a:chExt cx="2277" cy="1746"/>
          </a:xfrm>
        </p:grpSpPr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3814" y="3840"/>
              <a:ext cx="488" cy="14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2025" y="3888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4062" y="223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2546" y="3888"/>
              <a:ext cx="126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4062" y="2454"/>
              <a:ext cx="0" cy="133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447800" y="1282951"/>
            <a:ext cx="544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Next, find the area from 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= </a:t>
            </a:r>
            <a:r>
              <a:rPr lang="en-US" sz="2400" dirty="0">
                <a:latin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</a:rPr>
              <a:t> to 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= 21.99: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66950" y="1822025"/>
                <a:ext cx="4625369" cy="792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=21.99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1.99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−18.13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2.02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1822025"/>
                <a:ext cx="4625369" cy="7925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15653" y="5813009"/>
                <a:ext cx="3512693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1.91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=0.4719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53" y="5813009"/>
                <a:ext cx="3512693" cy="9687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599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backwash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ヒラギノ角ゴ Pro W3"/>
              </a:rPr>
              <a:t>Looking at data - Histograms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26488" cy="4684713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ヒラギノ角ゴ Pro W3"/>
              </a:rPr>
              <a:t>Histograms  illustrate  how values are distributed within a given </a:t>
            </a:r>
            <a:r>
              <a:rPr lang="en-US" b="1" i="1" dirty="0" smtClean="0">
                <a:cs typeface="ヒラギノ角ゴ Pro W3"/>
              </a:rPr>
              <a:t>range (which includes the min and max values)</a:t>
            </a:r>
            <a:r>
              <a:rPr lang="en-US" dirty="0" smtClean="0">
                <a:cs typeface="ヒラギノ角ゴ Pro W3"/>
              </a:rPr>
              <a:t>.</a:t>
            </a:r>
          </a:p>
          <a:p>
            <a:pPr eaLnBrk="1" hangingPunct="1"/>
            <a:r>
              <a:rPr lang="en-US" dirty="0" smtClean="0">
                <a:cs typeface="ヒラギノ角ゴ Pro W3"/>
              </a:rPr>
              <a:t>First you must subdivide the range of values into equally spaced intervals called “bins” (e.g. (max-min)/ # of bins as an estimate).</a:t>
            </a:r>
          </a:p>
          <a:p>
            <a:pPr eaLnBrk="1" hangingPunct="1"/>
            <a:r>
              <a:rPr lang="en-US" dirty="0" smtClean="0">
                <a:cs typeface="ヒラギノ角ゴ Pro W3"/>
              </a:rPr>
              <a:t>Once the intervals have been determined, the values found in each respective range must be accounted for.</a:t>
            </a:r>
          </a:p>
          <a:p>
            <a:pPr eaLnBrk="1" hangingPunct="1"/>
            <a:r>
              <a:rPr lang="en-US" dirty="0" smtClean="0">
                <a:cs typeface="ヒラギノ角ゴ Pro W3"/>
              </a:rPr>
              <a:t>Represent the information in a graphical form plotting the intervals (bins) on the x axis and the frequency of values in each interval on the y axis.</a:t>
            </a:r>
          </a:p>
          <a:p>
            <a:pPr eaLnBrk="1" hangingPunct="1"/>
            <a:endParaRPr lang="en-US" dirty="0" smtClean="0">
              <a:cs typeface="ヒラギノ角ゴ Pro W3"/>
            </a:endParaRP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3" cstate="print"/>
          <a:srcRect l="29109" t="53035" r="40819" b="23117"/>
          <a:stretch>
            <a:fillRect/>
          </a:stretch>
        </p:blipFill>
        <p:spPr bwMode="auto">
          <a:xfrm>
            <a:off x="4648200" y="4775745"/>
            <a:ext cx="3505200" cy="2082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AEECB8-AF55-4496-835C-DC23037B0F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the Peanut Problem</a:t>
            </a:r>
            <a:r>
              <a:rPr lang="en-US" sz="1600"/>
              <a:t> (continued)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209675" y="1419225"/>
            <a:ext cx="4024313" cy="2133600"/>
            <a:chOff x="576" y="1248"/>
            <a:chExt cx="2535" cy="1344"/>
          </a:xfrm>
        </p:grpSpPr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576" y="1248"/>
              <a:ext cx="25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</a:rPr>
                <a:t>So, now you have the integrals:</a:t>
              </a: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672" y="230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</a:rPr>
                <a:t>and</a:t>
              </a:r>
            </a:p>
          </p:txBody>
        </p:sp>
      </p:grpSp>
      <p:sp>
        <p:nvSpPr>
          <p:cNvPr id="5223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543425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Since the probability of a peanut diameter falling in the range between 20 mm (</a:t>
            </a:r>
            <a:r>
              <a:rPr lang="en-US" sz="2400" i="1" dirty="0">
                <a:latin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</a:rPr>
              <a:t>0.93</a:t>
            </a:r>
            <a:r>
              <a:rPr lang="en-US" sz="2400" dirty="0">
                <a:latin typeface="Times New Roman" pitchFamily="18" charset="0"/>
              </a:rPr>
              <a:t>) and </a:t>
            </a:r>
            <a:r>
              <a:rPr lang="en-US" sz="2400" dirty="0" smtClean="0">
                <a:latin typeface="Times New Roman" pitchFamily="18" charset="0"/>
              </a:rPr>
              <a:t>21.99 mm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</a:rPr>
              <a:t>1.91) </a:t>
            </a:r>
            <a:r>
              <a:rPr lang="en-US" sz="2400" dirty="0">
                <a:latin typeface="Times New Roman" pitchFamily="18" charset="0"/>
              </a:rPr>
              <a:t>is represented by the area under the distribution curve between 20 mm and 21.99 mm, </a:t>
            </a:r>
            <a:r>
              <a:rPr lang="en-US" sz="2400" b="1" dirty="0">
                <a:solidFill>
                  <a:srgbClr val="FF9900"/>
                </a:solidFill>
                <a:latin typeface="Times New Roman" pitchFamily="18" charset="0"/>
              </a:rPr>
              <a:t>what is the next step</a:t>
            </a:r>
            <a:r>
              <a:rPr lang="en-US" sz="2400" dirty="0">
                <a:latin typeface="Times New Roman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5653" y="1963529"/>
                <a:ext cx="3512693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0.93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=0.3238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53" y="1963529"/>
                <a:ext cx="3512693" cy="9687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3409950"/>
                <a:ext cx="3512693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1.91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=0.4719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409950"/>
                <a:ext cx="3512693" cy="9687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602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the Peanut Problem</a:t>
            </a:r>
            <a:r>
              <a:rPr lang="en-US" sz="1600"/>
              <a:t> (continued)</a:t>
            </a:r>
          </a:p>
        </p:txBody>
      </p:sp>
      <p:sp>
        <p:nvSpPr>
          <p:cNvPr id="5325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87908" y="3962400"/>
            <a:ext cx="465864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Therefore, the probability is </a:t>
            </a:r>
            <a:r>
              <a:rPr lang="en-US" sz="2400" dirty="0" smtClean="0">
                <a:latin typeface="Times New Roman" pitchFamily="18" charset="0"/>
              </a:rPr>
              <a:t>14.81%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6800" y="2057400"/>
            <a:ext cx="750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Simply take the difference between the two areas, such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2845713"/>
                <a:ext cx="71425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20.00−21.99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=0.4719−0.3238=0.1481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45713"/>
                <a:ext cx="714259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410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Peanuts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26488" cy="46847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Python we would have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xVal1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norm.cdf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(21.99,18.13,2.02)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print(xVal1)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xVal2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norm.cdf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(20,18.13,2.02)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print(xVal2)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print(xVal1 - xVal2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C:/work/someTests/venv/zValues.py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0.9719907107777724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0.8227101115489666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0.14928059922880588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42104788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Hey, wait!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14.93% ~= 14.81% !</a:t>
            </a:r>
          </a:p>
          <a:p>
            <a:pPr marL="0" indent="0">
              <a:buNone/>
            </a:pPr>
            <a:r>
              <a:rPr lang="en-US" dirty="0" smtClean="0"/>
              <a:t>Python uses more exact z-values for the integration which are more accurate because it doesn’t round the z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432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Frequency Distribution Guidelines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 smtClean="0"/>
              <a:t>AS A </a:t>
            </a:r>
            <a:r>
              <a:rPr lang="en-US" sz="2400" i="1" dirty="0" smtClean="0"/>
              <a:t>GENERAL</a:t>
            </a:r>
            <a:r>
              <a:rPr lang="en-US" sz="2400" dirty="0" smtClean="0"/>
              <a:t> </a:t>
            </a:r>
            <a:r>
              <a:rPr lang="en-US" sz="2400" i="1" dirty="0" smtClean="0"/>
              <a:t>RULE</a:t>
            </a:r>
            <a:r>
              <a:rPr lang="en-US" sz="2400" dirty="0" smtClean="0"/>
              <a:t>, use </a:t>
            </a:r>
            <a:r>
              <a:rPr lang="en-US" sz="2400" u="sng" dirty="0" smtClean="0"/>
              <a:t>no less than 6 </a:t>
            </a:r>
            <a:r>
              <a:rPr lang="en-US" sz="2400" dirty="0" smtClean="0"/>
              <a:t>and </a:t>
            </a:r>
            <a:r>
              <a:rPr lang="en-US" sz="2400" u="sng" dirty="0" smtClean="0"/>
              <a:t>no more than 15 classes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sz="2400" dirty="0" smtClean="0"/>
              <a:t>The square root of n, where n is the number of data points, provides an approximate number of classes to consider.</a:t>
            </a:r>
          </a:p>
          <a:p>
            <a:endParaRPr lang="en-US" sz="2400" dirty="0" smtClean="0"/>
          </a:p>
          <a:p>
            <a:r>
              <a:rPr lang="en-US" sz="2400" dirty="0" smtClean="0"/>
              <a:t>Select classes that will </a:t>
            </a:r>
            <a:r>
              <a:rPr lang="en-US" sz="2400" u="sng" dirty="0" smtClean="0"/>
              <a:t>accommodate all of the data points</a:t>
            </a:r>
          </a:p>
          <a:p>
            <a:endParaRPr lang="en-US" sz="2400" dirty="0" smtClean="0"/>
          </a:p>
          <a:p>
            <a:r>
              <a:rPr lang="en-US" sz="2400" dirty="0" smtClean="0"/>
              <a:t>Make sure that </a:t>
            </a:r>
            <a:r>
              <a:rPr lang="en-US" sz="2400" u="sng" dirty="0" smtClean="0"/>
              <a:t>each data point fits into only one class</a:t>
            </a:r>
          </a:p>
          <a:p>
            <a:endParaRPr lang="en-US" sz="2400" dirty="0" smtClean="0"/>
          </a:p>
          <a:p>
            <a:r>
              <a:rPr lang="en-US" sz="2400" dirty="0" smtClean="0"/>
              <a:t>Whenever possible, </a:t>
            </a:r>
            <a:r>
              <a:rPr lang="en-US" sz="2400" u="sng" dirty="0" smtClean="0"/>
              <a:t>make the class intervals equal length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 descr="backwash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Bins categorize (group data) and are spread out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>
                <a:cs typeface="Times New Roman" pitchFamily="18" charset="0"/>
              </a:rPr>
              <a:t>[ 1 2 2 3 3 4 5 5 5 5 7 7 8 9 9]</a:t>
            </a:r>
          </a:p>
          <a:p>
            <a:r>
              <a:rPr lang="en-US" dirty="0" smtClean="0">
                <a:cs typeface="Times New Roman" pitchFamily="18" charset="0"/>
              </a:rPr>
              <a:t>How many (frequency) of the data can be categorized in each bin?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8612" name="TextBox 7"/>
          <p:cNvSpPr txBox="1">
            <a:spLocks noChangeArrowheads="1"/>
          </p:cNvSpPr>
          <p:nvPr/>
        </p:nvSpPr>
        <p:spPr bwMode="auto">
          <a:xfrm>
            <a:off x="3375025" y="3048000"/>
            <a:ext cx="30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>5</a:t>
            </a:r>
          </a:p>
        </p:txBody>
      </p:sp>
      <p:sp>
        <p:nvSpPr>
          <p:cNvPr id="68613" name="TextBox 8"/>
          <p:cNvSpPr txBox="1">
            <a:spLocks noChangeArrowheads="1"/>
          </p:cNvSpPr>
          <p:nvPr/>
        </p:nvSpPr>
        <p:spPr bwMode="auto">
          <a:xfrm>
            <a:off x="3109912" y="33432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8614" name="TextBox 12"/>
          <p:cNvSpPr txBox="1">
            <a:spLocks noChangeArrowheads="1"/>
          </p:cNvSpPr>
          <p:nvPr/>
        </p:nvSpPr>
        <p:spPr bwMode="auto">
          <a:xfrm>
            <a:off x="2667000" y="3327400"/>
            <a:ext cx="30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  <a:p>
            <a:r>
              <a:rPr lang="en-US"/>
              <a:t>2</a:t>
            </a:r>
          </a:p>
        </p:txBody>
      </p:sp>
      <p:sp>
        <p:nvSpPr>
          <p:cNvPr id="68615" name="TextBox 16"/>
          <p:cNvSpPr txBox="1">
            <a:spLocks noChangeArrowheads="1"/>
          </p:cNvSpPr>
          <p:nvPr/>
        </p:nvSpPr>
        <p:spPr bwMode="auto">
          <a:xfrm>
            <a:off x="4043362" y="3327400"/>
            <a:ext cx="30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</a:t>
            </a:r>
          </a:p>
          <a:p>
            <a:r>
              <a:rPr lang="en-US"/>
              <a:t>8</a:t>
            </a:r>
          </a:p>
        </p:txBody>
      </p:sp>
      <p:sp>
        <p:nvSpPr>
          <p:cNvPr id="68616" name="TextBox 17"/>
          <p:cNvSpPr txBox="1">
            <a:spLocks noChangeArrowheads="1"/>
          </p:cNvSpPr>
          <p:nvPr/>
        </p:nvSpPr>
        <p:spPr bwMode="auto">
          <a:xfrm>
            <a:off x="4305300" y="3603625"/>
            <a:ext cx="30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9</a:t>
            </a:r>
          </a:p>
          <a:p>
            <a:r>
              <a:rPr lang="en-US"/>
              <a:t>9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19337" y="4267200"/>
            <a:ext cx="2514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557338" y="3505200"/>
            <a:ext cx="1524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9" name="TextBox 14"/>
          <p:cNvSpPr txBox="1">
            <a:spLocks noChangeArrowheads="1"/>
          </p:cNvSpPr>
          <p:nvPr/>
        </p:nvSpPr>
        <p:spPr bwMode="auto">
          <a:xfrm>
            <a:off x="2471737" y="4267200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1-2  3-4  5-6  7-8  9-10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2433637" y="3695700"/>
            <a:ext cx="23622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1" name="TextBox 19"/>
          <p:cNvSpPr txBox="1">
            <a:spLocks noChangeArrowheads="1"/>
          </p:cNvSpPr>
          <p:nvPr/>
        </p:nvSpPr>
        <p:spPr bwMode="auto">
          <a:xfrm>
            <a:off x="2319337" y="5029200"/>
            <a:ext cx="350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Bins categorizing data - units</a:t>
            </a:r>
          </a:p>
        </p:txBody>
      </p:sp>
      <p:sp>
        <p:nvSpPr>
          <p:cNvPr id="68622" name="TextBox 20"/>
          <p:cNvSpPr txBox="1">
            <a:spLocks noChangeArrowheads="1"/>
          </p:cNvSpPr>
          <p:nvPr/>
        </p:nvSpPr>
        <p:spPr bwMode="auto">
          <a:xfrm rot="-5400000">
            <a:off x="566738" y="3427412"/>
            <a:ext cx="2590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Frequency of values in bins - counts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5334000" y="2247900"/>
            <a:ext cx="3167063" cy="1905000"/>
          </a:xfrm>
          <a:prstGeom prst="borderCallout1">
            <a:avLst>
              <a:gd name="adj1" fmla="val 18750"/>
              <a:gd name="adj2" fmla="val -8333"/>
              <a:gd name="adj3" fmla="val 70441"/>
              <a:gd name="adj4" fmla="val -5396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 mean is </a:t>
            </a:r>
            <a:r>
              <a:rPr lang="en-US" dirty="0" smtClean="0">
                <a:solidFill>
                  <a:schemeClr val="tx1"/>
                </a:solidFill>
              </a:rPr>
              <a:t>the theoretical </a:t>
            </a:r>
            <a:r>
              <a:rPr lang="en-US" dirty="0">
                <a:solidFill>
                  <a:schemeClr val="tx1"/>
                </a:solidFill>
              </a:rPr>
              <a:t>center value (average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(Central tendency also results in mode and median also being at the center)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624" name="TextBox 23"/>
          <p:cNvSpPr txBox="1">
            <a:spLocks noChangeArrowheads="1"/>
          </p:cNvSpPr>
          <p:nvPr/>
        </p:nvSpPr>
        <p:spPr bwMode="auto">
          <a:xfrm>
            <a:off x="2471737" y="3886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8625" name="TextBox 24"/>
          <p:cNvSpPr txBox="1">
            <a:spLocks noChangeArrowheads="1"/>
          </p:cNvSpPr>
          <p:nvPr/>
        </p:nvSpPr>
        <p:spPr bwMode="auto">
          <a:xfrm>
            <a:off x="2928937" y="3324225"/>
            <a:ext cx="304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3</a:t>
            </a:r>
          </a:p>
          <a:p>
            <a:r>
              <a:rPr lang="en-US"/>
              <a:t>3</a:t>
            </a:r>
          </a:p>
        </p:txBody>
      </p:sp>
      <p:sp>
        <p:nvSpPr>
          <p:cNvPr id="68626" name="TextBox 25"/>
          <p:cNvSpPr txBox="1">
            <a:spLocks noChangeArrowheads="1"/>
          </p:cNvSpPr>
          <p:nvPr/>
        </p:nvSpPr>
        <p:spPr bwMode="auto">
          <a:xfrm>
            <a:off x="3867150" y="386873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547937" y="3048000"/>
            <a:ext cx="2174875" cy="1219200"/>
            <a:chOff x="3581400" y="3962400"/>
            <a:chExt cx="2174175" cy="1219200"/>
          </a:xfrm>
        </p:grpSpPr>
        <p:sp>
          <p:nvSpPr>
            <p:cNvPr id="27" name="Rectangle 26"/>
            <p:cNvSpPr/>
            <p:nvPr/>
          </p:nvSpPr>
          <p:spPr>
            <a:xfrm>
              <a:off x="3581400" y="4267200"/>
              <a:ext cx="380877" cy="914400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27344" y="4267200"/>
              <a:ext cx="380877" cy="914400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71701" y="3962400"/>
              <a:ext cx="380877" cy="1219200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28754" y="4267200"/>
              <a:ext cx="380877" cy="914400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74698" y="4572000"/>
              <a:ext cx="380877" cy="609600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700337" y="3457575"/>
            <a:ext cx="1676400" cy="733425"/>
            <a:chOff x="3733800" y="4372100"/>
            <a:chExt cx="1676400" cy="7333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648200" y="4424479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48200" y="4648278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724465"/>
              <a:ext cx="7620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48200" y="5029213"/>
              <a:ext cx="7620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48200" y="4953026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43400" y="4372100"/>
              <a:ext cx="3048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495904"/>
              <a:ext cx="7620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114800" y="4572091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86200" y="4800652"/>
              <a:ext cx="7620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14800" y="4876839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733800" y="5105400"/>
              <a:ext cx="928688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ine Callout 1 22"/>
          <p:cNvSpPr/>
          <p:nvPr/>
        </p:nvSpPr>
        <p:spPr>
          <a:xfrm>
            <a:off x="5334000" y="4191000"/>
            <a:ext cx="3276600" cy="1524000"/>
          </a:xfrm>
          <a:prstGeom prst="borderCallout1">
            <a:avLst>
              <a:gd name="adj1" fmla="val 18750"/>
              <a:gd name="adj2" fmla="val -8333"/>
              <a:gd name="adj3" fmla="val -20922"/>
              <a:gd name="adj4" fmla="val -280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So, how far is </a:t>
            </a: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data point from the </a:t>
            </a:r>
            <a:r>
              <a:rPr lang="en-US" i="1" dirty="0">
                <a:solidFill>
                  <a:schemeClr val="tx1"/>
                </a:solidFill>
              </a:rPr>
              <a:t>theoretical center </a:t>
            </a:r>
            <a:r>
              <a:rPr lang="en-US" dirty="0">
                <a:solidFill>
                  <a:schemeClr val="tx1"/>
                </a:solidFill>
              </a:rPr>
              <a:t>that describes my data set?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5638800" y="5867400"/>
            <a:ext cx="1981200" cy="533400"/>
          </a:xfrm>
          <a:prstGeom prst="borderCallout1">
            <a:avLst>
              <a:gd name="adj1" fmla="val 18750"/>
              <a:gd name="adj2" fmla="val -8333"/>
              <a:gd name="adj3" fmla="val -176024"/>
              <a:gd name="adj4" fmla="val -10200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theoretical center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98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19347"/>
          <a:stretch/>
        </p:blipFill>
        <p:spPr>
          <a:xfrm>
            <a:off x="118917" y="4439364"/>
            <a:ext cx="7713785" cy="17716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b="22450"/>
          <a:stretch/>
        </p:blipFill>
        <p:spPr>
          <a:xfrm>
            <a:off x="152399" y="1905000"/>
            <a:ext cx="7713785" cy="2133598"/>
          </a:xfrm>
          <a:prstGeom prst="rect">
            <a:avLst/>
          </a:prstGeom>
        </p:spPr>
      </p:pic>
      <p:sp>
        <p:nvSpPr>
          <p:cNvPr id="78850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Consider the Following set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6611779"/>
            <a:ext cx="7162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Image source: http://www.scientificamerican.com/blog/post.cfm?id=peanut-allergic-kids-helped-by-dese-2009-02-20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066800"/>
            <a:ext cx="7411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Characterizing batches of peanuts coming from farms</a:t>
            </a:r>
          </a:p>
          <a:p>
            <a:r>
              <a:rPr lang="en-US" dirty="0" smtClean="0"/>
              <a:t>Columns of data represent “Sample Number”, “Major Diameter (mm)”, </a:t>
            </a:r>
          </a:p>
          <a:p>
            <a:r>
              <a:rPr lang="en-US" dirty="0" smtClean="0"/>
              <a:t>and “Minor Diameter (mm)”</a:t>
            </a:r>
            <a:endParaRPr lang="en-US" dirty="0"/>
          </a:p>
        </p:txBody>
      </p:sp>
      <p:sp>
        <p:nvSpPr>
          <p:cNvPr id="78853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-76200" y="3833150"/>
            <a:ext cx="76962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 descr="peanuts.jp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>
          <a:xfrm>
            <a:off x="4572000" y="1905000"/>
            <a:ext cx="4181643" cy="3505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 bwMode="auto">
          <a:xfrm flipV="1">
            <a:off x="5019843" y="4267200"/>
            <a:ext cx="609600" cy="228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 flipH="1" flipV="1">
            <a:off x="5972343" y="4533900"/>
            <a:ext cx="3048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91767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803" y="1333500"/>
            <a:ext cx="5743575" cy="4791075"/>
          </a:xfrm>
          <a:prstGeom prst="rect">
            <a:avLst/>
          </a:prstGeom>
        </p:spPr>
      </p:pic>
      <p:sp>
        <p:nvSpPr>
          <p:cNvPr id="4101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00012" y="171450"/>
            <a:ext cx="8001000" cy="609600"/>
          </a:xfrm>
        </p:spPr>
        <p:txBody>
          <a:bodyPr/>
          <a:lstStyle/>
          <a:p>
            <a:r>
              <a:rPr lang="en-US" dirty="0" smtClean="0"/>
              <a:t>Categorize the Major Diameter data into ranges of measured values</a:t>
            </a:r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286000" y="1333500"/>
            <a:ext cx="6075363" cy="2957513"/>
            <a:chOff x="1356" y="1248"/>
            <a:chExt cx="3827" cy="1863"/>
          </a:xfrm>
        </p:grpSpPr>
        <p:graphicFrame>
          <p:nvGraphicFramePr>
            <p:cNvPr id="41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832490"/>
                </p:ext>
              </p:extLst>
            </p:nvPr>
          </p:nvGraphicFramePr>
          <p:xfrm>
            <a:off x="3600" y="1248"/>
            <a:ext cx="1583" cy="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7" name="Worksheet" r:id="rId7" imgW="1225800" imgH="1441397" progId="Excel.Sheet.8">
                    <p:embed/>
                  </p:oleObj>
                </mc:Choice>
                <mc:Fallback>
                  <p:oleObj name="Worksheet" r:id="rId7" imgW="1225800" imgH="144139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48"/>
                          <a:ext cx="1583" cy="18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Line 6"/>
            <p:cNvSpPr>
              <a:spLocks noChangeShapeType="1"/>
            </p:cNvSpPr>
            <p:nvPr/>
          </p:nvSpPr>
          <p:spPr bwMode="auto">
            <a:xfrm flipH="1" flipV="1">
              <a:off x="1356" y="1560"/>
              <a:ext cx="2148" cy="6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72400" y="5029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746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heme/theme1.xml><?xml version="1.0" encoding="utf-8"?>
<a:theme xmlns:a="http://schemas.openxmlformats.org/drawingml/2006/main" name="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</Template>
  <TotalTime>40173</TotalTime>
  <Words>2161</Words>
  <Application>Microsoft Office PowerPoint</Application>
  <PresentationFormat>On-screen Show (4:3)</PresentationFormat>
  <Paragraphs>347</Paragraphs>
  <Slides>53</Slides>
  <Notes>42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ＭＳ Ｐゴシック</vt:lpstr>
      <vt:lpstr>Arial</vt:lpstr>
      <vt:lpstr>Calibri</vt:lpstr>
      <vt:lpstr>Cambria Math</vt:lpstr>
      <vt:lpstr>Courier New</vt:lpstr>
      <vt:lpstr>Monotype Sorts</vt:lpstr>
      <vt:lpstr>Symbol</vt:lpstr>
      <vt:lpstr>Tahoma</vt:lpstr>
      <vt:lpstr>Times New Roman</vt:lpstr>
      <vt:lpstr>Wingdings</vt:lpstr>
      <vt:lpstr>ヒラギノ角ゴ Pro W3</vt:lpstr>
      <vt:lpstr>TAMU</vt:lpstr>
      <vt:lpstr>1_Blends</vt:lpstr>
      <vt:lpstr>1_TAMU</vt:lpstr>
      <vt:lpstr>Worksheet</vt:lpstr>
      <vt:lpstr>Chart</vt:lpstr>
      <vt:lpstr>Equation</vt:lpstr>
      <vt:lpstr>ENGR 216 – Spring 2019 </vt:lpstr>
      <vt:lpstr>Learning Objectives</vt:lpstr>
      <vt:lpstr>Foundations of Statistics</vt:lpstr>
      <vt:lpstr>Python descriptive statistics</vt:lpstr>
      <vt:lpstr>Looking at data - Histograms</vt:lpstr>
      <vt:lpstr>Frequency Distribution Guidelines</vt:lpstr>
      <vt:lpstr>Bins categorize (group data) and are spread out</vt:lpstr>
      <vt:lpstr>Consider the Following set of Data</vt:lpstr>
      <vt:lpstr>Categorize the Major Diameter data into ranges of measured values</vt:lpstr>
      <vt:lpstr>Python code to count frequency in bins</vt:lpstr>
      <vt:lpstr>Major Diameter of a Peanut Crop</vt:lpstr>
      <vt:lpstr>Making a Histogram</vt:lpstr>
      <vt:lpstr>Python code to plot a histogram</vt:lpstr>
      <vt:lpstr>Normal Distribution of Data – Central Tendency</vt:lpstr>
      <vt:lpstr>Team Exercise 5.1.1 - Probability</vt:lpstr>
      <vt:lpstr>Team Exercise 5.1.1 - Probability</vt:lpstr>
      <vt:lpstr>Probability</vt:lpstr>
      <vt:lpstr>Team Exercise 5.1.2</vt:lpstr>
      <vt:lpstr>Team Exercise 5.1.2</vt:lpstr>
      <vt:lpstr>Team Exercise 5.1.3 Relative Frequency Distribution</vt:lpstr>
      <vt:lpstr>Team Exercise 5.1.3 Relative Frequency Distribution</vt:lpstr>
      <vt:lpstr>Exercise 5.1.3 Relative Frequency Distribution</vt:lpstr>
      <vt:lpstr>PowerPoint Presentation</vt:lpstr>
      <vt:lpstr>Normal (Bell Shaped) Distribution </vt:lpstr>
      <vt:lpstr>Simulations of Normal Distribution</vt:lpstr>
      <vt:lpstr>Why does this work?</vt:lpstr>
      <vt:lpstr>Continuous Distributions</vt:lpstr>
      <vt:lpstr>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Normal Distribution</vt:lpstr>
      <vt:lpstr>What is the Z Conversion?</vt:lpstr>
      <vt:lpstr>PowerPoint Presentation</vt:lpstr>
      <vt:lpstr>PowerPoint Presentation</vt:lpstr>
      <vt:lpstr>PowerPoint Presentation</vt:lpstr>
      <vt:lpstr>How do you get z-values?</vt:lpstr>
      <vt:lpstr>The Standard Normal Integration Table</vt:lpstr>
      <vt:lpstr>How do you read the table?</vt:lpstr>
      <vt:lpstr>How do you read the table? (continued)</vt:lpstr>
      <vt:lpstr>Hey, wait I have a computer, why am I reading tables?</vt:lpstr>
      <vt:lpstr>normcdf explained</vt:lpstr>
      <vt:lpstr>Back to the Peanut Problem</vt:lpstr>
      <vt:lpstr>Back to the Peanut Problem</vt:lpstr>
      <vt:lpstr>Back to the Peanut Problem</vt:lpstr>
      <vt:lpstr>Back to the Peanut Problem (continued)</vt:lpstr>
      <vt:lpstr>Back to the Peanut Problem (continued)</vt:lpstr>
      <vt:lpstr>Peanuts for Python</vt:lpstr>
      <vt:lpstr>Hey, wait!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111 – Fall 2003 Foundations of Engineering I</dc:title>
  <dc:creator>Tracy</dc:creator>
  <cp:lastModifiedBy>Wickliff, Tanya V</cp:lastModifiedBy>
  <cp:revision>263</cp:revision>
  <cp:lastPrinted>2018-12-21T20:50:21Z</cp:lastPrinted>
  <dcterms:created xsi:type="dcterms:W3CDTF">2013-08-25T19:16:23Z</dcterms:created>
  <dcterms:modified xsi:type="dcterms:W3CDTF">2019-02-08T20:26:39Z</dcterms:modified>
</cp:coreProperties>
</file>