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notesMasterIdLst>
    <p:notesMasterId r:id="rId14"/>
  </p:notesMasterIdLst>
  <p:handoutMasterIdLst>
    <p:handoutMasterId r:id="rId15"/>
  </p:handoutMasterIdLst>
  <p:sldIdLst>
    <p:sldId id="256" r:id="rId4"/>
    <p:sldId id="511" r:id="rId5"/>
    <p:sldId id="512" r:id="rId6"/>
    <p:sldId id="515" r:id="rId7"/>
    <p:sldId id="516" r:id="rId8"/>
    <p:sldId id="514" r:id="rId9"/>
    <p:sldId id="517" r:id="rId10"/>
    <p:sldId id="513" r:id="rId11"/>
    <p:sldId id="519" r:id="rId12"/>
    <p:sldId id="518" r:id="rId1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erton, Tracy L" initials="FTL" lastIdx="6" clrIdx="0">
    <p:extLst/>
  </p:cmAuthor>
  <p:cmAuthor id="2" name="Tony Cahill" initials="AT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65" autoAdjust="0"/>
  </p:normalViewPr>
  <p:slideViewPr>
    <p:cSldViewPr>
      <p:cViewPr varScale="1">
        <p:scale>
          <a:sx n="54" d="100"/>
          <a:sy n="54" d="100"/>
        </p:scale>
        <p:origin x="18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16D0186-3326-455F-B135-36329AFAADC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EBA8DFE-8B70-42C3-B58F-F1C6856B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7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7E5E56-1736-45FD-8B27-2A042D027E8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568053-CE99-4BB6-9793-35EDC1846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get  disagreement within the</a:t>
            </a:r>
            <a:r>
              <a:rPr lang="en-US" baseline="0" dirty="0"/>
              <a:t> class. Some think this is art, as it speaks to them.</a:t>
            </a:r>
          </a:p>
          <a:p>
            <a:endParaRPr lang="en-US" baseline="0" dirty="0"/>
          </a:p>
          <a:p>
            <a:r>
              <a:rPr lang="en-US" baseline="0" dirty="0"/>
              <a:t>GM got a lot of pushback from both customers and stakeholders (repairmen) that so many hoses, wires, belts, etc. that under the hood was just a mess.</a:t>
            </a:r>
          </a:p>
          <a:p>
            <a:endParaRPr lang="en-US" baseline="0" dirty="0"/>
          </a:p>
          <a:p>
            <a:r>
              <a:rPr lang="en-US" baseline="0" dirty="0"/>
              <a:t>Most new cars have eliminated most of the vacuum hoses. Engine covers are pretty standard to “tidy up” the engine bay.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is something that should</a:t>
            </a:r>
            <a:r>
              <a:rPr lang="en-US" baseline="0" dirty="0"/>
              <a:t> speak to the person who is experiencing it.</a:t>
            </a:r>
          </a:p>
          <a:p>
            <a:endParaRPr lang="en-US" baseline="0" dirty="0"/>
          </a:p>
          <a:p>
            <a:r>
              <a:rPr lang="en-US" baseline="0" dirty="0"/>
              <a:t>Some will think something is art, while others may think of it as, shall we say “not art.”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have</a:t>
            </a:r>
            <a:r>
              <a:rPr lang="en-US" baseline="0" dirty="0"/>
              <a:t> the students break into groups and discuss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included the article</a:t>
            </a:r>
            <a:r>
              <a:rPr lang="en-US" baseline="0" dirty="0"/>
              <a:t> that discusses these six pillars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wrong answers to this homework. It can be the </a:t>
            </a:r>
            <a:r>
              <a:rPr lang="en-US" dirty="0" err="1"/>
              <a:t>Albritton</a:t>
            </a:r>
            <a:r>
              <a:rPr lang="en-US" dirty="0"/>
              <a:t> Bell Tower on Old Main, statue of Reveille, whatever</a:t>
            </a:r>
            <a:r>
              <a:rPr lang="en-US" baseline="0" dirty="0"/>
              <a:t> interests the student </a:t>
            </a:r>
            <a:r>
              <a:rPr lang="en-US" dirty="0"/>
              <a:t>.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DACDA74-766B-4A07-9CFB-73B9AC923F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3553-3383-4C30-BA1C-D14591957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1CF51-4A3C-4BB0-A0E9-FD373EEE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C327D-3FFA-4077-BB8D-17ACAEE65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C8A8-1B82-4A9F-AAAB-C45D3CDC8C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4752B-1B03-4BDA-A0CF-E5CE10A19D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6458-DFB3-4B41-91BB-862E9B8E1A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CBF91-E5F2-4F2C-B120-4706E68A8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BF56-F9A1-4A74-A5E3-6126F1362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582E-DE05-4855-9B92-E2A02E92A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A8893-B02F-48E8-BFF7-EF9FEFFA4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1A52D810-FCED-43FE-A4EF-8CECD0655B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D0E02C8-D195-4672-8623-1F4AD10284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DACDA74-766B-4A07-9CFB-73B9AC923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3553-3383-4C30-BA1C-D145919570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1CF51-4A3C-4BB0-A0E9-FD373EEEC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C327D-3FFA-4077-BB8D-17ACAEE65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C8A8-1B82-4A9F-AAAB-C45D3CDC8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4752B-1B03-4BDA-A0CF-E5CE10A19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6458-DFB3-4B41-91BB-862E9B8E1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CBF91-E5F2-4F2C-B120-4706E68A8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BF56-F9A1-4A74-A5E3-6126F1362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582E-DE05-4855-9B92-E2A02E92A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A8893-B02F-48E8-BFF7-EF9FEFFA4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1A52D810-FCED-43FE-A4EF-8CECD0655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D0E02C8-D195-4672-8623-1F4AD102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fld id="{FA7C84A3-DCE9-4C7B-A368-B49E8EFFF805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E86EA4CB-111A-45DF-84BD-E0F53CA686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zo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October 7, 2011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TLFullerton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E86EA4CB-111A-45DF-84BD-E0F53CA68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667500" y="6362700"/>
            <a:ext cx="2222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i="1">
                <a:solidFill>
                  <a:srgbClr val="800000"/>
                </a:solidFill>
                <a:latin typeface="Times New Roman" pitchFamily="18" charset="0"/>
              </a:rPr>
              <a:t>June 17,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>
    <p:zo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ENGR 216 – Spring 2019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286000"/>
          </a:xfrm>
        </p:spPr>
        <p:txBody>
          <a:bodyPr/>
          <a:lstStyle/>
          <a:p>
            <a:r>
              <a:rPr lang="en-US" sz="2000" dirty="0"/>
              <a:t>Class 06</a:t>
            </a:r>
          </a:p>
          <a:p>
            <a:endParaRPr lang="en-US" sz="2000" dirty="0"/>
          </a:p>
          <a:p>
            <a:r>
              <a:rPr lang="en-US" sz="2000" dirty="0"/>
              <a:t>Engineering and Art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videos on the art in ZACH building and read summary Assignment on </a:t>
            </a:r>
            <a:r>
              <a:rPr lang="en-US" dirty="0" err="1"/>
              <a:t>eCampus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eCampus </a:t>
            </a:r>
            <a:r>
              <a:rPr lang="en-US" dirty="0" err="1"/>
              <a:t>multisection</a:t>
            </a:r>
            <a:r>
              <a:rPr lang="en-US" dirty="0"/>
              <a:t> (“Art in Engineering” tab)</a:t>
            </a:r>
          </a:p>
          <a:p>
            <a:pPr lvl="1"/>
            <a:r>
              <a:rPr lang="en-US" dirty="0"/>
              <a:t>You don’t have to do the quizzes</a:t>
            </a:r>
          </a:p>
          <a:p>
            <a:r>
              <a:rPr lang="en-US" dirty="0"/>
              <a:t>Go visit two of the pieces of art here in </a:t>
            </a:r>
            <a:r>
              <a:rPr lang="en-US" dirty="0" err="1"/>
              <a:t>Zachry</a:t>
            </a:r>
            <a:r>
              <a:rPr lang="en-US" dirty="0"/>
              <a:t> from the Assignment. Study it. </a:t>
            </a:r>
          </a:p>
          <a:p>
            <a:r>
              <a:rPr lang="en-US" dirty="0"/>
              <a:t>Do the following:</a:t>
            </a:r>
          </a:p>
          <a:p>
            <a:pPr lvl="1"/>
            <a:r>
              <a:rPr lang="en-US" dirty="0"/>
              <a:t>Explain each</a:t>
            </a:r>
          </a:p>
          <a:p>
            <a:pPr lvl="1"/>
            <a:r>
              <a:rPr lang="en-US" dirty="0"/>
              <a:t>Tell why you chose them</a:t>
            </a:r>
          </a:p>
          <a:p>
            <a:pPr lvl="1"/>
            <a:r>
              <a:rPr lang="en-US" dirty="0"/>
              <a:t>Explain what each means to you. Does it relate to your engineering education or your ultimate goal? Why or Why not?</a:t>
            </a:r>
          </a:p>
          <a:p>
            <a:pPr lvl="1"/>
            <a:r>
              <a:rPr lang="en-US"/>
              <a:t>2-3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0577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an artist.</a:t>
            </a:r>
          </a:p>
          <a:p>
            <a:r>
              <a:rPr lang="en-US" dirty="0"/>
              <a:t>That doesn’t mean I can’t recognize a great (artistic) design when I see it.</a:t>
            </a:r>
          </a:p>
          <a:p>
            <a:r>
              <a:rPr lang="en-US" dirty="0"/>
              <a:t>Though, I’ve misjudged many products—in both ways. I’ve seen products I thought were “can’t miss” yet they ended up in a landfill near you. Others I thought were duds yet millions were sold. </a:t>
            </a:r>
          </a:p>
        </p:txBody>
      </p:sp>
    </p:spTree>
    <p:extLst>
      <p:ext uri="{BB962C8B-B14F-4D97-AF65-F5344CB8AC3E}">
        <p14:creationId xmlns:p14="http://schemas.microsoft.com/office/powerpoint/2010/main" val="235412836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Art?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301738"/>
            <a:ext cx="8151433" cy="54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946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728787"/>
            <a:ext cx="7905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977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</p:spPr>
        <p:txBody>
          <a:bodyPr/>
          <a:lstStyle/>
          <a:p>
            <a:r>
              <a:rPr lang="en-US" dirty="0"/>
              <a:t>Or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733425"/>
            <a:ext cx="64865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0634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expression or application of human creative skill and imagination, typically in a visual form such as painting or sculpture, producing works to be appreciated primarily for their beauty or emotional power.</a:t>
            </a:r>
          </a:p>
          <a:p>
            <a:r>
              <a:rPr lang="en-US" dirty="0"/>
              <a:t>works produced by human creative skill and imagination.</a:t>
            </a:r>
          </a:p>
          <a:p>
            <a:r>
              <a:rPr lang="en-US" dirty="0"/>
              <a:t>subjects of study primarily concerned with the processes and products of human creativity and social life, such as languages, literature, and history (as contrasted with scientific or technical subjects).</a:t>
            </a:r>
          </a:p>
          <a:p>
            <a:r>
              <a:rPr lang="en-US" dirty="0"/>
              <a:t>a skill at doing a specified thing, typically one acquired through practice.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6400800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lookup of “art”</a:t>
            </a:r>
          </a:p>
        </p:txBody>
      </p:sp>
    </p:spTree>
    <p:extLst>
      <p:ext uri="{BB962C8B-B14F-4D97-AF65-F5344CB8AC3E}">
        <p14:creationId xmlns:p14="http://schemas.microsoft.com/office/powerpoint/2010/main" val="29075505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 engineering that is close to 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thoughts . . . </a:t>
            </a:r>
          </a:p>
        </p:txBody>
      </p:sp>
    </p:spTree>
    <p:extLst>
      <p:ext uri="{BB962C8B-B14F-4D97-AF65-F5344CB8AC3E}">
        <p14:creationId xmlns:p14="http://schemas.microsoft.com/office/powerpoint/2010/main" val="27217078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makes for a Great Design?</a:t>
            </a:r>
            <a:br>
              <a:rPr lang="en-US" dirty="0"/>
            </a:br>
            <a:r>
              <a:rPr lang="en-US" dirty="0"/>
              <a:t>(According to Steve Jobs)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Craft (above all—things not visible should have same craftsmanship as the portion that is visible)</a:t>
            </a:r>
          </a:p>
          <a:p>
            <a:r>
              <a:rPr lang="en-US" dirty="0"/>
              <a:t>Empathy (intimate connection to the user)</a:t>
            </a:r>
          </a:p>
          <a:p>
            <a:r>
              <a:rPr lang="en-US" dirty="0"/>
              <a:t>Focus (eliminate all unimportant opportunities)</a:t>
            </a:r>
          </a:p>
          <a:p>
            <a:r>
              <a:rPr lang="en-US" dirty="0"/>
              <a:t>Impute (people for opinions on a company or product based on signals that it conveys)</a:t>
            </a:r>
          </a:p>
          <a:p>
            <a:r>
              <a:rPr lang="en-US" dirty="0"/>
              <a:t>Friendliness (May have been Job’s biggest contribution)</a:t>
            </a:r>
          </a:p>
          <a:p>
            <a:r>
              <a:rPr lang="en-US" dirty="0"/>
              <a:t>Simplicity (and should be linked to </a:t>
            </a:r>
            <a:r>
              <a:rPr lang="en-US"/>
              <a:t>making products </a:t>
            </a:r>
            <a:r>
              <a:rPr lang="en-US" dirty="0"/>
              <a:t>easier to use)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6424460"/>
            <a:ext cx="617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https://www.fastcompany.com/1665375/the-6-pillars-of-steve-jobss-design-philosophy</a:t>
            </a:r>
          </a:p>
        </p:txBody>
      </p:sp>
    </p:spTree>
    <p:extLst>
      <p:ext uri="{BB962C8B-B14F-4D97-AF65-F5344CB8AC3E}">
        <p14:creationId xmlns:p14="http://schemas.microsoft.com/office/powerpoint/2010/main" val="420494815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aspects of good design and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use of symmetry</a:t>
            </a:r>
          </a:p>
          <a:p>
            <a:r>
              <a:rPr lang="en-US" dirty="0"/>
              <a:t>Golden ratio</a:t>
            </a:r>
          </a:p>
          <a:p>
            <a:r>
              <a:rPr lang="en-US" dirty="0"/>
              <a:t>Optical illusion (leaves you wondering, “now how does that work?” or looks like it would perform one function but actually does another)</a:t>
            </a:r>
          </a:p>
          <a:p>
            <a:r>
              <a:rPr lang="en-US"/>
              <a:t>Hide the wires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4984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AMU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AMU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</Template>
  <TotalTime>39602</TotalTime>
  <Words>599</Words>
  <Application>Microsoft Office PowerPoint</Application>
  <PresentationFormat>On-screen Show (4:3)</PresentationFormat>
  <Paragraphs>60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Tahoma</vt:lpstr>
      <vt:lpstr>Times New Roman</vt:lpstr>
      <vt:lpstr>Wingdings</vt:lpstr>
      <vt:lpstr>TAMU</vt:lpstr>
      <vt:lpstr>1_Blends</vt:lpstr>
      <vt:lpstr>1_TAMU</vt:lpstr>
      <vt:lpstr>ENGR 216 – Spring 2019 </vt:lpstr>
      <vt:lpstr>Disclaimer</vt:lpstr>
      <vt:lpstr>Is this Art?</vt:lpstr>
      <vt:lpstr>Or this?</vt:lpstr>
      <vt:lpstr>Or this?</vt:lpstr>
      <vt:lpstr>What is Art?</vt:lpstr>
      <vt:lpstr>What in engineering that is close to art?</vt:lpstr>
      <vt:lpstr>So What makes for a Great Design? (According to Steve Jobs)</vt:lpstr>
      <vt:lpstr>Some other aspects of good design and art</vt:lpstr>
      <vt:lpstr>HW6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111 – Fall 2003 Foundations of Engineering I</dc:title>
  <dc:creator>Tracy</dc:creator>
  <cp:lastModifiedBy>hoangnghiaanh04@gmail.com</cp:lastModifiedBy>
  <cp:revision>301</cp:revision>
  <cp:lastPrinted>2018-12-21T20:50:21Z</cp:lastPrinted>
  <dcterms:created xsi:type="dcterms:W3CDTF">2013-08-25T19:16:23Z</dcterms:created>
  <dcterms:modified xsi:type="dcterms:W3CDTF">2019-03-01T15:28:20Z</dcterms:modified>
</cp:coreProperties>
</file>