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303" r:id="rId3"/>
    <p:sldId id="304" r:id="rId4"/>
    <p:sldId id="258" r:id="rId5"/>
    <p:sldId id="259" r:id="rId6"/>
    <p:sldId id="30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301" r:id="rId21"/>
    <p:sldId id="273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00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9749" autoAdjust="0"/>
  </p:normalViewPr>
  <p:slideViewPr>
    <p:cSldViewPr snapToGrid="0">
      <p:cViewPr varScale="1">
        <p:scale>
          <a:sx n="55" d="100"/>
          <a:sy n="55" d="100"/>
        </p:scale>
        <p:origin x="960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FA0592E1-8055-4D5B-B29C-17BABE19F85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790509F2-3082-4AD6-BA4E-7F0381BF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Depends</a:t>
            </a:r>
            <a:r>
              <a:rPr lang="en-US" baseline="0" dirty="0" smtClean="0"/>
              <a:t> on time scale.  Are we adding and removing gas?  Could be steady or unsteady.  Definitely not isolated. Homogeneous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4EC17-4128-458B-A0DF-C78A007A4244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072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Typically treated as isolated, steady, homogeneous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4EC17-4128-458B-A0DF-C78A007A4244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531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Depends</a:t>
            </a:r>
            <a:r>
              <a:rPr lang="en-US" baseline="0" dirty="0" smtClean="0"/>
              <a:t> on process.  Closed for weather, open for atmospheric chemistry.  Definitely not isolated (much heat exchange), Heterogeneous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4EC17-4128-458B-A0DF-C78A007A4244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236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Closed, but not isolated.  Current</a:t>
            </a:r>
            <a:r>
              <a:rPr lang="en-US" baseline="0" dirty="0" smtClean="0"/>
              <a:t> flows out, supplied by power input, </a:t>
            </a:r>
            <a:r>
              <a:rPr lang="en-US" baseline="0" dirty="0" err="1" smtClean="0"/>
              <a:t>heterogenenous</a:t>
            </a:r>
            <a:r>
              <a:rPr lang="en-US" baseline="0" dirty="0" smtClean="0"/>
              <a:t>, steady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4EC17-4128-458B-A0DF-C78A007A4244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111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Closed. </a:t>
            </a:r>
            <a:r>
              <a:rPr lang="en-US" dirty="0" err="1" smtClean="0"/>
              <a:t>Heterogenenous</a:t>
            </a:r>
            <a:r>
              <a:rPr lang="en-US" dirty="0" smtClean="0"/>
              <a:t>,</a:t>
            </a:r>
            <a:r>
              <a:rPr lang="en-US" baseline="0" dirty="0" smtClean="0"/>
              <a:t> not isolated, steady.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4EC17-4128-458B-A0DF-C78A007A4244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580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69401" indent="-29592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83694" indent="-2367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57172" indent="-2367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130649" indent="-2367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604127" indent="-236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3077604" indent="-236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551082" indent="-236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4024560" indent="-236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ED66FA3-405C-4098-BBD1-9B077FEDFF7D}" type="slidenum">
              <a:rPr kumimoji="0" lang="en-US" altLang="en-US"/>
              <a:pPr>
                <a:spcBef>
                  <a:spcPct val="0"/>
                </a:spcBef>
              </a:pPr>
              <a:t>46</a:t>
            </a:fld>
            <a:endParaRPr kumimoji="0"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Discuss this; we’ll use it to talk about cons. of mass next lecture.</a:t>
            </a:r>
          </a:p>
        </p:txBody>
      </p:sp>
    </p:spTree>
    <p:extLst>
      <p:ext uri="{BB962C8B-B14F-4D97-AF65-F5344CB8AC3E}">
        <p14:creationId xmlns:p14="http://schemas.microsoft.com/office/powerpoint/2010/main" val="428526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04800" y="2971800"/>
            <a:ext cx="8610600" cy="460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9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013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285750" y="1219200"/>
            <a:ext cx="8610600" cy="5257800"/>
          </a:xfrm>
          <a:prstGeom prst="roundRect">
            <a:avLst>
              <a:gd name="adj" fmla="val 7144"/>
            </a:avLst>
          </a:prstGeom>
          <a:noFill/>
          <a:ln w="254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013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772400" cy="1233488"/>
          </a:xfrm>
          <a:ln w="9525"/>
        </p:spPr>
        <p:txBody>
          <a:bodyPr anchor="b"/>
          <a:lstStyle>
            <a:lvl1pPr algn="ctr">
              <a:defRPr sz="3200">
                <a:solidFill>
                  <a:srgbClr val="8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16002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013"/>
          </a:p>
        </p:txBody>
      </p:sp>
      <p:pic>
        <p:nvPicPr>
          <p:cNvPr id="5128" name="Picture 8" descr="stude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2"/>
            <a:ext cx="9144000" cy="1198563"/>
          </a:xfrm>
          <a:prstGeom prst="rect">
            <a:avLst/>
          </a:prstGeom>
          <a:noFill/>
        </p:spPr>
      </p:pic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5867400" y="-19050"/>
            <a:ext cx="3276600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13" b="1" i="1">
                <a:solidFill>
                  <a:schemeClr val="bg1"/>
                </a:solidFill>
                <a:latin typeface="Tahoma" charset="0"/>
              </a:rPr>
              <a:t>Texas A&amp;M University</a:t>
            </a:r>
          </a:p>
        </p:txBody>
      </p:sp>
    </p:spTree>
    <p:extLst>
      <p:ext uri="{BB962C8B-B14F-4D97-AF65-F5344CB8AC3E}">
        <p14:creationId xmlns:p14="http://schemas.microsoft.com/office/powerpoint/2010/main" val="101668038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7540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3"/>
            <a:ext cx="4286250" cy="468471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447803"/>
            <a:ext cx="4287838" cy="468471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69209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45091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314192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8261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447803"/>
            <a:ext cx="4286250" cy="468471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447803"/>
            <a:ext cx="4287838" cy="468471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50954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8341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447803"/>
            <a:ext cx="4286250" cy="468471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7250" y="1447804"/>
            <a:ext cx="4287838" cy="22653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7250" y="3865563"/>
            <a:ext cx="4287838" cy="226695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16179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D3A251-4F2D-49D4-98CE-8E55106AD42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7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696A00-590F-45D1-BC7E-F6F6C0320B8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4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31932"/>
            <a:ext cx="8726488" cy="550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304800" y="228600"/>
            <a:ext cx="8610600" cy="1066800"/>
          </a:xfrm>
          <a:prstGeom prst="roundRect">
            <a:avLst>
              <a:gd name="adj" fmla="val 16667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013"/>
          </a:p>
        </p:txBody>
      </p:sp>
      <p:pic>
        <p:nvPicPr>
          <p:cNvPr id="4103" name="Picture 7" descr="index2_0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376262" y="157587"/>
            <a:ext cx="578826" cy="563083"/>
          </a:xfrm>
          <a:prstGeom prst="rect">
            <a:avLst/>
          </a:prstGeom>
          <a:noFill/>
        </p:spPr>
      </p:pic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229600" cy="838200"/>
          </a:xfrm>
          <a:prstGeom prst="rect">
            <a:avLst/>
          </a:prstGeom>
          <a:noFill/>
          <a:ln w="539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-19538" y="838200"/>
            <a:ext cx="9144000" cy="76200"/>
          </a:xfrm>
          <a:prstGeom prst="rect">
            <a:avLst/>
          </a:prstGeom>
          <a:gradFill rotWithShape="1">
            <a:gsLst>
              <a:gs pos="0">
                <a:srgbClr val="800000"/>
              </a:gs>
              <a:gs pos="100000">
                <a:srgbClr val="800000">
                  <a:gamma/>
                  <a:shade val="46275"/>
                  <a:invGamma/>
                  <a:alpha val="32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337797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575">
          <a:solidFill>
            <a:srgbClr val="800000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575">
          <a:solidFill>
            <a:srgbClr val="800000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575">
          <a:solidFill>
            <a:srgbClr val="800000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575">
          <a:solidFill>
            <a:srgbClr val="800000"/>
          </a:solidFill>
          <a:latin typeface="Tahoma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1575">
          <a:solidFill>
            <a:srgbClr val="800000"/>
          </a:solidFill>
          <a:latin typeface="Tahoma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1575">
          <a:solidFill>
            <a:srgbClr val="800000"/>
          </a:solidFill>
          <a:latin typeface="Tahoma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1575">
          <a:solidFill>
            <a:srgbClr val="800000"/>
          </a:solidFill>
          <a:latin typeface="Tahoma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1575">
          <a:solidFill>
            <a:srgbClr val="800000"/>
          </a:solidFill>
          <a:latin typeface="Tahoma" charset="0"/>
        </a:defRPr>
      </a:lvl9pPr>
    </p:titleStyle>
    <p:bodyStyle>
      <a:lvl1pPr marL="288925" indent="-288925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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312738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Font typeface="Wingdings" panose="05000000000000000000" pitchFamily="2" charset="2"/>
        <a:buChar char=""/>
        <a:defRPr sz="2200">
          <a:solidFill>
            <a:schemeClr val="tx1"/>
          </a:solidFill>
          <a:latin typeface="+mn-lt"/>
        </a:defRPr>
      </a:lvl2pPr>
      <a:lvl3pPr marL="801688" indent="-287338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"/>
        <a:defRPr sz="2000">
          <a:solidFill>
            <a:schemeClr val="tx1"/>
          </a:solidFill>
          <a:latin typeface="+mn-lt"/>
        </a:defRPr>
      </a:lvl3pPr>
      <a:lvl4pPr marL="1027113" indent="-255588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75000"/>
          </a:schemeClr>
        </a:buClr>
        <a:buFont typeface="Wingdings" panose="05000000000000000000" pitchFamily="2" charset="2"/>
        <a:buChar char=""/>
        <a:defRPr sz="1800">
          <a:solidFill>
            <a:schemeClr val="tx1"/>
          </a:solidFill>
          <a:latin typeface="+mn-lt"/>
        </a:defRPr>
      </a:lvl4pPr>
      <a:lvl5pPr marL="1316038" indent="-287338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"/>
        <a:defRPr sz="1600">
          <a:solidFill>
            <a:schemeClr val="tx1"/>
          </a:solidFill>
          <a:latin typeface="+mn-lt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2"/>
        </a:buBlip>
        <a:defRPr sz="900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2"/>
        </a:buBlip>
        <a:defRPr sz="900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2"/>
        </a:buBlip>
        <a:defRPr sz="900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2"/>
        </a:buBlip>
        <a:defRPr sz="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ENGR </a:t>
            </a:r>
            <a:r>
              <a:rPr lang="en-US" dirty="0" smtClean="0"/>
              <a:t>216 </a:t>
            </a:r>
            <a:r>
              <a:rPr lang="en-US" dirty="0"/>
              <a:t>– </a:t>
            </a:r>
            <a:r>
              <a:rPr lang="en-US" dirty="0" smtClean="0"/>
              <a:t>Spring 2019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223846"/>
            <a:ext cx="6400800" cy="2759353"/>
          </a:xfrm>
        </p:spPr>
        <p:txBody>
          <a:bodyPr/>
          <a:lstStyle/>
          <a:p>
            <a:r>
              <a:rPr lang="en-US" dirty="0" smtClean="0"/>
              <a:t>Class 7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Universal Accounting Equation (UAE)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8826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Examples: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>
          <a:xfrm>
            <a:off x="452437" y="1372994"/>
            <a:ext cx="8178800" cy="4362450"/>
          </a:xfrm>
        </p:spPr>
        <p:txBody>
          <a:bodyPr/>
          <a:lstStyle/>
          <a:p>
            <a:r>
              <a:rPr lang="en-US" altLang="en-US" dirty="0" smtClean="0"/>
              <a:t>The earth’s atmosphere</a:t>
            </a:r>
          </a:p>
        </p:txBody>
      </p:sp>
      <p:sp>
        <p:nvSpPr>
          <p:cNvPr id="2" name="AutoShape 2" descr="http://csep10.phys.utk.edu/astr161/lect/earth/atmosphere.gif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080" y="2512742"/>
            <a:ext cx="3929876" cy="256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5" descr="http://rampages.us/ssb18/wp-content/uploads/sites/14090/2015/12/atmosphere.jpg"/>
          <p:cNvSpPr>
            <a:spLocks noChangeAspect="1" noChangeArrowheads="1"/>
          </p:cNvSpPr>
          <p:nvPr/>
        </p:nvSpPr>
        <p:spPr bwMode="auto">
          <a:xfrm>
            <a:off x="320675" y="-301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8" y="2393795"/>
            <a:ext cx="4927257" cy="29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675" y="5832901"/>
            <a:ext cx="8442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(well-defined lower boundary, hard-to-define upper boundary, interesting geometry)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7889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Examples: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>
          <a:xfrm>
            <a:off x="355600" y="1352550"/>
            <a:ext cx="8178800" cy="4362450"/>
          </a:xfrm>
        </p:spPr>
        <p:txBody>
          <a:bodyPr/>
          <a:lstStyle/>
          <a:p>
            <a:r>
              <a:rPr lang="en-US" altLang="en-US" dirty="0" smtClean="0"/>
              <a:t>A transistor circuit subjected to a variable currents or voltages</a:t>
            </a:r>
          </a:p>
        </p:txBody>
      </p: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82" y="2356971"/>
            <a:ext cx="5456601" cy="291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2370206"/>
            <a:ext cx="2887933" cy="2887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571500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(Drawings of system are very important.  Hard to tell what’s going on without them.)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0970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>
          <a:xfrm>
            <a:off x="92926" y="-2013"/>
            <a:ext cx="3008313" cy="804901"/>
          </a:xfrm>
        </p:spPr>
        <p:txBody>
          <a:bodyPr>
            <a:normAutofit/>
          </a:bodyPr>
          <a:lstStyle/>
          <a:p>
            <a:r>
              <a:rPr lang="en-US" altLang="en-US" sz="3200" b="0" dirty="0" smtClean="0"/>
              <a:t>Examples: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475567" cy="4691063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Hydraulic lift for a vehicle</a:t>
            </a:r>
          </a:p>
          <a:p>
            <a:endParaRPr lang="en-US" sz="2800" dirty="0"/>
          </a:p>
          <a:p>
            <a:r>
              <a:rPr lang="en-US" sz="2800" dirty="0" smtClean="0"/>
              <a:t>(How would you draw the system boundaries?)</a:t>
            </a:r>
            <a:endParaRPr lang="en-US" sz="2800" dirty="0"/>
          </a:p>
        </p:txBody>
      </p:sp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767" y="1066800"/>
            <a:ext cx="47625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342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Intensive Quantities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775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4600" b="1" u="sng" dirty="0" smtClean="0"/>
              <a:t>Intensive quantities</a:t>
            </a:r>
            <a:r>
              <a:rPr lang="en-US" altLang="en-US" sz="4600" dirty="0" smtClean="0"/>
              <a:t>:  Quantities that </a:t>
            </a:r>
            <a:r>
              <a:rPr lang="en-US" altLang="en-US" sz="4600" u="sng" dirty="0" smtClean="0"/>
              <a:t>do not depend </a:t>
            </a:r>
            <a:r>
              <a:rPr lang="en-US" altLang="en-US" sz="4600" dirty="0" smtClean="0"/>
              <a:t>upon scale*.  </a:t>
            </a:r>
          </a:p>
          <a:p>
            <a:pPr marL="2686050" indent="-171450">
              <a:buFont typeface="Monotype Sorts" pitchFamily="2" charset="2"/>
              <a:buNone/>
            </a:pPr>
            <a:r>
              <a:rPr lang="en-US" altLang="en-US" sz="4000" u="sng" dirty="0" smtClean="0"/>
              <a:t>Examples</a:t>
            </a:r>
            <a:r>
              <a:rPr lang="en-US" altLang="en-US" sz="4000" dirty="0" smtClean="0"/>
              <a:t>:</a:t>
            </a:r>
          </a:p>
          <a:p>
            <a:pPr marL="2686050" indent="-171450"/>
            <a:r>
              <a:rPr lang="en-US" altLang="en-US" sz="3600" dirty="0" smtClean="0"/>
              <a:t>Pressure</a:t>
            </a:r>
          </a:p>
          <a:p>
            <a:pPr marL="2686050" indent="-171450"/>
            <a:r>
              <a:rPr lang="en-US" altLang="en-US" sz="3600" dirty="0" smtClean="0"/>
              <a:t>Color</a:t>
            </a:r>
          </a:p>
          <a:p>
            <a:pPr marL="2686050" indent="-171450"/>
            <a:r>
              <a:rPr lang="en-US" altLang="en-US" sz="3600" dirty="0" smtClean="0"/>
              <a:t>Temperature</a:t>
            </a:r>
          </a:p>
          <a:p>
            <a:pPr marL="2686050" indent="-171450"/>
            <a:r>
              <a:rPr lang="en-US" altLang="en-US" sz="3600" dirty="0" smtClean="0"/>
              <a:t>Melting Point</a:t>
            </a:r>
          </a:p>
          <a:p>
            <a:pPr marL="2686050" indent="-171450"/>
            <a:r>
              <a:rPr lang="en-US" altLang="en-US" sz="3600" dirty="0" smtClean="0"/>
              <a:t>Boiling Point</a:t>
            </a:r>
          </a:p>
          <a:p>
            <a:pPr marL="2686050" indent="-171450"/>
            <a:r>
              <a:rPr lang="en-US" altLang="en-US" sz="3600" dirty="0" smtClean="0"/>
              <a:t>Viscosity</a:t>
            </a:r>
          </a:p>
          <a:p>
            <a:pPr>
              <a:buFont typeface="Monotype Sorts" pitchFamily="2" charset="2"/>
              <a:buNone/>
            </a:pPr>
            <a:endParaRPr lang="en-US" altLang="en-US" sz="3600" dirty="0"/>
          </a:p>
          <a:p>
            <a:pPr marL="171450" indent="-171450">
              <a:buFont typeface="Monotype Sorts" pitchFamily="2" charset="2"/>
              <a:buNone/>
            </a:pPr>
            <a:r>
              <a:rPr lang="en-US" altLang="en-US" sz="3600" dirty="0" smtClean="0"/>
              <a:t>*</a:t>
            </a:r>
            <a:r>
              <a:rPr lang="en-US" altLang="en-US" sz="2900" dirty="0" smtClean="0"/>
              <a:t>until we get to the atomic size level – then we see intensive quantities often arise from statistical mechanics</a:t>
            </a:r>
            <a:endParaRPr lang="en-US" altLang="en-US" sz="3600" dirty="0" smtClean="0"/>
          </a:p>
          <a:p>
            <a:pPr>
              <a:buFont typeface="Monotype Sorts" pitchFamily="2" charset="2"/>
              <a:buNone/>
            </a:pPr>
            <a:endParaRPr lang="en-US" altLang="en-US" sz="3600" dirty="0" smtClean="0"/>
          </a:p>
          <a:p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033673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Extensive Quantities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3900" b="1" u="sng" dirty="0" smtClean="0"/>
              <a:t>Extensive quantities</a:t>
            </a:r>
            <a:r>
              <a:rPr lang="en-US" altLang="en-US" sz="3900" dirty="0" smtClean="0"/>
              <a:t>: Quantities that </a:t>
            </a:r>
            <a:r>
              <a:rPr lang="en-US" altLang="en-US" sz="3900" u="sng" dirty="0" smtClean="0"/>
              <a:t>do depend </a:t>
            </a:r>
            <a:r>
              <a:rPr lang="en-US" altLang="en-US" sz="3900" dirty="0" smtClean="0"/>
              <a:t>upon scale.  </a:t>
            </a:r>
          </a:p>
          <a:p>
            <a:pPr marL="2971800" indent="-228600">
              <a:buFont typeface="Monotype Sorts" pitchFamily="2" charset="2"/>
              <a:buNone/>
            </a:pPr>
            <a:r>
              <a:rPr lang="en-US" altLang="en-US" sz="3600" dirty="0" smtClean="0"/>
              <a:t>	</a:t>
            </a:r>
            <a:r>
              <a:rPr lang="en-US" altLang="en-US" sz="2800" u="sng" dirty="0" smtClean="0"/>
              <a:t>Examples</a:t>
            </a:r>
            <a:r>
              <a:rPr lang="en-US" altLang="en-US" sz="2800" dirty="0" smtClean="0"/>
              <a:t>:</a:t>
            </a:r>
          </a:p>
          <a:p>
            <a:pPr marL="3200400" indent="-228600"/>
            <a:r>
              <a:rPr lang="en-US" altLang="en-US" sz="2800" dirty="0" smtClean="0"/>
              <a:t>Mass</a:t>
            </a:r>
          </a:p>
          <a:p>
            <a:pPr marL="3200400" indent="-228600"/>
            <a:r>
              <a:rPr lang="en-US" altLang="en-US" sz="2800" dirty="0" smtClean="0"/>
              <a:t>Moles</a:t>
            </a:r>
          </a:p>
          <a:p>
            <a:pPr marL="3200400" indent="-228600"/>
            <a:r>
              <a:rPr lang="en-US" altLang="en-US" sz="2800" dirty="0" smtClean="0"/>
              <a:t>Area</a:t>
            </a:r>
          </a:p>
          <a:p>
            <a:pPr marL="3200400" indent="-228600"/>
            <a:r>
              <a:rPr lang="en-US" altLang="en-US" sz="2800" dirty="0" smtClean="0"/>
              <a:t>Volume</a:t>
            </a:r>
          </a:p>
          <a:p>
            <a:pPr marL="3200400" indent="-228600"/>
            <a:r>
              <a:rPr lang="en-US" altLang="en-US" sz="2800" dirty="0" smtClean="0"/>
              <a:t>Energy</a:t>
            </a:r>
          </a:p>
          <a:p>
            <a:pPr marL="3200400" indent="-228600"/>
            <a:r>
              <a:rPr lang="en-US" altLang="en-US" sz="2800" dirty="0" smtClean="0"/>
              <a:t>Charge</a:t>
            </a:r>
          </a:p>
          <a:p>
            <a:pPr marL="3200400" indent="-228600"/>
            <a:r>
              <a:rPr lang="en-US" altLang="en-US" sz="2800" dirty="0" smtClean="0"/>
              <a:t>Enthalpy</a:t>
            </a:r>
          </a:p>
        </p:txBody>
      </p:sp>
    </p:spTree>
    <p:extLst>
      <p:ext uri="{BB962C8B-B14F-4D97-AF65-F5344CB8AC3E}">
        <p14:creationId xmlns:p14="http://schemas.microsoft.com/office/powerpoint/2010/main" val="3146788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Derived or Composite Quantities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3600" b="1" u="sng" dirty="0" smtClean="0"/>
              <a:t>Derived quantities</a:t>
            </a:r>
            <a:r>
              <a:rPr lang="en-US" altLang="en-US" sz="3600" dirty="0" smtClean="0"/>
              <a:t>: Quantities that are combinations of Extensive Quantities.</a:t>
            </a:r>
          </a:p>
          <a:p>
            <a:pPr>
              <a:buFont typeface="Monotype Sorts" pitchFamily="2" charset="2"/>
              <a:buNone/>
            </a:pPr>
            <a:r>
              <a:rPr lang="en-US" altLang="en-US" sz="3600" dirty="0" smtClean="0"/>
              <a:t>	Examples:</a:t>
            </a:r>
            <a:endParaRPr lang="en-US" altLang="en-US" sz="3200" dirty="0" smtClean="0"/>
          </a:p>
          <a:p>
            <a:pPr lvl="1">
              <a:buFont typeface="Monotype Sorts" pitchFamily="2" charset="2"/>
              <a:buNone/>
            </a:pPr>
            <a:r>
              <a:rPr lang="en-US" altLang="en-US" sz="3200" dirty="0" smtClean="0"/>
              <a:t>Density (= mass/volume)</a:t>
            </a:r>
          </a:p>
          <a:p>
            <a:pPr lvl="1">
              <a:buFont typeface="Monotype Sorts" pitchFamily="2" charset="2"/>
              <a:buNone/>
            </a:pPr>
            <a:endParaRPr lang="en-US" altLang="en-US" sz="3200" dirty="0"/>
          </a:p>
          <a:p>
            <a:pPr lvl="1">
              <a:buFont typeface="Monotype Sorts" pitchFamily="2" charset="2"/>
              <a:buNone/>
            </a:pPr>
            <a:r>
              <a:rPr lang="en-US" altLang="en-US" sz="3200" dirty="0" smtClean="0"/>
              <a:t>Treat them like Intensive Quantities – i.e. densities don’t add</a:t>
            </a:r>
          </a:p>
        </p:txBody>
      </p:sp>
    </p:spTree>
    <p:extLst>
      <p:ext uri="{BB962C8B-B14F-4D97-AF65-F5344CB8AC3E}">
        <p14:creationId xmlns:p14="http://schemas.microsoft.com/office/powerpoint/2010/main" val="2767816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58200" cy="840059"/>
          </a:xfrm>
        </p:spPr>
        <p:txBody>
          <a:bodyPr>
            <a:normAutofit fontScale="90000"/>
          </a:bodyPr>
          <a:lstStyle/>
          <a:p>
            <a:r>
              <a:rPr lang="en-US" altLang="en-US" sz="3600" dirty="0" smtClean="0"/>
              <a:t>Why distinguish between intensive and extensive quantities?</a:t>
            </a:r>
            <a:endParaRPr lang="en-US" altLang="en-US" sz="3200" dirty="0" smtClean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4000" dirty="0" smtClean="0"/>
              <a:t>Only extensive quantities can be counted.</a:t>
            </a:r>
            <a:endParaRPr lang="en-US" altLang="en-US" dirty="0" smtClean="0"/>
          </a:p>
          <a:p>
            <a:pPr>
              <a:buFont typeface="Monotype Sorts" pitchFamily="2" charset="2"/>
              <a:buNone/>
            </a:pPr>
            <a:endParaRPr lang="en-US" altLang="en-US" dirty="0" smtClean="0"/>
          </a:p>
          <a:p>
            <a:pPr>
              <a:buFont typeface="Monotype Sorts" pitchFamily="2" charset="2"/>
              <a:buNone/>
            </a:pPr>
            <a:r>
              <a:rPr lang="en-US" altLang="en-US" sz="4000" dirty="0" smtClean="0"/>
              <a:t>Intensive quantities cannot be counted.</a:t>
            </a:r>
          </a:p>
        </p:txBody>
      </p:sp>
    </p:spTree>
    <p:extLst>
      <p:ext uri="{BB962C8B-B14F-4D97-AF65-F5344CB8AC3E}">
        <p14:creationId xmlns:p14="http://schemas.microsoft.com/office/powerpoint/2010/main" val="205812222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838200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How to decide if a quantity is intensive or extensive.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 smtClean="0"/>
              <a:t>Imagine doing something at a small scale, and then at a larger scale.  When scaling up, some things will change and some will not.  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dirty="0" smtClean="0"/>
              <a:t>Extensive</a:t>
            </a:r>
            <a:r>
              <a:rPr lang="en-US" altLang="en-US" dirty="0" smtClean="0"/>
              <a:t>: Those quantities that change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dirty="0" smtClean="0"/>
              <a:t>Intensive</a:t>
            </a:r>
            <a:r>
              <a:rPr lang="en-US" altLang="en-US" dirty="0" smtClean="0"/>
              <a:t>: Those quantities that do not change</a:t>
            </a:r>
          </a:p>
        </p:txBody>
      </p:sp>
    </p:spTree>
    <p:extLst>
      <p:ext uri="{BB962C8B-B14F-4D97-AF65-F5344CB8AC3E}">
        <p14:creationId xmlns:p14="http://schemas.microsoft.com/office/powerpoint/2010/main" val="330553836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37893" y="1078648"/>
            <a:ext cx="8534400" cy="5143732"/>
          </a:xfrm>
        </p:spPr>
        <p:txBody>
          <a:bodyPr>
            <a:normAutofit fontScale="92500"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800" dirty="0" smtClean="0"/>
              <a:t>A chemist performs a reaction in the laboratory and optimizes a reaction using the following conditions:</a:t>
            </a:r>
            <a:endParaRPr lang="en-US" altLang="en-US" dirty="0" smtClean="0"/>
          </a:p>
          <a:p>
            <a:pPr>
              <a:buFont typeface="Monotype Sorts" pitchFamily="2" charset="2"/>
              <a:buNone/>
            </a:pPr>
            <a:r>
              <a:rPr lang="en-US" altLang="en-US" sz="800" dirty="0" smtClean="0"/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 smtClean="0"/>
              <a:t>	</a:t>
            </a:r>
            <a:r>
              <a:rPr lang="en-US" altLang="en-US" dirty="0" smtClean="0"/>
              <a:t>T = 500 K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	P = 300 </a:t>
            </a:r>
            <a:r>
              <a:rPr lang="en-US" altLang="en-US" dirty="0" err="1" smtClean="0"/>
              <a:t>kPa</a:t>
            </a:r>
            <a:endParaRPr lang="en-US" altLang="en-US" dirty="0" smtClean="0"/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	Catalyst concentration = 50 g/L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	Catalyst amount = 25 g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	Reactor volume = 0.5 L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	Reactant amount = 300 g</a:t>
            </a:r>
          </a:p>
          <a:p>
            <a:pPr>
              <a:buFont typeface="Monotype Sorts" pitchFamily="2" charset="2"/>
              <a:buNone/>
            </a:pPr>
            <a:endParaRPr lang="en-US" altLang="en-US" sz="2000" dirty="0" smtClean="0"/>
          </a:p>
          <a:p>
            <a:pPr>
              <a:buFont typeface="Monotype Sorts" pitchFamily="2" charset="2"/>
              <a:buNone/>
            </a:pPr>
            <a:r>
              <a:rPr lang="en-US" altLang="en-US" sz="2800" dirty="0" smtClean="0"/>
              <a:t>A chemical engineer is responsible for designing a plant that processes 50 tons per day of reactant.  What quantities change, what quantities stay the same?</a:t>
            </a:r>
            <a:r>
              <a:rPr lang="en-US" altLang="en-US" dirty="0" smtClean="0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102237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State and Path Quantities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283783"/>
            <a:ext cx="8178800" cy="3741699"/>
          </a:xfrm>
        </p:spPr>
        <p:txBody>
          <a:bodyPr>
            <a:normAutofit/>
          </a:bodyPr>
          <a:lstStyle/>
          <a:p>
            <a:r>
              <a:rPr lang="en-US" altLang="en-US" sz="3600" b="1" u="sng" dirty="0" smtClean="0"/>
              <a:t>State quantities</a:t>
            </a:r>
            <a:r>
              <a:rPr lang="en-US" altLang="en-US" sz="3600" dirty="0" smtClean="0"/>
              <a:t> are </a:t>
            </a:r>
            <a:r>
              <a:rPr lang="en-US" altLang="en-US" sz="3600" u="sng" dirty="0" smtClean="0"/>
              <a:t>independent of the path </a:t>
            </a:r>
            <a:r>
              <a:rPr lang="en-US" altLang="en-US" sz="3600" dirty="0" smtClean="0"/>
              <a:t>a process takes.</a:t>
            </a:r>
          </a:p>
          <a:p>
            <a:pPr lvl="1"/>
            <a:endParaRPr lang="en-US" altLang="en-US" sz="1000" dirty="0" smtClean="0"/>
          </a:p>
          <a:p>
            <a:r>
              <a:rPr lang="en-US" altLang="en-US" sz="3600" b="1" u="sng" dirty="0" smtClean="0"/>
              <a:t>Path quantities</a:t>
            </a:r>
            <a:r>
              <a:rPr lang="en-US" altLang="en-US" sz="3600" dirty="0" smtClean="0"/>
              <a:t> are </a:t>
            </a:r>
            <a:r>
              <a:rPr lang="en-US" altLang="en-US" sz="3600" u="sng" dirty="0" smtClean="0"/>
              <a:t>dependent on the path </a:t>
            </a:r>
            <a:r>
              <a:rPr lang="en-US" altLang="en-US" sz="3600" dirty="0" smtClean="0"/>
              <a:t>taken in a process. </a:t>
            </a:r>
          </a:p>
        </p:txBody>
      </p:sp>
    </p:spTree>
    <p:extLst>
      <p:ext uri="{BB962C8B-B14F-4D97-AF65-F5344CB8AC3E}">
        <p14:creationId xmlns:p14="http://schemas.microsoft.com/office/powerpoint/2010/main" val="3190383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Learning Objectives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30200" y="1090496"/>
            <a:ext cx="8178800" cy="4743450"/>
          </a:xfrm>
        </p:spPr>
        <p:txBody>
          <a:bodyPr/>
          <a:lstStyle/>
          <a:p>
            <a:pPr lvl="0"/>
            <a:r>
              <a:rPr lang="en-US" sz="2800" u="sng" dirty="0"/>
              <a:t>Universal Accounting Equation</a:t>
            </a:r>
            <a:endParaRPr lang="en-US" sz="2800" dirty="0"/>
          </a:p>
          <a:p>
            <a:pPr lvl="1"/>
            <a:r>
              <a:rPr lang="en-US" sz="2800" dirty="0"/>
              <a:t>Recall and express the six-term version of the Universal Accounting Equation (UAE)</a:t>
            </a:r>
          </a:p>
          <a:p>
            <a:pPr lvl="1"/>
            <a:r>
              <a:rPr lang="en-US" sz="2800" dirty="0"/>
              <a:t>Simplify the UAE for various types of systems</a:t>
            </a:r>
          </a:p>
          <a:p>
            <a:pPr lvl="2"/>
            <a:r>
              <a:rPr lang="en-US" sz="2400" dirty="0"/>
              <a:t>Conserved extensive quantity</a:t>
            </a:r>
          </a:p>
          <a:p>
            <a:pPr lvl="2"/>
            <a:r>
              <a:rPr lang="en-US" sz="2400" dirty="0"/>
              <a:t>Steady state versus unsteady</a:t>
            </a:r>
          </a:p>
          <a:p>
            <a:pPr lvl="2"/>
            <a:r>
              <a:rPr lang="en-US" sz="2400" dirty="0"/>
              <a:t>Systems with/without </a:t>
            </a:r>
            <a:r>
              <a:rPr lang="en-US" sz="2400" dirty="0" smtClean="0"/>
              <a:t>accumulation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341892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and Path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9599"/>
            <a:ext cx="8726488" cy="5501730"/>
          </a:xfrm>
        </p:spPr>
        <p:txBody>
          <a:bodyPr/>
          <a:lstStyle/>
          <a:p>
            <a:r>
              <a:rPr lang="en-US" dirty="0" smtClean="0"/>
              <a:t>The Initial and Final States are the same</a:t>
            </a:r>
          </a:p>
          <a:p>
            <a:r>
              <a:rPr lang="en-US" dirty="0" smtClean="0"/>
              <a:t>The Intermediate States are not</a:t>
            </a:r>
          </a:p>
          <a:p>
            <a:r>
              <a:rPr lang="en-US" dirty="0" smtClean="0"/>
              <a:t>Paths A, B, and C are different</a:t>
            </a:r>
          </a:p>
          <a:p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31042" y="2246953"/>
            <a:ext cx="58674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8468" y="6542728"/>
            <a:ext cx="517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Holtzapple</a:t>
            </a:r>
            <a:r>
              <a:rPr lang="en-US" dirty="0" smtClean="0"/>
              <a:t>, Reece </a:t>
            </a:r>
            <a:r>
              <a:rPr lang="en-US" i="1" dirty="0" smtClean="0"/>
              <a:t>Foundations of Engineering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9103854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Conservative vs. Non-conservative forces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9239" y="895351"/>
            <a:ext cx="4040188" cy="639762"/>
          </a:xfrm>
        </p:spPr>
        <p:txBody>
          <a:bodyPr/>
          <a:lstStyle/>
          <a:p>
            <a:r>
              <a:rPr lang="en-US" dirty="0" smtClean="0"/>
              <a:t>Conservative Forces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9766" y="1688326"/>
            <a:ext cx="4040188" cy="3951288"/>
          </a:xfrm>
        </p:spPr>
        <p:txBody>
          <a:bodyPr/>
          <a:lstStyle/>
          <a:p>
            <a:r>
              <a:rPr lang="en-US" dirty="0" smtClean="0"/>
              <a:t>Work done is independent of the path taken</a:t>
            </a:r>
          </a:p>
          <a:p>
            <a:r>
              <a:rPr lang="en-US" dirty="0" smtClean="0"/>
              <a:t>Reversible</a:t>
            </a:r>
          </a:p>
          <a:p>
            <a:r>
              <a:rPr lang="en-US" dirty="0" smtClean="0"/>
              <a:t>Work done is stored as a potential energy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Gravitational force</a:t>
            </a:r>
          </a:p>
          <a:p>
            <a:pPr lvl="1"/>
            <a:r>
              <a:rPr lang="en-US" dirty="0" smtClean="0"/>
              <a:t>Spring force</a:t>
            </a:r>
          </a:p>
          <a:p>
            <a:pPr lvl="1"/>
            <a:r>
              <a:rPr lang="en-US" dirty="0" smtClean="0"/>
              <a:t>Magnetic and Electric forces (by some definitions)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906464"/>
            <a:ext cx="4041775" cy="639762"/>
          </a:xfrm>
        </p:spPr>
        <p:txBody>
          <a:bodyPr/>
          <a:lstStyle/>
          <a:p>
            <a:r>
              <a:rPr lang="en-US" dirty="0" smtClean="0"/>
              <a:t>Non-conservative Forces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1688326"/>
            <a:ext cx="4041775" cy="3951288"/>
          </a:xfrm>
        </p:spPr>
        <p:txBody>
          <a:bodyPr/>
          <a:lstStyle/>
          <a:p>
            <a:r>
              <a:rPr lang="en-US" dirty="0" smtClean="0"/>
              <a:t>Work done is not independent of the path taken</a:t>
            </a:r>
          </a:p>
          <a:p>
            <a:r>
              <a:rPr lang="en-US" dirty="0" smtClean="0"/>
              <a:t>Irreversible</a:t>
            </a:r>
          </a:p>
          <a:p>
            <a:r>
              <a:rPr lang="en-US" dirty="0" smtClean="0"/>
              <a:t>No potential energy created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Friction</a:t>
            </a:r>
          </a:p>
          <a:p>
            <a:pPr lvl="1"/>
            <a:r>
              <a:rPr lang="en-US" dirty="0" smtClean="0"/>
              <a:t>Air drag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8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Pairs Exercise 1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As a pair, spend 3 minutes on the following...</a:t>
            </a:r>
          </a:p>
          <a:p>
            <a:r>
              <a:rPr lang="en-US" altLang="en-US" sz="2800" dirty="0" smtClean="0"/>
              <a:t>Consider driving from California to New York via three different routes</a:t>
            </a:r>
          </a:p>
          <a:p>
            <a:pPr lvl="1"/>
            <a:r>
              <a:rPr lang="en-US" altLang="en-US" sz="2600" dirty="0" smtClean="0"/>
              <a:t>One through North Dakota</a:t>
            </a:r>
          </a:p>
          <a:p>
            <a:pPr lvl="1"/>
            <a:r>
              <a:rPr lang="en-US" altLang="en-US" sz="2600" dirty="0" smtClean="0"/>
              <a:t>One through Kansas</a:t>
            </a:r>
          </a:p>
          <a:p>
            <a:pPr lvl="1"/>
            <a:r>
              <a:rPr lang="en-US" altLang="en-US" sz="2600" dirty="0" smtClean="0"/>
              <a:t>One through Texas</a:t>
            </a:r>
          </a:p>
          <a:p>
            <a:r>
              <a:rPr lang="en-US" altLang="en-US" sz="2800" dirty="0" smtClean="0"/>
              <a:t>What are some path quantities?</a:t>
            </a:r>
          </a:p>
          <a:p>
            <a:r>
              <a:rPr lang="en-US" altLang="en-US" sz="2800" dirty="0" smtClean="0"/>
              <a:t>What are some state quantities?</a:t>
            </a:r>
          </a:p>
        </p:txBody>
      </p:sp>
    </p:spTree>
    <p:extLst>
      <p:ext uri="{BB962C8B-B14F-4D97-AF65-F5344CB8AC3E}">
        <p14:creationId xmlns:p14="http://schemas.microsoft.com/office/powerpoint/2010/main" val="1408396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Open and Closed Systems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b="1" u="sng" dirty="0" smtClean="0"/>
              <a:t>Closed systems</a:t>
            </a:r>
            <a:r>
              <a:rPr lang="en-US" altLang="en-US" sz="3600" dirty="0" smtClean="0"/>
              <a:t>: </a:t>
            </a:r>
            <a:r>
              <a:rPr lang="en-US" altLang="en-US" sz="3600" u="sng" dirty="0" smtClean="0"/>
              <a:t>mass does not cross the boundaries</a:t>
            </a:r>
            <a:r>
              <a:rPr lang="en-US" altLang="en-US" sz="3600" dirty="0" smtClean="0"/>
              <a:t> of a closed system.</a:t>
            </a:r>
          </a:p>
          <a:p>
            <a:pPr lvl="1"/>
            <a:endParaRPr lang="en-US" altLang="en-US" sz="3200" dirty="0" smtClean="0"/>
          </a:p>
          <a:p>
            <a:r>
              <a:rPr lang="en-US" altLang="en-US" sz="3600" b="1" u="sng" dirty="0" smtClean="0"/>
              <a:t>Open systems</a:t>
            </a:r>
            <a:r>
              <a:rPr lang="en-US" altLang="en-US" sz="3600" dirty="0" smtClean="0"/>
              <a:t>: </a:t>
            </a:r>
            <a:r>
              <a:rPr lang="en-US" altLang="en-US" sz="3600" u="sng" dirty="0" smtClean="0"/>
              <a:t>mass may or may not cross boundaries</a:t>
            </a:r>
            <a:r>
              <a:rPr lang="en-US" altLang="en-US" sz="3600" dirty="0" smtClean="0"/>
              <a:t> in an open system.</a:t>
            </a:r>
          </a:p>
        </p:txBody>
      </p:sp>
    </p:spTree>
    <p:extLst>
      <p:ext uri="{BB962C8B-B14F-4D97-AF65-F5344CB8AC3E}">
        <p14:creationId xmlns:p14="http://schemas.microsoft.com/office/powerpoint/2010/main" val="1208061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Isolated and Non-Isolated Systems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3600" dirty="0" smtClean="0"/>
              <a:t>These are more restrictive than open and closed</a:t>
            </a:r>
          </a:p>
          <a:p>
            <a:r>
              <a:rPr lang="en-US" altLang="en-US" sz="3600" b="1" u="sng" dirty="0" smtClean="0"/>
              <a:t>Isolated systems</a:t>
            </a:r>
            <a:r>
              <a:rPr lang="en-US" altLang="en-US" sz="3600" dirty="0" smtClean="0"/>
              <a:t>: neither mass nor energy nor momentum nor anything crosses the boundaries of a isolated system. </a:t>
            </a:r>
            <a:r>
              <a:rPr lang="en-US" altLang="en-US" sz="3600" dirty="0" smtClean="0">
                <a:solidFill>
                  <a:srgbClr val="00B050"/>
                </a:solidFill>
              </a:rPr>
              <a:t>(Nothing may cross.)</a:t>
            </a:r>
          </a:p>
          <a:p>
            <a:pPr lvl="1"/>
            <a:endParaRPr lang="en-US" altLang="en-US" sz="3200" dirty="0" smtClean="0"/>
          </a:p>
          <a:p>
            <a:r>
              <a:rPr lang="en-US" altLang="en-US" sz="3600" b="1" u="sng" dirty="0" smtClean="0"/>
              <a:t>Non-isolated systems</a:t>
            </a:r>
            <a:r>
              <a:rPr lang="en-US" altLang="en-US" sz="3600" dirty="0" smtClean="0"/>
              <a:t>: one or more of these may cross boundaries in an open system. </a:t>
            </a:r>
            <a:r>
              <a:rPr lang="en-US" altLang="en-US" sz="3600" dirty="0" smtClean="0">
                <a:solidFill>
                  <a:srgbClr val="00B050"/>
                </a:solidFill>
              </a:rPr>
              <a:t>(Something may cross.)</a:t>
            </a:r>
          </a:p>
        </p:txBody>
      </p:sp>
    </p:spTree>
    <p:extLst>
      <p:ext uri="{BB962C8B-B14F-4D97-AF65-F5344CB8AC3E}">
        <p14:creationId xmlns:p14="http://schemas.microsoft.com/office/powerpoint/2010/main" val="326523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Homogeneous vs. Heterogeneous Systems</a:t>
            </a:r>
            <a:endParaRPr lang="en-US" altLang="en-US" dirty="0" smtClean="0"/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b="1" u="sng" dirty="0" smtClean="0"/>
              <a:t>Homogeneous systems</a:t>
            </a:r>
            <a:r>
              <a:rPr lang="en-US" altLang="en-US" sz="3600" dirty="0" smtClean="0"/>
              <a:t>: properties of the system are same throughout.</a:t>
            </a:r>
          </a:p>
          <a:p>
            <a:pPr lvl="1"/>
            <a:endParaRPr lang="en-US" altLang="en-US" sz="3200" dirty="0" smtClean="0"/>
          </a:p>
          <a:p>
            <a:r>
              <a:rPr lang="en-US" altLang="en-US" sz="3600" b="1" u="sng" dirty="0" smtClean="0"/>
              <a:t>Heterogeneous systems</a:t>
            </a:r>
            <a:r>
              <a:rPr lang="en-US" altLang="en-US" sz="3600" dirty="0" smtClean="0"/>
              <a:t>: properties vary in space.</a:t>
            </a:r>
          </a:p>
          <a:p>
            <a:pPr marL="0" indent="0">
              <a:buNone/>
            </a:pPr>
            <a:endParaRPr lang="en-US" altLang="en-US" sz="3600" dirty="0"/>
          </a:p>
          <a:p>
            <a:pPr marL="0" indent="0">
              <a:buNone/>
            </a:pPr>
            <a:r>
              <a:rPr lang="en-US" altLang="en-US" sz="3600" dirty="0" smtClean="0"/>
              <a:t>These definitions depend on scale – a system can be homogenous at one scale, and heterogeneous at another</a:t>
            </a:r>
          </a:p>
        </p:txBody>
      </p:sp>
    </p:spTree>
    <p:extLst>
      <p:ext uri="{BB962C8B-B14F-4D97-AF65-F5344CB8AC3E}">
        <p14:creationId xmlns:p14="http://schemas.microsoft.com/office/powerpoint/2010/main" val="734308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Steady and Unsteady Systems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b="1" u="sng" dirty="0" smtClean="0"/>
              <a:t>Steady system</a:t>
            </a:r>
            <a:r>
              <a:rPr lang="en-US" altLang="en-US" sz="3600" dirty="0" smtClean="0"/>
              <a:t>: system state does not change in time – does not mean there is not exchange with surroundings!.</a:t>
            </a:r>
          </a:p>
          <a:p>
            <a:pPr lvl="1"/>
            <a:endParaRPr lang="en-US" altLang="en-US" sz="3200" dirty="0" smtClean="0"/>
          </a:p>
          <a:p>
            <a:r>
              <a:rPr lang="en-US" altLang="en-US" sz="3600" b="1" u="sng" dirty="0" smtClean="0"/>
              <a:t>Unsteady systems</a:t>
            </a:r>
            <a:r>
              <a:rPr lang="en-US" altLang="en-US" sz="3600" dirty="0" smtClean="0"/>
              <a:t>: system state changes in time in some way.</a:t>
            </a:r>
          </a:p>
        </p:txBody>
      </p:sp>
    </p:spTree>
    <p:extLst>
      <p:ext uri="{BB962C8B-B14F-4D97-AF65-F5344CB8AC3E}">
        <p14:creationId xmlns:p14="http://schemas.microsoft.com/office/powerpoint/2010/main" val="2251917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care about classifying systems?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It lets us know how to model a system – what math terms we need to use</a:t>
            </a:r>
          </a:p>
          <a:p>
            <a:r>
              <a:rPr lang="en-US" sz="2800" dirty="0" smtClean="0"/>
              <a:t>It determines what physical laws are important</a:t>
            </a:r>
          </a:p>
          <a:p>
            <a:r>
              <a:rPr lang="en-US" sz="2800" dirty="0" smtClean="0"/>
              <a:t>It lets us check that we’ve considered everything important for the system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73459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Classify this system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>
          <a:xfrm>
            <a:off x="355600" y="1023589"/>
            <a:ext cx="8178800" cy="4362450"/>
          </a:xfrm>
        </p:spPr>
        <p:txBody>
          <a:bodyPr/>
          <a:lstStyle/>
          <a:p>
            <a:r>
              <a:rPr lang="en-US" altLang="en-US" dirty="0" smtClean="0"/>
              <a:t>Gas in a closed vessel 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805" y="2167054"/>
            <a:ext cx="6706413" cy="298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755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Classify this system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135101"/>
            <a:ext cx="8178800" cy="4362450"/>
          </a:xfrm>
        </p:spPr>
        <p:txBody>
          <a:bodyPr/>
          <a:lstStyle/>
          <a:p>
            <a:r>
              <a:rPr lang="en-US" altLang="en-US" dirty="0" smtClean="0"/>
              <a:t>A beam with applied loads resting on rigid supports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048" y="1958897"/>
            <a:ext cx="4998235" cy="429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206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Learning Objectives (continued)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30200" y="1090496"/>
            <a:ext cx="8178800" cy="4743450"/>
          </a:xfrm>
        </p:spPr>
        <p:txBody>
          <a:bodyPr/>
          <a:lstStyle/>
          <a:p>
            <a:pPr lvl="0"/>
            <a:r>
              <a:rPr lang="en-US" sz="2800" u="sng" dirty="0"/>
              <a:t>Universal Accounting </a:t>
            </a:r>
            <a:r>
              <a:rPr lang="en-US" sz="2800" u="sng" dirty="0" smtClean="0"/>
              <a:t>Equation</a:t>
            </a:r>
            <a:endParaRPr lang="en-US" sz="2800" dirty="0" smtClean="0"/>
          </a:p>
          <a:p>
            <a:pPr lvl="1"/>
            <a:r>
              <a:rPr lang="en-US" sz="2800" dirty="0" smtClean="0"/>
              <a:t>Be able to describe the following</a:t>
            </a:r>
          </a:p>
          <a:p>
            <a:pPr lvl="2"/>
            <a:r>
              <a:rPr lang="en-US" sz="2400" dirty="0" smtClean="0"/>
              <a:t>Difference(s) between extensive quantities and intensive quantities</a:t>
            </a:r>
          </a:p>
          <a:p>
            <a:pPr lvl="2"/>
            <a:r>
              <a:rPr lang="en-US" sz="2400" dirty="0" smtClean="0"/>
              <a:t>Difference(s) between state quantities and path quantities</a:t>
            </a:r>
          </a:p>
          <a:p>
            <a:pPr lvl="2"/>
            <a:r>
              <a:rPr lang="en-US" sz="2400" dirty="0" smtClean="0"/>
              <a:t>Difference(s) between generation/consumption and input/output</a:t>
            </a:r>
          </a:p>
          <a:p>
            <a:pPr lvl="1"/>
            <a:r>
              <a:rPr lang="en-US" sz="2800" dirty="0" smtClean="0"/>
              <a:t>Recall a definition of a system for UAE analysis</a:t>
            </a:r>
          </a:p>
          <a:p>
            <a:pPr lvl="1"/>
            <a:r>
              <a:rPr lang="en-US" sz="2800" dirty="0" smtClean="0"/>
              <a:t>Describe requirements for a system boundary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192944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Classify this system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178800" cy="4362450"/>
          </a:xfrm>
        </p:spPr>
        <p:txBody>
          <a:bodyPr/>
          <a:lstStyle/>
          <a:p>
            <a:r>
              <a:rPr lang="en-US" altLang="en-US" dirty="0" smtClean="0"/>
              <a:t>The earth’s atmosphere</a:t>
            </a:r>
          </a:p>
        </p:txBody>
      </p:sp>
      <p:sp>
        <p:nvSpPr>
          <p:cNvPr id="2" name="AutoShape 2" descr="http://csep10.phys.utk.edu/astr161/lect/earth/atmosphere.gif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789" y="3048000"/>
            <a:ext cx="3543300" cy="2316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5" descr="http://rampages.us/ssb18/wp-content/uploads/sites/14090/2015/12/atmosphere.jpg"/>
          <p:cNvSpPr>
            <a:spLocks noChangeAspect="1" noChangeArrowheads="1"/>
          </p:cNvSpPr>
          <p:nvPr/>
        </p:nvSpPr>
        <p:spPr bwMode="auto">
          <a:xfrm>
            <a:off x="320675" y="-301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2725995"/>
            <a:ext cx="43815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3734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Classify this system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>
          <a:xfrm>
            <a:off x="355600" y="1097930"/>
            <a:ext cx="8178800" cy="4362450"/>
          </a:xfrm>
        </p:spPr>
        <p:txBody>
          <a:bodyPr/>
          <a:lstStyle/>
          <a:p>
            <a:r>
              <a:rPr lang="en-US" altLang="en-US" dirty="0" smtClean="0"/>
              <a:t>A transistor circuit subjected to a variable currents or voltages</a:t>
            </a:r>
          </a:p>
        </p:txBody>
      </p: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054" y="2584356"/>
            <a:ext cx="4691063" cy="250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297151"/>
            <a:ext cx="3079935" cy="3079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339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657385" cy="769937"/>
          </a:xfrm>
        </p:spPr>
        <p:txBody>
          <a:bodyPr>
            <a:normAutofit/>
          </a:bodyPr>
          <a:lstStyle/>
          <a:p>
            <a:r>
              <a:rPr lang="en-US" altLang="en-US" sz="4400" b="0" dirty="0" smtClean="0"/>
              <a:t>Classify this system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Hydraulic lift for a vehicle</a:t>
            </a:r>
          </a:p>
          <a:p>
            <a:endParaRPr lang="en-US" sz="3600" dirty="0"/>
          </a:p>
        </p:txBody>
      </p:sp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767" y="1066800"/>
            <a:ext cx="47625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929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463"/>
            <a:ext cx="8001000" cy="836612"/>
          </a:xfrm>
        </p:spPr>
        <p:txBody>
          <a:bodyPr/>
          <a:lstStyle/>
          <a:p>
            <a:r>
              <a:rPr lang="en-US" altLang="en-US" dirty="0" smtClean="0"/>
              <a:t>Universal Accounting Equation (UAE)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90500" y="1204950"/>
            <a:ext cx="8382000" cy="4648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3600" dirty="0" smtClean="0"/>
              <a:t>The </a:t>
            </a:r>
            <a:r>
              <a:rPr lang="en-US" altLang="en-US" sz="3600" b="1" u="sng" dirty="0" smtClean="0"/>
              <a:t>UAE</a:t>
            </a:r>
            <a:r>
              <a:rPr lang="en-US" altLang="en-US" sz="3600" dirty="0" smtClean="0"/>
              <a:t> is:</a:t>
            </a:r>
          </a:p>
          <a:p>
            <a:pPr>
              <a:spcBef>
                <a:spcPts val="600"/>
              </a:spcBef>
              <a:buFont typeface="Monotype Sorts" pitchFamily="2" charset="2"/>
              <a:buNone/>
            </a:pPr>
            <a:endParaRPr lang="en-US" altLang="en-US" sz="1400" i="1" dirty="0" smtClean="0"/>
          </a:p>
          <a:p>
            <a:pPr>
              <a:spcBef>
                <a:spcPts val="600"/>
              </a:spcBef>
              <a:buFont typeface="Monotype Sorts" pitchFamily="2" charset="2"/>
              <a:buNone/>
            </a:pPr>
            <a:r>
              <a:rPr lang="en-US" altLang="en-US" sz="3600" i="1" dirty="0" smtClean="0"/>
              <a:t>	</a:t>
            </a:r>
            <a:r>
              <a:rPr lang="en-US" altLang="en-US" sz="2800" i="1" dirty="0" smtClean="0"/>
              <a:t>Final Amount - Initial Amount = </a:t>
            </a:r>
          </a:p>
          <a:p>
            <a:pPr>
              <a:spcBef>
                <a:spcPts val="600"/>
              </a:spcBef>
              <a:buFont typeface="Monotype Sorts" pitchFamily="2" charset="2"/>
              <a:buNone/>
            </a:pPr>
            <a:r>
              <a:rPr lang="en-US" altLang="en-US" sz="2800" i="1" dirty="0" smtClean="0"/>
              <a:t>		Input - Output + Generation - Consumption</a:t>
            </a:r>
            <a:endParaRPr lang="en-US" altLang="en-US" sz="28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342900" y="3682148"/>
            <a:ext cx="8229600" cy="2419350"/>
            <a:chOff x="304800" y="3927475"/>
            <a:chExt cx="8229600" cy="2419350"/>
          </a:xfrm>
        </p:grpSpPr>
        <p:sp>
          <p:nvSpPr>
            <p:cNvPr id="23556" name="Rectangle 4"/>
            <p:cNvSpPr>
              <a:spLocks noChangeArrowheads="1"/>
            </p:cNvSpPr>
            <p:nvPr/>
          </p:nvSpPr>
          <p:spPr bwMode="auto">
            <a:xfrm>
              <a:off x="304800" y="4513263"/>
              <a:ext cx="1862138" cy="1295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</a:rPr>
                <a:t>Initial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</a:rPr>
                <a:t>Amount</a:t>
              </a:r>
            </a:p>
          </p:txBody>
        </p:sp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3636963" y="4541838"/>
              <a:ext cx="1716087" cy="1295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dirty="0">
                  <a:latin typeface="Times New Roman" pitchFamily="18" charset="0"/>
                </a:rPr>
                <a:t>Generation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dirty="0">
                  <a:latin typeface="Times New Roman" pitchFamily="18" charset="0"/>
                </a:rPr>
                <a:t>Consumption</a:t>
              </a:r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6629400" y="4513263"/>
              <a:ext cx="1905000" cy="1295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</a:rPr>
                <a:t>Final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</a:rPr>
                <a:t>Amount</a:t>
              </a:r>
            </a:p>
          </p:txBody>
        </p:sp>
        <p:sp>
          <p:nvSpPr>
            <p:cNvPr id="23559" name="Line 8"/>
            <p:cNvSpPr>
              <a:spLocks noChangeShapeType="1"/>
            </p:cNvSpPr>
            <p:nvPr/>
          </p:nvSpPr>
          <p:spPr bwMode="auto">
            <a:xfrm flipV="1">
              <a:off x="2428875" y="5114925"/>
              <a:ext cx="10477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Line 9"/>
            <p:cNvSpPr>
              <a:spLocks noChangeShapeType="1"/>
            </p:cNvSpPr>
            <p:nvPr/>
          </p:nvSpPr>
          <p:spPr bwMode="auto">
            <a:xfrm>
              <a:off x="5438775" y="5114925"/>
              <a:ext cx="1085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Text Box 10"/>
            <p:cNvSpPr txBox="1">
              <a:spLocks noChangeArrowheads="1"/>
            </p:cNvSpPr>
            <p:nvPr/>
          </p:nvSpPr>
          <p:spPr bwMode="auto">
            <a:xfrm>
              <a:off x="2451100" y="4699000"/>
              <a:ext cx="98107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</a:rPr>
                <a:t>Time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</a:rPr>
                <a:t>Passes</a:t>
              </a:r>
            </a:p>
          </p:txBody>
        </p:sp>
        <p:sp>
          <p:nvSpPr>
            <p:cNvPr id="23562" name="Text Box 11"/>
            <p:cNvSpPr txBox="1">
              <a:spLocks noChangeArrowheads="1"/>
            </p:cNvSpPr>
            <p:nvPr/>
          </p:nvSpPr>
          <p:spPr bwMode="auto">
            <a:xfrm>
              <a:off x="5457825" y="4679950"/>
              <a:ext cx="98107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</a:rPr>
                <a:t>Time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</a:rPr>
                <a:t>Passes</a:t>
              </a:r>
            </a:p>
          </p:txBody>
        </p:sp>
        <p:sp>
          <p:nvSpPr>
            <p:cNvPr id="23563" name="Line 13"/>
            <p:cNvSpPr>
              <a:spLocks noChangeShapeType="1"/>
            </p:cNvSpPr>
            <p:nvPr/>
          </p:nvSpPr>
          <p:spPr bwMode="auto">
            <a:xfrm flipH="1">
              <a:off x="4343400" y="4267200"/>
              <a:ext cx="45720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Text Box 14"/>
            <p:cNvSpPr txBox="1">
              <a:spLocks noChangeArrowheads="1"/>
            </p:cNvSpPr>
            <p:nvPr/>
          </p:nvSpPr>
          <p:spPr bwMode="auto">
            <a:xfrm>
              <a:off x="4756150" y="3975100"/>
              <a:ext cx="827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</a:rPr>
                <a:t>Input</a:t>
              </a:r>
            </a:p>
          </p:txBody>
        </p:sp>
        <p:sp>
          <p:nvSpPr>
            <p:cNvPr id="23565" name="Line 15"/>
            <p:cNvSpPr>
              <a:spLocks noChangeShapeType="1"/>
            </p:cNvSpPr>
            <p:nvPr/>
          </p:nvSpPr>
          <p:spPr bwMode="auto">
            <a:xfrm>
              <a:off x="4114800" y="56388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Text Box 16"/>
            <p:cNvSpPr txBox="1">
              <a:spLocks noChangeArrowheads="1"/>
            </p:cNvSpPr>
            <p:nvPr/>
          </p:nvSpPr>
          <p:spPr bwMode="auto">
            <a:xfrm>
              <a:off x="4651375" y="5889625"/>
              <a:ext cx="1030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</a:rPr>
                <a:t>Output</a:t>
              </a:r>
            </a:p>
          </p:txBody>
        </p:sp>
        <p:sp>
          <p:nvSpPr>
            <p:cNvPr id="23567" name="Text Box 17"/>
            <p:cNvSpPr txBox="1">
              <a:spLocks noChangeArrowheads="1"/>
            </p:cNvSpPr>
            <p:nvPr/>
          </p:nvSpPr>
          <p:spPr bwMode="auto">
            <a:xfrm>
              <a:off x="1279525" y="3927475"/>
              <a:ext cx="23590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dirty="0">
                  <a:latin typeface="Times New Roman" pitchFamily="18" charset="0"/>
                </a:rPr>
                <a:t>System Boundary</a:t>
              </a:r>
            </a:p>
          </p:txBody>
        </p:sp>
        <p:sp>
          <p:nvSpPr>
            <p:cNvPr id="23568" name="Line 18"/>
            <p:cNvSpPr>
              <a:spLocks noChangeShapeType="1"/>
            </p:cNvSpPr>
            <p:nvPr/>
          </p:nvSpPr>
          <p:spPr bwMode="auto">
            <a:xfrm flipH="1">
              <a:off x="762000" y="4267200"/>
              <a:ext cx="517525" cy="246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3366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Definitions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u="sng" dirty="0" smtClean="0"/>
              <a:t>Final Amount</a:t>
            </a:r>
            <a:r>
              <a:rPr lang="en-US" altLang="en-US" sz="2800" dirty="0" smtClean="0"/>
              <a:t>: specifies the amount of an </a:t>
            </a:r>
            <a:r>
              <a:rPr lang="en-US" altLang="en-US" sz="2800" i="1" dirty="0" smtClean="0"/>
              <a:t>extensive</a:t>
            </a:r>
            <a:r>
              <a:rPr lang="en-US" altLang="en-US" sz="2800" dirty="0" smtClean="0"/>
              <a:t> quantity at the end of the time period.</a:t>
            </a:r>
          </a:p>
          <a:p>
            <a:endParaRPr lang="en-US" altLang="en-US" sz="2800" dirty="0" smtClean="0"/>
          </a:p>
          <a:p>
            <a:r>
              <a:rPr lang="en-US" altLang="en-US" sz="2800" b="1" u="sng" dirty="0" smtClean="0"/>
              <a:t>Initial Amount</a:t>
            </a:r>
            <a:r>
              <a:rPr lang="en-US" altLang="en-US" sz="2800" dirty="0" smtClean="0"/>
              <a:t>: specifies the amount of an </a:t>
            </a:r>
            <a:r>
              <a:rPr lang="en-US" altLang="en-US" sz="2800" i="1" dirty="0" smtClean="0"/>
              <a:t>extensive</a:t>
            </a:r>
            <a:r>
              <a:rPr lang="en-US" altLang="en-US" sz="2800" dirty="0" smtClean="0"/>
              <a:t> quantity at the beginning of the time period.</a:t>
            </a:r>
          </a:p>
        </p:txBody>
      </p:sp>
    </p:spTree>
    <p:extLst>
      <p:ext uri="{BB962C8B-B14F-4D97-AF65-F5344CB8AC3E}">
        <p14:creationId xmlns:p14="http://schemas.microsoft.com/office/powerpoint/2010/main" val="4294686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Definitions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127667"/>
            <a:ext cx="8686800" cy="4743450"/>
          </a:xfrm>
        </p:spPr>
        <p:txBody>
          <a:bodyPr/>
          <a:lstStyle/>
          <a:p>
            <a:r>
              <a:rPr lang="en-US" altLang="en-US" sz="2800" b="1" u="sng" dirty="0" smtClean="0"/>
              <a:t>Input</a:t>
            </a:r>
            <a:r>
              <a:rPr lang="en-US" altLang="en-US" sz="2800" dirty="0" smtClean="0"/>
              <a:t>: specifies the amount of an </a:t>
            </a:r>
            <a:r>
              <a:rPr lang="en-US" altLang="en-US" sz="2800" i="1" dirty="0" smtClean="0"/>
              <a:t>extensive</a:t>
            </a:r>
            <a:r>
              <a:rPr lang="en-US" altLang="en-US" sz="2800" dirty="0" smtClean="0"/>
              <a:t> quantity added to the system during the time period.</a:t>
            </a:r>
          </a:p>
          <a:p>
            <a:r>
              <a:rPr lang="en-US" altLang="en-US" sz="2800" b="1" u="sng" dirty="0" smtClean="0"/>
              <a:t>Output</a:t>
            </a:r>
            <a:r>
              <a:rPr lang="en-US" altLang="en-US" sz="2800" dirty="0" smtClean="0"/>
              <a:t>: specifies the amount of an </a:t>
            </a:r>
            <a:r>
              <a:rPr lang="en-US" altLang="en-US" sz="2800" i="1" dirty="0" smtClean="0"/>
              <a:t>extensive</a:t>
            </a:r>
            <a:r>
              <a:rPr lang="en-US" altLang="en-US" sz="2800" dirty="0" smtClean="0"/>
              <a:t> quantity leaving the system during the time period.</a:t>
            </a:r>
          </a:p>
          <a:p>
            <a:r>
              <a:rPr lang="en-US" altLang="en-US" sz="2800" b="1" u="sng" dirty="0" smtClean="0"/>
              <a:t>Generation</a:t>
            </a:r>
            <a:r>
              <a:rPr lang="en-US" altLang="en-US" sz="2800" dirty="0" smtClean="0"/>
              <a:t>: specifies an amount of an </a:t>
            </a:r>
            <a:r>
              <a:rPr lang="en-US" altLang="en-US" sz="2800" i="1" dirty="0" smtClean="0"/>
              <a:t>extensive</a:t>
            </a:r>
            <a:r>
              <a:rPr lang="en-US" altLang="en-US" sz="2800" dirty="0" smtClean="0"/>
              <a:t> quantity produced in a system during a time period.</a:t>
            </a:r>
          </a:p>
          <a:p>
            <a:r>
              <a:rPr lang="en-US" altLang="en-US" sz="2800" b="1" u="sng" dirty="0" smtClean="0"/>
              <a:t>Consumption</a:t>
            </a:r>
            <a:r>
              <a:rPr lang="en-US" altLang="en-US" sz="2800" dirty="0" smtClean="0"/>
              <a:t>: specifies an amount of an </a:t>
            </a:r>
            <a:r>
              <a:rPr lang="en-US" altLang="en-US" sz="2800" i="1" dirty="0" smtClean="0"/>
              <a:t>extensive</a:t>
            </a:r>
            <a:r>
              <a:rPr lang="en-US" altLang="en-US" sz="2800" dirty="0" smtClean="0"/>
              <a:t> quantity destroyed in a system during a specific time period.</a:t>
            </a:r>
          </a:p>
        </p:txBody>
      </p:sp>
    </p:spTree>
    <p:extLst>
      <p:ext uri="{BB962C8B-B14F-4D97-AF65-F5344CB8AC3E}">
        <p14:creationId xmlns:p14="http://schemas.microsoft.com/office/powerpoint/2010/main" val="228482899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Alternate Forms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221059"/>
            <a:ext cx="8407400" cy="4171950"/>
          </a:xfrm>
        </p:spPr>
        <p:txBody>
          <a:bodyPr>
            <a:no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dirty="0" smtClean="0"/>
              <a:t>The following terms can be defined:</a:t>
            </a:r>
          </a:p>
          <a:p>
            <a:pPr>
              <a:buFont typeface="Monotype Sorts" pitchFamily="2" charset="2"/>
              <a:buNone/>
            </a:pPr>
            <a:endParaRPr lang="en-US" altLang="en-US" dirty="0" smtClean="0"/>
          </a:p>
          <a:p>
            <a:pPr lvl="1">
              <a:buFont typeface="Monotype Sorts" pitchFamily="2" charset="2"/>
              <a:buNone/>
            </a:pPr>
            <a:r>
              <a:rPr lang="en-US" altLang="en-US" sz="2400" b="1" dirty="0" smtClean="0"/>
              <a:t>Accumulation</a:t>
            </a:r>
            <a:r>
              <a:rPr lang="en-US" altLang="en-US" sz="2400" dirty="0" smtClean="0"/>
              <a:t> = Final Amount - Initial Amount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400" b="1" dirty="0" smtClean="0"/>
              <a:t>Net Input</a:t>
            </a:r>
            <a:r>
              <a:rPr lang="en-US" altLang="en-US" sz="2400" dirty="0" smtClean="0"/>
              <a:t> = Input - Output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400" b="1" dirty="0" smtClean="0"/>
              <a:t>Net Generation</a:t>
            </a:r>
            <a:r>
              <a:rPr lang="en-US" altLang="en-US" sz="2400" dirty="0" smtClean="0"/>
              <a:t> = Generation - Consumption</a:t>
            </a:r>
          </a:p>
          <a:p>
            <a:pPr lvl="1">
              <a:buFont typeface="Monotype Sorts" pitchFamily="2" charset="2"/>
              <a:buNone/>
            </a:pPr>
            <a:endParaRPr lang="en-US" altLang="en-US" sz="2400" dirty="0" smtClean="0"/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Then an alternate form of the universal accounting equation becomes:</a:t>
            </a:r>
          </a:p>
          <a:p>
            <a:pPr>
              <a:buFont typeface="Monotype Sorts" pitchFamily="2" charset="2"/>
              <a:buNone/>
            </a:pPr>
            <a:endParaRPr lang="en-US" altLang="en-US" dirty="0" smtClean="0"/>
          </a:p>
          <a:p>
            <a:pPr lvl="1">
              <a:buFont typeface="Monotype Sorts" pitchFamily="2" charset="2"/>
              <a:buNone/>
            </a:pPr>
            <a:r>
              <a:rPr lang="en-US" altLang="en-US" sz="2400" b="1" dirty="0" smtClean="0"/>
              <a:t>Accumulation</a:t>
            </a:r>
            <a:r>
              <a:rPr lang="en-US" altLang="en-US" sz="2400" dirty="0" smtClean="0"/>
              <a:t> = Net Input + Net Generation</a:t>
            </a:r>
          </a:p>
        </p:txBody>
      </p:sp>
    </p:spTree>
    <p:extLst>
      <p:ext uri="{BB962C8B-B14F-4D97-AF65-F5344CB8AC3E}">
        <p14:creationId xmlns:p14="http://schemas.microsoft.com/office/powerpoint/2010/main" val="2618425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Accounting Problem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 altLang="en-US" sz="2800" dirty="0" smtClean="0"/>
              <a:t>Working problems with the Universal Accounting Equation requires that you clearly </a:t>
            </a:r>
            <a:r>
              <a:rPr lang="en-US" altLang="en-US" sz="2800" b="1" dirty="0" smtClean="0"/>
              <a:t>define</a:t>
            </a:r>
            <a:r>
              <a:rPr lang="en-US" altLang="en-US" sz="2800" dirty="0" smtClean="0"/>
              <a:t>:</a:t>
            </a:r>
          </a:p>
          <a:p>
            <a:pPr marL="609600" indent="-609600">
              <a:buFont typeface="Monotype Sorts" pitchFamily="2" charset="2"/>
              <a:buNone/>
            </a:pPr>
            <a:endParaRPr lang="en-US" altLang="en-US" sz="2800" dirty="0" smtClean="0"/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sz="2800" dirty="0" smtClean="0"/>
              <a:t>the </a:t>
            </a:r>
            <a:r>
              <a:rPr lang="en-US" altLang="en-US" sz="2800" u="sng" dirty="0" smtClean="0"/>
              <a:t>system</a:t>
            </a:r>
            <a:r>
              <a:rPr lang="en-US" altLang="en-US" sz="2800" dirty="0" smtClean="0"/>
              <a:t> (i.e., system boundaries),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sz="2800" dirty="0" smtClean="0"/>
              <a:t>the </a:t>
            </a:r>
            <a:r>
              <a:rPr lang="en-US" altLang="en-US" sz="2800" u="sng" dirty="0" smtClean="0"/>
              <a:t>extensive quantity </a:t>
            </a:r>
            <a:r>
              <a:rPr lang="en-US" altLang="en-US" sz="2800" dirty="0" smtClean="0"/>
              <a:t>to be accounted, 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sz="2800" dirty="0" smtClean="0"/>
              <a:t>the </a:t>
            </a:r>
            <a:r>
              <a:rPr lang="en-US" altLang="en-US" sz="2800" u="sng" dirty="0" smtClean="0"/>
              <a:t>time period</a:t>
            </a:r>
            <a:r>
              <a:rPr lang="en-US" alt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7023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0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Team Exercise 1 (10 min)</a:t>
            </a:r>
          </a:p>
        </p:txBody>
      </p:sp>
      <p:sp>
        <p:nvSpPr>
          <p:cNvPr id="28675" name="Rectangle 2053"/>
          <p:cNvSpPr>
            <a:spLocks noGrp="1" noChangeArrowheads="1"/>
          </p:cNvSpPr>
          <p:nvPr>
            <p:ph idx="1"/>
          </p:nvPr>
        </p:nvSpPr>
        <p:spPr>
          <a:xfrm>
            <a:off x="428625" y="1395413"/>
            <a:ext cx="8178800" cy="4438650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800" dirty="0" smtClean="0"/>
              <a:t>Dec. 1, 2001 bank balance = $498.65</a:t>
            </a:r>
          </a:p>
          <a:p>
            <a:pPr>
              <a:buFont typeface="Monotype Sorts" pitchFamily="2" charset="2"/>
              <a:buNone/>
            </a:pPr>
            <a:endParaRPr lang="en-US" altLang="en-US" sz="800" dirty="0" smtClean="0"/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Monthly activity: 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sz="2800" dirty="0" smtClean="0"/>
              <a:t>deposits = $1257.86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dirty="0" smtClean="0"/>
              <a:t>	interest = $5.42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dirty="0" smtClean="0"/>
              <a:t>	checks = $945.78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dirty="0" smtClean="0"/>
              <a:t>	cash from ATM = $300.00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dirty="0" smtClean="0"/>
              <a:t>	service charges = $8.00</a:t>
            </a:r>
            <a:endParaRPr lang="en-US" altLang="en-US" dirty="0" smtClean="0"/>
          </a:p>
          <a:p>
            <a:pPr>
              <a:buFont typeface="Monotype Sorts" pitchFamily="2" charset="2"/>
              <a:buNone/>
            </a:pPr>
            <a:endParaRPr lang="en-US" altLang="en-US" sz="1600" dirty="0" smtClean="0"/>
          </a:p>
          <a:p>
            <a:pPr>
              <a:buFont typeface="Monotype Sorts" pitchFamily="2" charset="2"/>
              <a:buNone/>
            </a:pPr>
            <a:r>
              <a:rPr lang="en-US" altLang="en-US" sz="2800" dirty="0" smtClean="0"/>
              <a:t>What is output, input, generation, consumption and balance on Jan. 1, 2002?</a:t>
            </a:r>
            <a:r>
              <a:rPr lang="en-US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2988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Input or Generation?</a:t>
            </a:r>
            <a:br>
              <a:rPr lang="en-US" altLang="en-US" smtClean="0"/>
            </a:br>
            <a:r>
              <a:rPr lang="en-US" altLang="en-US" smtClean="0"/>
              <a:t>Output or Consumption?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idx="1"/>
          </p:nvPr>
        </p:nvSpPr>
        <p:spPr>
          <a:xfrm>
            <a:off x="245327" y="1298653"/>
            <a:ext cx="8534400" cy="4743450"/>
          </a:xfrm>
        </p:spPr>
        <p:txBody>
          <a:bodyPr/>
          <a:lstStyle/>
          <a:p>
            <a:r>
              <a:rPr lang="en-US" altLang="en-US" sz="3600" dirty="0" smtClean="0"/>
              <a:t>Look beyond the system and see what happens to the quantity in the universe.</a:t>
            </a:r>
            <a:r>
              <a:rPr lang="en-US" altLang="en-US" sz="2400" dirty="0" smtClean="0"/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 smtClean="0"/>
              <a:t> </a:t>
            </a:r>
          </a:p>
          <a:p>
            <a:pPr lvl="1"/>
            <a:r>
              <a:rPr lang="en-US" altLang="en-US" sz="3200" b="1" dirty="0" smtClean="0"/>
              <a:t>Generation/Consumption: </a:t>
            </a:r>
            <a:r>
              <a:rPr lang="en-US" altLang="en-US" sz="3200" dirty="0" smtClean="0"/>
              <a:t>the universal quantity changes</a:t>
            </a:r>
          </a:p>
          <a:p>
            <a:pPr lvl="1"/>
            <a:r>
              <a:rPr lang="en-US" altLang="en-US" sz="3200" b="1" dirty="0" smtClean="0"/>
              <a:t>Input/Output: </a:t>
            </a:r>
            <a:r>
              <a:rPr lang="en-US" altLang="en-US" sz="3200" dirty="0" smtClean="0"/>
              <a:t>the universal quantity does not change</a:t>
            </a:r>
            <a:endParaRPr lang="en-US" alt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731664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Accounting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Pct val="50000"/>
              <a:buFont typeface="Monotype Sorts" pitchFamily="2" charset="2"/>
              <a:buChar char="l"/>
            </a:pPr>
            <a:r>
              <a:rPr lang="en-US" altLang="en-US" sz="2800" dirty="0" smtClean="0"/>
              <a:t>When we hear the term </a:t>
            </a:r>
            <a:r>
              <a:rPr lang="en-US" altLang="en-US" sz="2800" u="sng" dirty="0" smtClean="0"/>
              <a:t>accounting</a:t>
            </a:r>
            <a:r>
              <a:rPr lang="en-US" altLang="en-US" sz="2800" dirty="0" smtClean="0"/>
              <a:t>, most of us immediately think of money</a:t>
            </a:r>
          </a:p>
          <a:p>
            <a:pPr>
              <a:buSzPct val="50000"/>
              <a:buFont typeface="Monotype Sorts" pitchFamily="2" charset="2"/>
              <a:buChar char="l"/>
            </a:pPr>
            <a:r>
              <a:rPr lang="en-US" altLang="en-US" sz="2800" dirty="0" smtClean="0"/>
              <a:t>However, almost every engineering problem requires systematic tabulation of identifiable quantities (e.g., materials, time, money).  </a:t>
            </a:r>
          </a:p>
          <a:p>
            <a:pPr>
              <a:buSzPct val="50000"/>
              <a:buFont typeface="Monotype Sorts" pitchFamily="2" charset="2"/>
              <a:buNone/>
            </a:pPr>
            <a:r>
              <a:rPr lang="en-US" altLang="en-US" sz="5400" b="1" dirty="0" smtClean="0"/>
              <a:t>	</a:t>
            </a:r>
            <a:r>
              <a:rPr lang="en-US" altLang="en-US" sz="4400" b="1" dirty="0" smtClean="0"/>
              <a:t>This is also </a:t>
            </a:r>
            <a:r>
              <a:rPr lang="en-US" altLang="en-US" sz="4400" b="1" i="1" u="sng" dirty="0" smtClean="0"/>
              <a:t>accounting</a:t>
            </a:r>
            <a:r>
              <a:rPr lang="en-US" altLang="en-US" sz="4400" dirty="0"/>
              <a:t>	</a:t>
            </a:r>
            <a:endParaRPr lang="en-US" altLang="en-US" sz="4400" dirty="0" smtClean="0"/>
          </a:p>
          <a:p>
            <a:pPr>
              <a:buSzPct val="50000"/>
            </a:pPr>
            <a:r>
              <a:rPr lang="en-US" altLang="en-US" sz="2800" dirty="0" smtClean="0"/>
              <a:t>The money part is just one example  </a:t>
            </a:r>
          </a:p>
        </p:txBody>
      </p:sp>
    </p:spTree>
    <p:extLst>
      <p:ext uri="{BB962C8B-B14F-4D97-AF65-F5344CB8AC3E}">
        <p14:creationId xmlns:p14="http://schemas.microsoft.com/office/powerpoint/2010/main" val="940982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Conserved Quantities</a:t>
            </a:r>
          </a:p>
        </p:txBody>
      </p:sp>
      <p:sp>
        <p:nvSpPr>
          <p:cNvPr id="30723" name="Text Box 1029"/>
          <p:cNvSpPr txBox="1">
            <a:spLocks noChangeArrowheads="1"/>
          </p:cNvSpPr>
          <p:nvPr/>
        </p:nvSpPr>
        <p:spPr bwMode="auto">
          <a:xfrm>
            <a:off x="449263" y="1125073"/>
            <a:ext cx="7864475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 dirty="0"/>
              <a:t>In the universe, the amount of a conserved quantity does not change; therefore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0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 dirty="0"/>
              <a:t>	Generation = 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4000" dirty="0"/>
              <a:t>	Consumption = 0</a:t>
            </a:r>
            <a:endParaRPr kumimoji="0" lang="en-US" altLang="en-US" sz="2400" dirty="0"/>
          </a:p>
        </p:txBody>
      </p:sp>
      <p:sp>
        <p:nvSpPr>
          <p:cNvPr id="30724" name="Text Box 1030"/>
          <p:cNvSpPr txBox="1">
            <a:spLocks noChangeArrowheads="1"/>
          </p:cNvSpPr>
          <p:nvPr/>
        </p:nvSpPr>
        <p:spPr bwMode="auto">
          <a:xfrm>
            <a:off x="389790" y="5061686"/>
            <a:ext cx="8413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3600" b="1" dirty="0"/>
              <a:t>What are some conserved quantities?</a:t>
            </a:r>
          </a:p>
        </p:txBody>
      </p:sp>
    </p:spTree>
    <p:extLst>
      <p:ext uri="{BB962C8B-B14F-4D97-AF65-F5344CB8AC3E}">
        <p14:creationId xmlns:p14="http://schemas.microsoft.com/office/powerpoint/2010/main" val="32805885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Steady-State Systems</a:t>
            </a:r>
          </a:p>
        </p:txBody>
      </p:sp>
      <p:sp>
        <p:nvSpPr>
          <p:cNvPr id="31747" name="Rectangle 1027"/>
          <p:cNvSpPr>
            <a:spLocks noChangeArrowheads="1"/>
          </p:cNvSpPr>
          <p:nvPr/>
        </p:nvSpPr>
        <p:spPr bwMode="auto">
          <a:xfrm>
            <a:off x="304800" y="1191749"/>
            <a:ext cx="8458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kumimoji="0" lang="en-US" altLang="en-US" sz="3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steady state system </a:t>
            </a:r>
            <a:r>
              <a:rPr kumimoji="0"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kumimoji="0"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system in which </a:t>
            </a:r>
            <a:r>
              <a:rPr kumimoji="0" lang="en-US" altLang="en-US" sz="3600" u="sng" dirty="0">
                <a:latin typeface="Arial" panose="020B0604020202020204" pitchFamily="34" charset="0"/>
                <a:cs typeface="Arial" panose="020B0604020202020204" pitchFamily="34" charset="0"/>
              </a:rPr>
              <a:t>accumulation is zero</a:t>
            </a:r>
            <a:r>
              <a:rPr kumimoji="0"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kumimoji="0"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Therefore,</a:t>
            </a:r>
            <a:endParaRPr kumimoji="0"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Final </a:t>
            </a:r>
            <a:r>
              <a:rPr kumimoji="0"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Amount = Initial </a:t>
            </a:r>
            <a:r>
              <a:rPr kumimoji="0"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Note you can have non-zero input, output, generation, and consumption. They just have to balance.</a:t>
            </a:r>
            <a:endParaRPr kumimoji="0"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24188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Team Exercise 2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Chicken Production -- A chicken coop is examined for a one-year period.  The coop starts with 34,000 chickens.</a:t>
            </a:r>
          </a:p>
          <a:p>
            <a:r>
              <a:rPr lang="en-US" altLang="en-US" sz="2800" dirty="0" smtClean="0"/>
              <a:t>During the year:</a:t>
            </a:r>
          </a:p>
          <a:p>
            <a:pPr lvl="1"/>
            <a:r>
              <a:rPr lang="en-US" altLang="en-US" dirty="0" smtClean="0"/>
              <a:t>16,000 are purchased, </a:t>
            </a:r>
          </a:p>
          <a:p>
            <a:pPr lvl="1"/>
            <a:r>
              <a:rPr lang="en-US" altLang="en-US" dirty="0" smtClean="0"/>
              <a:t>20,000 are sold, </a:t>
            </a:r>
          </a:p>
          <a:p>
            <a:pPr lvl="1"/>
            <a:r>
              <a:rPr lang="en-US" altLang="en-US" dirty="0" smtClean="0"/>
              <a:t>12,000 are hatched, </a:t>
            </a:r>
          </a:p>
          <a:p>
            <a:pPr lvl="1"/>
            <a:r>
              <a:rPr lang="en-US" altLang="en-US" dirty="0" smtClean="0"/>
              <a:t>263 die</a:t>
            </a:r>
          </a:p>
          <a:p>
            <a:r>
              <a:rPr lang="en-US" altLang="en-US" sz="2800" dirty="0" smtClean="0"/>
              <a:t>What is the final amount of live chickens? </a:t>
            </a:r>
          </a:p>
        </p:txBody>
      </p:sp>
    </p:spTree>
    <p:extLst>
      <p:ext uri="{BB962C8B-B14F-4D97-AF65-F5344CB8AC3E}">
        <p14:creationId xmlns:p14="http://schemas.microsoft.com/office/powerpoint/2010/main" val="4175389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UAE for Common Systems 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246613"/>
            <a:ext cx="8686800" cy="4438650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b="1" u="sng" dirty="0" smtClean="0"/>
              <a:t>Steady-state systems</a:t>
            </a:r>
            <a:r>
              <a:rPr lang="en-US" altLang="en-US" dirty="0" smtClean="0"/>
              <a:t>:  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By definition...</a:t>
            </a:r>
          </a:p>
          <a:p>
            <a:pPr lvl="1">
              <a:buFont typeface="Monotype Sorts" pitchFamily="2" charset="2"/>
              <a:buNone/>
            </a:pPr>
            <a:endParaRPr lang="en-US" altLang="en-US" sz="1200" dirty="0" smtClean="0"/>
          </a:p>
          <a:p>
            <a:pPr lvl="1">
              <a:buFont typeface="Monotype Sorts" pitchFamily="2" charset="2"/>
              <a:buNone/>
            </a:pPr>
            <a:r>
              <a:rPr lang="en-US" altLang="en-US" dirty="0" smtClean="0"/>
              <a:t>Accumulation = 0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 smtClean="0"/>
              <a:t>Final Amount = Initial Amount</a:t>
            </a:r>
          </a:p>
          <a:p>
            <a:endParaRPr lang="en-US" altLang="en-US" sz="1200" dirty="0" smtClean="0"/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Therefore…</a:t>
            </a:r>
          </a:p>
          <a:p>
            <a:endParaRPr lang="en-US" altLang="en-US" sz="1200" dirty="0" smtClean="0"/>
          </a:p>
          <a:p>
            <a:pPr>
              <a:buFont typeface="Monotype Sorts" pitchFamily="2" charset="2"/>
              <a:buNone/>
            </a:pPr>
            <a:r>
              <a:rPr lang="en-US" altLang="en-US" sz="2800" dirty="0" smtClean="0"/>
              <a:t>	0 = Input - Output + Generation - Consumption</a:t>
            </a:r>
          </a:p>
          <a:p>
            <a:pPr lvl="1">
              <a:buFont typeface="Monotype Sorts" pitchFamily="2" charset="2"/>
              <a:buNone/>
            </a:pPr>
            <a:endParaRPr lang="en-US" altLang="en-US" sz="1200" dirty="0" smtClean="0"/>
          </a:p>
          <a:p>
            <a:pPr>
              <a:buFont typeface="Monotype Sorts" pitchFamily="2" charset="2"/>
              <a:buNone/>
            </a:pPr>
            <a:r>
              <a:rPr lang="en-US" altLang="en-US" sz="2800" dirty="0" smtClean="0"/>
              <a:t>	0 = Net Input + Net Generation</a:t>
            </a:r>
          </a:p>
          <a:p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68144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UAE for Common Systems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202008"/>
            <a:ext cx="8610600" cy="4171950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800" b="1" u="sng" dirty="0" smtClean="0"/>
              <a:t>Conserved Quantities</a:t>
            </a:r>
            <a:r>
              <a:rPr lang="en-US" altLang="en-US" sz="2800" dirty="0" smtClean="0"/>
              <a:t>: 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By definition...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 smtClean="0"/>
              <a:t>Generation = 0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 smtClean="0"/>
              <a:t>Consumption = 0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 smtClean="0"/>
              <a:t>Net Generation = 0</a:t>
            </a:r>
          </a:p>
          <a:p>
            <a:pPr>
              <a:buFont typeface="Monotype Sorts" pitchFamily="2" charset="2"/>
              <a:buNone/>
            </a:pPr>
            <a:endParaRPr lang="en-US" altLang="en-US" sz="1200" dirty="0" smtClean="0"/>
          </a:p>
          <a:p>
            <a:pPr>
              <a:buFont typeface="Monotype Sorts" pitchFamily="2" charset="2"/>
              <a:buNone/>
            </a:pPr>
            <a:r>
              <a:rPr lang="en-US" altLang="en-US" sz="2800" dirty="0" smtClean="0"/>
              <a:t>Therefore...</a:t>
            </a:r>
          </a:p>
          <a:p>
            <a:pPr>
              <a:buFont typeface="Monotype Sorts" pitchFamily="2" charset="2"/>
              <a:buNone/>
            </a:pPr>
            <a:r>
              <a:rPr lang="en-US" altLang="en-US" sz="900" dirty="0" smtClean="0"/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dirty="0" smtClean="0"/>
              <a:t>	Final Amount - Initial Amount = Input - Output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dirty="0" smtClean="0"/>
              <a:t>	Accumulation = Net Input</a:t>
            </a:r>
          </a:p>
          <a:p>
            <a:pPr>
              <a:buFont typeface="Monotype Sorts" pitchFamily="2" charset="2"/>
              <a:buNone/>
            </a:pPr>
            <a:endParaRPr lang="en-US" altLang="en-US" sz="1200" dirty="0" smtClean="0"/>
          </a:p>
          <a:p>
            <a:pPr>
              <a:buFont typeface="Monotype Sorts" pitchFamily="2" charset="2"/>
              <a:buNone/>
            </a:pPr>
            <a:r>
              <a:rPr lang="en-US" altLang="en-US" sz="28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57533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UAE for Common Systems</a:t>
            </a:r>
          </a:p>
        </p:txBody>
      </p:sp>
      <p:sp>
        <p:nvSpPr>
          <p:cNvPr id="36867" name="Rectangle 1029"/>
          <p:cNvSpPr>
            <a:spLocks noGrp="1" noChangeArrowheads="1"/>
          </p:cNvSpPr>
          <p:nvPr>
            <p:ph idx="1"/>
          </p:nvPr>
        </p:nvSpPr>
        <p:spPr>
          <a:xfrm>
            <a:off x="355600" y="1283785"/>
            <a:ext cx="8178800" cy="46672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800" b="1" u="sng" dirty="0" smtClean="0"/>
              <a:t>Steady-state system/conserved quantities</a:t>
            </a:r>
            <a:r>
              <a:rPr lang="en-US" altLang="en-US" sz="2800" dirty="0" smtClean="0"/>
              <a:t>:  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By definition...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 smtClean="0"/>
              <a:t>Accumulation = 0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 smtClean="0"/>
              <a:t>Net Generation = 0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Therefore...</a:t>
            </a:r>
          </a:p>
          <a:p>
            <a:endParaRPr lang="en-US" altLang="en-US" sz="1000" dirty="0" smtClean="0"/>
          </a:p>
          <a:p>
            <a:pPr lvl="1">
              <a:buFont typeface="Monotype Sorts" pitchFamily="2" charset="2"/>
              <a:buNone/>
            </a:pPr>
            <a:r>
              <a:rPr lang="en-US" altLang="en-US" dirty="0" smtClean="0"/>
              <a:t>Net Input = 0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 smtClean="0"/>
              <a:t>Input - Output = 0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 smtClean="0"/>
              <a:t>Input = Output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82428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356600" cy="877229"/>
          </a:xfrm>
        </p:spPr>
        <p:txBody>
          <a:bodyPr/>
          <a:lstStyle/>
          <a:p>
            <a:r>
              <a:rPr lang="en-US" altLang="en-US" b="0" dirty="0" smtClean="0"/>
              <a:t>Team Exercise 3: Mixing Concrete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3789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Font typeface="Monotype Sorts" pitchFamily="2" charset="2"/>
              <a:buNone/>
            </a:pPr>
            <a:r>
              <a:rPr lang="en-US" altLang="en-US" b="1" smtClean="0"/>
              <a:t>Concrete = </a:t>
            </a:r>
            <a:r>
              <a:rPr lang="en-US" altLang="en-US" smtClean="0"/>
              <a:t>Cement+Water+Gravel+Sand </a:t>
            </a:r>
            <a:endParaRPr lang="en-US" altLang="en-US" b="1" smtClean="0"/>
          </a:p>
          <a:p>
            <a:pPr>
              <a:spcBef>
                <a:spcPts val="1200"/>
              </a:spcBef>
              <a:spcAft>
                <a:spcPts val="1200"/>
              </a:spcAft>
              <a:buFont typeface="Monotype Sorts" pitchFamily="2" charset="2"/>
              <a:buNone/>
            </a:pPr>
            <a:r>
              <a:rPr lang="en-US" altLang="en-US" smtClean="0"/>
              <a:t>Add Cement (100 kg) + Water (50 kg) +</a:t>
            </a:r>
          </a:p>
          <a:p>
            <a:pPr algn="r">
              <a:buFont typeface="Monotype Sorts" pitchFamily="2" charset="2"/>
              <a:buNone/>
            </a:pPr>
            <a:r>
              <a:rPr lang="en-US" altLang="en-US" smtClean="0"/>
              <a:t>Gravel (300 kg) + Sand (200 kg)</a:t>
            </a:r>
          </a:p>
          <a:p>
            <a:pPr>
              <a:buFont typeface="Monotype Sorts" pitchFamily="2" charset="2"/>
              <a:buNone/>
            </a:pPr>
            <a:endParaRPr lang="en-US" altLang="en-US" smtClean="0"/>
          </a:p>
          <a:p>
            <a:pPr>
              <a:buFont typeface="Monotype Sorts" pitchFamily="2" charset="2"/>
              <a:buNone/>
            </a:pPr>
            <a:r>
              <a:rPr lang="en-US" altLang="en-US" smtClean="0"/>
              <a:t>What is the mass of the resulting concrete?</a:t>
            </a:r>
          </a:p>
          <a:p>
            <a:pPr>
              <a:buFont typeface="Monotype Sorts" pitchFamily="2" charset="2"/>
              <a:buNone/>
            </a:pPr>
            <a:r>
              <a:rPr lang="en-US" altLang="en-US" smtClean="0"/>
              <a:t>Is mass conserved?</a:t>
            </a:r>
          </a:p>
          <a:p>
            <a:pPr>
              <a:buFont typeface="Monotype Sorts" pitchFamily="2" charset="2"/>
              <a:buNone/>
            </a:pPr>
            <a:r>
              <a:rPr lang="en-US" altLang="en-US" smtClean="0"/>
              <a:t>What losses should be accounted for?</a:t>
            </a:r>
          </a:p>
        </p:txBody>
      </p:sp>
    </p:spTree>
    <p:extLst>
      <p:ext uri="{BB962C8B-B14F-4D97-AF65-F5344CB8AC3E}">
        <p14:creationId xmlns:p14="http://schemas.microsoft.com/office/powerpoint/2010/main" val="701169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Systems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idx="1"/>
          </p:nvPr>
        </p:nvSpPr>
        <p:spPr>
          <a:xfrm>
            <a:off x="414338" y="1066800"/>
            <a:ext cx="8178800" cy="2449551"/>
          </a:xfrm>
        </p:spPr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b="1" u="sng" dirty="0" smtClean="0"/>
              <a:t>system</a:t>
            </a:r>
            <a:r>
              <a:rPr lang="en-US" altLang="en-US" dirty="0" smtClean="0"/>
              <a:t> is a subset of the universe defined by an engineer for the solution of a problem.  </a:t>
            </a:r>
          </a:p>
          <a:p>
            <a:r>
              <a:rPr lang="en-US" altLang="en-US" dirty="0" smtClean="0"/>
              <a:t>It is the part of the universe the engineer will model and monitor in order to evaluate some engineering process.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3725" y="3744951"/>
            <a:ext cx="7999413" cy="1939925"/>
            <a:chOff x="593725" y="4841875"/>
            <a:chExt cx="7999413" cy="1939925"/>
          </a:xfrm>
        </p:grpSpPr>
        <p:sp>
          <p:nvSpPr>
            <p:cNvPr id="19460" name="Freeform 6"/>
            <p:cNvSpPr>
              <a:spLocks/>
            </p:cNvSpPr>
            <p:nvPr/>
          </p:nvSpPr>
          <p:spPr bwMode="auto">
            <a:xfrm>
              <a:off x="1752600" y="4876800"/>
              <a:ext cx="4572000" cy="1905000"/>
            </a:xfrm>
            <a:custGeom>
              <a:avLst/>
              <a:gdLst>
                <a:gd name="T0" fmla="*/ 2147483646 w 2880"/>
                <a:gd name="T1" fmla="*/ 2147483646 h 1200"/>
                <a:gd name="T2" fmla="*/ 2147483646 w 2880"/>
                <a:gd name="T3" fmla="*/ 2147483646 h 1200"/>
                <a:gd name="T4" fmla="*/ 2147483646 w 2880"/>
                <a:gd name="T5" fmla="*/ 2147483646 h 1200"/>
                <a:gd name="T6" fmla="*/ 2147483646 w 2880"/>
                <a:gd name="T7" fmla="*/ 2147483646 h 1200"/>
                <a:gd name="T8" fmla="*/ 2147483646 w 2880"/>
                <a:gd name="T9" fmla="*/ 2147483646 h 1200"/>
                <a:gd name="T10" fmla="*/ 2147483646 w 2880"/>
                <a:gd name="T11" fmla="*/ 2147483646 h 1200"/>
                <a:gd name="T12" fmla="*/ 2147483646 w 2880"/>
                <a:gd name="T13" fmla="*/ 2147483646 h 1200"/>
                <a:gd name="T14" fmla="*/ 2147483646 w 2880"/>
                <a:gd name="T15" fmla="*/ 2147483646 h 1200"/>
                <a:gd name="T16" fmla="*/ 2147483646 w 2880"/>
                <a:gd name="T17" fmla="*/ 2147483646 h 1200"/>
                <a:gd name="T18" fmla="*/ 2147483646 w 2880"/>
                <a:gd name="T19" fmla="*/ 2147483646 h 1200"/>
                <a:gd name="T20" fmla="*/ 2147483646 w 2880"/>
                <a:gd name="T21" fmla="*/ 2147483646 h 1200"/>
                <a:gd name="T22" fmla="*/ 2147483646 w 2880"/>
                <a:gd name="T23" fmla="*/ 2147483646 h 1200"/>
                <a:gd name="T24" fmla="*/ 2147483646 w 2880"/>
                <a:gd name="T25" fmla="*/ 2147483646 h 1200"/>
                <a:gd name="T26" fmla="*/ 2147483646 w 2880"/>
                <a:gd name="T27" fmla="*/ 2147483646 h 1200"/>
                <a:gd name="T28" fmla="*/ 2147483646 w 2880"/>
                <a:gd name="T29" fmla="*/ 2147483646 h 1200"/>
                <a:gd name="T30" fmla="*/ 2147483646 w 2880"/>
                <a:gd name="T31" fmla="*/ 2147483646 h 1200"/>
                <a:gd name="T32" fmla="*/ 2147483646 w 2880"/>
                <a:gd name="T33" fmla="*/ 2147483646 h 1200"/>
                <a:gd name="T34" fmla="*/ 2147483646 w 2880"/>
                <a:gd name="T35" fmla="*/ 2147483646 h 1200"/>
                <a:gd name="T36" fmla="*/ 2147483646 w 2880"/>
                <a:gd name="T37" fmla="*/ 2147483646 h 1200"/>
                <a:gd name="T38" fmla="*/ 2147483646 w 2880"/>
                <a:gd name="T39" fmla="*/ 2147483646 h 1200"/>
                <a:gd name="T40" fmla="*/ 2147483646 w 2880"/>
                <a:gd name="T41" fmla="*/ 2147483646 h 1200"/>
                <a:gd name="T42" fmla="*/ 2147483646 w 2880"/>
                <a:gd name="T43" fmla="*/ 2147483646 h 1200"/>
                <a:gd name="T44" fmla="*/ 2147483646 w 2880"/>
                <a:gd name="T45" fmla="*/ 2147483646 h 1200"/>
                <a:gd name="T46" fmla="*/ 2147483646 w 2880"/>
                <a:gd name="T47" fmla="*/ 2147483646 h 1200"/>
                <a:gd name="T48" fmla="*/ 2147483646 w 2880"/>
                <a:gd name="T49" fmla="*/ 2147483646 h 1200"/>
                <a:gd name="T50" fmla="*/ 2147483646 w 2880"/>
                <a:gd name="T51" fmla="*/ 2147483646 h 1200"/>
                <a:gd name="T52" fmla="*/ 2147483646 w 2880"/>
                <a:gd name="T53" fmla="*/ 2147483646 h 1200"/>
                <a:gd name="T54" fmla="*/ 2147483646 w 2880"/>
                <a:gd name="T55" fmla="*/ 2147483646 h 1200"/>
                <a:gd name="T56" fmla="*/ 2147483646 w 2880"/>
                <a:gd name="T57" fmla="*/ 2147483646 h 1200"/>
                <a:gd name="T58" fmla="*/ 2147483646 w 2880"/>
                <a:gd name="T59" fmla="*/ 2147483646 h 1200"/>
                <a:gd name="T60" fmla="*/ 2147483646 w 2880"/>
                <a:gd name="T61" fmla="*/ 2147483646 h 1200"/>
                <a:gd name="T62" fmla="*/ 2147483646 w 2880"/>
                <a:gd name="T63" fmla="*/ 2147483646 h 1200"/>
                <a:gd name="T64" fmla="*/ 2147483646 w 2880"/>
                <a:gd name="T65" fmla="*/ 2147483646 h 1200"/>
                <a:gd name="T66" fmla="*/ 0 w 2880"/>
                <a:gd name="T67" fmla="*/ 2147483646 h 1200"/>
                <a:gd name="T68" fmla="*/ 2147483646 w 2880"/>
                <a:gd name="T69" fmla="*/ 2147483646 h 1200"/>
                <a:gd name="T70" fmla="*/ 2147483646 w 2880"/>
                <a:gd name="T71" fmla="*/ 2147483646 h 1200"/>
                <a:gd name="T72" fmla="*/ 2147483646 w 2880"/>
                <a:gd name="T73" fmla="*/ 2147483646 h 1200"/>
                <a:gd name="T74" fmla="*/ 2147483646 w 2880"/>
                <a:gd name="T75" fmla="*/ 0 h 1200"/>
                <a:gd name="T76" fmla="*/ 2147483646 w 2880"/>
                <a:gd name="T77" fmla="*/ 2147483646 h 1200"/>
                <a:gd name="T78" fmla="*/ 2147483646 w 2880"/>
                <a:gd name="T79" fmla="*/ 2147483646 h 120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880"/>
                <a:gd name="T121" fmla="*/ 0 h 1200"/>
                <a:gd name="T122" fmla="*/ 2880 w 2880"/>
                <a:gd name="T123" fmla="*/ 1200 h 120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880" h="1200">
                  <a:moveTo>
                    <a:pt x="1053" y="42"/>
                  </a:moveTo>
                  <a:cubicBezTo>
                    <a:pt x="1163" y="116"/>
                    <a:pt x="1122" y="79"/>
                    <a:pt x="1183" y="140"/>
                  </a:cubicBezTo>
                  <a:cubicBezTo>
                    <a:pt x="1201" y="195"/>
                    <a:pt x="1187" y="176"/>
                    <a:pt x="1215" y="204"/>
                  </a:cubicBezTo>
                  <a:lnTo>
                    <a:pt x="1440" y="48"/>
                  </a:lnTo>
                  <a:lnTo>
                    <a:pt x="1536" y="240"/>
                  </a:lnTo>
                  <a:lnTo>
                    <a:pt x="1728" y="96"/>
                  </a:lnTo>
                  <a:lnTo>
                    <a:pt x="1872" y="240"/>
                  </a:lnTo>
                  <a:lnTo>
                    <a:pt x="2016" y="96"/>
                  </a:lnTo>
                  <a:lnTo>
                    <a:pt x="2016" y="288"/>
                  </a:lnTo>
                  <a:lnTo>
                    <a:pt x="2208" y="144"/>
                  </a:lnTo>
                  <a:lnTo>
                    <a:pt x="2160" y="384"/>
                  </a:lnTo>
                  <a:lnTo>
                    <a:pt x="2496" y="336"/>
                  </a:lnTo>
                  <a:lnTo>
                    <a:pt x="2256" y="528"/>
                  </a:lnTo>
                  <a:lnTo>
                    <a:pt x="2736" y="624"/>
                  </a:lnTo>
                  <a:lnTo>
                    <a:pt x="2304" y="672"/>
                  </a:lnTo>
                  <a:lnTo>
                    <a:pt x="2880" y="912"/>
                  </a:lnTo>
                  <a:lnTo>
                    <a:pt x="2256" y="864"/>
                  </a:lnTo>
                  <a:lnTo>
                    <a:pt x="2448" y="1056"/>
                  </a:lnTo>
                  <a:lnTo>
                    <a:pt x="2016" y="912"/>
                  </a:lnTo>
                  <a:lnTo>
                    <a:pt x="2016" y="1152"/>
                  </a:lnTo>
                  <a:lnTo>
                    <a:pt x="1824" y="912"/>
                  </a:lnTo>
                  <a:lnTo>
                    <a:pt x="1680" y="1152"/>
                  </a:lnTo>
                  <a:lnTo>
                    <a:pt x="1680" y="864"/>
                  </a:lnTo>
                  <a:lnTo>
                    <a:pt x="1440" y="1200"/>
                  </a:lnTo>
                  <a:lnTo>
                    <a:pt x="1392" y="912"/>
                  </a:lnTo>
                  <a:lnTo>
                    <a:pt x="1152" y="1200"/>
                  </a:lnTo>
                  <a:lnTo>
                    <a:pt x="1104" y="864"/>
                  </a:lnTo>
                  <a:lnTo>
                    <a:pt x="768" y="1200"/>
                  </a:lnTo>
                  <a:lnTo>
                    <a:pt x="864" y="864"/>
                  </a:lnTo>
                  <a:lnTo>
                    <a:pt x="384" y="1152"/>
                  </a:lnTo>
                  <a:lnTo>
                    <a:pt x="672" y="816"/>
                  </a:lnTo>
                  <a:lnTo>
                    <a:pt x="48" y="864"/>
                  </a:lnTo>
                  <a:lnTo>
                    <a:pt x="672" y="624"/>
                  </a:lnTo>
                  <a:lnTo>
                    <a:pt x="0" y="576"/>
                  </a:lnTo>
                  <a:lnTo>
                    <a:pt x="768" y="528"/>
                  </a:lnTo>
                  <a:lnTo>
                    <a:pt x="192" y="240"/>
                  </a:lnTo>
                  <a:lnTo>
                    <a:pt x="912" y="384"/>
                  </a:lnTo>
                  <a:lnTo>
                    <a:pt x="624" y="0"/>
                  </a:lnTo>
                  <a:lnTo>
                    <a:pt x="1104" y="240"/>
                  </a:lnTo>
                  <a:lnTo>
                    <a:pt x="1053" y="4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1" name="Rectangle 7"/>
            <p:cNvSpPr>
              <a:spLocks noChangeArrowheads="1"/>
            </p:cNvSpPr>
            <p:nvPr/>
          </p:nvSpPr>
          <p:spPr bwMode="auto">
            <a:xfrm>
              <a:off x="3657600" y="5562600"/>
              <a:ext cx="10668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19462" name="Text Box 8"/>
            <p:cNvSpPr txBox="1">
              <a:spLocks noChangeArrowheads="1"/>
            </p:cNvSpPr>
            <p:nvPr/>
          </p:nvSpPr>
          <p:spPr bwMode="auto">
            <a:xfrm>
              <a:off x="6232525" y="4841875"/>
              <a:ext cx="1284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</a:rPr>
                <a:t>Universe</a:t>
              </a:r>
            </a:p>
          </p:txBody>
        </p:sp>
        <p:sp>
          <p:nvSpPr>
            <p:cNvPr id="19463" name="Text Box 9"/>
            <p:cNvSpPr txBox="1">
              <a:spLocks noChangeArrowheads="1"/>
            </p:cNvSpPr>
            <p:nvPr/>
          </p:nvSpPr>
          <p:spPr bwMode="auto">
            <a:xfrm>
              <a:off x="6765925" y="5756275"/>
              <a:ext cx="18272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</a:rPr>
                <a:t>Surroundings</a:t>
              </a:r>
            </a:p>
          </p:txBody>
        </p:sp>
        <p:sp>
          <p:nvSpPr>
            <p:cNvPr id="19464" name="Text Box 10"/>
            <p:cNvSpPr txBox="1">
              <a:spLocks noChangeArrowheads="1"/>
            </p:cNvSpPr>
            <p:nvPr/>
          </p:nvSpPr>
          <p:spPr bwMode="auto">
            <a:xfrm>
              <a:off x="593725" y="5283200"/>
              <a:ext cx="1081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dirty="0">
                  <a:latin typeface="Times New Roman" pitchFamily="18" charset="0"/>
                </a:rPr>
                <a:t>System</a:t>
              </a:r>
            </a:p>
          </p:txBody>
        </p:sp>
        <p:sp>
          <p:nvSpPr>
            <p:cNvPr id="19465" name="Line 11"/>
            <p:cNvSpPr>
              <a:spLocks noChangeShapeType="1"/>
            </p:cNvSpPr>
            <p:nvPr/>
          </p:nvSpPr>
          <p:spPr bwMode="auto">
            <a:xfrm>
              <a:off x="1674813" y="5562600"/>
              <a:ext cx="1982787" cy="31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Line 12"/>
            <p:cNvSpPr>
              <a:spLocks noChangeShapeType="1"/>
            </p:cNvSpPr>
            <p:nvPr/>
          </p:nvSpPr>
          <p:spPr bwMode="auto">
            <a:xfrm flipH="1" flipV="1">
              <a:off x="5105400" y="5924550"/>
              <a:ext cx="1660525" cy="171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Line 13"/>
            <p:cNvSpPr>
              <a:spLocks noChangeShapeType="1"/>
            </p:cNvSpPr>
            <p:nvPr/>
          </p:nvSpPr>
          <p:spPr bwMode="auto">
            <a:xfrm flipH="1">
              <a:off x="5715000" y="5105400"/>
              <a:ext cx="571500" cy="32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4592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31932"/>
            <a:ext cx="3376961" cy="5501730"/>
          </a:xfrm>
        </p:spPr>
        <p:txBody>
          <a:bodyPr/>
          <a:lstStyle/>
          <a:p>
            <a:r>
              <a:rPr lang="en-US" u="sng" dirty="0" smtClean="0"/>
              <a:t>You are the engineer</a:t>
            </a:r>
          </a:p>
          <a:p>
            <a:pPr lvl="1"/>
            <a:r>
              <a:rPr lang="en-US" dirty="0" smtClean="0"/>
              <a:t>You have the privilege of choosing the system definition</a:t>
            </a:r>
          </a:p>
          <a:p>
            <a:pPr lvl="1"/>
            <a:r>
              <a:rPr lang="en-US" dirty="0" smtClean="0"/>
              <a:t>Choice based on the problem to be solved</a:t>
            </a:r>
          </a:p>
          <a:p>
            <a:pPr lvl="1"/>
            <a:r>
              <a:rPr lang="en-US" dirty="0" smtClean="0"/>
              <a:t>However, there are usually some choices that are better than others</a:t>
            </a:r>
          </a:p>
          <a:p>
            <a:pPr lvl="1"/>
            <a:r>
              <a:rPr lang="en-US" dirty="0" smtClean="0"/>
              <a:t>That’s when your engineering judgment will be called into play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521" y="1455678"/>
            <a:ext cx="5515024" cy="38828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3717" y="5746595"/>
            <a:ext cx="517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Holtzapple</a:t>
            </a:r>
            <a:r>
              <a:rPr lang="en-US" dirty="0" smtClean="0"/>
              <a:t>, Reece </a:t>
            </a:r>
            <a:r>
              <a:rPr lang="en-US" i="1" dirty="0" smtClean="0"/>
              <a:t>Foundations of Engineering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6969700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Rules for Systems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55600" y="1326995"/>
            <a:ext cx="8178800" cy="4171950"/>
          </a:xfrm>
        </p:spPr>
        <p:txBody>
          <a:bodyPr/>
          <a:lstStyle/>
          <a:p>
            <a:r>
              <a:rPr lang="en-US" altLang="en-US" sz="2800" dirty="0" smtClean="0"/>
              <a:t>You cannot change system definition during calculations</a:t>
            </a:r>
          </a:p>
          <a:p>
            <a:pPr lvl="1"/>
            <a:r>
              <a:rPr lang="en-US" altLang="en-US" sz="2600" dirty="0" smtClean="0"/>
              <a:t>This doesn’t mean the system quantities can’t change!</a:t>
            </a:r>
          </a:p>
          <a:p>
            <a:r>
              <a:rPr lang="en-US" altLang="en-US" sz="2800" dirty="0" smtClean="0"/>
              <a:t>System boundaries can be any shape but must be a </a:t>
            </a:r>
            <a:r>
              <a:rPr lang="en-US" altLang="en-US" sz="2800" u="sng" dirty="0" smtClean="0"/>
              <a:t>closed surface</a:t>
            </a:r>
          </a:p>
          <a:p>
            <a:r>
              <a:rPr lang="en-US" altLang="en-US" sz="2800" dirty="0" smtClean="0"/>
              <a:t>System boundaries can be </a:t>
            </a:r>
            <a:r>
              <a:rPr lang="en-US" altLang="en-US" sz="2800" u="sng" dirty="0" smtClean="0"/>
              <a:t>rigid</a:t>
            </a:r>
            <a:r>
              <a:rPr lang="en-US" altLang="en-US" sz="2800" dirty="0" smtClean="0"/>
              <a:t> to define a volume of space (a </a:t>
            </a:r>
            <a:r>
              <a:rPr lang="en-US" altLang="en-US" sz="2800" b="1" i="1" dirty="0" smtClean="0"/>
              <a:t>control volume</a:t>
            </a:r>
            <a:r>
              <a:rPr lang="en-US" altLang="en-US" sz="2800" i="1" dirty="0" smtClean="0"/>
              <a:t>)</a:t>
            </a:r>
            <a:r>
              <a:rPr lang="en-US" altLang="en-US" sz="2800" dirty="0" smtClean="0"/>
              <a:t> or </a:t>
            </a:r>
            <a:r>
              <a:rPr lang="en-US" altLang="en-US" sz="2800" u="sng" dirty="0" smtClean="0"/>
              <a:t>flexible </a:t>
            </a:r>
            <a:r>
              <a:rPr lang="en-US" altLang="en-US" sz="2800" dirty="0" smtClean="0"/>
              <a:t>to define an object  </a:t>
            </a:r>
          </a:p>
          <a:p>
            <a:pPr>
              <a:buFont typeface="Monotype Sorts" pitchFamily="2" charset="2"/>
              <a:buNone/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70602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Examples: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>
          <a:xfrm>
            <a:off x="355600" y="1127667"/>
            <a:ext cx="8178800" cy="4362450"/>
          </a:xfrm>
        </p:spPr>
        <p:txBody>
          <a:bodyPr/>
          <a:lstStyle/>
          <a:p>
            <a:r>
              <a:rPr lang="en-US" altLang="en-US" dirty="0" smtClean="0"/>
              <a:t>Gas in a closed vessel 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(Tanks are nice control volumes; chemical engineers love them.  So does Hank Hill.)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561" y="1936595"/>
            <a:ext cx="43719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366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Examples: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178800" cy="4362450"/>
          </a:xfrm>
        </p:spPr>
        <p:txBody>
          <a:bodyPr/>
          <a:lstStyle/>
          <a:p>
            <a:r>
              <a:rPr lang="en-US" altLang="en-US" dirty="0" smtClean="0"/>
              <a:t>A beam with applied loads resting on rigid supports (statics is accounting!)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2590800"/>
            <a:ext cx="4648200" cy="399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362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MU">
  <a:themeElements>
    <a:clrScheme name="Blends 7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0000FF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5" id="{81C7C846-0132-47F8-AF88-543F090EDBE0}" vid="{D0CBD1F9-9766-4844-BCC1-2DBDFE1EAC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TAMU_TLF_03_14</Template>
  <TotalTime>792</TotalTime>
  <Words>1562</Words>
  <Application>Microsoft Office PowerPoint</Application>
  <PresentationFormat>On-screen Show (4:3)</PresentationFormat>
  <Paragraphs>313</Paragraphs>
  <Slides>46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Monotype Sorts</vt:lpstr>
      <vt:lpstr>Tahoma</vt:lpstr>
      <vt:lpstr>Times New Roman</vt:lpstr>
      <vt:lpstr>Wingdings</vt:lpstr>
      <vt:lpstr>TAMU</vt:lpstr>
      <vt:lpstr>ENGR 216 – Spring 2019 </vt:lpstr>
      <vt:lpstr>Learning Objectives</vt:lpstr>
      <vt:lpstr>Learning Objectives (continued)</vt:lpstr>
      <vt:lpstr>Accounting</vt:lpstr>
      <vt:lpstr>Systems</vt:lpstr>
      <vt:lpstr>Choosing a System</vt:lpstr>
      <vt:lpstr>Rules for Systems</vt:lpstr>
      <vt:lpstr>Examples:</vt:lpstr>
      <vt:lpstr>Examples:</vt:lpstr>
      <vt:lpstr>Examples:</vt:lpstr>
      <vt:lpstr>Examples:</vt:lpstr>
      <vt:lpstr>Examples:</vt:lpstr>
      <vt:lpstr>Intensive Quantities</vt:lpstr>
      <vt:lpstr>Extensive Quantities</vt:lpstr>
      <vt:lpstr>Derived or Composite Quantities</vt:lpstr>
      <vt:lpstr>Why distinguish between intensive and extensive quantities?</vt:lpstr>
      <vt:lpstr>How to decide if a quantity is intensive or extensive.</vt:lpstr>
      <vt:lpstr>Example</vt:lpstr>
      <vt:lpstr>State and Path Quantities</vt:lpstr>
      <vt:lpstr>State and Path</vt:lpstr>
      <vt:lpstr>Conservative vs. Non-conservative forces</vt:lpstr>
      <vt:lpstr>Pairs Exercise 1</vt:lpstr>
      <vt:lpstr>Open and Closed Systems</vt:lpstr>
      <vt:lpstr>Isolated and Non-Isolated Systems</vt:lpstr>
      <vt:lpstr>Homogeneous vs. Heterogeneous Systems</vt:lpstr>
      <vt:lpstr>Steady and Unsteady Systems</vt:lpstr>
      <vt:lpstr>Why do we care about classifying systems?</vt:lpstr>
      <vt:lpstr>Classify this system</vt:lpstr>
      <vt:lpstr>Classify this system</vt:lpstr>
      <vt:lpstr>Classify this system</vt:lpstr>
      <vt:lpstr>Classify this system</vt:lpstr>
      <vt:lpstr>Classify this system</vt:lpstr>
      <vt:lpstr>Universal Accounting Equation (UAE)</vt:lpstr>
      <vt:lpstr>Definitions</vt:lpstr>
      <vt:lpstr>Definitions</vt:lpstr>
      <vt:lpstr>Alternate Forms</vt:lpstr>
      <vt:lpstr>Accounting Problem</vt:lpstr>
      <vt:lpstr>Team Exercise 1 (10 min)</vt:lpstr>
      <vt:lpstr>Input or Generation? Output or Consumption?</vt:lpstr>
      <vt:lpstr>Conserved Quantities</vt:lpstr>
      <vt:lpstr>Steady-State Systems</vt:lpstr>
      <vt:lpstr>Team Exercise 2</vt:lpstr>
      <vt:lpstr>UAE for Common Systems </vt:lpstr>
      <vt:lpstr>UAE for Common Systems</vt:lpstr>
      <vt:lpstr>UAE for Common Systems</vt:lpstr>
      <vt:lpstr>Team Exercise 3: Mixing Concrete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112 – Spring 2014 Foundations of Engineering II</dc:title>
  <dc:creator>tracy fullerton</dc:creator>
  <cp:lastModifiedBy>Wickliff, Tanya V</cp:lastModifiedBy>
  <cp:revision>67</cp:revision>
  <cp:lastPrinted>2016-03-21T13:55:17Z</cp:lastPrinted>
  <dcterms:created xsi:type="dcterms:W3CDTF">2014-04-14T16:08:13Z</dcterms:created>
  <dcterms:modified xsi:type="dcterms:W3CDTF">2019-02-28T04:43:25Z</dcterms:modified>
</cp:coreProperties>
</file>