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  <p:sldMasterId id="2147483722" r:id="rId5"/>
    <p:sldMasterId id="2147483889" r:id="rId6"/>
  </p:sldMasterIdLst>
  <p:sldIdLst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1617134" y="3106738"/>
            <a:ext cx="9387417" cy="449262"/>
          </a:xfrm>
        </p:spPr>
        <p:txBody>
          <a:bodyPr lIns="45720" rIns="45720" anchor="t"/>
          <a:lstStyle>
            <a:lvl1pPr>
              <a:spcBef>
                <a:spcPct val="20000"/>
              </a:spcBef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59542" name="Rectangle 22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1617134" y="3943350"/>
            <a:ext cx="9387417" cy="412750"/>
          </a:xfrm>
        </p:spPr>
        <p:txBody>
          <a:bodyPr lIns="45720" rIns="45720">
            <a:normAutofit/>
          </a:bodyPr>
          <a:lstStyle>
            <a:lvl1pPr marL="0" indent="0">
              <a:lnSpc>
                <a:spcPct val="100000"/>
              </a:lnSpc>
              <a:spcBef>
                <a:spcPct val="20000"/>
              </a:spcBef>
              <a:buFont typeface="Symbol" pitchFamily="18" charset="2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1" y="276225"/>
            <a:ext cx="3556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2076"/>
            <a:ext cx="10972800" cy="4525963"/>
          </a:xfrm>
          <a:prstGeom prst="rect">
            <a:avLst/>
          </a:prstGeom>
        </p:spPr>
        <p:txBody>
          <a:bodyPr/>
          <a:lstStyle>
            <a:lvl1pPr>
              <a:buSzPct val="90000"/>
              <a:buFont typeface="Symbol" pitchFamily="18" charset="2"/>
              <a:buChar char="·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SzPct val="85000"/>
              <a:buFont typeface="Symbol" pitchFamily="18" charset="2"/>
              <a:buChar char="·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341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5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16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3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7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6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8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424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013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7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1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835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9144"/>
            <a:ext cx="6096000" cy="978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960119"/>
            <a:ext cx="2950464" cy="5870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1536" y="960119"/>
            <a:ext cx="2950464" cy="5897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8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3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2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5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372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680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4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1617134" y="3106738"/>
            <a:ext cx="9387417" cy="449262"/>
          </a:xfrm>
        </p:spPr>
        <p:txBody>
          <a:bodyPr lIns="45720" rIns="45720" anchor="t"/>
          <a:lstStyle>
            <a:lvl1pPr>
              <a:spcBef>
                <a:spcPct val="20000"/>
              </a:spcBef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59542" name="Rectangle 22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1617134" y="3943350"/>
            <a:ext cx="9387417" cy="412750"/>
          </a:xfrm>
        </p:spPr>
        <p:txBody>
          <a:bodyPr lIns="45720" rIns="45720">
            <a:normAutofit/>
          </a:bodyPr>
          <a:lstStyle>
            <a:lvl1pPr marL="0" indent="0">
              <a:lnSpc>
                <a:spcPct val="100000"/>
              </a:lnSpc>
              <a:spcBef>
                <a:spcPct val="20000"/>
              </a:spcBef>
              <a:buFont typeface="Symbol" pitchFamily="18" charset="2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1" y="276225"/>
            <a:ext cx="3556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2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87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79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56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77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7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86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00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582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164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077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1617134" y="3106738"/>
            <a:ext cx="9387417" cy="449262"/>
          </a:xfrm>
        </p:spPr>
        <p:txBody>
          <a:bodyPr lIns="45720" rIns="45720" anchor="t"/>
          <a:lstStyle>
            <a:lvl1pPr>
              <a:spcBef>
                <a:spcPct val="20000"/>
              </a:spcBef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59542" name="Rectangle 22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1617134" y="3943350"/>
            <a:ext cx="9387417" cy="412750"/>
          </a:xfrm>
        </p:spPr>
        <p:txBody>
          <a:bodyPr lIns="45720" rIns="45720">
            <a:normAutofit/>
          </a:bodyPr>
          <a:lstStyle>
            <a:lvl1pPr marL="0" indent="0">
              <a:lnSpc>
                <a:spcPct val="100000"/>
              </a:lnSpc>
              <a:spcBef>
                <a:spcPct val="20000"/>
              </a:spcBef>
              <a:buFont typeface="Symbol" pitchFamily="18" charset="2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1" y="276225"/>
            <a:ext cx="3556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18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50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636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12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492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685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84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3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520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78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95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4800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37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46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90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99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094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33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83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6761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481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68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E7D-A5F5-4B57-88D9-EE8DED0BB0F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753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4FC723-C80C-4ED3-B1A6-690B30DB054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4FC723-C80C-4ED3-B1A6-690B30DB054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416" y="1636776"/>
            <a:ext cx="10972800" cy="1819656"/>
          </a:xfrm>
          <a:prstGeom prst="rect">
            <a:avLst/>
          </a:prstGeom>
        </p:spPr>
        <p:txBody>
          <a:bodyPr vert="horz" lIns="18288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33506"/>
            <a:ext cx="329184" cy="246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" y="255325"/>
            <a:ext cx="11277600" cy="44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Drive Inside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98938" y="6442650"/>
            <a:ext cx="184806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07413" y="6477385"/>
            <a:ext cx="1341120" cy="182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BMS Internal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6396930"/>
            <a:ext cx="2715492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"/>
        </a:spcBef>
        <a:buSzPct val="90000"/>
        <a:buFont typeface="Symbol" pitchFamily="18" charset="2"/>
        <a:buChar char="·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3550" indent="-2381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8975" indent="-225425" algn="l" defTabSz="914400" rtl="0" eaLnBrk="1" latinLnBrk="0" hangingPunct="1">
        <a:spcBef>
          <a:spcPct val="20000"/>
        </a:spcBef>
        <a:buSzPct val="85000"/>
        <a:buFont typeface="Symbol" pitchFamily="18" charset="2"/>
        <a:buChar char="·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39825" indent="-225425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1536" y="3108960"/>
            <a:ext cx="10094976" cy="521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6396930"/>
            <a:ext cx="2715492" cy="320040"/>
          </a:xfrm>
          <a:prstGeom prst="rect">
            <a:avLst/>
          </a:prstGeom>
        </p:spPr>
      </p:pic>
      <p:pic>
        <p:nvPicPr>
          <p:cNvPr id="5" name="Picture 10" descr="Drive Inside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98938" y="6442650"/>
            <a:ext cx="184806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07413" y="6477385"/>
            <a:ext cx="1341120" cy="182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BMS Internal</a:t>
            </a:r>
          </a:p>
        </p:txBody>
      </p:sp>
    </p:spTree>
    <p:extLst>
      <p:ext uri="{BB962C8B-B14F-4D97-AF65-F5344CB8AC3E}">
        <p14:creationId xmlns:p14="http://schemas.microsoft.com/office/powerpoint/2010/main" val="22373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81344" y="1"/>
            <a:ext cx="6071616" cy="6876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0" y="0"/>
            <a:ext cx="6096000" cy="978408"/>
          </a:xfrm>
          <a:prstGeom prst="rect">
            <a:avLst/>
          </a:prstGeom>
        </p:spPr>
        <p:txBody>
          <a:bodyPr vert="horz" lIns="228600" tIns="228600" rIns="228600" bIns="228600" rtlCol="0" anchor="ctr" anchorCtr="0">
            <a:noAutofit/>
          </a:bodyPr>
          <a:lstStyle/>
          <a:p>
            <a:r>
              <a:rPr lang="en-US" smtClean="0"/>
              <a:t>	Click to edit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960120"/>
            <a:ext cx="6096000" cy="5897880"/>
          </a:xfrm>
          <a:prstGeom prst="rect">
            <a:avLst/>
          </a:prstGeom>
        </p:spPr>
        <p:txBody>
          <a:bodyPr vert="horz" lIns="228600" tIns="91440" rIns="228600" bIns="22860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6396930"/>
            <a:ext cx="2715492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marL="119063" indent="-119063" algn="l" defTabSz="9144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223838" algn="l" defTabSz="914400" rtl="0" eaLnBrk="1" latinLnBrk="0" hangingPunct="1">
        <a:lnSpc>
          <a:spcPct val="90000"/>
        </a:lnSpc>
        <a:spcBef>
          <a:spcPts val="1920"/>
        </a:spcBef>
        <a:buSzPct val="80000"/>
        <a:buFont typeface="Symbol" pitchFamily="18" charset="2"/>
        <a:buChar char="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920"/>
        </a:spcBef>
        <a:buFont typeface="Arial" pitchFamily="34" charset="0"/>
        <a:buChar char="–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920"/>
        </a:spcBef>
        <a:buSzPct val="80000"/>
        <a:buFont typeface="Symbol" pitchFamily="18" charset="2"/>
        <a:buChar char="·"/>
        <a:defRPr lang="en-US" sz="2400" kern="1200">
          <a:solidFill>
            <a:schemeClr val="tx2">
              <a:lumMod val="75000"/>
            </a:schemeClr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416" y="1636776"/>
            <a:ext cx="10972800" cy="1819656"/>
          </a:xfrm>
          <a:prstGeom prst="rect">
            <a:avLst/>
          </a:prstGeom>
        </p:spPr>
        <p:txBody>
          <a:bodyPr vert="horz" lIns="18288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33506"/>
            <a:ext cx="329184" cy="246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" y="255325"/>
            <a:ext cx="11277600" cy="44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Drive Inside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98938" y="6442650"/>
            <a:ext cx="184806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07413" y="6477385"/>
            <a:ext cx="1341120" cy="182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BMS Internal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6396930"/>
            <a:ext cx="2715492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"/>
        </a:spcBef>
        <a:buSzPct val="90000"/>
        <a:buFont typeface="Symbol" pitchFamily="18" charset="2"/>
        <a:buChar char="·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3550" indent="-2381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8975" indent="-225425" algn="l" defTabSz="914400" rtl="0" eaLnBrk="1" latinLnBrk="0" hangingPunct="1">
        <a:spcBef>
          <a:spcPct val="20000"/>
        </a:spcBef>
        <a:buSzPct val="85000"/>
        <a:buFont typeface="Symbol" pitchFamily="18" charset="2"/>
        <a:buChar char="·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39825" indent="-225425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416" y="1636776"/>
            <a:ext cx="10972800" cy="1819656"/>
          </a:xfrm>
          <a:prstGeom prst="rect">
            <a:avLst/>
          </a:prstGeom>
        </p:spPr>
        <p:txBody>
          <a:bodyPr vert="horz" lIns="18288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33506"/>
            <a:ext cx="329184" cy="2468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F742CDA-85E5-4280-8831-125B7EC317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" y="255325"/>
            <a:ext cx="11277600" cy="44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Drive Inside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98938" y="6442650"/>
            <a:ext cx="184806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07413" y="6477385"/>
            <a:ext cx="1341120" cy="182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BMS Internal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6396930"/>
            <a:ext cx="2715492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"/>
        </a:spcBef>
        <a:buSzPct val="90000"/>
        <a:buFont typeface="Symbol" pitchFamily="18" charset="2"/>
        <a:buChar char="·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3550" indent="-2381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8975" indent="-225425" algn="l" defTabSz="914400" rtl="0" eaLnBrk="1" latinLnBrk="0" hangingPunct="1">
        <a:spcBef>
          <a:spcPct val="20000"/>
        </a:spcBef>
        <a:buSzPct val="85000"/>
        <a:buFont typeface="Symbol" pitchFamily="18" charset="2"/>
        <a:buChar char="·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39825" indent="-225425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50FB17-0B63-4792-AF28-1D6AD648F3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383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hindiusa" TargetMode="External"/><Relationship Id="rId2" Type="http://schemas.openxmlformats.org/officeDocument/2006/relationships/hyperlink" Target="http://hindiusaflashcards.blogspot.com/" TargetMode="External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05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this Project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52939"/>
            <a:ext cx="10178322" cy="472665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 spent more than a year developing a smartphone app that helps learning a foreign language.</a:t>
            </a:r>
          </a:p>
          <a:p>
            <a:r>
              <a:rPr lang="en-US" sz="3200" dirty="0" smtClean="0"/>
              <a:t>I volunteer with a non-profit organization called Hindi-USA that teaches Hindi to young students, and this organization is using my app for deploying their educational material.</a:t>
            </a:r>
          </a:p>
          <a:p>
            <a:r>
              <a:rPr lang="en-US" sz="3200" dirty="0" smtClean="0"/>
              <a:t>The app is inspired by an existing app “Quizlet”, however is more focused on image based vocabulary development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35127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2697"/>
            <a:ext cx="10178322" cy="46868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 journey to development of this app is documented at my living blog at </a:t>
            </a:r>
          </a:p>
          <a:p>
            <a:pPr marL="457200" lvl="1" indent="0">
              <a:buNone/>
            </a:pPr>
            <a:r>
              <a:rPr lang="en-US" sz="3000" dirty="0">
                <a:hlinkClick r:id="rId2"/>
              </a:rPr>
              <a:t>http://hindiusaflashcards.blogspot.com</a:t>
            </a:r>
            <a:r>
              <a:rPr lang="en-US" sz="3000" dirty="0" smtClean="0">
                <a:hlinkClick r:id="rId2"/>
              </a:rPr>
              <a:t>/</a:t>
            </a:r>
            <a:endParaRPr lang="en-US" sz="3000" dirty="0"/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3200" dirty="0"/>
              <a:t>The detailed app functionality is available as a user guide at </a:t>
            </a:r>
          </a:p>
          <a:p>
            <a:pPr marL="457200" lvl="1" indent="0">
              <a:buNone/>
            </a:pPr>
            <a:r>
              <a:rPr lang="en-US" sz="3000" dirty="0" smtClean="0">
                <a:hlinkClick r:id="rId3"/>
              </a:rPr>
              <a:t>http://tinyurl.com/hindiusa</a:t>
            </a:r>
            <a:endParaRPr lang="en-US" sz="3000" dirty="0" smtClean="0"/>
          </a:p>
          <a:p>
            <a:pPr marL="457200" lvl="1" indent="0">
              <a:buNone/>
            </a:pPr>
            <a:endParaRPr lang="en-US" sz="30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21560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was the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2697"/>
            <a:ext cx="10178322" cy="46868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 part of volunteering, I started teaching Hindi language to young students.  I realized it was not an easy job.</a:t>
            </a:r>
          </a:p>
          <a:p>
            <a:r>
              <a:rPr lang="en-US" sz="3200" dirty="0" smtClean="0"/>
              <a:t>However I noticed how quickly the young generation learns the smartphone games.  </a:t>
            </a:r>
          </a:p>
          <a:p>
            <a:r>
              <a:rPr lang="en-US" sz="3200" dirty="0" smtClean="0"/>
              <a:t>So developed a smartphone game that gives incentives to students when they recognized an image and associated it with correct Hindi word.</a:t>
            </a:r>
          </a:p>
          <a:p>
            <a:r>
              <a:rPr lang="en-US" sz="3200" dirty="0" smtClean="0"/>
              <a:t>This further evolved into a full-fledged smartphone 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72287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7194" y="6066972"/>
            <a:ext cx="1453492" cy="63168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Unity 3D</a:t>
            </a:r>
          </a:p>
          <a:p>
            <a:pPr algn="ctr"/>
            <a:r>
              <a:rPr lang="en-US" sz="1200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7549" y="4764156"/>
            <a:ext cx="1139687" cy="82163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</a:t>
            </a:r>
            <a:r>
              <a:rPr lang="en-US" sz="1400" dirty="0" smtClean="0"/>
              <a:t>Deployment</a:t>
            </a:r>
          </a:p>
          <a:p>
            <a:pPr algn="ctr"/>
            <a:r>
              <a:rPr lang="en-US" sz="1400" dirty="0" smtClean="0"/>
              <a:t>iTunes 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1" y="4764155"/>
            <a:ext cx="1139687" cy="82163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  <a:p>
            <a:pPr algn="ctr"/>
            <a:r>
              <a:rPr lang="en-US" sz="1400" dirty="0"/>
              <a:t>Deployment</a:t>
            </a:r>
          </a:p>
          <a:p>
            <a:pPr algn="ctr"/>
            <a:r>
              <a:rPr lang="en-US" sz="1400" dirty="0"/>
              <a:t>Google Play</a:t>
            </a:r>
          </a:p>
        </p:txBody>
      </p:sp>
      <p:pic>
        <p:nvPicPr>
          <p:cNvPr id="1026" name="Picture 2" descr="Image result for smartphone icon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32" y="3553019"/>
            <a:ext cx="706507" cy="70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45" y="1185241"/>
            <a:ext cx="3753118" cy="19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41" y="1599330"/>
            <a:ext cx="1165225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90655" y="1292084"/>
            <a:ext cx="297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EC2 Server in AWS Cloud </a:t>
            </a:r>
          </a:p>
          <a:p>
            <a:pPr algn="ctr"/>
            <a:r>
              <a:rPr lang="en-US" sz="1600" dirty="0" smtClean="0"/>
              <a:t>for image format conversion, audio compression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7314" y="45720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7314" y="3316514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4329681" y="1707583"/>
            <a:ext cx="1860974" cy="29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database icon 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61" y="2166885"/>
            <a:ext cx="575780" cy="57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4548516" y="2571135"/>
            <a:ext cx="1642139" cy="24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9376" y="2315235"/>
            <a:ext cx="297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Database in AWS Cloud</a:t>
            </a:r>
          </a:p>
          <a:p>
            <a:pPr algn="ctr"/>
            <a:r>
              <a:rPr lang="en-US" sz="1600" dirty="0" smtClean="0"/>
              <a:t>For storing images, audio files, and application configuration</a:t>
            </a:r>
            <a:endParaRPr lang="en-US" sz="1600" dirty="0"/>
          </a:p>
        </p:txBody>
      </p:sp>
      <p:sp>
        <p:nvSpPr>
          <p:cNvPr id="26" name="Up Arrow 25"/>
          <p:cNvSpPr/>
          <p:nvPr/>
        </p:nvSpPr>
        <p:spPr>
          <a:xfrm>
            <a:off x="3414754" y="5649190"/>
            <a:ext cx="337060" cy="33603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4307871" y="5667533"/>
            <a:ext cx="337060" cy="33603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3031456" y="4335943"/>
            <a:ext cx="337060" cy="33603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4656455" y="4335943"/>
            <a:ext cx="337060" cy="33603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 descr="Image result for smartphone icon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69" y="3574256"/>
            <a:ext cx="706507" cy="70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Up Arrow 39"/>
          <p:cNvSpPr/>
          <p:nvPr/>
        </p:nvSpPr>
        <p:spPr>
          <a:xfrm>
            <a:off x="3031456" y="3124177"/>
            <a:ext cx="337060" cy="33603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>
            <a:off x="4631618" y="3096306"/>
            <a:ext cx="337060" cy="33603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8274" y="4158090"/>
            <a:ext cx="2365829" cy="2451392"/>
          </a:xfrm>
          <a:prstGeom prst="rect">
            <a:avLst/>
          </a:prstGeom>
          <a:solidFill>
            <a:schemeClr val="bg1"/>
          </a:solidFill>
          <a:effectLst>
            <a:innerShdw blurRad="177800" dist="1651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Authenticate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Read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Show </a:t>
            </a: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ontents specific to user’s grade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Store user’s progress, and test scores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1201" y="3681068"/>
            <a:ext cx="2376941" cy="477022"/>
          </a:xfrm>
          <a:prstGeom prst="rect">
            <a:avLst/>
          </a:prstGeom>
          <a:effectLst>
            <a:innerShdw blurRad="177800" dist="1651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Consumer Mode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09488" y="4158090"/>
            <a:ext cx="2365829" cy="2451392"/>
          </a:xfrm>
          <a:prstGeom prst="rect">
            <a:avLst/>
          </a:prstGeom>
          <a:solidFill>
            <a:schemeClr val="bg1"/>
          </a:solidFill>
          <a:effectLst>
            <a:innerShdw blurRad="177800" dist="1651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Create new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Create new grade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Manage contents - images, text, translation, voice pronunciations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97901" y="3681068"/>
            <a:ext cx="2376941" cy="477022"/>
          </a:xfrm>
          <a:prstGeom prst="rect">
            <a:avLst/>
          </a:prstGeom>
          <a:effectLst>
            <a:innerShdw blurRad="177800" dist="1651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Admin Mode</a:t>
            </a:r>
          </a:p>
        </p:txBody>
      </p:sp>
    </p:spTree>
    <p:extLst>
      <p:ext uri="{BB962C8B-B14F-4D97-AF65-F5344CB8AC3E}">
        <p14:creationId xmlns:p14="http://schemas.microsoft.com/office/powerpoint/2010/main" val="35655550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2697"/>
            <a:ext cx="10178322" cy="46868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application allows configuration of contents based on student’s grade level</a:t>
            </a:r>
          </a:p>
          <a:p>
            <a:r>
              <a:rPr lang="en-US" sz="3200" dirty="0" smtClean="0"/>
              <a:t>Contents consists of image based vocabulary associated with meanings, phonetic translations, English translations and audio pronunciations</a:t>
            </a:r>
          </a:p>
          <a:p>
            <a:r>
              <a:rPr lang="en-US" sz="3200" dirty="0" smtClean="0"/>
              <a:t>The contents are used in flash cards as well as multiple games to simulate questions or provide incentive points to students for mastering concepts.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45466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learning activities to select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76" y="1192697"/>
            <a:ext cx="7264101" cy="56653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2579" y="1192697"/>
            <a:ext cx="3574621" cy="56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271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Flashcard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6" y="1099930"/>
            <a:ext cx="11159172" cy="57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962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Spaceshooter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35" y="1192698"/>
            <a:ext cx="8363779" cy="56537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2579" y="1192697"/>
            <a:ext cx="3574621" cy="56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466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Match-the-pair activity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12579" y="1192697"/>
            <a:ext cx="3574621" cy="56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7" y="1192696"/>
            <a:ext cx="9556890" cy="56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219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7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activity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12579" y="1192697"/>
            <a:ext cx="3574621" cy="56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545"/>
          <a:stretch/>
        </p:blipFill>
        <p:spPr>
          <a:xfrm>
            <a:off x="964266" y="1192696"/>
            <a:ext cx="10845679" cy="56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3807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65000"/>
            </a:schemeClr>
          </a:solidFill>
        </a:ln>
        <a:effectLst>
          <a:outerShdw blurRad="25400" dist="38100" dir="5400000" algn="t" rotWithShape="0">
            <a:prstClr val="black">
              <a:alpha val="17000"/>
            </a:prstClr>
          </a:outerShdw>
        </a:effectLst>
      </a:spPr>
      <a:bodyPr lIns="45720" rIns="45720" rtlCol="0" anchor="ctr" anchorCtr="0"/>
      <a:lstStyle>
        <a:defPPr>
          <a:lnSpc>
            <a:spcPct val="90000"/>
          </a:lnSpc>
          <a:defRPr sz="90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 anchorCtr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rint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noAutofit/>
      </a:bodyPr>
      <a:lstStyle>
        <a:defPPr>
          <a:defRPr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2_Print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noAutofit/>
      </a:bodyPr>
      <a:lstStyle>
        <a:defPPr>
          <a:defRPr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bms</Template>
  <TotalTime>301</TotalTime>
  <Words>325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Symbol</vt:lpstr>
      <vt:lpstr>bms</vt:lpstr>
      <vt:lpstr>Custom Design</vt:lpstr>
      <vt:lpstr>Agenda</vt:lpstr>
      <vt:lpstr>1_Print Library</vt:lpstr>
      <vt:lpstr>2_Print Library</vt:lpstr>
      <vt:lpstr>Badge</vt:lpstr>
      <vt:lpstr>What is this Project about?</vt:lpstr>
      <vt:lpstr>What was the need?</vt:lpstr>
      <vt:lpstr>Technology architecture</vt:lpstr>
      <vt:lpstr>Application Functionality</vt:lpstr>
      <vt:lpstr>Four learning activities to select</vt:lpstr>
      <vt:lpstr>Flashcard activity</vt:lpstr>
      <vt:lpstr>Spaceshooter activity</vt:lpstr>
      <vt:lpstr>Match-the-pair activity</vt:lpstr>
      <vt:lpstr>test activity</vt:lpstr>
      <vt:lpstr>More information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Nawade, Mahesh</dc:creator>
  <cp:lastModifiedBy>Nawade, Mahesh</cp:lastModifiedBy>
  <cp:revision>11</cp:revision>
  <dcterms:created xsi:type="dcterms:W3CDTF">2018-01-15T23:46:31Z</dcterms:created>
  <dcterms:modified xsi:type="dcterms:W3CDTF">2018-01-16T04:48:13Z</dcterms:modified>
</cp:coreProperties>
</file>