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066" r:id="rId2"/>
    <p:sldId id="2071" r:id="rId3"/>
    <p:sldId id="2072" r:id="rId4"/>
    <p:sldId id="2073" r:id="rId5"/>
    <p:sldId id="2074" r:id="rId6"/>
    <p:sldId id="2075" r:id="rId7"/>
    <p:sldId id="2076" r:id="rId8"/>
    <p:sldId id="2077" r:id="rId9"/>
    <p:sldId id="2078" r:id="rId10"/>
    <p:sldId id="2079" r:id="rId11"/>
    <p:sldId id="2080" r:id="rId12"/>
    <p:sldId id="2081" r:id="rId13"/>
    <p:sldId id="2082" r:id="rId14"/>
    <p:sldId id="2083" r:id="rId15"/>
    <p:sldId id="2084" r:id="rId16"/>
    <p:sldId id="2085" r:id="rId17"/>
    <p:sldId id="2086" r:id="rId18"/>
    <p:sldId id="2089" r:id="rId19"/>
    <p:sldId id="2090" r:id="rId20"/>
    <p:sldId id="2091" r:id="rId21"/>
    <p:sldId id="2092" r:id="rId22"/>
    <p:sldId id="2087" r:id="rId23"/>
    <p:sldId id="2093" r:id="rId24"/>
    <p:sldId id="2094" r:id="rId25"/>
    <p:sldId id="2095" r:id="rId26"/>
    <p:sldId id="2097" r:id="rId27"/>
    <p:sldId id="2098" r:id="rId28"/>
    <p:sldId id="2096" r:id="rId29"/>
    <p:sldId id="2099" r:id="rId30"/>
    <p:sldId id="2100" r:id="rId31"/>
    <p:sldId id="2101" r:id="rId32"/>
    <p:sldId id="2102" r:id="rId3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9435"/>
    <a:srgbClr val="F60485"/>
    <a:srgbClr val="FF9966"/>
    <a:srgbClr val="FF3300"/>
    <a:srgbClr val="3333FF"/>
    <a:srgbClr val="0066FF"/>
    <a:srgbClr val="C2D742"/>
    <a:srgbClr val="39487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48169-24B7-48E3-B82F-53BB5FD05125}" v="6" dt="2021-03-04T09:52:12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 autoAdjust="0"/>
    <p:restoredTop sz="95065" autoAdjust="0"/>
  </p:normalViewPr>
  <p:slideViewPr>
    <p:cSldViewPr snapToGrid="0" showGuides="1">
      <p:cViewPr varScale="1">
        <p:scale>
          <a:sx n="97" d="100"/>
          <a:sy n="97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1470" y="-36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Hai" userId="a34c4450-4554-448f-a0c4-0cb2318b5561" providerId="ADAL" clId="{6525CB8C-DFFF-4FC7-A96B-5257767FFFB6}"/>
    <pc:docChg chg="modSld">
      <pc:chgData name="Tran Ngoc Hai" userId="a34c4450-4554-448f-a0c4-0cb2318b5561" providerId="ADAL" clId="{6525CB8C-DFFF-4FC7-A96B-5257767FFFB6}" dt="2021-03-04T09:54:09.012" v="8" actId="20577"/>
      <pc:docMkLst>
        <pc:docMk/>
      </pc:docMkLst>
      <pc:sldChg chg="modSp mod">
        <pc:chgData name="Tran Ngoc Hai" userId="a34c4450-4554-448f-a0c4-0cb2318b5561" providerId="ADAL" clId="{6525CB8C-DFFF-4FC7-A96B-5257767FFFB6}" dt="2021-03-04T09:54:09.012" v="8" actId="20577"/>
        <pc:sldMkLst>
          <pc:docMk/>
          <pc:sldMk cId="2615221143" sldId="2066"/>
        </pc:sldMkLst>
        <pc:spChg chg="mod">
          <ac:chgData name="Tran Ngoc Hai" userId="a34c4450-4554-448f-a0c4-0cb2318b5561" providerId="ADAL" clId="{6525CB8C-DFFF-4FC7-A96B-5257767FFFB6}" dt="2021-03-04T09:54:09.012" v="8" actId="20577"/>
          <ac:spMkLst>
            <pc:docMk/>
            <pc:sldMk cId="2615221143" sldId="2066"/>
            <ac:spMk id="8" creationId="{00000000-0000-0000-0000-000000000000}"/>
          </ac:spMkLst>
        </pc:spChg>
      </pc:sldChg>
    </pc:docChg>
  </pc:docChgLst>
  <pc:docChgLst>
    <pc:chgData name="Tran Ngoc Hai" userId="a34c4450-4554-448f-a0c4-0cb2318b5561" providerId="ADAL" clId="{1A148169-24B7-48E3-B82F-53BB5FD05125}"/>
    <pc:docChg chg="custSel modMainMaster">
      <pc:chgData name="Tran Ngoc Hai" userId="a34c4450-4554-448f-a0c4-0cb2318b5561" providerId="ADAL" clId="{1A148169-24B7-48E3-B82F-53BB5FD05125}" dt="2021-03-04T09:53:07.764" v="24" actId="207"/>
      <pc:docMkLst>
        <pc:docMk/>
      </pc:docMkLst>
      <pc:sldMasterChg chg="modSp mod modSldLayout">
        <pc:chgData name="Tran Ngoc Hai" userId="a34c4450-4554-448f-a0c4-0cb2318b5561" providerId="ADAL" clId="{1A148169-24B7-48E3-B82F-53BB5FD05125}" dt="2021-03-04T09:53:07.764" v="24" actId="207"/>
        <pc:sldMasterMkLst>
          <pc:docMk/>
          <pc:sldMasterMk cId="3974495557" sldId="2147483768"/>
        </pc:sldMasterMkLst>
        <pc:spChg chg="mod">
          <ac:chgData name="Tran Ngoc Hai" userId="a34c4450-4554-448f-a0c4-0cb2318b5561" providerId="ADAL" clId="{1A148169-24B7-48E3-B82F-53BB5FD05125}" dt="2021-03-04T09:53:07.764" v="24" actId="207"/>
          <ac:spMkLst>
            <pc:docMk/>
            <pc:sldMasterMk cId="3974495557" sldId="2147483768"/>
            <ac:spMk id="3" creationId="{49095DF9-876E-456D-A8F7-CFB6BD63E047}"/>
          </ac:spMkLst>
        </pc:spChg>
        <pc:sldLayoutChg chg="addSp delSp modSp mod">
          <pc:chgData name="Tran Ngoc Hai" userId="a34c4450-4554-448f-a0c4-0cb2318b5561" providerId="ADAL" clId="{1A148169-24B7-48E3-B82F-53BB5FD05125}" dt="2021-03-04T09:52:08.625" v="13" actId="14100"/>
          <pc:sldLayoutMkLst>
            <pc:docMk/>
            <pc:sldMasterMk cId="3974495557" sldId="2147483768"/>
            <pc:sldLayoutMk cId="2107929634" sldId="2147483769"/>
          </pc:sldLayoutMkLst>
          <pc:graphicFrameChg chg="add del mod">
            <ac:chgData name="Tran Ngoc Hai" userId="a34c4450-4554-448f-a0c4-0cb2318b5561" providerId="ADAL" clId="{1A148169-24B7-48E3-B82F-53BB5FD05125}" dt="2021-03-04T09:51:40.607" v="2" actId="478"/>
            <ac:graphicFrameMkLst>
              <pc:docMk/>
              <pc:sldMasterMk cId="3974495557" sldId="2147483768"/>
              <pc:sldLayoutMk cId="2107929634" sldId="2147483769"/>
              <ac:graphicFrameMk id="2" creationId="{5156C996-9FEC-4960-BB93-89A7F94A4A09}"/>
            </ac:graphicFrameMkLst>
          </pc:graphicFrameChg>
          <pc:picChg chg="add mod modCrop">
            <ac:chgData name="Tran Ngoc Hai" userId="a34c4450-4554-448f-a0c4-0cb2318b5561" providerId="ADAL" clId="{1A148169-24B7-48E3-B82F-53BB5FD05125}" dt="2021-03-04T09:52:08.625" v="13" actId="14100"/>
            <ac:picMkLst>
              <pc:docMk/>
              <pc:sldMasterMk cId="3974495557" sldId="2147483768"/>
              <pc:sldLayoutMk cId="2107929634" sldId="2147483769"/>
              <ac:picMk id="6" creationId="{1A28E3BB-BE2C-47F5-A615-D6810FE56CB6}"/>
            </ac:picMkLst>
          </pc:picChg>
          <pc:picChg chg="del">
            <ac:chgData name="Tran Ngoc Hai" userId="a34c4450-4554-448f-a0c4-0cb2318b5561" providerId="ADAL" clId="{1A148169-24B7-48E3-B82F-53BB5FD05125}" dt="2021-03-04T09:51:34.475" v="0" actId="478"/>
            <ac:picMkLst>
              <pc:docMk/>
              <pc:sldMasterMk cId="3974495557" sldId="2147483768"/>
              <pc:sldLayoutMk cId="2107929634" sldId="2147483769"/>
              <ac:picMk id="10" creationId="{4019756E-E163-4DA0-B449-6412E4EF37FC}"/>
            </ac:picMkLst>
          </pc:picChg>
        </pc:sldLayoutChg>
        <pc:sldLayoutChg chg="addSp delSp modSp mod">
          <pc:chgData name="Tran Ngoc Hai" userId="a34c4450-4554-448f-a0c4-0cb2318b5561" providerId="ADAL" clId="{1A148169-24B7-48E3-B82F-53BB5FD05125}" dt="2021-03-04T09:52:31.649" v="23" actId="14100"/>
          <pc:sldLayoutMkLst>
            <pc:docMk/>
            <pc:sldMasterMk cId="3974495557" sldId="2147483768"/>
            <pc:sldLayoutMk cId="830635530" sldId="2147483770"/>
          </pc:sldLayoutMkLst>
          <pc:picChg chg="del">
            <ac:chgData name="Tran Ngoc Hai" userId="a34c4450-4554-448f-a0c4-0cb2318b5561" providerId="ADAL" clId="{1A148169-24B7-48E3-B82F-53BB5FD05125}" dt="2021-03-04T09:52:12.355" v="14" actId="478"/>
            <ac:picMkLst>
              <pc:docMk/>
              <pc:sldMasterMk cId="3974495557" sldId="2147483768"/>
              <pc:sldLayoutMk cId="830635530" sldId="2147483770"/>
              <ac:picMk id="3" creationId="{050B11FA-F093-4E47-98AE-8CD5437AFDA4}"/>
            </ac:picMkLst>
          </pc:picChg>
          <pc:picChg chg="add mod modCrop">
            <ac:chgData name="Tran Ngoc Hai" userId="a34c4450-4554-448f-a0c4-0cb2318b5561" providerId="ADAL" clId="{1A148169-24B7-48E3-B82F-53BB5FD05125}" dt="2021-03-04T09:52:31.649" v="23" actId="14100"/>
            <ac:picMkLst>
              <pc:docMk/>
              <pc:sldMasterMk cId="3974495557" sldId="2147483768"/>
              <pc:sldLayoutMk cId="830635530" sldId="2147483770"/>
              <ac:picMk id="4" creationId="{3AC90173-73FA-42F3-A132-4FD87C7A70F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3A48-0EE0-435F-978E-5EA95870134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3FBE-E857-4F60-AFDB-4EFBCCCA4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0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93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93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93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93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49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6038" y="514350"/>
            <a:ext cx="4572000" cy="25717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3255963"/>
            <a:ext cx="7029450" cy="2801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4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73FBE-E857-4F60-AFDB-4EFBCCCA43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2877" y="-30111"/>
            <a:ext cx="3403496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i="1" dirty="0">
                <a:solidFill>
                  <a:schemeClr val="tx1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IPEMC 2020 Plenary Session </a:t>
            </a:r>
          </a:p>
        </p:txBody>
      </p:sp>
      <p:sp>
        <p:nvSpPr>
          <p:cNvPr id="3" name="Rectangle 1029"/>
          <p:cNvSpPr>
            <a:spLocks noChangeArrowheads="1"/>
          </p:cNvSpPr>
          <p:nvPr userDrawn="1"/>
        </p:nvSpPr>
        <p:spPr bwMode="ltGray">
          <a:xfrm>
            <a:off x="0" y="0"/>
            <a:ext cx="12192000" cy="328304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100000">
                <a:srgbClr val="92D050"/>
              </a:gs>
            </a:gsLst>
            <a:lin ang="0" scaled="1"/>
          </a:gradFill>
          <a:ln>
            <a:noFill/>
          </a:ln>
        </p:spPr>
        <p:txBody>
          <a:bodyPr wrap="none" lIns="88896" tIns="44448" rIns="88896" bIns="44448" anchor="ctr"/>
          <a:lstStyle>
            <a:lvl1pPr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A8B7CC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335">
              <a:solidFill>
                <a:srgbClr val="000000"/>
              </a:solidFill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ltGray">
          <a:xfrm>
            <a:off x="0" y="3283045"/>
            <a:ext cx="12192000" cy="76456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100000">
                <a:srgbClr val="000000"/>
              </a:gs>
            </a:gsLst>
            <a:lin ang="0" scaled="1"/>
          </a:gradFill>
          <a:ln>
            <a:noFill/>
          </a:ln>
        </p:spPr>
        <p:txBody>
          <a:bodyPr wrap="none" lIns="88938" tIns="44472" rIns="88938" bIns="44472" anchor="ctr"/>
          <a:lstStyle>
            <a:lvl1pPr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A8B7CC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751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2341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i="1" dirty="0">
                <a:solidFill>
                  <a:schemeClr val="tx1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8" name="직사각형 10">
            <a:extLst>
              <a:ext uri="{FF2B5EF4-FFF2-40B4-BE49-F238E27FC236}">
                <a16:creationId xmlns:a16="http://schemas.microsoft.com/office/drawing/2014/main" id="{CBDDE7C1-1AC0-4442-9A0B-B8BB48FE7BB9}"/>
              </a:ext>
            </a:extLst>
          </p:cNvPr>
          <p:cNvSpPr/>
          <p:nvPr userDrawn="1"/>
        </p:nvSpPr>
        <p:spPr>
          <a:xfrm>
            <a:off x="8822038" y="6361004"/>
            <a:ext cx="336996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0" i="1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x</a:t>
            </a:r>
            <a:r>
              <a:rPr lang="en-US" altLang="ko-KR" sz="2000" b="0" i="1" dirty="0" err="1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</a:t>
            </a:r>
            <a:r>
              <a:rPr lang="en-US" altLang="ko-KR" sz="2000" b="0" i="1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lectric</a:t>
            </a:r>
            <a:r>
              <a:rPr lang="en-US" altLang="ko-KR" sz="2000" b="0" i="1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0" i="1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V</a:t>
            </a:r>
            <a:r>
              <a:rPr lang="en-US" altLang="ko-KR" sz="2000" b="0" i="1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ehicle technology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28E3BB-BE2C-47F5-A615-D6810FE56C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" r="7948" b="10867"/>
          <a:stretch/>
        </p:blipFill>
        <p:spPr>
          <a:xfrm>
            <a:off x="0" y="5814204"/>
            <a:ext cx="2151330" cy="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AC90173-73FA-42F3-A132-4FD87C7A7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 r="7449" b="7019"/>
          <a:stretch/>
        </p:blipFill>
        <p:spPr>
          <a:xfrm>
            <a:off x="0" y="0"/>
            <a:ext cx="1509623" cy="8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ChangeArrowheads="1"/>
          </p:cNvSpPr>
          <p:nvPr userDrawn="1"/>
        </p:nvSpPr>
        <p:spPr bwMode="ltGray">
          <a:xfrm>
            <a:off x="1365250" y="756458"/>
            <a:ext cx="10839192" cy="45719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rgbClr val="000000"/>
              </a:gs>
            </a:gsLst>
            <a:lin ang="0" scaled="1"/>
          </a:gradFill>
          <a:ln>
            <a:noFill/>
          </a:ln>
        </p:spPr>
        <p:txBody>
          <a:bodyPr wrap="none" lIns="88964" tIns="44482" rIns="88964" bIns="44482" anchor="ctr"/>
          <a:lstStyle>
            <a:lvl1pPr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b="1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A8B7CC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75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95DF9-876E-456D-A8F7-CFB6BD63E047}"/>
              </a:ext>
            </a:extLst>
          </p:cNvPr>
          <p:cNvSpPr txBox="1"/>
          <p:nvPr userDrawn="1"/>
        </p:nvSpPr>
        <p:spPr>
          <a:xfrm rot="20143283">
            <a:off x="1500421" y="2530404"/>
            <a:ext cx="90627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13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lang="en-GB" sz="13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tech.vn</a:t>
            </a:r>
          </a:p>
        </p:txBody>
      </p:sp>
    </p:spTree>
    <p:extLst>
      <p:ext uri="{BB962C8B-B14F-4D97-AF65-F5344CB8AC3E}">
        <p14:creationId xmlns:p14="http://schemas.microsoft.com/office/powerpoint/2010/main" val="39744955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ftr="0" dt="0"/>
  <p:txStyles>
    <p:titleStyle>
      <a:lvl1pPr marL="1050354" indent="0" algn="l" defTabSz="908236" rtl="0" eaLnBrk="0" fontAlgn="base" latinLnBrk="1" hangingPunct="0">
        <a:spcBef>
          <a:spcPct val="0"/>
        </a:spcBef>
        <a:spcAft>
          <a:spcPct val="0"/>
        </a:spcAft>
        <a:defRPr kumimoji="1" sz="2335" b="1">
          <a:solidFill>
            <a:schemeClr val="tx1"/>
          </a:solidFill>
          <a:latin typeface="+mj-ea"/>
          <a:ea typeface="+mj-ea"/>
          <a:cs typeface="+mj-cs"/>
        </a:defRPr>
      </a:lvl1pPr>
      <a:lvl2pPr algn="ctr" defTabSz="908236" rtl="0" eaLnBrk="0" fontAlgn="base" latinLnBrk="1" hangingPunct="0">
        <a:spcBef>
          <a:spcPct val="0"/>
        </a:spcBef>
        <a:spcAft>
          <a:spcPct val="0"/>
        </a:spcAft>
        <a:defRPr kumimoji="1" sz="2724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defTabSz="908236" rtl="0" eaLnBrk="0" fontAlgn="base" latinLnBrk="1" hangingPunct="0">
        <a:spcBef>
          <a:spcPct val="0"/>
        </a:spcBef>
        <a:spcAft>
          <a:spcPct val="0"/>
        </a:spcAft>
        <a:defRPr kumimoji="1" sz="2724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defTabSz="908236" rtl="0" eaLnBrk="0" fontAlgn="base" latinLnBrk="1" hangingPunct="0">
        <a:spcBef>
          <a:spcPct val="0"/>
        </a:spcBef>
        <a:spcAft>
          <a:spcPct val="0"/>
        </a:spcAft>
        <a:defRPr kumimoji="1" sz="2724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defTabSz="908236" rtl="0" eaLnBrk="0" fontAlgn="base" latinLnBrk="1" hangingPunct="0">
        <a:spcBef>
          <a:spcPct val="0"/>
        </a:spcBef>
        <a:spcAft>
          <a:spcPct val="0"/>
        </a:spcAft>
        <a:defRPr kumimoji="1" sz="2724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44753" algn="ctr" defTabSz="911128" rtl="0" fontAlgn="base" latinLnBrk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6pPr>
      <a:lvl7pPr marL="889507" algn="ctr" defTabSz="911128" rtl="0" fontAlgn="base" latinLnBrk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7pPr>
      <a:lvl8pPr marL="1334259" algn="ctr" defTabSz="911128" rtl="0" fontAlgn="base" latinLnBrk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8pPr>
      <a:lvl9pPr marL="1779015" algn="ctr" defTabSz="911128" rtl="0" fontAlgn="base" latinLnBrk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9pPr>
    </p:titleStyle>
    <p:bodyStyle>
      <a:lvl1pPr marL="338272" indent="-338272" algn="l" defTabSz="908236" rtl="0" eaLnBrk="0" fontAlgn="base" latinLnBrk="1" hangingPunct="0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q"/>
        <a:defRPr kumimoji="1" sz="2433">
          <a:solidFill>
            <a:srgbClr val="0000FF"/>
          </a:solidFill>
          <a:latin typeface="+mn-lt"/>
          <a:ea typeface="+mn-ea"/>
          <a:cs typeface="+mn-cs"/>
        </a:defRPr>
      </a:lvl1pPr>
      <a:lvl2pPr marL="736785" indent="-281121" algn="l" defTabSz="908236" rtl="0" eaLnBrk="0" fontAlgn="base" latinLnBrk="1" hangingPunct="0"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m"/>
        <a:defRPr kumimoji="1" sz="2043">
          <a:solidFill>
            <a:schemeClr val="bg2"/>
          </a:solidFill>
          <a:latin typeface="HY견명조" pitchFamily="18" charset="-127"/>
          <a:ea typeface="HY견명조" pitchFamily="18" charset="-127"/>
        </a:defRPr>
      </a:lvl2pPr>
      <a:lvl3pPr marL="1135296" indent="-223970" algn="l" defTabSz="908236" rtl="0" eaLnBrk="0" fontAlgn="base" latinLnBrk="1" hangingPunct="0"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"/>
        <a:defRPr kumimoji="1" sz="1849">
          <a:solidFill>
            <a:schemeClr val="bg2"/>
          </a:solidFill>
          <a:latin typeface="HY견명조" pitchFamily="18" charset="-127"/>
          <a:ea typeface="HY견명조" pitchFamily="18" charset="-127"/>
        </a:defRPr>
      </a:lvl3pPr>
      <a:lvl4pPr marL="1589414" indent="-223970" algn="l" defTabSz="908236" rtl="0" eaLnBrk="0" fontAlgn="base" latinLnBrk="1" hangingPunct="0">
        <a:spcBef>
          <a:spcPct val="0"/>
        </a:spcBef>
        <a:spcAft>
          <a:spcPct val="0"/>
        </a:spcAft>
        <a:buClr>
          <a:schemeClr val="bg2"/>
        </a:buClr>
        <a:buFont typeface="HY견고딕" panose="02030600000101010101" pitchFamily="18" charset="-127"/>
        <a:buChar char="-"/>
        <a:defRPr kumimoji="1" sz="1557">
          <a:solidFill>
            <a:schemeClr val="bg2"/>
          </a:solidFill>
          <a:latin typeface="HY견명조" pitchFamily="18" charset="-127"/>
          <a:ea typeface="HY견명조" pitchFamily="18" charset="-127"/>
        </a:defRPr>
      </a:lvl4pPr>
      <a:lvl5pPr marL="2046622" indent="-225515" algn="l" defTabSz="908236" rtl="0" eaLnBrk="0" fontAlgn="base" latinLnBrk="1" hangingPunct="0">
        <a:spcBef>
          <a:spcPct val="0"/>
        </a:spcBef>
        <a:spcAft>
          <a:spcPct val="0"/>
        </a:spcAft>
        <a:buClr>
          <a:schemeClr val="bg2"/>
        </a:buClr>
        <a:buFont typeface="Wingdings 3" panose="05040102010807070707" pitchFamily="18" charset="2"/>
        <a:buChar char="´"/>
        <a:defRPr kumimoji="1" sz="1265">
          <a:solidFill>
            <a:schemeClr val="bg2"/>
          </a:solidFill>
          <a:latin typeface="HY견명조" pitchFamily="18" charset="-127"/>
          <a:ea typeface="HY견명조" pitchFamily="18" charset="-127"/>
        </a:defRPr>
      </a:lvl5pPr>
      <a:lvl6pPr marL="2494018" indent="-228555" algn="l" defTabSz="911128" rtl="0" fontAlgn="base" latinLnBrk="1">
        <a:spcBef>
          <a:spcPct val="0"/>
        </a:spcBef>
        <a:spcAft>
          <a:spcPct val="0"/>
        </a:spcAft>
        <a:buClr>
          <a:schemeClr val="bg2"/>
        </a:buClr>
        <a:buFont typeface="Wingdings 3" pitchFamily="18" charset="2"/>
        <a:buChar char="´"/>
        <a:defRPr kumimoji="1" sz="1265">
          <a:solidFill>
            <a:schemeClr val="bg2"/>
          </a:solidFill>
          <a:latin typeface="HY견명조" pitchFamily="18" charset="-127"/>
          <a:ea typeface="HY견명조" pitchFamily="18" charset="-127"/>
        </a:defRPr>
      </a:lvl6pPr>
      <a:lvl7pPr marL="2938770" indent="-228555" algn="l" defTabSz="911128" rtl="0" fontAlgn="base" latinLnBrk="1">
        <a:spcBef>
          <a:spcPct val="0"/>
        </a:spcBef>
        <a:spcAft>
          <a:spcPct val="0"/>
        </a:spcAft>
        <a:buClr>
          <a:schemeClr val="bg2"/>
        </a:buClr>
        <a:buFont typeface="Wingdings 3" pitchFamily="18" charset="2"/>
        <a:buChar char="´"/>
        <a:defRPr kumimoji="1" sz="1265">
          <a:solidFill>
            <a:schemeClr val="bg2"/>
          </a:solidFill>
          <a:latin typeface="HY견명조" pitchFamily="18" charset="-127"/>
          <a:ea typeface="HY견명조" pitchFamily="18" charset="-127"/>
        </a:defRPr>
      </a:lvl7pPr>
      <a:lvl8pPr marL="3383524" indent="-228555" algn="l" defTabSz="911128" rtl="0" fontAlgn="base" latinLnBrk="1">
        <a:spcBef>
          <a:spcPct val="0"/>
        </a:spcBef>
        <a:spcAft>
          <a:spcPct val="0"/>
        </a:spcAft>
        <a:buClr>
          <a:schemeClr val="bg2"/>
        </a:buClr>
        <a:buFont typeface="Wingdings 3" pitchFamily="18" charset="2"/>
        <a:buChar char="´"/>
        <a:defRPr kumimoji="1" sz="1265">
          <a:solidFill>
            <a:schemeClr val="bg2"/>
          </a:solidFill>
          <a:latin typeface="HY견명조" pitchFamily="18" charset="-127"/>
          <a:ea typeface="HY견명조" pitchFamily="18" charset="-127"/>
        </a:defRPr>
      </a:lvl8pPr>
      <a:lvl9pPr marL="3828276" indent="-228555" algn="l" defTabSz="911128" rtl="0" fontAlgn="base" latinLnBrk="1">
        <a:spcBef>
          <a:spcPct val="0"/>
        </a:spcBef>
        <a:spcAft>
          <a:spcPct val="0"/>
        </a:spcAft>
        <a:buClr>
          <a:schemeClr val="bg2"/>
        </a:buClr>
        <a:buFont typeface="Wingdings 3" pitchFamily="18" charset="2"/>
        <a:buChar char="´"/>
        <a:defRPr kumimoji="1" sz="1265">
          <a:solidFill>
            <a:schemeClr val="bg2"/>
          </a:solidFill>
          <a:latin typeface="HY견명조" pitchFamily="18" charset="-127"/>
          <a:ea typeface="HY견명조" pitchFamily="18" charset="-127"/>
        </a:defRPr>
      </a:lvl9pPr>
    </p:bodyStyle>
    <p:otherStyle>
      <a:defPPr>
        <a:defRPr lang="ko-KR"/>
      </a:defPPr>
      <a:lvl1pPr marL="0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44753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2pPr>
      <a:lvl3pPr marL="889507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334259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4pPr>
      <a:lvl5pPr marL="1779015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5pPr>
      <a:lvl6pPr marL="2223766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6pPr>
      <a:lvl7pPr marL="2668520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7pPr>
      <a:lvl8pPr marL="3113276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8pPr>
      <a:lvl9pPr marL="3558029" algn="l" defTabSz="889507" rtl="0" eaLnBrk="1" latinLnBrk="1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4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Visio_Drawing6.vsd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Visio_Drawing7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package" Target="../embeddings/Microsoft_Visio_Drawing9.vsdx"/><Relationship Id="rId18" Type="http://schemas.openxmlformats.org/officeDocument/2006/relationships/image" Target="../media/image27.wmf"/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6.bin"/><Relationship Id="rId2" Type="http://schemas.openxmlformats.org/officeDocument/2006/relationships/package" Target="../embeddings/Microsoft_Visio_Drawing8.vsdx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5" Type="http://schemas.openxmlformats.org/officeDocument/2006/relationships/package" Target="../embeddings/Microsoft_Visio_Drawing10.vsdx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Relationship Id="rId1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Visio_Drawing11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_Drawing12.vsd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Visio_Drawing13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_Drawing14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Visio_Drawing15.vsd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Visio_Drawing16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Visio_Drawing17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Visio_Drawing18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Visio_Drawing19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white">
          <a:xfrm>
            <a:off x="749166" y="661435"/>
            <a:ext cx="10693667" cy="22261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t" anchorCtr="0">
            <a:noAutofit/>
          </a:bodyPr>
          <a:lstStyle>
            <a:lvl1pPr defTabSz="935038"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35038"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35038"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35038"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35038"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sz="2700" i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35038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30" y="3689444"/>
            <a:ext cx="11238940" cy="15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lIns="93239" tIns="46619" rIns="93239" bIns="46619" anchor="ctr"/>
          <a:lstStyle/>
          <a:p>
            <a:pPr lvl="0" algn="ctr" defTabSz="909792">
              <a:lnSpc>
                <a:spcPct val="170000"/>
              </a:lnSpc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Nguyen Van Minh Tam, Tran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Huu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Anh Dong, Le Trung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Luom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76529" y="4831882"/>
            <a:ext cx="11238939" cy="33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lIns="93239" tIns="46619" rIns="93239" bIns="46619" anchor="ctr"/>
          <a:lstStyle/>
          <a:p>
            <a:pPr marL="0" marR="0" lvl="0" indent="0" algn="ctr" defTabSz="909792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March 29th , 2021</a:t>
            </a:r>
          </a:p>
        </p:txBody>
      </p:sp>
    </p:spTree>
    <p:extLst>
      <p:ext uri="{BB962C8B-B14F-4D97-AF65-F5344CB8AC3E}">
        <p14:creationId xmlns:p14="http://schemas.microsoft.com/office/powerpoint/2010/main" val="26152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02"/>
    </mc:Choice>
    <mc:Fallback xmlns="">
      <p:transition spd="slow" advTm="302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61C741C-5D94-4105-AB60-4E03ECB51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874012"/>
              </p:ext>
            </p:extLst>
          </p:nvPr>
        </p:nvGraphicFramePr>
        <p:xfrm>
          <a:off x="6481959" y="1861575"/>
          <a:ext cx="5582219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05454" imgH="5191289" progId="Visio.Drawing.15">
                  <p:embed/>
                </p:oleObj>
              </mc:Choice>
              <mc:Fallback>
                <p:oleObj name="Visio" r:id="rId2" imgW="7505454" imgH="5191289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43ADD18-81CD-4FEF-94B3-0444701A5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1959" y="1861575"/>
                        <a:ext cx="5582219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6A1D9D-A7FC-420A-BB70-8F7BC3807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63670"/>
              </p:ext>
            </p:extLst>
          </p:nvPr>
        </p:nvGraphicFramePr>
        <p:xfrm>
          <a:off x="60123" y="1861575"/>
          <a:ext cx="6421836" cy="484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295968" imgH="6257925" progId="Visio.Drawing.15">
                  <p:embed/>
                </p:oleObj>
              </mc:Choice>
              <mc:Fallback>
                <p:oleObj name="Visio" r:id="rId4" imgW="8295968" imgH="6257925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398E25-3962-45FE-B06F-884EC7AF76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23" y="1861575"/>
                        <a:ext cx="6421836" cy="484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A547BA-8AB2-4DDB-8D05-9A06037E7D68}"/>
              </a:ext>
            </a:extLst>
          </p:cNvPr>
          <p:cNvSpPr txBox="1"/>
          <p:nvPr/>
        </p:nvSpPr>
        <p:spPr>
          <a:xfrm>
            <a:off x="951511" y="953782"/>
            <a:ext cx="92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Step 2. Make source code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CA09AC-B814-4ACA-8043-E3BCBB92556C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DLL(2/5)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ABFD9C-953C-4DA6-9E0C-7049A5846FD0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10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4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4CAF9-2B46-4BF8-B14F-08E17BCE6820}"/>
              </a:ext>
            </a:extLst>
          </p:cNvPr>
          <p:cNvSpPr txBox="1"/>
          <p:nvPr/>
        </p:nvSpPr>
        <p:spPr>
          <a:xfrm>
            <a:off x="951511" y="953782"/>
            <a:ext cx="92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Step 3. After compile and build, check if the DLL file is generated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B60C89-EB3A-4F3F-8257-EEE323CF1773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DLL(3/5)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059DF1-BF21-4ED9-AE62-438D10C74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20299"/>
              </p:ext>
            </p:extLst>
          </p:nvPr>
        </p:nvGraphicFramePr>
        <p:xfrm>
          <a:off x="321957" y="1636720"/>
          <a:ext cx="5774043" cy="381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67686" imgH="5067136" progId="Visio.Drawing.15">
                  <p:embed/>
                </p:oleObj>
              </mc:Choice>
              <mc:Fallback>
                <p:oleObj name="Visio" r:id="rId2" imgW="7667686" imgH="5067136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F1CA55F-CF23-4738-89A2-FCB0CDEE1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1957" y="1636720"/>
                        <a:ext cx="5774043" cy="381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7E588-0956-4F25-B195-41C340B943D3}"/>
                  </a:ext>
                </a:extLst>
              </p:cNvPr>
              <p:cNvSpPr txBox="1"/>
              <p:nvPr/>
            </p:nvSpPr>
            <p:spPr>
              <a:xfrm>
                <a:off x="951511" y="5719552"/>
                <a:ext cx="4165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chemeClr val="bg2"/>
                    </a:solidFill>
                  </a:rPr>
                  <a:t>Build: ctrl + B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7E588-0956-4F25-B195-41C340B94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1" y="5719552"/>
                <a:ext cx="4165628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C43EA9F-01BC-4C2E-92A7-4D3635D8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69" y="1636720"/>
            <a:ext cx="5395715" cy="3815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A4B626F-C556-488E-BB20-ECC18CDD8532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11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6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C0054-208A-4866-AA2A-0B64A64B432A}"/>
              </a:ext>
            </a:extLst>
          </p:cNvPr>
          <p:cNvSpPr txBox="1"/>
          <p:nvPr/>
        </p:nvSpPr>
        <p:spPr>
          <a:xfrm>
            <a:off x="951511" y="953782"/>
            <a:ext cx="929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Step 4. Save PSIM file in the path where contain the DLL file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47432F-B9F9-4AB7-92B0-099F3B84ECE7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DLL(4/5)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E533E2A-6871-4008-ACC5-49F654D2F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98163"/>
              </p:ext>
            </p:extLst>
          </p:nvPr>
        </p:nvGraphicFramePr>
        <p:xfrm>
          <a:off x="2705100" y="1600113"/>
          <a:ext cx="678180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81800" imgH="4543425" progId="Visio.Drawing.15">
                  <p:embed/>
                </p:oleObj>
              </mc:Choice>
              <mc:Fallback>
                <p:oleObj name="Visio" r:id="rId2" imgW="6781800" imgH="454342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90EFBA2-5574-4E02-83D5-F56A91EF4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5100" y="1600113"/>
                        <a:ext cx="6781800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E5A7D9C-1B35-459C-9CBE-AA5906387FB4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12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5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D520-B924-4E03-A21E-B0D5E755FE98}"/>
              </a:ext>
            </a:extLst>
          </p:cNvPr>
          <p:cNvSpPr txBox="1"/>
          <p:nvPr/>
        </p:nvSpPr>
        <p:spPr>
          <a:xfrm>
            <a:off x="951511" y="953782"/>
            <a:ext cx="929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Step 5. Enter to the File Name with DLL file name that we have created earlier.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C09EEB-6FA5-47C9-A2B8-C8A77795DC72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DLL(5/5)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B38D87-C369-4B8A-9C8E-0C5AA3BE1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16080"/>
              </p:ext>
            </p:extLst>
          </p:nvPr>
        </p:nvGraphicFramePr>
        <p:xfrm>
          <a:off x="3432176" y="1600113"/>
          <a:ext cx="4822824" cy="42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4141" imgH="3600450" progId="Visio.Drawing.15">
                  <p:embed/>
                </p:oleObj>
              </mc:Choice>
              <mc:Fallback>
                <p:oleObj name="Visio" r:id="rId2" imgW="4124141" imgH="360045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0E1A561-FF37-4BF3-ABA9-B4E4D027E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32176" y="1600113"/>
                        <a:ext cx="4822824" cy="421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6A0499-DCA3-42B4-862D-E291D7FA36B4}"/>
                  </a:ext>
                </a:extLst>
              </p:cNvPr>
              <p:cNvSpPr txBox="1"/>
              <p:nvPr/>
            </p:nvSpPr>
            <p:spPr>
              <a:xfrm>
                <a:off x="1866872" y="5867560"/>
                <a:ext cx="8813828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Note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you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unused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𝐢𝐧𝐩𝐮𝐭</m:t>
                      </m:r>
                      <m:r>
                        <a:rPr lang="en-US" sz="2000" b="1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𝐩𝐢𝐧</m:t>
                      </m:r>
                      <m:r>
                        <a:rPr lang="en-US" sz="2000" b="1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DLL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block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pin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must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ground</m:t>
                      </m:r>
                      <m:r>
                        <a:rPr lang="en-US" sz="2000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6A0499-DCA3-42B4-862D-E291D7FA3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72" y="5867560"/>
                <a:ext cx="8813828" cy="700769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550F6A63-7E45-45A4-AB33-4C8B07753019}"/>
              </a:ext>
            </a:extLst>
          </p:cNvPr>
          <p:cNvSpPr/>
          <p:nvPr/>
        </p:nvSpPr>
        <p:spPr bwMode="auto">
          <a:xfrm>
            <a:off x="4673599" y="2473792"/>
            <a:ext cx="774701" cy="80010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2DBD8C-D584-47CD-9B6E-A532AD45671F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13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1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37E4F3-B2C6-4B16-8939-0EC8704F9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12753"/>
              </p:ext>
            </p:extLst>
          </p:nvPr>
        </p:nvGraphicFramePr>
        <p:xfrm>
          <a:off x="1758662" y="1474282"/>
          <a:ext cx="2314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14514" imgH="590714" progId="Visio.Drawing.15">
                  <p:embed/>
                </p:oleObj>
              </mc:Choice>
              <mc:Fallback>
                <p:oleObj name="Visio" r:id="rId2" imgW="2314514" imgH="59071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5AE7E87-732A-4A3B-A6FB-805388ADF4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8662" y="1474282"/>
                        <a:ext cx="23145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FB73B3-F623-411B-83A0-1624E6317BE9}"/>
              </a:ext>
            </a:extLst>
          </p:cNvPr>
          <p:cNvCxnSpPr/>
          <p:nvPr/>
        </p:nvCxnSpPr>
        <p:spPr bwMode="auto">
          <a:xfrm>
            <a:off x="6096000" y="1268991"/>
            <a:ext cx="0" cy="5289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" name="개체 14">
            <a:extLst>
              <a:ext uri="{FF2B5EF4-FFF2-40B4-BE49-F238E27FC236}">
                <a16:creationId xmlns:a16="http://schemas.microsoft.com/office/drawing/2014/main" id="{C8A739F7-196A-42C1-8AB4-308EB63F3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12962"/>
              </p:ext>
            </p:extLst>
          </p:nvPr>
        </p:nvGraphicFramePr>
        <p:xfrm>
          <a:off x="3734240" y="2163907"/>
          <a:ext cx="2238697" cy="441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30120" progId="Equation.DSMT4">
                  <p:embed/>
                </p:oleObj>
              </mc:Choice>
              <mc:Fallback>
                <p:oleObj name="Equation" r:id="rId4" imgW="1676160" imgH="330120" progId="Equation.DSMT4">
                  <p:embed/>
                  <p:pic>
                    <p:nvPicPr>
                      <p:cNvPr id="5" name="개체 14">
                        <a:extLst>
                          <a:ext uri="{FF2B5EF4-FFF2-40B4-BE49-F238E27FC236}">
                            <a16:creationId xmlns:a16="http://schemas.microsoft.com/office/drawing/2014/main" id="{759430B9-D33A-4DC8-972C-DCE75DC7AA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240" y="2163907"/>
                        <a:ext cx="2238697" cy="441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C48079-43EE-45F9-916C-F274F528E931}"/>
              </a:ext>
            </a:extLst>
          </p:cNvPr>
          <p:cNvSpPr txBox="1"/>
          <p:nvPr/>
        </p:nvSpPr>
        <p:spPr>
          <a:xfrm>
            <a:off x="314629" y="2144220"/>
            <a:ext cx="329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controller in continuous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B852-7F99-4EB1-8100-56867A91E0EE}"/>
              </a:ext>
            </a:extLst>
          </p:cNvPr>
          <p:cNvSpPr txBox="1"/>
          <p:nvPr/>
        </p:nvSpPr>
        <p:spPr>
          <a:xfrm>
            <a:off x="314629" y="2988702"/>
            <a:ext cx="32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integral term</a:t>
            </a:r>
          </a:p>
        </p:txBody>
      </p:sp>
      <p:graphicFrame>
        <p:nvGraphicFramePr>
          <p:cNvPr id="7" name="개체 31">
            <a:extLst>
              <a:ext uri="{FF2B5EF4-FFF2-40B4-BE49-F238E27FC236}">
                <a16:creationId xmlns:a16="http://schemas.microsoft.com/office/drawing/2014/main" id="{955A279B-D137-4970-9206-0113E1829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598042"/>
              </p:ext>
            </p:extLst>
          </p:nvPr>
        </p:nvGraphicFramePr>
        <p:xfrm>
          <a:off x="3975144" y="2929868"/>
          <a:ext cx="1630458" cy="550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31640" progId="Equation.DSMT4">
                  <p:embed/>
                </p:oleObj>
              </mc:Choice>
              <mc:Fallback>
                <p:oleObj name="Equation" r:id="rId6" imgW="1282680" imgH="431640" progId="Equation.DSMT4">
                  <p:embed/>
                  <p:pic>
                    <p:nvPicPr>
                      <p:cNvPr id="8" name="개체 31">
                        <a:extLst>
                          <a:ext uri="{FF2B5EF4-FFF2-40B4-BE49-F238E27FC236}">
                            <a16:creationId xmlns:a16="http://schemas.microsoft.com/office/drawing/2014/main" id="{641F7BDA-F8EA-40D0-AEB7-5E50F4A78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44" y="2929868"/>
                        <a:ext cx="1630458" cy="550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B12856-DB9D-4781-9DE7-F6849B8B9A5F}"/>
              </a:ext>
            </a:extLst>
          </p:cNvPr>
          <p:cNvSpPr txBox="1"/>
          <p:nvPr/>
        </p:nvSpPr>
        <p:spPr>
          <a:xfrm>
            <a:off x="314629" y="3655415"/>
            <a:ext cx="32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discretized PI controller</a:t>
            </a:r>
          </a:p>
        </p:txBody>
      </p:sp>
      <p:graphicFrame>
        <p:nvGraphicFramePr>
          <p:cNvPr id="9" name="개체 27">
            <a:extLst>
              <a:ext uri="{FF2B5EF4-FFF2-40B4-BE49-F238E27FC236}">
                <a16:creationId xmlns:a16="http://schemas.microsoft.com/office/drawing/2014/main" id="{6733BAA3-5894-4B7D-BC04-36BDC2DF3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10790"/>
              </p:ext>
            </p:extLst>
          </p:nvPr>
        </p:nvGraphicFramePr>
        <p:xfrm>
          <a:off x="3607810" y="3556185"/>
          <a:ext cx="2365127" cy="56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431640" progId="Equation.DSMT4">
                  <p:embed/>
                </p:oleObj>
              </mc:Choice>
              <mc:Fallback>
                <p:oleObj name="Equation" r:id="rId8" imgW="1803240" imgH="431640" progId="Equation.DSMT4">
                  <p:embed/>
                  <p:pic>
                    <p:nvPicPr>
                      <p:cNvPr id="10" name="개체 27">
                        <a:extLst>
                          <a:ext uri="{FF2B5EF4-FFF2-40B4-BE49-F238E27FC236}">
                            <a16:creationId xmlns:a16="http://schemas.microsoft.com/office/drawing/2014/main" id="{E5D59AAA-6965-4D36-9DCE-3CC7641A1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810" y="3556185"/>
                        <a:ext cx="2365127" cy="567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6">
            <a:extLst>
              <a:ext uri="{FF2B5EF4-FFF2-40B4-BE49-F238E27FC236}">
                <a16:creationId xmlns:a16="http://schemas.microsoft.com/office/drawing/2014/main" id="{3DB1F300-CA01-43E0-8E52-495D38A1E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29214"/>
              </p:ext>
            </p:extLst>
          </p:nvPr>
        </p:nvGraphicFramePr>
        <p:xfrm>
          <a:off x="6340511" y="1308100"/>
          <a:ext cx="39147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369130" imgH="1762830" progId="Visio.Drawing.11">
                  <p:embed/>
                </p:oleObj>
              </mc:Choice>
              <mc:Fallback>
                <p:oleObj name="Visio" r:id="rId10" imgW="4369130" imgH="1762830" progId="Visio.Drawing.11">
                  <p:embed/>
                  <p:pic>
                    <p:nvPicPr>
                      <p:cNvPr id="14" name="개체 6">
                        <a:extLst>
                          <a:ext uri="{FF2B5EF4-FFF2-40B4-BE49-F238E27FC236}">
                            <a16:creationId xmlns:a16="http://schemas.microsoft.com/office/drawing/2014/main" id="{107AB659-24FA-4608-A23C-1AAF62EAB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511" y="1308100"/>
                        <a:ext cx="39147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80EA79-FF08-40E9-B64B-1832179CD0AD}"/>
              </a:ext>
            </a:extLst>
          </p:cNvPr>
          <p:cNvSpPr txBox="1"/>
          <p:nvPr/>
        </p:nvSpPr>
        <p:spPr>
          <a:xfrm>
            <a:off x="776687" y="974942"/>
            <a:ext cx="3296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 PI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20199-CD71-4701-852C-70A257976A52}"/>
              </a:ext>
            </a:extLst>
          </p:cNvPr>
          <p:cNvSpPr txBox="1"/>
          <p:nvPr/>
        </p:nvSpPr>
        <p:spPr>
          <a:xfrm>
            <a:off x="6680957" y="978845"/>
            <a:ext cx="3829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 PI controller as C cod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39120B27-E4C1-4726-82FE-94B3BBB5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365" y="2878883"/>
            <a:ext cx="4184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Vo_ref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– Vo;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pi_error_sum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+=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_out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Kp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Ki*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pi_error_sum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4" name="개체 27">
            <a:extLst>
              <a:ext uri="{FF2B5EF4-FFF2-40B4-BE49-F238E27FC236}">
                <a16:creationId xmlns:a16="http://schemas.microsoft.com/office/drawing/2014/main" id="{D091313E-8DBC-4B1E-9070-241463786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652392"/>
              </p:ext>
            </p:extLst>
          </p:nvPr>
        </p:nvGraphicFramePr>
        <p:xfrm>
          <a:off x="9622136" y="4475081"/>
          <a:ext cx="2365127" cy="56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240" imgH="431640" progId="Equation.DSMT4">
                  <p:embed/>
                </p:oleObj>
              </mc:Choice>
              <mc:Fallback>
                <p:oleObj name="Equation" r:id="rId12" imgW="1803240" imgH="431640" progId="Equation.DSMT4">
                  <p:embed/>
                  <p:pic>
                    <p:nvPicPr>
                      <p:cNvPr id="18" name="개체 27">
                        <a:extLst>
                          <a:ext uri="{FF2B5EF4-FFF2-40B4-BE49-F238E27FC236}">
                            <a16:creationId xmlns:a16="http://schemas.microsoft.com/office/drawing/2014/main" id="{B8FDB3F4-7B31-459E-8749-ED3705ED5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136" y="4475081"/>
                        <a:ext cx="2365127" cy="567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E7FE5A1-3949-474E-BD43-A70E3612DDF4}"/>
              </a:ext>
            </a:extLst>
          </p:cNvPr>
          <p:cNvSpPr/>
          <p:nvPr/>
        </p:nvSpPr>
        <p:spPr bwMode="auto">
          <a:xfrm>
            <a:off x="7452852" y="1769557"/>
            <a:ext cx="1199535" cy="7475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noFill/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177F09-4A0B-49A9-90FA-99C365BDDE98}"/>
              </a:ext>
            </a:extLst>
          </p:cNvPr>
          <p:cNvSpPr/>
          <p:nvPr/>
        </p:nvSpPr>
        <p:spPr bwMode="auto">
          <a:xfrm>
            <a:off x="8684030" y="1769557"/>
            <a:ext cx="1315505" cy="7475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B8847-0062-4642-AAFB-E32485574DA9}"/>
              </a:ext>
            </a:extLst>
          </p:cNvPr>
          <p:cNvSpPr/>
          <p:nvPr/>
        </p:nvSpPr>
        <p:spPr bwMode="auto">
          <a:xfrm>
            <a:off x="7628365" y="2979916"/>
            <a:ext cx="2017840" cy="340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noFill/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746290-E5B5-47C0-9578-1EFCC5E6F0E7}"/>
              </a:ext>
            </a:extLst>
          </p:cNvPr>
          <p:cNvSpPr/>
          <p:nvPr/>
        </p:nvSpPr>
        <p:spPr bwMode="auto">
          <a:xfrm>
            <a:off x="7644225" y="3664014"/>
            <a:ext cx="3861974" cy="43268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44C61066-DE56-4001-B1CE-409ECD65361B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052619" y="2516767"/>
            <a:ext cx="584666" cy="463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365D60-7B0A-46BC-AC1F-82A5B8829B37}"/>
              </a:ext>
            </a:extLst>
          </p:cNvPr>
          <p:cNvCxnSpPr>
            <a:cxnSpLocks/>
          </p:cNvCxnSpPr>
          <p:nvPr/>
        </p:nvCxnSpPr>
        <p:spPr bwMode="auto">
          <a:xfrm>
            <a:off x="9304973" y="2525911"/>
            <a:ext cx="1499726" cy="11598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D0A58A46-DD95-4249-A780-FB05D3B19E81}"/>
              </a:ext>
            </a:extLst>
          </p:cNvPr>
          <p:cNvSpPr/>
          <p:nvPr/>
        </p:nvSpPr>
        <p:spPr bwMode="auto">
          <a:xfrm>
            <a:off x="10184449" y="4486140"/>
            <a:ext cx="652462" cy="531519"/>
          </a:xfrm>
          <a:prstGeom prst="roundRect">
            <a:avLst/>
          </a:prstGeom>
          <a:solidFill>
            <a:srgbClr val="00B0F0">
              <a:alpha val="30000"/>
            </a:srgbClr>
          </a:solidFill>
          <a:ln w="222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41091B57-085C-4AF7-B8E4-41B66B02FFCB}"/>
              </a:ext>
            </a:extLst>
          </p:cNvPr>
          <p:cNvSpPr/>
          <p:nvPr/>
        </p:nvSpPr>
        <p:spPr bwMode="auto">
          <a:xfrm>
            <a:off x="10953842" y="4475081"/>
            <a:ext cx="1072398" cy="531519"/>
          </a:xfrm>
          <a:prstGeom prst="roundRect">
            <a:avLst/>
          </a:prstGeom>
          <a:solidFill>
            <a:srgbClr val="7030A0">
              <a:alpha val="30000"/>
            </a:srgbClr>
          </a:solidFill>
          <a:ln w="222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모서리가 둥근 직사각형 30">
            <a:extLst>
              <a:ext uri="{FF2B5EF4-FFF2-40B4-BE49-F238E27FC236}">
                <a16:creationId xmlns:a16="http://schemas.microsoft.com/office/drawing/2014/main" id="{7AD9EC64-82BE-4DEF-B829-9E037FC8DB90}"/>
              </a:ext>
            </a:extLst>
          </p:cNvPr>
          <p:cNvSpPr/>
          <p:nvPr/>
        </p:nvSpPr>
        <p:spPr bwMode="auto">
          <a:xfrm>
            <a:off x="8401946" y="3727126"/>
            <a:ext cx="1110141" cy="324066"/>
          </a:xfrm>
          <a:prstGeom prst="roundRect">
            <a:avLst/>
          </a:prstGeom>
          <a:solidFill>
            <a:srgbClr val="00B0F0">
              <a:alpha val="30000"/>
            </a:srgbClr>
          </a:solidFill>
          <a:ln w="222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EF6CCB24-6DF2-4D4E-8338-12B0098D3739}"/>
              </a:ext>
            </a:extLst>
          </p:cNvPr>
          <p:cNvSpPr/>
          <p:nvPr/>
        </p:nvSpPr>
        <p:spPr bwMode="auto">
          <a:xfrm>
            <a:off x="9643576" y="3727126"/>
            <a:ext cx="1806028" cy="311591"/>
          </a:xfrm>
          <a:prstGeom prst="roundRect">
            <a:avLst/>
          </a:prstGeom>
          <a:solidFill>
            <a:srgbClr val="7030A0">
              <a:alpha val="30000"/>
            </a:srgbClr>
          </a:solidFill>
          <a:ln w="222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EA76123-F830-4CC9-ACF9-3D808B5E7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58381"/>
              </p:ext>
            </p:extLst>
          </p:nvPr>
        </p:nvGraphicFramePr>
        <p:xfrm>
          <a:off x="6805551" y="4180245"/>
          <a:ext cx="2626425" cy="268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714254" imgH="1752436" progId="Visio.Drawing.15">
                  <p:embed/>
                </p:oleObj>
              </mc:Choice>
              <mc:Fallback>
                <p:oleObj name="Visio" r:id="rId13" imgW="1714254" imgH="1752436" progId="Visio.Drawing.15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3AC267A-7B98-4DF6-9332-DE2AED18C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05551" y="4180245"/>
                        <a:ext cx="2626425" cy="268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8F75214-9C5A-4688-9C90-54AE034AD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05815"/>
              </p:ext>
            </p:extLst>
          </p:nvPr>
        </p:nvGraphicFramePr>
        <p:xfrm>
          <a:off x="0" y="4253300"/>
          <a:ext cx="4410231" cy="26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838573" imgH="1676564" progId="Visio.Drawing.15">
                  <p:embed/>
                </p:oleObj>
              </mc:Choice>
              <mc:Fallback>
                <p:oleObj name="Visio" r:id="rId15" imgW="2838573" imgH="1676564" progId="Visio.Drawing.15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ACCE2F98-4128-4F0A-BFAC-16D83FCDA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4253300"/>
                        <a:ext cx="4410231" cy="26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1">
            <a:extLst>
              <a:ext uri="{FF2B5EF4-FFF2-40B4-BE49-F238E27FC236}">
                <a16:creationId xmlns:a16="http://schemas.microsoft.com/office/drawing/2014/main" id="{BCC0B7CA-A161-4375-A8DF-4C15C7105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848330"/>
              </p:ext>
            </p:extLst>
          </p:nvPr>
        </p:nvGraphicFramePr>
        <p:xfrm>
          <a:off x="3656774" y="5383718"/>
          <a:ext cx="23161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65080" imgH="431640" progId="Equation.DSMT4">
                  <p:embed/>
                </p:oleObj>
              </mc:Choice>
              <mc:Fallback>
                <p:oleObj name="Equation" r:id="rId17" imgW="1765080" imgH="431640" progId="Equation.DSMT4">
                  <p:embed/>
                  <p:pic>
                    <p:nvPicPr>
                      <p:cNvPr id="38" name="개체 1">
                        <a:extLst>
                          <a:ext uri="{FF2B5EF4-FFF2-40B4-BE49-F238E27FC236}">
                            <a16:creationId xmlns:a16="http://schemas.microsoft.com/office/drawing/2014/main" id="{810FCDCB-9FC6-4952-8A66-F2EF40379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774" y="5383718"/>
                        <a:ext cx="23161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566EDC99-B00D-4F8E-804E-BC950A43D188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PI controller to C code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82A1B025-26F6-4CAC-8394-71D66ECD721B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14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6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698A1-8547-40AD-BA11-0AB764D6C93A}"/>
              </a:ext>
            </a:extLst>
          </p:cNvPr>
          <p:cNvSpPr/>
          <p:nvPr/>
        </p:nvSpPr>
        <p:spPr bwMode="auto">
          <a:xfrm>
            <a:off x="3454400" y="2159000"/>
            <a:ext cx="5283200" cy="2997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4400" b="1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sz="44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굴림" pitchFamily="50" charset="-127"/>
              </a:rPr>
              <a:t>EXAMPLE – BUCK CONVERTER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C8DCD-3919-492C-B010-9E84118DC919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C41EA21-72E3-463A-B331-B798CE2ADB49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15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4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C8D-3607-4446-A087-B745D370317E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870F7-DB8A-49E0-B48D-75287D97236D}"/>
              </a:ext>
            </a:extLst>
          </p:cNvPr>
          <p:cNvSpPr txBox="1"/>
          <p:nvPr/>
        </p:nvSpPr>
        <p:spPr>
          <a:xfrm>
            <a:off x="227650" y="1089574"/>
            <a:ext cx="555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of Buck converter: 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820V, V</a:t>
            </a:r>
            <a:r>
              <a:rPr lang="en-US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180 to 800V, P</a:t>
            </a:r>
            <a:r>
              <a:rPr lang="pl-PL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40kW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 = 400uH, C = 20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85152-CB94-4814-B3D2-156A12D629DB}"/>
              </a:ext>
            </a:extLst>
          </p:cNvPr>
          <p:cNvSpPr txBox="1"/>
          <p:nvPr/>
        </p:nvSpPr>
        <p:spPr>
          <a:xfrm>
            <a:off x="227650" y="1743418"/>
            <a:ext cx="546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control output voltage V</a:t>
            </a:r>
            <a:r>
              <a:rPr lang="en-US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any condition with disturbance.</a:t>
            </a:r>
            <a:endParaRPr lang="en-US" baseline="-25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5AD6D4-23A1-46CF-BBA6-0B0671AD3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65445"/>
              </p:ext>
            </p:extLst>
          </p:nvPr>
        </p:nvGraphicFramePr>
        <p:xfrm>
          <a:off x="487943" y="2389749"/>
          <a:ext cx="4946392" cy="416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38973" imgH="4857750" progId="Visio.Drawing.15">
                  <p:embed/>
                </p:oleObj>
              </mc:Choice>
              <mc:Fallback>
                <p:oleObj name="Visio" r:id="rId2" imgW="6038973" imgH="4857750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5DC8D2D-4BF6-4BBA-862E-E2633F561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943" y="2389749"/>
                        <a:ext cx="4946392" cy="4169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552A81-745D-4D5A-9490-4B9C1469FF6B}"/>
              </a:ext>
            </a:extLst>
          </p:cNvPr>
          <p:cNvCxnSpPr/>
          <p:nvPr/>
        </p:nvCxnSpPr>
        <p:spPr bwMode="auto">
          <a:xfrm>
            <a:off x="6096000" y="1268991"/>
            <a:ext cx="0" cy="5289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CAD80500-8168-4C58-A19A-ECC0D463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633" y="3829050"/>
            <a:ext cx="4184650" cy="2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Vo_ref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– Vo;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pi_error_sum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+=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_out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Kp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+ Ki*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pi_error_sum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ko-KR" sz="1600" i="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altLang="ko-KR" sz="1600" i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>
              <a:lnSpc>
                <a:spcPct val="150000"/>
              </a:lnSpc>
            </a:pPr>
            <a:endParaRPr lang="en-US" altLang="ko-KR" sz="1600" i="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pi_out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&gt; 1) Duty = 1;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else if(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pi_out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&lt; 0) Duty = 0;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else Duty 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pi_out</a:t>
            </a:r>
            <a:r>
              <a:rPr lang="en-US" altLang="ko-KR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ko-KR" altLang="en-US" sz="1600" i="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7E9866-C880-497A-90ED-B4023BE8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32656"/>
              </p:ext>
            </p:extLst>
          </p:nvPr>
        </p:nvGraphicFramePr>
        <p:xfrm>
          <a:off x="6560574" y="1620670"/>
          <a:ext cx="4903837" cy="204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886573" imgH="2457450" progId="Visio.Drawing.15">
                  <p:embed/>
                </p:oleObj>
              </mc:Choice>
              <mc:Fallback>
                <p:oleObj name="Visio" r:id="rId4" imgW="5886573" imgH="2457450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8C40DB4-8B09-4149-A9BF-C78A99ABE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60574" y="1620670"/>
                        <a:ext cx="4903837" cy="2047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D61B18-14F8-4E77-AFA1-337F061BCAD5}"/>
              </a:ext>
            </a:extLst>
          </p:cNvPr>
          <p:cNvSpPr/>
          <p:nvPr/>
        </p:nvSpPr>
        <p:spPr bwMode="auto">
          <a:xfrm>
            <a:off x="6258226" y="3829050"/>
            <a:ext cx="5206185" cy="2713089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059E440-FFA9-4DC8-8D8D-656282A6B7E4}"/>
              </a:ext>
            </a:extLst>
          </p:cNvPr>
          <p:cNvSpPr/>
          <p:nvPr/>
        </p:nvSpPr>
        <p:spPr bwMode="auto">
          <a:xfrm>
            <a:off x="9989166" y="3924300"/>
            <a:ext cx="758524" cy="1120263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F29D905-7EC8-43F6-989F-4F79C5A3F7DC}"/>
              </a:ext>
            </a:extLst>
          </p:cNvPr>
          <p:cNvSpPr/>
          <p:nvPr/>
        </p:nvSpPr>
        <p:spPr bwMode="auto">
          <a:xfrm>
            <a:off x="8562665" y="5342200"/>
            <a:ext cx="758524" cy="1120263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D79A7-1F96-460A-A1CA-43896E973B3D}"/>
              </a:ext>
            </a:extLst>
          </p:cNvPr>
          <p:cNvSpPr txBox="1"/>
          <p:nvPr/>
        </p:nvSpPr>
        <p:spPr>
          <a:xfrm>
            <a:off x="10476279" y="4011563"/>
            <a:ext cx="17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controller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45A45-8090-46B6-AC6A-F90E79E9A344}"/>
              </a:ext>
            </a:extLst>
          </p:cNvPr>
          <p:cNvSpPr txBox="1"/>
          <p:nvPr/>
        </p:nvSpPr>
        <p:spPr>
          <a:xfrm>
            <a:off x="9041787" y="5507990"/>
            <a:ext cx="17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Limiter Block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2000C-9E05-4F07-9C40-A212B1C8C254}"/>
              </a:ext>
            </a:extLst>
          </p:cNvPr>
          <p:cNvSpPr txBox="1"/>
          <p:nvPr/>
        </p:nvSpPr>
        <p:spPr>
          <a:xfrm>
            <a:off x="7771709" y="3141532"/>
            <a:ext cx="17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code</a:t>
            </a:r>
            <a:endParaRPr lang="en-US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30E10-946F-4085-8AA0-851119488213}"/>
              </a:ext>
            </a:extLst>
          </p:cNvPr>
          <p:cNvSpPr txBox="1"/>
          <p:nvPr/>
        </p:nvSpPr>
        <p:spPr>
          <a:xfrm>
            <a:off x="6410633" y="1089574"/>
            <a:ext cx="555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programs of PI and Limiter block: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95DB8C71-2116-4D1D-B4A6-9C3B198CA9A4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16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8F888E-F232-4624-AC7B-BBC6E43D34D8}"/>
              </a:ext>
            </a:extLst>
          </p:cNvPr>
          <p:cNvCxnSpPr/>
          <p:nvPr/>
        </p:nvCxnSpPr>
        <p:spPr bwMode="auto">
          <a:xfrm>
            <a:off x="6096000" y="1268991"/>
            <a:ext cx="0" cy="5289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4">
            <a:extLst>
              <a:ext uri="{FF2B5EF4-FFF2-40B4-BE49-F238E27FC236}">
                <a16:creationId xmlns:a16="http://schemas.microsoft.com/office/drawing/2014/main" id="{96744D9B-93B3-4395-89F6-64EA8410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37" y="3101345"/>
            <a:ext cx="5596137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PWM_frequency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=50000;  //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Swithcing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frequency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PWM_Update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0){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PWM_Ts=1/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PWM_frequency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PWM_TsCnt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(long)(PWM_Ts/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PWM_CompA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(long)(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PWM_TsCnt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*Duty);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PWM_CompA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0)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PWM_CompA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PWM_Update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PWM_TsCnt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PWM_Update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50000"/>
              </a:lnSpc>
            </a:pPr>
            <a:endParaRPr lang="en-US" altLang="ko-KR" sz="1400" i="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&amp;&amp;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PWM_Cnt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PWM_CompA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{gate = 1;}</a:t>
            </a:r>
          </a:p>
          <a:p>
            <a:pPr algn="l"/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gate = 0;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5D9DE3-2D7A-4CC5-BF97-81C350CE0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81219"/>
              </p:ext>
            </p:extLst>
          </p:nvPr>
        </p:nvGraphicFramePr>
        <p:xfrm>
          <a:off x="547840" y="1456199"/>
          <a:ext cx="4971617" cy="15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24427" imgH="1838161" progId="Visio.Drawing.15">
                  <p:embed/>
                </p:oleObj>
              </mc:Choice>
              <mc:Fallback>
                <p:oleObj name="Visio" r:id="rId2" imgW="5924427" imgH="1838161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F72355-0563-4EF9-A6A3-DED6A165A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840" y="1456199"/>
                        <a:ext cx="4971617" cy="154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1CD4C8-7E48-46D7-A635-54A0DDCB74DE}"/>
              </a:ext>
            </a:extLst>
          </p:cNvPr>
          <p:cNvSpPr txBox="1"/>
          <p:nvPr/>
        </p:nvSpPr>
        <p:spPr>
          <a:xfrm>
            <a:off x="227650" y="1089574"/>
            <a:ext cx="555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programs of Carrier and Comparator Block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02B6F7-E56B-4F16-B3D2-C075DE093287}"/>
              </a:ext>
            </a:extLst>
          </p:cNvPr>
          <p:cNvSpPr/>
          <p:nvPr/>
        </p:nvSpPr>
        <p:spPr bwMode="auto">
          <a:xfrm>
            <a:off x="9893" y="2998839"/>
            <a:ext cx="5771465" cy="3824749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B50B17F-264E-4AF0-97EC-37099AA9C739}"/>
              </a:ext>
            </a:extLst>
          </p:cNvPr>
          <p:cNvSpPr/>
          <p:nvPr/>
        </p:nvSpPr>
        <p:spPr bwMode="auto">
          <a:xfrm>
            <a:off x="3685916" y="3101345"/>
            <a:ext cx="758524" cy="2857003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03768-3918-49E7-AA90-86D8E392AA20}"/>
              </a:ext>
            </a:extLst>
          </p:cNvPr>
          <p:cNvSpPr txBox="1"/>
          <p:nvPr/>
        </p:nvSpPr>
        <p:spPr>
          <a:xfrm>
            <a:off x="4169653" y="3429000"/>
            <a:ext cx="17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A635273-4BB7-4D97-BE7D-1A932007E1C1}"/>
              </a:ext>
            </a:extLst>
          </p:cNvPr>
          <p:cNvSpPr/>
          <p:nvPr/>
        </p:nvSpPr>
        <p:spPr bwMode="auto">
          <a:xfrm>
            <a:off x="4722083" y="6122374"/>
            <a:ext cx="758524" cy="663668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73CB5-0BA5-4DDC-84A8-A8F6EA55C51B}"/>
              </a:ext>
            </a:extLst>
          </p:cNvPr>
          <p:cNvSpPr txBox="1"/>
          <p:nvPr/>
        </p:nvSpPr>
        <p:spPr>
          <a:xfrm>
            <a:off x="4380279" y="5712387"/>
            <a:ext cx="17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6E3CAEC-3353-42E0-BD2A-D8E7B2C37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82662"/>
              </p:ext>
            </p:extLst>
          </p:nvPr>
        </p:nvGraphicFramePr>
        <p:xfrm>
          <a:off x="6926545" y="1456199"/>
          <a:ext cx="4261864" cy="274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05400" imgH="3286125" progId="Visio.Drawing.15">
                  <p:embed/>
                </p:oleObj>
              </mc:Choice>
              <mc:Fallback>
                <p:oleObj name="Visio" r:id="rId4" imgW="5105400" imgH="328612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B66AA2D-5934-44E8-9ED7-D430C2189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6545" y="1456199"/>
                        <a:ext cx="4261864" cy="274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0A6B52-B822-4E74-86B7-637FAE882E77}"/>
              </a:ext>
            </a:extLst>
          </p:cNvPr>
          <p:cNvSpPr txBox="1"/>
          <p:nvPr/>
        </p:nvSpPr>
        <p:spPr>
          <a:xfrm>
            <a:off x="6926545" y="4345180"/>
            <a:ext cx="32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PWM_TsCnt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variable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CB042-2CAE-4E25-8A0B-125190B76A2C}"/>
              </a:ext>
            </a:extLst>
          </p:cNvPr>
          <p:cNvSpPr txBox="1"/>
          <p:nvPr/>
        </p:nvSpPr>
        <p:spPr>
          <a:xfrm>
            <a:off x="6926544" y="4907332"/>
            <a:ext cx="407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PWM_CompA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comparison waves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0DBDC3-4550-4B1F-B38B-E7757309E200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 diagram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EDF9A2A-68B7-436C-B8A9-5E24A7B69CB6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17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1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>
            <a:extLst>
              <a:ext uri="{FF2B5EF4-FFF2-40B4-BE49-F238E27FC236}">
                <a16:creationId xmlns:a16="http://schemas.microsoft.com/office/drawing/2014/main" id="{C6335A4A-1ABB-4E4C-98CD-82606E2035A7}"/>
              </a:ext>
            </a:extLst>
          </p:cNvPr>
          <p:cNvGrpSpPr/>
          <p:nvPr/>
        </p:nvGrpSpPr>
        <p:grpSpPr>
          <a:xfrm>
            <a:off x="6245200" y="4860093"/>
            <a:ext cx="2446266" cy="2273583"/>
            <a:chOff x="6170065" y="1322675"/>
            <a:chExt cx="2446266" cy="227358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48C9047-616F-4AB9-820B-5A23DD49D47A}"/>
                </a:ext>
              </a:extLst>
            </p:cNvPr>
            <p:cNvGrpSpPr/>
            <p:nvPr/>
          </p:nvGrpSpPr>
          <p:grpSpPr>
            <a:xfrm>
              <a:off x="6170065" y="1322675"/>
              <a:ext cx="2446266" cy="2273583"/>
              <a:chOff x="6170065" y="1075978"/>
              <a:chExt cx="2446266" cy="2273583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500914E6-D152-4345-BF4E-17DD1EDB5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7266" y="1855786"/>
                <a:ext cx="1877888" cy="1493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F2EC0-FCD3-42BE-A67D-E153C00F4557}"/>
                  </a:ext>
                </a:extLst>
              </p:cNvPr>
              <p:cNvSpPr txBox="1"/>
              <p:nvPr/>
            </p:nvSpPr>
            <p:spPr>
              <a:xfrm>
                <a:off x="6170065" y="1796058"/>
                <a:ext cx="5854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in[0]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5A3718-B9FA-4893-826C-0D484F790421}"/>
                  </a:ext>
                </a:extLst>
              </p:cNvPr>
              <p:cNvSpPr txBox="1"/>
              <p:nvPr/>
            </p:nvSpPr>
            <p:spPr>
              <a:xfrm>
                <a:off x="6170065" y="2135624"/>
                <a:ext cx="5854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in[1]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F57A2-57C3-4EDA-860B-047D868AFD27}"/>
                  </a:ext>
                </a:extLst>
              </p:cNvPr>
              <p:cNvSpPr txBox="1"/>
              <p:nvPr/>
            </p:nvSpPr>
            <p:spPr>
              <a:xfrm>
                <a:off x="6170065" y="2474178"/>
                <a:ext cx="5854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in[2]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714A68-88F0-4E04-B2E4-AD2DA837BA62}"/>
                  </a:ext>
                </a:extLst>
              </p:cNvPr>
              <p:cNvSpPr txBox="1"/>
              <p:nvPr/>
            </p:nvSpPr>
            <p:spPr>
              <a:xfrm>
                <a:off x="7928322" y="2135624"/>
                <a:ext cx="688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out[1]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D69FBA-A6B2-4E0D-ACBC-8A785864A0A5}"/>
                  </a:ext>
                </a:extLst>
              </p:cNvPr>
              <p:cNvSpPr txBox="1"/>
              <p:nvPr/>
            </p:nvSpPr>
            <p:spPr>
              <a:xfrm>
                <a:off x="7928321" y="1776418"/>
                <a:ext cx="688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out[0]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116279-8A5A-4B4D-B403-BBE9CDE9B81F}"/>
                  </a:ext>
                </a:extLst>
              </p:cNvPr>
              <p:cNvSpPr txBox="1"/>
              <p:nvPr/>
            </p:nvSpPr>
            <p:spPr>
              <a:xfrm>
                <a:off x="6238994" y="1075978"/>
                <a:ext cx="4475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*in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229C9-79E2-4627-9FD0-1F8B3DE97876}"/>
                  </a:ext>
                </a:extLst>
              </p:cNvPr>
              <p:cNvSpPr txBox="1"/>
              <p:nvPr/>
            </p:nvSpPr>
            <p:spPr>
              <a:xfrm>
                <a:off x="8020593" y="1075978"/>
                <a:ext cx="5501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*out</a:t>
                </a:r>
                <a:endParaRPr lang="ko-KR" altLang="en-US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CFBFF6-CFDF-4ED2-8997-810D2F59A519}"/>
                </a:ext>
              </a:extLst>
            </p:cNvPr>
            <p:cNvSpPr txBox="1"/>
            <p:nvPr/>
          </p:nvSpPr>
          <p:spPr>
            <a:xfrm>
              <a:off x="7928320" y="2712313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out[2]</a:t>
              </a:r>
              <a:endParaRPr lang="ko-KR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직선 화살표 연결선 12">
              <a:extLst>
                <a:ext uri="{FF2B5EF4-FFF2-40B4-BE49-F238E27FC236}">
                  <a16:creationId xmlns:a16="http://schemas.microsoft.com/office/drawing/2014/main" id="{0E50B37F-DC3B-4EC8-BFE9-F0DED3E83992}"/>
                </a:ext>
              </a:extLst>
            </p:cNvPr>
            <p:cNvCxnSpPr>
              <a:endCxn id="8" idx="0"/>
            </p:cNvCxnSpPr>
            <p:nvPr/>
          </p:nvCxnSpPr>
          <p:spPr bwMode="auto">
            <a:xfrm>
              <a:off x="6462773" y="1661229"/>
              <a:ext cx="1" cy="3815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직선 화살표 연결선 18">
              <a:extLst>
                <a:ext uri="{FF2B5EF4-FFF2-40B4-BE49-F238E27FC236}">
                  <a16:creationId xmlns:a16="http://schemas.microsoft.com/office/drawing/2014/main" id="{AC55FD1A-BB96-4760-A768-D900EB99B253}"/>
                </a:ext>
              </a:extLst>
            </p:cNvPr>
            <p:cNvCxnSpPr/>
            <p:nvPr/>
          </p:nvCxnSpPr>
          <p:spPr bwMode="auto">
            <a:xfrm>
              <a:off x="8319771" y="1641589"/>
              <a:ext cx="1" cy="3815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A0147-9392-42E9-ACDA-07F577FD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" y="982273"/>
            <a:ext cx="5663138" cy="58757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23B1D6-E4E1-4C05-8667-8C9B49DA2978}"/>
              </a:ext>
            </a:extLst>
          </p:cNvPr>
          <p:cNvCxnSpPr>
            <a:cxnSpLocks/>
          </p:cNvCxnSpPr>
          <p:nvPr/>
        </p:nvCxnSpPr>
        <p:spPr bwMode="auto">
          <a:xfrm>
            <a:off x="4081346" y="2660562"/>
            <a:ext cx="2062737" cy="31269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F0BBA8E-25A3-4ABE-B327-9221AA935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46"/>
          <a:stretch/>
        </p:blipFill>
        <p:spPr>
          <a:xfrm>
            <a:off x="6245200" y="1070960"/>
            <a:ext cx="5454524" cy="363716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FB4F7F5-1E0E-417F-A0E9-D3A8FEDC5B8A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code for DLL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C4A9A98B-2E0B-47FC-A864-C9220E16799E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18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9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D0A2-4818-4949-BCE3-B18E7CA1AD5D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 of Buck converter for PSIM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D8304-5FDE-41EE-BD78-ADEB0BB439A5}"/>
              </a:ext>
            </a:extLst>
          </p:cNvPr>
          <p:cNvSpPr txBox="1"/>
          <p:nvPr/>
        </p:nvSpPr>
        <p:spPr>
          <a:xfrm>
            <a:off x="439524" y="961421"/>
            <a:ext cx="957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of Buck converter: 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820V, V</a:t>
            </a:r>
            <a:r>
              <a:rPr lang="en-US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180 to 800V, P</a:t>
            </a:r>
            <a:r>
              <a:rPr lang="pl-PL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l-P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40kW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 = 400uH, C = 20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E45E58-5C9D-4549-8C26-7CF2B97F8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65344"/>
              </p:ext>
            </p:extLst>
          </p:nvPr>
        </p:nvGraphicFramePr>
        <p:xfrm>
          <a:off x="1070231" y="1523444"/>
          <a:ext cx="10320741" cy="492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91454" imgH="4676939" progId="Visio.Drawing.15">
                  <p:embed/>
                </p:oleObj>
              </mc:Choice>
              <mc:Fallback>
                <p:oleObj name="Visio" r:id="rId2" imgW="9791454" imgH="4676939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7E1EFD-6EBC-430F-9317-D8446C3DC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231" y="1523444"/>
                        <a:ext cx="10320741" cy="492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BD4C980-583A-40D7-8C08-DBDB58098E51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19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731521" y="7244"/>
            <a:ext cx="10937966" cy="76148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Contents</a:t>
            </a:r>
            <a:endParaRPr lang="en-US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2522D6-AEDC-4165-8A32-DF9C0B156B9F}" type="slidenum">
              <a:rPr kumimoji="0" lang="en-US" altLang="ko-KR" sz="1362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362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F8EA1-D081-44C0-A9BA-9BB42729E631}"/>
              </a:ext>
            </a:extLst>
          </p:cNvPr>
          <p:cNvSpPr txBox="1"/>
          <p:nvPr/>
        </p:nvSpPr>
        <p:spPr>
          <a:xfrm>
            <a:off x="495301" y="1017672"/>
            <a:ext cx="11258550" cy="552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C and DLL Block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Walkthrough to use method of DLL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Buck Converter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Inverter</a:t>
            </a:r>
          </a:p>
        </p:txBody>
      </p:sp>
    </p:spTree>
    <p:extLst>
      <p:ext uri="{BB962C8B-B14F-4D97-AF65-F5344CB8AC3E}">
        <p14:creationId xmlns:p14="http://schemas.microsoft.com/office/powerpoint/2010/main" val="10865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33"/>
    </mc:Choice>
    <mc:Fallback xmlns="">
      <p:transition spd="slow" advTm="675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316AB-EBA5-4B9A-BBAB-E2D629A37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5"/>
          <a:stretch/>
        </p:blipFill>
        <p:spPr>
          <a:xfrm>
            <a:off x="1590671" y="1199163"/>
            <a:ext cx="8542306" cy="565883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F2D36C-39AA-4D6F-8BDF-F786E6AFF5D1}"/>
              </a:ext>
            </a:extLst>
          </p:cNvPr>
          <p:cNvCxnSpPr>
            <a:cxnSpLocks/>
          </p:cNvCxnSpPr>
          <p:nvPr/>
        </p:nvCxnSpPr>
        <p:spPr bwMode="auto">
          <a:xfrm>
            <a:off x="3904785" y="933447"/>
            <a:ext cx="0" cy="58209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CA4BF3-F40C-4D68-8AB8-DED78A7EE71A}"/>
              </a:ext>
            </a:extLst>
          </p:cNvPr>
          <p:cNvCxnSpPr>
            <a:cxnSpLocks/>
          </p:cNvCxnSpPr>
          <p:nvPr/>
        </p:nvCxnSpPr>
        <p:spPr bwMode="auto">
          <a:xfrm>
            <a:off x="5762393" y="933448"/>
            <a:ext cx="0" cy="58209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9605C9-93DF-4533-B42A-106AB40AE015}"/>
              </a:ext>
            </a:extLst>
          </p:cNvPr>
          <p:cNvCxnSpPr>
            <a:cxnSpLocks/>
          </p:cNvCxnSpPr>
          <p:nvPr/>
        </p:nvCxnSpPr>
        <p:spPr bwMode="auto">
          <a:xfrm>
            <a:off x="7748388" y="933447"/>
            <a:ext cx="0" cy="58209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F8B7B2-3023-4BEF-BE1A-8B629FF523C0}"/>
              </a:ext>
            </a:extLst>
          </p:cNvPr>
          <p:cNvCxnSpPr>
            <a:cxnSpLocks/>
          </p:cNvCxnSpPr>
          <p:nvPr/>
        </p:nvCxnSpPr>
        <p:spPr bwMode="auto">
          <a:xfrm>
            <a:off x="9934116" y="933447"/>
            <a:ext cx="0" cy="58209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B57F2B-547A-46B6-95FE-CFF53F28062E}"/>
              </a:ext>
            </a:extLst>
          </p:cNvPr>
          <p:cNvSpPr txBox="1"/>
          <p:nvPr/>
        </p:nvSpPr>
        <p:spPr>
          <a:xfrm>
            <a:off x="2472945" y="846756"/>
            <a:ext cx="12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66DA6-63E3-439F-A7F3-E0CD9D99BC70}"/>
              </a:ext>
            </a:extLst>
          </p:cNvPr>
          <p:cNvSpPr txBox="1"/>
          <p:nvPr/>
        </p:nvSpPr>
        <p:spPr>
          <a:xfrm>
            <a:off x="3974217" y="846756"/>
            <a:ext cx="171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regulation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2DA60-B155-44B5-AA4A-AB694F162044}"/>
              </a:ext>
            </a:extLst>
          </p:cNvPr>
          <p:cNvSpPr txBox="1"/>
          <p:nvPr/>
        </p:nvSpPr>
        <p:spPr>
          <a:xfrm>
            <a:off x="5997009" y="829831"/>
            <a:ext cx="17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regulation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E449-2464-4D71-9D62-657C3D9D4574}"/>
              </a:ext>
            </a:extLst>
          </p:cNvPr>
          <p:cNvSpPr txBox="1"/>
          <p:nvPr/>
        </p:nvSpPr>
        <p:spPr>
          <a:xfrm>
            <a:off x="7792935" y="829831"/>
            <a:ext cx="21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regulation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FB18BE-7DA7-46A8-AEAA-AC0E50B3623D}"/>
              </a:ext>
            </a:extLst>
          </p:cNvPr>
          <p:cNvCxnSpPr>
            <a:cxnSpLocks/>
          </p:cNvCxnSpPr>
          <p:nvPr/>
        </p:nvCxnSpPr>
        <p:spPr bwMode="auto">
          <a:xfrm>
            <a:off x="2330245" y="1216088"/>
            <a:ext cx="157454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4C8F1A-3336-4765-89EA-76B8668A1EBF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4785" y="1216088"/>
            <a:ext cx="1857608" cy="983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14804-02E8-471B-8D88-E3AFE3B611D0}"/>
              </a:ext>
            </a:extLst>
          </p:cNvPr>
          <p:cNvCxnSpPr>
            <a:cxnSpLocks/>
          </p:cNvCxnSpPr>
          <p:nvPr/>
        </p:nvCxnSpPr>
        <p:spPr bwMode="auto">
          <a:xfrm>
            <a:off x="5762393" y="1216088"/>
            <a:ext cx="198599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486DD9-0C54-4D1B-A002-850D50DCEA2F}"/>
              </a:ext>
            </a:extLst>
          </p:cNvPr>
          <p:cNvCxnSpPr>
            <a:cxnSpLocks/>
          </p:cNvCxnSpPr>
          <p:nvPr/>
        </p:nvCxnSpPr>
        <p:spPr bwMode="auto">
          <a:xfrm>
            <a:off x="7792935" y="1225920"/>
            <a:ext cx="208258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2081B4B-CE9D-499C-A892-B6970B9C9ED3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EC8B45E7-D01A-47FC-9E0E-88F4FB7A45B2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20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6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7871182-F384-4125-BF60-6620F9CB4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23462"/>
              </p:ext>
            </p:extLst>
          </p:nvPr>
        </p:nvGraphicFramePr>
        <p:xfrm>
          <a:off x="970527" y="1178182"/>
          <a:ext cx="4964848" cy="401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15000" imgH="4619789" progId="Visio.Drawing.15">
                  <p:embed/>
                </p:oleObj>
              </mc:Choice>
              <mc:Fallback>
                <p:oleObj name="Visio" r:id="rId2" imgW="5715000" imgH="4619789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651CDA3-1D9C-458D-933C-21B57658F1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0527" y="1178182"/>
                        <a:ext cx="4964848" cy="401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0BE2FC7-38F2-4762-BF17-BA42C29F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95350"/>
            <a:ext cx="5844744" cy="596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00B7C-FC30-4F6A-B749-869DD4687BA7}"/>
              </a:ext>
            </a:extLst>
          </p:cNvPr>
          <p:cNvSpPr txBox="1"/>
          <p:nvPr/>
        </p:nvSpPr>
        <p:spPr>
          <a:xfrm>
            <a:off x="1698409" y="5384301"/>
            <a:ext cx="2358594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Overshoot = 50%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Settling Time = 2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ko-KR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state of  V</a:t>
            </a:r>
            <a:r>
              <a:rPr lang="en-US" altLang="ko-KR" sz="16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320V</a:t>
            </a:r>
            <a:endParaRPr lang="ko-KR" alt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561E3C-0BB5-4362-8AB6-5A7CC7FC2152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– </a:t>
            </a: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up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2F18F59-147F-457B-9263-39A9094FAC82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21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3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A49910-078D-4B4D-886B-A3C522060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739497"/>
              </p:ext>
            </p:extLst>
          </p:nvPr>
        </p:nvGraphicFramePr>
        <p:xfrm>
          <a:off x="1272049" y="1029110"/>
          <a:ext cx="3750449" cy="303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15000" imgH="4619789" progId="Visio.Drawing.15">
                  <p:embed/>
                </p:oleObj>
              </mc:Choice>
              <mc:Fallback>
                <p:oleObj name="Visio" r:id="rId2" imgW="5715000" imgH="4619789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5A0030B-6170-41F1-9260-F889E1F71E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2049" y="1029110"/>
                        <a:ext cx="3750449" cy="303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8323D8-2418-405E-89BF-244BD895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9110"/>
            <a:ext cx="5657610" cy="5771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48488-3948-4B61-861E-BD0597EE34E5}"/>
              </a:ext>
            </a:extLst>
          </p:cNvPr>
          <p:cNvSpPr txBox="1"/>
          <p:nvPr/>
        </p:nvSpPr>
        <p:spPr>
          <a:xfrm>
            <a:off x="1542506" y="4060723"/>
            <a:ext cx="32095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4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 from 820V to 720V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4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pi_error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 because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pi_error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400" baseline="-2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o_ref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ko-KR" sz="14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ko-KR" sz="1400" baseline="-25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AutoNum type="arabicPeriod" startAt="4"/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 is increased</a:t>
            </a:r>
          </a:p>
          <a:p>
            <a:pPr marL="342900" indent="-342900" algn="l">
              <a:lnSpc>
                <a:spcPct val="150000"/>
              </a:lnSpc>
              <a:buAutoNum type="arabicPeriod" startAt="4"/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4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 to 320V</a:t>
            </a:r>
          </a:p>
          <a:p>
            <a:pPr marL="342900" indent="-342900" algn="l">
              <a:lnSpc>
                <a:spcPct val="150000"/>
              </a:lnSpc>
              <a:buAutoNum type="arabicPeriod" startAt="4"/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4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 from 820V to 720V</a:t>
            </a:r>
          </a:p>
          <a:p>
            <a:pPr marL="342900" indent="-342900" algn="l">
              <a:lnSpc>
                <a:spcPct val="150000"/>
              </a:lnSpc>
              <a:buAutoNum type="arabicPeriod" startAt="4"/>
            </a:pPr>
            <a:r>
              <a:rPr lang="en-US" altLang="ko-K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with before circumstance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EB907F-AADB-4840-AF2D-65F3D8608E5E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– </a:t>
            </a: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regulation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39EC13F-AB03-49CF-A8E5-E869379007DA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22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7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58D4EB7-7971-4264-B0E1-581010F60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52535"/>
              </p:ext>
            </p:extLst>
          </p:nvPr>
        </p:nvGraphicFramePr>
        <p:xfrm>
          <a:off x="1232720" y="1019278"/>
          <a:ext cx="3771900" cy="3048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15000" imgH="4619789" progId="Visio.Drawing.15">
                  <p:embed/>
                </p:oleObj>
              </mc:Choice>
              <mc:Fallback>
                <p:oleObj name="Visio" r:id="rId2" imgW="5715000" imgH="4619789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207FED-9BF9-448E-A293-C6E2FEB2A6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2720" y="1019278"/>
                        <a:ext cx="3771900" cy="3048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D60C0A-BB71-4F7A-9FB3-62181D5E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21" y="1019278"/>
            <a:ext cx="5573880" cy="5686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05EFC-157B-4A86-9DD6-DCF5220D9DF0}"/>
              </a:ext>
            </a:extLst>
          </p:cNvPr>
          <p:cNvSpPr txBox="1"/>
          <p:nvPr/>
        </p:nvSpPr>
        <p:spPr>
          <a:xfrm>
            <a:off x="1830248" y="4317720"/>
            <a:ext cx="3108543" cy="22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current (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increased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 because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o_ref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ko-KR" sz="16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342900" indent="-342900" algn="l">
              <a:lnSpc>
                <a:spcPct val="150000"/>
              </a:lnSpc>
              <a:buAutoNum type="arabicPeriod" startAt="4"/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 is increased </a:t>
            </a:r>
          </a:p>
          <a:p>
            <a:pPr marL="342900" indent="-342900" algn="l">
              <a:lnSpc>
                <a:spcPct val="150000"/>
              </a:lnSpc>
              <a:buAutoNum type="arabicPeriod" startAt="4"/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 is returned original  value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5C6509-22C2-4A66-88E7-84608EBA94F0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– </a:t>
            </a: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regulation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7B015ED-D4CF-4FDA-AD65-C25CBFEC450A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23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9774671-B8DA-4244-9AEA-4EDAE855D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27458"/>
              </p:ext>
            </p:extLst>
          </p:nvPr>
        </p:nvGraphicFramePr>
        <p:xfrm>
          <a:off x="1670050" y="950322"/>
          <a:ext cx="3905250" cy="322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00454" imgH="4619789" progId="Visio.Drawing.15">
                  <p:embed/>
                </p:oleObj>
              </mc:Choice>
              <mc:Fallback>
                <p:oleObj name="Visio" r:id="rId2" imgW="5600454" imgH="4619789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6388B01-3910-4EDB-A2FF-A95E0F0996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0050" y="950322"/>
                        <a:ext cx="3905250" cy="322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B1751D-60DD-41F3-A78C-F18F4BD0B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950322"/>
            <a:ext cx="5616574" cy="5729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BC68-10B2-4E08-B3E3-7E448C114AD7}"/>
              </a:ext>
            </a:extLst>
          </p:cNvPr>
          <p:cNvSpPr txBox="1"/>
          <p:nvPr/>
        </p:nvSpPr>
        <p:spPr>
          <a:xfrm>
            <a:off x="1806985" y="4404828"/>
            <a:ext cx="3631379" cy="189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o_ref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 from 320V to 500V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 because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pi_error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o_ref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ko-KR" sz="16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Duty is increased 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V</a:t>
            </a:r>
            <a:r>
              <a:rPr lang="en-US" altLang="ko-KR" sz="160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 from 320V to 500V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46390C-4E09-43DB-AC8F-2D8A2300BC17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– </a:t>
            </a:r>
            <a:r>
              <a:rPr 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regulation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72CB415-3D6F-4C50-9878-8FD5FDD78106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24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8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AFCEBC-B9FE-4BB2-B57E-1F70AD1570C1}"/>
              </a:ext>
            </a:extLst>
          </p:cNvPr>
          <p:cNvSpPr/>
          <p:nvPr/>
        </p:nvSpPr>
        <p:spPr bwMode="auto">
          <a:xfrm>
            <a:off x="665474" y="1396283"/>
            <a:ext cx="4495040" cy="215348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sz="44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굴림" pitchFamily="50" charset="-127"/>
              </a:rPr>
              <a:t>EXAMPLE </a:t>
            </a:r>
            <a:endParaRPr kumimoji="1" lang="en-US" sz="4400" b="1" i="1" dirty="0">
              <a:solidFill>
                <a:srgbClr val="002060"/>
              </a:solidFill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8937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sz="44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굴림" pitchFamily="50" charset="-127"/>
              </a:rPr>
              <a:t>INVERTER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3B554-6F53-48B9-92E2-761642F6FE14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25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CFC438-42B8-4DD0-B7EA-27A9CB155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66243"/>
              </p:ext>
            </p:extLst>
          </p:nvPr>
        </p:nvGraphicFramePr>
        <p:xfrm>
          <a:off x="6647690" y="952780"/>
          <a:ext cx="5048250" cy="3257550"/>
        </p:xfrm>
        <a:graphic>
          <a:graphicData uri="http://schemas.openxmlformats.org/drawingml/2006/table">
            <a:tbl>
              <a:tblPr/>
              <a:tblGrid>
                <a:gridCol w="2505075">
                  <a:extLst>
                    <a:ext uri="{9D8B030D-6E8A-4147-A177-3AD203B41FA5}">
                      <a16:colId xmlns:a16="http://schemas.microsoft.com/office/drawing/2014/main" val="2249727178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362955714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Parameters​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8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1" i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Values​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8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06606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voltage [V</a:t>
                      </a:r>
                      <a:r>
                        <a:rPr lang="en-GB" sz="1150" b="0" i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L-L,rms</a:t>
                      </a:r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]​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360~400​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51518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Battery voltage [V</a:t>
                      </a:r>
                      <a:r>
                        <a:rPr lang="en-GB" sz="1150" b="0" i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dc</a:t>
                      </a:r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]​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820±10​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0374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[kW]​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524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en-GB" sz="1150" b="0" i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g,max</a:t>
                      </a:r>
                      <a:r>
                        <a:rPr lang="en-GB" sz="11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61A</a:t>
                      </a:r>
                      <a:r>
                        <a:rPr lang="en-GB" sz="1150" b="0" i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rms</a:t>
                      </a:r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@220V​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357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Full-load efficiency [%]​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97.5% @,380V</a:t>
                      </a:r>
                      <a:r>
                        <a:rPr lang="en-GB" sz="1150" b="0" i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L_L,rms</a:t>
                      </a:r>
                      <a:r>
                        <a:rPr lang="en-GB" sz="115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883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Peak efficiency [%]​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98.5%​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704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THD​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5%​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63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PFC​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75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≥ 99%​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699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5F46C44-CD79-4E82-8599-26CDBBA15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690" y="20942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15AA4-034E-4C39-BFD0-E51A92B6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79" y="3714210"/>
            <a:ext cx="8248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27E5-DBE1-4A10-BAE6-6B4FA048129B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FBF59-5811-44F9-BA8E-A1DA392D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9800"/>
            <a:ext cx="12192000" cy="3992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128CA-91EE-47A7-B749-84CD1F10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82" y="4873255"/>
            <a:ext cx="6681021" cy="197750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314CA23-748B-4220-B5E7-DC5466B01006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26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5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948FE-7C70-4222-90D9-1ECDA1D2503A}"/>
              </a:ext>
            </a:extLst>
          </p:cNvPr>
          <p:cNvSpPr txBox="1"/>
          <p:nvPr/>
        </p:nvSpPr>
        <p:spPr>
          <a:xfrm>
            <a:off x="180975" y="1388051"/>
            <a:ext cx="5915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 include  library-----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Clarke.h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PiCtrl.h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CLARKE c;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 variable definition---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Kp_I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-0.0118,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Ki_I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4.3009e-04;  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Kp_V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0.064,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Ki_V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PI Controller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outerloop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=0.,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0.,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pi_error_sumq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interruptCntMax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fsamling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Ts;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V_ref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820.0,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Vdc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Van,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Vbn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Vcn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Val,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Vbe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theta;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io;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ma, mb, mc; </a:t>
            </a:r>
          </a:p>
          <a:p>
            <a:r>
              <a:rPr lang="vi-V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 init = 1; </a:t>
            </a:r>
            <a:r>
              <a:rPr lang="vi-V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init functions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3.14159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dllexport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FE001-7CF0-4E24-BDE3-9AAEC8135E61}"/>
              </a:ext>
            </a:extLst>
          </p:cNvPr>
          <p:cNvSpPr txBox="1"/>
          <p:nvPr/>
        </p:nvSpPr>
        <p:spPr>
          <a:xfrm>
            <a:off x="6096000" y="1523444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insert your code here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//-------------------input pin definition----------------------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Van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Vbn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Vcn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Vdc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[6];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to alpha beta  for Grid Voltage------------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 (init == 1) { </a:t>
            </a:r>
          </a:p>
          <a:p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CLARKE_init(&amp;c);</a:t>
            </a:r>
          </a:p>
          <a:p>
            <a:r>
              <a:rPr lang="vi-VN" sz="1200" dirty="0">
                <a:solidFill>
                  <a:srgbClr val="008000"/>
                </a:solidFill>
                <a:latin typeface="Consolas" panose="020B0609020204030204" pitchFamily="49" charset="0"/>
              </a:rPr>
              <a:t>//insert your init funtions</a:t>
            </a:r>
            <a:endParaRPr lang="vi-V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init = 0; }</a:t>
            </a:r>
          </a:p>
          <a:p>
            <a:r>
              <a:rPr lang="vi-VN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//-------------------abc to alpha beta  for Grid Voltage------------</a:t>
            </a:r>
          </a:p>
          <a:p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CLARKE_FUNC(Van, Vbn, Vcn, &amp;c);</a:t>
            </a:r>
          </a:p>
          <a:p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theta = c.theta; </a:t>
            </a:r>
            <a:r>
              <a:rPr lang="vi-V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Range : -PI --&gt; PI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to DQ axis for current at Converter side------------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id = 0.66667 * (ia * cos(theta) + ib * cos(theta - 2 * </a:t>
            </a:r>
            <a:r>
              <a:rPr lang="pt-BR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 + ic * cos(theta + 2 * </a:t>
            </a:r>
            <a:r>
              <a:rPr lang="pt-BR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0.66667 *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sin(theta)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sin(theta - 2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sin(theta + 2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3));</a:t>
            </a: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io = 0.66667 * (ia * 0.5 + ib * 0.5 + ic * 0.5);</a:t>
            </a:r>
          </a:p>
          <a:p>
            <a:endParaRPr lang="en-US" sz="1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3B23AF-2239-4980-A2E1-5CAA93D2C7F0}"/>
              </a:ext>
            </a:extLst>
          </p:cNvPr>
          <p:cNvCxnSpPr/>
          <p:nvPr/>
        </p:nvCxnSpPr>
        <p:spPr bwMode="auto">
          <a:xfrm>
            <a:off x="6001110" y="1260364"/>
            <a:ext cx="0" cy="5289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0129D5-2D92-4818-8E85-062777A7DF11}"/>
              </a:ext>
            </a:extLst>
          </p:cNvPr>
          <p:cNvSpPr txBox="1"/>
          <p:nvPr/>
        </p:nvSpPr>
        <p:spPr>
          <a:xfrm>
            <a:off x="439524" y="961421"/>
            <a:ext cx="349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code for DLL (1/4)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69CF-AE05-4A65-8C4F-035D283CBBE9}"/>
              </a:ext>
            </a:extLst>
          </p:cNvPr>
          <p:cNvSpPr txBox="1"/>
          <p:nvPr/>
        </p:nvSpPr>
        <p:spPr>
          <a:xfrm>
            <a:off x="6599024" y="961421"/>
            <a:ext cx="349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code for DLL (2/4)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A59D5CF-C0B2-4EE3-8492-D5A0C495AB53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27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3DE1AE-352B-4866-A39F-73B6C96810A8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code for DLL</a:t>
            </a:r>
          </a:p>
        </p:txBody>
      </p:sp>
    </p:spTree>
    <p:extLst>
      <p:ext uri="{BB962C8B-B14F-4D97-AF65-F5344CB8AC3E}">
        <p14:creationId xmlns:p14="http://schemas.microsoft.com/office/powerpoint/2010/main" val="34254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F3FEF-FCB2-4934-BBDB-79B1CB2B8EE0}"/>
              </a:ext>
            </a:extLst>
          </p:cNvPr>
          <p:cNvSpPr txBox="1"/>
          <p:nvPr/>
        </p:nvSpPr>
        <p:spPr>
          <a:xfrm>
            <a:off x="439524" y="961421"/>
            <a:ext cx="349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code for DLL (3/4)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EB8F6-9AFB-4F32-B601-5FE6444171AF}"/>
              </a:ext>
            </a:extLst>
          </p:cNvPr>
          <p:cNvSpPr txBox="1"/>
          <p:nvPr/>
        </p:nvSpPr>
        <p:spPr>
          <a:xfrm>
            <a:off x="6599024" y="961421"/>
            <a:ext cx="349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code for DLL (4/4)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20F252-430D-46E7-BF0B-9D79BA1C74A5}"/>
              </a:ext>
            </a:extLst>
          </p:cNvPr>
          <p:cNvCxnSpPr/>
          <p:nvPr/>
        </p:nvCxnSpPr>
        <p:spPr bwMode="auto">
          <a:xfrm>
            <a:off x="6096000" y="1268991"/>
            <a:ext cx="0" cy="5289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9633C-EB95-444B-85F9-E91E32E84175}"/>
              </a:ext>
            </a:extLst>
          </p:cNvPr>
          <p:cNvSpPr txBox="1"/>
          <p:nvPr/>
        </p:nvSpPr>
        <p:spPr>
          <a:xfrm>
            <a:off x="171450" y="1559486"/>
            <a:ext cx="563244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//---------------------SAMPLING AND INTERRUPT-------------------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fsamling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50e+3;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//Nyquist sampling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fsampling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&gt;= 2*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Fswitching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Ts = 1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fsamling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 /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fsamling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interrupt = 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interruptCnt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interrupt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(interrupt)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//----------------outer loop, Vdc control-----------------------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V_ref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Vdc;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id_ref = Kp_V * pi_errord + Ki_V * pi_error_sumV * Ts;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//--------------PI CONTROLLER Inner-loop-----------------------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----------d - control------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id;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Kp_I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Ki_I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Ts;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1)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&lt;-1.0)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-1.0;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E308A-FEB5-47F6-9087-514BB1C623A3}"/>
              </a:ext>
            </a:extLst>
          </p:cNvPr>
          <p:cNvSpPr txBox="1"/>
          <p:nvPr/>
        </p:nvSpPr>
        <p:spPr>
          <a:xfrm>
            <a:off x="6388102" y="1559487"/>
            <a:ext cx="53466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//-----------q - control------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0.0 -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iq_ref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= 0 for PFC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pi_error_sumq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pi_errorq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iq_ctrl = Kp_I * pi_errorq + Ki_I * pi_error_sumq * Ts;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1.0)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1.0;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-1)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=-1;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 end of loop--------------------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3Phase - SPWM ---------------------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ma = id_ctrl * cos(theta) + iq_ctrl * sin(theta) + io;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mb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cos(theta - 2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sin(theta - 2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 + io;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mc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cos(theta + 2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iq_ctrl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sin(theta + 2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3) + io;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//-------------------------Output definition--------------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 = ma;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[1] = mb;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[2] = mc;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5646349-8898-41D8-AC3D-1A53F15431A7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28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41ED63-86A0-4458-BBB2-BF2D6AD5931F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code for DLL</a:t>
            </a:r>
          </a:p>
        </p:txBody>
      </p:sp>
    </p:spTree>
    <p:extLst>
      <p:ext uri="{BB962C8B-B14F-4D97-AF65-F5344CB8AC3E}">
        <p14:creationId xmlns:p14="http://schemas.microsoft.com/office/powerpoint/2010/main" val="379226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1E9AC-5769-4216-9E27-AB3AF9CF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0" y="1050338"/>
            <a:ext cx="11749100" cy="549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A8C28-3962-4A3C-8980-E104D103A8FA}"/>
              </a:ext>
            </a:extLst>
          </p:cNvPr>
          <p:cNvSpPr txBox="1"/>
          <p:nvPr/>
        </p:nvSpPr>
        <p:spPr>
          <a:xfrm>
            <a:off x="4076700" y="135203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passing the LCL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D3833-E3A7-4FCF-AF8C-0FC3CFC462B1}"/>
              </a:ext>
            </a:extLst>
          </p:cNvPr>
          <p:cNvSpPr txBox="1"/>
          <p:nvPr/>
        </p:nvSpPr>
        <p:spPr>
          <a:xfrm>
            <a:off x="4076700" y="386209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passing the LCL filter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BCD6A4-5255-4853-B91C-C1939DD3A750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29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33C4C1-FACA-45E3-93F5-9775EDCD7FE8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- Inverter</a:t>
            </a:r>
          </a:p>
        </p:txBody>
      </p:sp>
    </p:spTree>
    <p:extLst>
      <p:ext uri="{BB962C8B-B14F-4D97-AF65-F5344CB8AC3E}">
        <p14:creationId xmlns:p14="http://schemas.microsoft.com/office/powerpoint/2010/main" val="410045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04BD-BFF6-4780-B88F-A99308781C38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do C programming in PSIM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5A6F9BE-9BAE-40C0-A432-6A56FADDD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1702"/>
              </p:ext>
            </p:extLst>
          </p:nvPr>
        </p:nvGraphicFramePr>
        <p:xfrm>
          <a:off x="495300" y="948531"/>
          <a:ext cx="65135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96054" imgH="7067386" progId="Visio.Drawing.15">
                  <p:embed/>
                </p:oleObj>
              </mc:Choice>
              <mc:Fallback>
                <p:oleObj name="Visio" r:id="rId2" imgW="8496054" imgH="7067386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7928A1A-BFC7-4CC9-829C-31569DCA19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" y="948531"/>
                        <a:ext cx="65135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8C0B0E-9F92-48A6-86E4-A94DD9D38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86" y="3132931"/>
            <a:ext cx="4191414" cy="3725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A8910-60A1-43F1-AAA8-AF1E6BAE3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733" y="1008444"/>
            <a:ext cx="4191413" cy="1922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DDCC1-D1D9-463D-A0C3-9AF847FC84D8}"/>
              </a:ext>
            </a:extLst>
          </p:cNvPr>
          <p:cNvCxnSpPr/>
          <p:nvPr/>
        </p:nvCxnSpPr>
        <p:spPr bwMode="auto">
          <a:xfrm flipV="1">
            <a:off x="6337300" y="2438400"/>
            <a:ext cx="1167986" cy="1701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C1869-CEA6-426F-9F39-D37245553C17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6324393" y="4995466"/>
            <a:ext cx="1180893" cy="7576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23938643-35E6-4AF3-83EE-B4D163B3DC11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3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00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74EB0E-4E1C-424A-A844-F7BC4993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8" y="921832"/>
            <a:ext cx="11940363" cy="5535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9E6411-7313-4924-9D7D-784B565BAFD1}"/>
              </a:ext>
            </a:extLst>
          </p:cNvPr>
          <p:cNvSpPr txBox="1"/>
          <p:nvPr/>
        </p:nvSpPr>
        <p:spPr>
          <a:xfrm>
            <a:off x="876300" y="382942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BB4BF-C4FB-45DE-9467-AD5CA68E3A85}"/>
              </a:ext>
            </a:extLst>
          </p:cNvPr>
          <p:cNvSpPr txBox="1"/>
          <p:nvPr/>
        </p:nvSpPr>
        <p:spPr>
          <a:xfrm>
            <a:off x="1057456" y="505717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Power (40kW)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3B1A71-BD0B-41C8-AC08-FCAC5D1B372F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30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83F984-1F64-486C-A4BE-375261C0F949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- Inverter</a:t>
            </a:r>
          </a:p>
        </p:txBody>
      </p:sp>
    </p:spTree>
    <p:extLst>
      <p:ext uri="{BB962C8B-B14F-4D97-AF65-F5344CB8AC3E}">
        <p14:creationId xmlns:p14="http://schemas.microsoft.com/office/powerpoint/2010/main" val="2252245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7B22D1-5723-4F9C-81DE-66CA3964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12192000" cy="568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BCFDB-6BF9-4969-AC6A-8CAB1EF5C0B2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31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86D45B-512B-485E-889D-DBDE5A0E2E38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- Inverter</a:t>
            </a:r>
          </a:p>
        </p:txBody>
      </p:sp>
    </p:spTree>
    <p:extLst>
      <p:ext uri="{BB962C8B-B14F-4D97-AF65-F5344CB8AC3E}">
        <p14:creationId xmlns:p14="http://schemas.microsoft.com/office/powerpoint/2010/main" val="2783991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341B2-4295-492F-A61E-0E792480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9" y="1686128"/>
            <a:ext cx="11683042" cy="49963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E69DD0-87C5-4133-BFF2-1555F85C7CAE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 - Inverter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4AF94-3A3F-46C7-AA64-3BBC55FD7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5"/>
          <a:stretch/>
        </p:blipFill>
        <p:spPr>
          <a:xfrm>
            <a:off x="6754603" y="1358851"/>
            <a:ext cx="2709153" cy="9558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74A7CF-F948-4D16-964D-48FFD75F519E}"/>
              </a:ext>
            </a:extLst>
          </p:cNvPr>
          <p:cNvCxnSpPr>
            <a:cxnSpLocks/>
          </p:cNvCxnSpPr>
          <p:nvPr/>
        </p:nvCxnSpPr>
        <p:spPr bwMode="auto">
          <a:xfrm>
            <a:off x="6754603" y="1534829"/>
            <a:ext cx="72449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7DE9A-349D-469F-AC07-287808EF18C8}"/>
              </a:ext>
            </a:extLst>
          </p:cNvPr>
          <p:cNvGrpSpPr/>
          <p:nvPr/>
        </p:nvGrpSpPr>
        <p:grpSpPr>
          <a:xfrm>
            <a:off x="2371084" y="988197"/>
            <a:ext cx="3055392" cy="1395863"/>
            <a:chOff x="6649963" y="4650367"/>
            <a:chExt cx="2486025" cy="1083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90533A-85CD-4530-9B09-265BB682F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4852"/>
            <a:stretch/>
          </p:blipFill>
          <p:spPr>
            <a:xfrm>
              <a:off x="6649963" y="4650367"/>
              <a:ext cx="2486025" cy="1083693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18DF702-F2B1-4C57-B176-7D0B5B5F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9963" y="4874758"/>
              <a:ext cx="68551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427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471C-F15A-4CA0-BD8B-02FD2984ADA1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C block and DLL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5139D-2DEF-4E1C-B170-370D786ACEC7}"/>
              </a:ext>
            </a:extLst>
          </p:cNvPr>
          <p:cNvSpPr txBox="1"/>
          <p:nvPr/>
        </p:nvSpPr>
        <p:spPr>
          <a:xfrm>
            <a:off x="990600" y="1300139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can do C programming by using C Block and DLL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8C4D5-E4D5-45C0-85B4-0D9BB737E6E0}"/>
              </a:ext>
            </a:extLst>
          </p:cNvPr>
          <p:cNvSpPr txBox="1"/>
          <p:nvPr/>
        </p:nvSpPr>
        <p:spPr>
          <a:xfrm>
            <a:off x="990600" y="438821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the system including many PI controller and algorithm, DLL Block is more effective than C Block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974055-C456-4276-9A2A-DBA585F9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63160"/>
              </p:ext>
            </p:extLst>
          </p:nvPr>
        </p:nvGraphicFramePr>
        <p:xfrm>
          <a:off x="990600" y="1992637"/>
          <a:ext cx="10122877" cy="1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585">
                  <a:extLst>
                    <a:ext uri="{9D8B030D-6E8A-4147-A177-3AD203B41FA5}">
                      <a16:colId xmlns:a16="http://schemas.microsoft.com/office/drawing/2014/main" val="4260806138"/>
                    </a:ext>
                  </a:extLst>
                </a:gridCol>
                <a:gridCol w="4091353">
                  <a:extLst>
                    <a:ext uri="{9D8B030D-6E8A-4147-A177-3AD203B41FA5}">
                      <a16:colId xmlns:a16="http://schemas.microsoft.com/office/drawing/2014/main" val="2885771013"/>
                    </a:ext>
                  </a:extLst>
                </a:gridCol>
                <a:gridCol w="4489939">
                  <a:extLst>
                    <a:ext uri="{9D8B030D-6E8A-4147-A177-3AD203B41FA5}">
                      <a16:colId xmlns:a16="http://schemas.microsoft.com/office/drawing/2014/main" val="703611640"/>
                    </a:ext>
                  </a:extLst>
                </a:gridCol>
              </a:tblGrid>
              <a:tr h="446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DLL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34615"/>
                  </a:ext>
                </a:extLst>
              </a:tr>
              <a:tr h="752738">
                <a:tc>
                  <a:txBody>
                    <a:bodyPr/>
                    <a:lstStyle/>
                    <a:p>
                      <a:r>
                        <a:rPr lang="en-US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use 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simulation time (about 60% of C   Block’s simulation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4969"/>
                  </a:ext>
                </a:extLst>
              </a:tr>
              <a:tr h="752738">
                <a:tc>
                  <a:txBody>
                    <a:bodyPr/>
                    <a:lstStyle/>
                    <a:p>
                      <a:r>
                        <a:rPr lang="en-US" b="1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simulation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to use C programming </a:t>
                      </a:r>
                    </a:p>
                    <a:p>
                      <a:r>
                        <a:rPr lang="en-US" dirty="0"/>
                        <a:t>(need other program like Visual studio)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9871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40ACD56-3DFD-45C0-9719-FECA5DB50E83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4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690A418-4B44-4A33-8A2E-15A24B28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77" y="3813907"/>
            <a:ext cx="2869223" cy="28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86A72-3161-4864-84BD-F66328321585}"/>
              </a:ext>
            </a:extLst>
          </p:cNvPr>
          <p:cNvSpPr/>
          <p:nvPr/>
        </p:nvSpPr>
        <p:spPr bwMode="auto">
          <a:xfrm>
            <a:off x="3641969" y="2086218"/>
            <a:ext cx="4704862" cy="2997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Walkthrough to use method of DLL with </a:t>
            </a:r>
          </a:p>
          <a:p>
            <a:pPr algn="ctr">
              <a:lnSpc>
                <a:spcPct val="150000"/>
              </a:lnSpc>
            </a:pPr>
            <a:r>
              <a:rPr lang="en-US" sz="32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D9128E-B474-4BC5-B5C6-AC535BB20BFA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Walkthrough to use method of DLL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BC62141-876B-4093-AA6E-92B4A4D22B84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5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9D68-F5F3-4194-9A04-5490B7225C25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Walkthrough to use method of DLL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6AC2-38FB-4B7B-BD44-BF6870C14A04}"/>
              </a:ext>
            </a:extLst>
          </p:cNvPr>
          <p:cNvSpPr txBox="1"/>
          <p:nvPr/>
        </p:nvSpPr>
        <p:spPr>
          <a:xfrm>
            <a:off x="1675868" y="1820400"/>
            <a:ext cx="9298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2"/>
                </a:solidFill>
              </a:rPr>
              <a:t>Step 1.</a:t>
            </a:r>
            <a:r>
              <a:rPr lang="en-US" sz="2800" dirty="0">
                <a:solidFill>
                  <a:schemeClr val="bg2"/>
                </a:solidFill>
              </a:rPr>
              <a:t> Create a new DLL project file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2"/>
                </a:solidFill>
              </a:rPr>
              <a:t>Step 2.</a:t>
            </a:r>
            <a:r>
              <a:rPr lang="en-US" sz="2800" dirty="0">
                <a:solidFill>
                  <a:schemeClr val="bg2"/>
                </a:solidFill>
              </a:rPr>
              <a:t> Make source code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2"/>
                </a:solidFill>
              </a:rPr>
              <a:t>Step 3.</a:t>
            </a:r>
            <a:r>
              <a:rPr lang="en-US" sz="2800" dirty="0">
                <a:solidFill>
                  <a:schemeClr val="bg2"/>
                </a:solidFill>
              </a:rPr>
              <a:t> After compile and build, check if the DLL file is generated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2"/>
                </a:solidFill>
              </a:rPr>
              <a:t>Step 4.</a:t>
            </a:r>
            <a:r>
              <a:rPr lang="en-US" sz="2800" dirty="0">
                <a:solidFill>
                  <a:schemeClr val="bg2"/>
                </a:solidFill>
              </a:rPr>
              <a:t> Save PSIM file in the path where contain the DLL file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2"/>
                </a:solidFill>
              </a:rPr>
              <a:t>Step 5.</a:t>
            </a:r>
            <a:r>
              <a:rPr lang="en-US" sz="2800" dirty="0">
                <a:solidFill>
                  <a:schemeClr val="bg2"/>
                </a:solidFill>
              </a:rPr>
              <a:t> Enter to the File Name with DLL file name that we have created earlier.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21FC4E-4CAB-444A-850A-56C65A190601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6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0E2-23AE-41D4-9DD2-F328220147AA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 (</a:t>
            </a:r>
            <a:r>
              <a:rPr lang="en-US" kern="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Prerequistes</a:t>
            </a: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EDD97-AA62-4EDE-9B52-5EF54AAFCC78}"/>
              </a:ext>
            </a:extLst>
          </p:cNvPr>
          <p:cNvSpPr txBox="1"/>
          <p:nvPr/>
        </p:nvSpPr>
        <p:spPr>
          <a:xfrm>
            <a:off x="1100507" y="1307328"/>
            <a:ext cx="9990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2"/>
                </a:solidFill>
              </a:rPr>
              <a:t>A computer that runs Microsoft Windows 7 or later versions.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2"/>
                </a:solidFill>
              </a:rPr>
              <a:t>Make sure that the Desktop development with C++ workload is checked. Don’t    worry if you didn't install this workload when you installed Visual Studio. You can run the </a:t>
            </a:r>
            <a:r>
              <a:rPr lang="en-US" sz="2000" b="1" dirty="0">
                <a:solidFill>
                  <a:schemeClr val="bg2"/>
                </a:solidFill>
              </a:rPr>
              <a:t>Visual Studio Installer</a:t>
            </a:r>
            <a:r>
              <a:rPr lang="en-US" sz="2000" dirty="0">
                <a:solidFill>
                  <a:schemeClr val="bg2"/>
                </a:solidFill>
              </a:rPr>
              <a:t> again, click to </a:t>
            </a:r>
            <a:r>
              <a:rPr lang="en-US" sz="2000" b="1" dirty="0">
                <a:solidFill>
                  <a:schemeClr val="bg2"/>
                </a:solidFill>
              </a:rPr>
              <a:t>Modify Button </a:t>
            </a:r>
            <a:r>
              <a:rPr lang="en-US" sz="2000" dirty="0">
                <a:solidFill>
                  <a:schemeClr val="bg2"/>
                </a:solidFill>
              </a:rPr>
              <a:t>and install it now.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50733-FF24-4AAF-BDC7-658E9D7C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57" y="2630766"/>
            <a:ext cx="5524285" cy="1596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9D2E3-50E6-4926-908E-07ACA69C16BE}"/>
              </a:ext>
            </a:extLst>
          </p:cNvPr>
          <p:cNvSpPr txBox="1"/>
          <p:nvPr/>
        </p:nvSpPr>
        <p:spPr>
          <a:xfrm>
            <a:off x="1100507" y="4227234"/>
            <a:ext cx="9317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2"/>
                </a:solidFill>
              </a:rPr>
              <a:t>An understanding of enough of the fundamentals of the C/C++ language to follow along.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A0F3FE0-5527-485E-BBDF-8F4B7D2D7643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7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E7370-84EF-4A95-A1DB-4B7AA22DBD27}"/>
              </a:ext>
            </a:extLst>
          </p:cNvPr>
          <p:cNvSpPr txBox="1"/>
          <p:nvPr/>
        </p:nvSpPr>
        <p:spPr>
          <a:xfrm>
            <a:off x="951511" y="953782"/>
            <a:ext cx="92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Step 1. Create a new DLL project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BC201-898C-4B28-9C15-A1ED0EF6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1508166"/>
            <a:ext cx="7123305" cy="4396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F8977-6ADC-4BC5-B7DF-24A413AEC99C}"/>
              </a:ext>
            </a:extLst>
          </p:cNvPr>
          <p:cNvSpPr txBox="1"/>
          <p:nvPr/>
        </p:nvSpPr>
        <p:spPr>
          <a:xfrm>
            <a:off x="7745323" y="1170988"/>
            <a:ext cx="416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Set </a:t>
            </a:r>
            <a:r>
              <a:rPr lang="en-US" b="1" dirty="0">
                <a:solidFill>
                  <a:schemeClr val="bg2"/>
                </a:solidFill>
              </a:rPr>
              <a:t>Language</a:t>
            </a:r>
            <a:r>
              <a:rPr lang="en-US" dirty="0">
                <a:solidFill>
                  <a:schemeClr val="bg2"/>
                </a:solidFill>
              </a:rPr>
              <a:t> to C++, set </a:t>
            </a:r>
            <a:r>
              <a:rPr lang="en-US" b="1" dirty="0">
                <a:solidFill>
                  <a:schemeClr val="bg2"/>
                </a:solidFill>
              </a:rPr>
              <a:t>Platform</a:t>
            </a:r>
            <a:r>
              <a:rPr lang="en-US" dirty="0">
                <a:solidFill>
                  <a:schemeClr val="bg2"/>
                </a:solidFill>
              </a:rPr>
              <a:t> to Windows, and set </a:t>
            </a:r>
            <a:r>
              <a:rPr lang="en-US" b="1" dirty="0">
                <a:solidFill>
                  <a:schemeClr val="bg2"/>
                </a:solidFill>
              </a:rPr>
              <a:t>Project </a:t>
            </a:r>
            <a:r>
              <a:rPr lang="en-US" dirty="0">
                <a:solidFill>
                  <a:schemeClr val="bg2"/>
                </a:solidFill>
              </a:rPr>
              <a:t>type to Library.</a:t>
            </a:r>
          </a:p>
          <a:p>
            <a:r>
              <a:rPr lang="en-US" dirty="0">
                <a:solidFill>
                  <a:schemeClr val="bg2"/>
                </a:solidFill>
              </a:rPr>
              <a:t>- Select </a:t>
            </a:r>
            <a:r>
              <a:rPr lang="en-US" b="1" dirty="0">
                <a:solidFill>
                  <a:schemeClr val="bg2"/>
                </a:solidFill>
              </a:rPr>
              <a:t>Dynamic-link Library</a:t>
            </a:r>
            <a:r>
              <a:rPr lang="en-US" dirty="0">
                <a:solidFill>
                  <a:schemeClr val="bg2"/>
                </a:solidFill>
              </a:rPr>
              <a:t> (DLL),  and then choose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3500-8097-468E-A906-2E9565F0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40" y="2833368"/>
            <a:ext cx="5363964" cy="375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39551-89B6-4C9C-8634-83F51F810EB0}"/>
              </a:ext>
            </a:extLst>
          </p:cNvPr>
          <p:cNvCxnSpPr>
            <a:cxnSpLocks/>
          </p:cNvCxnSpPr>
          <p:nvPr/>
        </p:nvCxnSpPr>
        <p:spPr bwMode="auto">
          <a:xfrm>
            <a:off x="4450950" y="1818712"/>
            <a:ext cx="1768980" cy="12058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F56165D-A49F-4CF9-A7CC-EFAD7C819A36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DLL(1/5)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7C4C65D-7197-4CB1-B8E8-D4B0C9273AB3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8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3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FB77-E130-406E-861B-C5C8AFB219B5}"/>
              </a:ext>
            </a:extLst>
          </p:cNvPr>
          <p:cNvSpPr txBox="1">
            <a:spLocks/>
          </p:cNvSpPr>
          <p:nvPr/>
        </p:nvSpPr>
        <p:spPr>
          <a:xfrm>
            <a:off x="1" y="7244"/>
            <a:ext cx="11201400" cy="761486"/>
          </a:xfrm>
          <a:prstGeom prst="rect">
            <a:avLst/>
          </a:prstGeom>
        </p:spPr>
        <p:txBody>
          <a:bodyPr/>
          <a:lstStyle>
            <a:lvl1pPr marL="1050354" indent="0" algn="l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335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ctr" defTabSz="908236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24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44753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6pPr>
            <a:lvl7pPr marL="889507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7pPr>
            <a:lvl8pPr marL="1334259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8pPr>
            <a:lvl9pPr marL="1779015" algn="ctr" defTabSz="911128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of DLL(1/5)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F31FA-335B-435C-B6D7-FCF4448A822D}"/>
              </a:ext>
            </a:extLst>
          </p:cNvPr>
          <p:cNvSpPr txBox="1"/>
          <p:nvPr/>
        </p:nvSpPr>
        <p:spPr>
          <a:xfrm>
            <a:off x="951511" y="953782"/>
            <a:ext cx="92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Step 1. Create a new DLL project file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4AC59B-81A8-4A85-A2A5-09410AD58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64742"/>
              </p:ext>
            </p:extLst>
          </p:nvPr>
        </p:nvGraphicFramePr>
        <p:xfrm>
          <a:off x="276226" y="1866900"/>
          <a:ext cx="5324475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10600" imgH="6000750" progId="Visio.Drawing.15">
                  <p:embed/>
                </p:oleObj>
              </mc:Choice>
              <mc:Fallback>
                <p:oleObj name="Visio" r:id="rId2" imgW="8610600" imgH="6000750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6E502C-FABC-4476-BDCF-ECEEE96F0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226" y="1866900"/>
                        <a:ext cx="5324475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5314B50-19CA-45F9-84F0-9B3160FA9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480159"/>
              </p:ext>
            </p:extLst>
          </p:nvPr>
        </p:nvGraphicFramePr>
        <p:xfrm>
          <a:off x="5699125" y="1863725"/>
          <a:ext cx="642620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839200" imgH="5867236" progId="Visio.Drawing.15">
                  <p:embed/>
                </p:oleObj>
              </mc:Choice>
              <mc:Fallback>
                <p:oleObj name="Visio" r:id="rId4" imgW="8839200" imgH="5867236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20517CE-73F9-405B-9004-457B923F4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9125" y="1863725"/>
                        <a:ext cx="6426200" cy="42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83DF852-0BF7-495F-A74D-644841CAA424}"/>
              </a:ext>
            </a:extLst>
          </p:cNvPr>
          <p:cNvSpPr txBox="1">
            <a:spLocks/>
          </p:cNvSpPr>
          <p:nvPr/>
        </p:nvSpPr>
        <p:spPr>
          <a:xfrm>
            <a:off x="10930471" y="112756"/>
            <a:ext cx="977467" cy="46337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F92522D6-AEDC-4165-8A32-DF9C0B156B9F}" type="slidenum">
              <a:rPr lang="en-US" altLang="ko-KR" sz="1362" smtClean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9</a:t>
            </a:fld>
            <a:endParaRPr lang="en-US" altLang="ko-KR" sz="1362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56891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3C4F68"/>
      </a:dk2>
      <a:lt2>
        <a:srgbClr val="FFFFCC"/>
      </a:lt2>
      <a:accent1>
        <a:srgbClr val="6881A6"/>
      </a:accent1>
      <a:accent2>
        <a:srgbClr val="A8B7CC"/>
      </a:accent2>
      <a:accent3>
        <a:srgbClr val="AFB2B9"/>
      </a:accent3>
      <a:accent4>
        <a:srgbClr val="DADADA"/>
      </a:accent4>
      <a:accent5>
        <a:srgbClr val="B9C1D0"/>
      </a:accent5>
      <a:accent6>
        <a:srgbClr val="98A6B9"/>
      </a:accent6>
      <a:hlink>
        <a:srgbClr val="41556F"/>
      </a:hlink>
      <a:folHlink>
        <a:srgbClr val="99CC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9376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9376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2C5768"/>
        </a:dk2>
        <a:lt2>
          <a:srgbClr val="C0FAEB"/>
        </a:lt2>
        <a:accent1>
          <a:srgbClr val="6496B2"/>
        </a:accent1>
        <a:accent2>
          <a:srgbClr val="92B5C8"/>
        </a:accent2>
        <a:accent3>
          <a:srgbClr val="ACB4B9"/>
        </a:accent3>
        <a:accent4>
          <a:srgbClr val="DADADA"/>
        </a:accent4>
        <a:accent5>
          <a:srgbClr val="B8C9D5"/>
        </a:accent5>
        <a:accent6>
          <a:srgbClr val="84A4B5"/>
        </a:accent6>
        <a:hlink>
          <a:srgbClr val="406A82"/>
        </a:hlink>
        <a:folHlink>
          <a:srgbClr val="A4F0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C4F68"/>
        </a:dk2>
        <a:lt2>
          <a:srgbClr val="FFFFCC"/>
        </a:lt2>
        <a:accent1>
          <a:srgbClr val="6881A6"/>
        </a:accent1>
        <a:accent2>
          <a:srgbClr val="A8B7CC"/>
        </a:accent2>
        <a:accent3>
          <a:srgbClr val="AFB2B9"/>
        </a:accent3>
        <a:accent4>
          <a:srgbClr val="DADADA"/>
        </a:accent4>
        <a:accent5>
          <a:srgbClr val="B9C1D0"/>
        </a:accent5>
        <a:accent6>
          <a:srgbClr val="98A6B9"/>
        </a:accent6>
        <a:hlink>
          <a:srgbClr val="41556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480F7B"/>
        </a:dk2>
        <a:lt2>
          <a:srgbClr val="FFFFFF"/>
        </a:lt2>
        <a:accent1>
          <a:srgbClr val="5C51AB"/>
        </a:accent1>
        <a:accent2>
          <a:srgbClr val="A9A5DB"/>
        </a:accent2>
        <a:accent3>
          <a:srgbClr val="B1AABF"/>
        </a:accent3>
        <a:accent4>
          <a:srgbClr val="DADADA"/>
        </a:accent4>
        <a:accent5>
          <a:srgbClr val="B5B3D2"/>
        </a:accent5>
        <a:accent6>
          <a:srgbClr val="9995C6"/>
        </a:accent6>
        <a:hlink>
          <a:srgbClr val="533486"/>
        </a:hlink>
        <a:folHlink>
          <a:srgbClr val="EACE0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178589</TotalTime>
  <Words>2121</Words>
  <Application>Microsoft Office PowerPoint</Application>
  <PresentationFormat>Widescreen</PresentationFormat>
  <Paragraphs>298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Cambria Math</vt:lpstr>
      <vt:lpstr>Consolas</vt:lpstr>
      <vt:lpstr>HY견고딕</vt:lpstr>
      <vt:lpstr>HY헤드라인M</vt:lpstr>
      <vt:lpstr>HY견명조</vt:lpstr>
      <vt:lpstr>Times New Roman</vt:lpstr>
      <vt:lpstr>Wingdings</vt:lpstr>
      <vt:lpstr>Wingdings 3</vt:lpstr>
      <vt:lpstr>4_Default Design</vt:lpstr>
      <vt:lpstr>Visio</vt:lpstr>
      <vt:lpstr>Equation</vt:lpstr>
      <vt:lpstr>PowerPoint Presentation</vt:lpstr>
      <vt:lpstr>I.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xEVtech</dc:title>
  <dc:creator>Hai</dc:creator>
  <cp:lastModifiedBy>Boi Jun'nie</cp:lastModifiedBy>
  <cp:revision>1928</cp:revision>
  <cp:lastPrinted>2019-09-23T12:51:07Z</cp:lastPrinted>
  <dcterms:created xsi:type="dcterms:W3CDTF">2018-04-12T12:08:17Z</dcterms:created>
  <dcterms:modified xsi:type="dcterms:W3CDTF">2021-04-06T07:09:30Z</dcterms:modified>
</cp:coreProperties>
</file>