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16"/>
  </p:notesMasterIdLst>
  <p:sldIdLst>
    <p:sldId id="300" r:id="rId6"/>
    <p:sldId id="312" r:id="rId7"/>
    <p:sldId id="323" r:id="rId8"/>
    <p:sldId id="324" r:id="rId9"/>
    <p:sldId id="265" r:id="rId10"/>
    <p:sldId id="334" r:id="rId11"/>
    <p:sldId id="335" r:id="rId12"/>
    <p:sldId id="336" r:id="rId13"/>
    <p:sldId id="333"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3:01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3:01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3/4/2019 3:01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rest/api/power-bi/dashboards/getdashboardsingroup" TargetMode="External"/><Relationship Id="rId2" Type="http://schemas.openxmlformats.org/officeDocument/2006/relationships/hyperlink" Target="https://docs.microsoft.com/en-us/rest/api/power-bi/reports/getreportsingroup" TargetMode="External"/><Relationship Id="rId1" Type="http://schemas.openxmlformats.org/officeDocument/2006/relationships/slideLayout" Target="../slideLayouts/slideLayout15.xml"/><Relationship Id="rId4" Type="http://schemas.openxmlformats.org/officeDocument/2006/relationships/hyperlink" Target="https://docs.microsoft.com/en-us/rest/api/power-bi/dashboards/gettilesingrou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PowerBI-JavaScript" TargetMode="External"/><Relationship Id="rId2" Type="http://schemas.openxmlformats.org/officeDocument/2006/relationships/hyperlink" Target="https://powerbi.microsoft.com/desktop/"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Performance Best Practices</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Understand Performance Best Practices for Power BI Embedded</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Best Practices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245529682"/>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Performance Best Practices</a:t>
                      </a:r>
                    </a:p>
                  </a:txBody>
                  <a:tcPr marL="90647" marR="90647" marT="45324" marB="45324" anchor="ctr"/>
                </a:tc>
                <a:tc>
                  <a:txBody>
                    <a:bodyPr/>
                    <a:lstStyle/>
                    <a:p>
                      <a:r>
                        <a:rPr lang="en-US" sz="1200" dirty="0"/>
                        <a:t>This PowerPoint provides recommendations for faster rendering of reports, dashboards, and tiles in your application</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39" y="1189178"/>
            <a:ext cx="11653523" cy="675482"/>
          </a:xfrm>
        </p:spPr>
        <p:txBody>
          <a:bodyPr vert="horz" lIns="91440" tIns="45720" rIns="91440" bIns="45720" rtlCol="0">
            <a:normAutofit/>
          </a:bodyPr>
          <a:lstStyle/>
          <a:p>
            <a:r>
              <a:rPr lang="en-US" sz="2000" dirty="0" err="1">
                <a:latin typeface="+mn-lt"/>
              </a:rPr>
              <a:t>Powerbi.embed</a:t>
            </a:r>
            <a:r>
              <a:rPr lang="en-US" sz="2000" dirty="0">
                <a:latin typeface="+mn-lt"/>
              </a:rPr>
              <a:t>() method receives few parameters to embed a report, a dashboard, or a tile. These parameters have performance implications.</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t>Embed parameters</a:t>
            </a:r>
          </a:p>
        </p:txBody>
      </p:sp>
      <p:sp>
        <p:nvSpPr>
          <p:cNvPr id="5" name="Content Placeholder 3">
            <a:extLst>
              <a:ext uri="{FF2B5EF4-FFF2-40B4-BE49-F238E27FC236}">
                <a16:creationId xmlns:a16="http://schemas.microsoft.com/office/drawing/2014/main" id="{B7E9FE13-CBD9-419D-BF37-FCA9E5E0A217}"/>
              </a:ext>
            </a:extLst>
          </p:cNvPr>
          <p:cNvSpPr txBox="1">
            <a:spLocks/>
          </p:cNvSpPr>
          <p:nvPr/>
        </p:nvSpPr>
        <p:spPr>
          <a:xfrm>
            <a:off x="266921" y="1981200"/>
            <a:ext cx="11653523" cy="4320988"/>
          </a:xfrm>
          <a:prstGeom prst="rect">
            <a:avLst/>
          </a:prstGeom>
        </p:spPr>
        <p:txBody>
          <a:bodyPr vert="horz" wrap="square" lIns="91440" tIns="45720" rIns="91440" bIns="4572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b="1" dirty="0">
                <a:solidFill>
                  <a:schemeClr val="tx1"/>
                </a:solidFill>
              </a:rPr>
              <a:t>Embed URL</a:t>
            </a:r>
          </a:p>
          <a:p>
            <a:pPr lvl="1"/>
            <a:r>
              <a:rPr lang="en-US" sz="2000" dirty="0">
                <a:solidFill>
                  <a:schemeClr val="tx1"/>
                </a:solidFill>
              </a:rPr>
              <a:t>Avoid generating the embed URL yourself. Instead, make sure you get the Embed URL by calling the </a:t>
            </a:r>
            <a:r>
              <a:rPr lang="en-US" sz="2000" u="sng" dirty="0">
                <a:solidFill>
                  <a:schemeClr val="tx1"/>
                </a:solidFill>
                <a:hlinkClick r:id="rId2">
                  <a:extLst>
                    <a:ext uri="{A12FA001-AC4F-418D-AE19-62706E023703}">
                      <ahyp:hlinkClr xmlns:ahyp="http://schemas.microsoft.com/office/drawing/2018/hyperlinkcolor" val="tx"/>
                    </a:ext>
                  </a:extLst>
                </a:hlinkClick>
              </a:rPr>
              <a:t>Get reports</a:t>
            </a:r>
            <a:r>
              <a:rPr lang="en-US" sz="2000" dirty="0">
                <a:solidFill>
                  <a:schemeClr val="tx1"/>
                </a:solidFill>
              </a:rPr>
              <a:t>, the </a:t>
            </a:r>
            <a:r>
              <a:rPr lang="en-US" sz="2000" u="sng" dirty="0">
                <a:solidFill>
                  <a:schemeClr val="tx1"/>
                </a:solidFill>
                <a:hlinkClick r:id="rId3">
                  <a:extLst>
                    <a:ext uri="{A12FA001-AC4F-418D-AE19-62706E023703}">
                      <ahyp:hlinkClr xmlns:ahyp="http://schemas.microsoft.com/office/drawing/2018/hyperlinkcolor" val="tx"/>
                    </a:ext>
                  </a:extLst>
                </a:hlinkClick>
              </a:rPr>
              <a:t>Get dashboards</a:t>
            </a:r>
            <a:r>
              <a:rPr lang="en-US" sz="2000" dirty="0">
                <a:solidFill>
                  <a:schemeClr val="tx1"/>
                </a:solidFill>
              </a:rPr>
              <a:t>, or the </a:t>
            </a:r>
            <a:r>
              <a:rPr lang="en-US" sz="2000" u="sng" dirty="0">
                <a:solidFill>
                  <a:schemeClr val="tx1"/>
                </a:solidFill>
                <a:hlinkClick r:id="rId4">
                  <a:extLst>
                    <a:ext uri="{A12FA001-AC4F-418D-AE19-62706E023703}">
                      <ahyp:hlinkClr xmlns:ahyp="http://schemas.microsoft.com/office/drawing/2018/hyperlinkcolor" val="tx"/>
                    </a:ext>
                  </a:extLst>
                </a:hlinkClick>
              </a:rPr>
              <a:t>Get tiles</a:t>
            </a:r>
            <a:r>
              <a:rPr lang="en-US" sz="2000" dirty="0">
                <a:solidFill>
                  <a:schemeClr val="tx1"/>
                </a:solidFill>
              </a:rPr>
              <a:t> API. We added a new parameter to the URL called </a:t>
            </a:r>
            <a:r>
              <a:rPr lang="en-US" sz="2000" b="1" i="1" dirty="0">
                <a:solidFill>
                  <a:schemeClr val="tx1"/>
                </a:solidFill>
              </a:rPr>
              <a:t>config</a:t>
            </a:r>
            <a:r>
              <a:rPr lang="en-US" sz="2000" dirty="0">
                <a:solidFill>
                  <a:schemeClr val="tx1"/>
                </a:solidFill>
              </a:rPr>
              <a:t>, used for performance improvements.</a:t>
            </a:r>
          </a:p>
          <a:p>
            <a:r>
              <a:rPr lang="en-US" sz="2000" b="1" dirty="0">
                <a:solidFill>
                  <a:schemeClr val="tx1"/>
                </a:solidFill>
              </a:rPr>
              <a:t>Permissions</a:t>
            </a:r>
          </a:p>
          <a:p>
            <a:pPr lvl="1"/>
            <a:r>
              <a:rPr lang="en-US" sz="2000" dirty="0">
                <a:solidFill>
                  <a:schemeClr val="tx1"/>
                </a:solidFill>
              </a:rPr>
              <a:t>Provide </a:t>
            </a:r>
            <a:r>
              <a:rPr lang="en-US" sz="2000" b="1" dirty="0">
                <a:solidFill>
                  <a:schemeClr val="tx1"/>
                </a:solidFill>
              </a:rPr>
              <a:t>View</a:t>
            </a:r>
            <a:r>
              <a:rPr lang="en-US" sz="2000" dirty="0">
                <a:solidFill>
                  <a:schemeClr val="tx1"/>
                </a:solidFill>
              </a:rPr>
              <a:t> permissions if you're not intending to embed a report in </a:t>
            </a:r>
            <a:r>
              <a:rPr lang="en-US" sz="2000" b="1" dirty="0">
                <a:solidFill>
                  <a:schemeClr val="tx1"/>
                </a:solidFill>
              </a:rPr>
              <a:t>Edit mode</a:t>
            </a:r>
            <a:r>
              <a:rPr lang="en-US" sz="2000" dirty="0">
                <a:solidFill>
                  <a:schemeClr val="tx1"/>
                </a:solidFill>
              </a:rPr>
              <a:t>. This way embed code doesn't initialize components, which are used for Edit mode.</a:t>
            </a:r>
          </a:p>
          <a:p>
            <a:r>
              <a:rPr lang="en-US" sz="2000" b="1" dirty="0">
                <a:solidFill>
                  <a:schemeClr val="tx1"/>
                </a:solidFill>
              </a:rPr>
              <a:t>Filters, bookmarks, and slicers</a:t>
            </a:r>
          </a:p>
          <a:p>
            <a:pPr lvl="1"/>
            <a:r>
              <a:rPr lang="en-US" sz="2000" dirty="0">
                <a:solidFill>
                  <a:schemeClr val="tx1"/>
                </a:solidFill>
              </a:rPr>
              <a:t>Usually, report visuals are saved with cached data. The cached data is used to give perceived performance. Reports render cached data while queries are executed. If filters, bookmarks or slicers are provided, cached data isn't relevant. Then, the visuals are rendered only after running the visual query.</a:t>
            </a:r>
          </a:p>
          <a:p>
            <a:pPr lvl="1"/>
            <a:r>
              <a:rPr lang="en-US" sz="2000" dirty="0">
                <a:solidFill>
                  <a:schemeClr val="tx1"/>
                </a:solidFill>
              </a:rPr>
              <a:t>If you embed reports with the same filters, to avoid passing a list of filters in the load configuration, save the report with filters already applied.</a:t>
            </a:r>
          </a:p>
        </p:txBody>
      </p:sp>
    </p:spTree>
    <p:extLst>
      <p:ext uri="{BB962C8B-B14F-4D97-AF65-F5344CB8AC3E}">
        <p14:creationId xmlns:p14="http://schemas.microsoft.com/office/powerpoint/2010/main" val="538127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CE72C5-0ED4-4F3D-91BF-763F969793A0}"/>
              </a:ext>
            </a:extLst>
          </p:cNvPr>
          <p:cNvSpPr>
            <a:spLocks noGrp="1"/>
          </p:cNvSpPr>
          <p:nvPr>
            <p:ph type="body" sz="quarter" idx="10"/>
          </p:nvPr>
        </p:nvSpPr>
        <p:spPr>
          <a:xfrm>
            <a:off x="269239" y="1189177"/>
            <a:ext cx="11653523" cy="1631216"/>
          </a:xfrm>
        </p:spPr>
        <p:txBody>
          <a:bodyPr/>
          <a:lstStyle/>
          <a:p>
            <a:r>
              <a:rPr lang="en-US" sz="2000" dirty="0">
                <a:latin typeface="+mn-lt"/>
              </a:rPr>
              <a:t>Use the </a:t>
            </a:r>
            <a:r>
              <a:rPr lang="en-US" sz="2000" i="1" dirty="0">
                <a:latin typeface="+mn-lt"/>
              </a:rPr>
              <a:t>preload</a:t>
            </a:r>
            <a:r>
              <a:rPr lang="en-US" sz="2000" dirty="0">
                <a:latin typeface="+mn-lt"/>
              </a:rPr>
              <a:t> JavaScript API to improve the end-user performance. </a:t>
            </a:r>
            <a:r>
              <a:rPr lang="en-US" sz="2000" dirty="0" err="1">
                <a:latin typeface="+mn-lt"/>
              </a:rPr>
              <a:t>Powerbi.preload</a:t>
            </a:r>
            <a:r>
              <a:rPr lang="en-US" sz="2000" dirty="0">
                <a:latin typeface="+mn-lt"/>
              </a:rPr>
              <a:t>() downloads </a:t>
            </a:r>
            <a:r>
              <a:rPr lang="en-US" sz="2000" dirty="0" err="1">
                <a:latin typeface="+mn-lt"/>
              </a:rPr>
              <a:t>javascript</a:t>
            </a:r>
            <a:r>
              <a:rPr lang="en-US" sz="2000" dirty="0">
                <a:latin typeface="+mn-lt"/>
              </a:rPr>
              <a:t>, </a:t>
            </a:r>
            <a:r>
              <a:rPr lang="en-US" sz="2000" dirty="0" err="1">
                <a:latin typeface="+mn-lt"/>
              </a:rPr>
              <a:t>css</a:t>
            </a:r>
            <a:r>
              <a:rPr lang="en-US" sz="2000" dirty="0">
                <a:latin typeface="+mn-lt"/>
              </a:rPr>
              <a:t> files, and other artifacts, which is used later to embed in a report.</a:t>
            </a:r>
          </a:p>
          <a:p>
            <a:r>
              <a:rPr lang="en-US" sz="2000" dirty="0">
                <a:latin typeface="+mn-lt"/>
              </a:rPr>
              <a:t>Call preload if you're not embedding the report immediately. For example, if you embed a report on a button click, it’s better to call preload when the previous page loads. Then when the application user clicks the button, the rendering is faster</a:t>
            </a:r>
          </a:p>
        </p:txBody>
      </p:sp>
      <p:sp>
        <p:nvSpPr>
          <p:cNvPr id="3" name="Title 2">
            <a:extLst>
              <a:ext uri="{FF2B5EF4-FFF2-40B4-BE49-F238E27FC236}">
                <a16:creationId xmlns:a16="http://schemas.microsoft.com/office/drawing/2014/main" id="{F868C0D9-7661-4BF3-9F5E-1AEFA53D6051}"/>
              </a:ext>
            </a:extLst>
          </p:cNvPr>
          <p:cNvSpPr>
            <a:spLocks noGrp="1"/>
          </p:cNvSpPr>
          <p:nvPr>
            <p:ph type="title"/>
          </p:nvPr>
        </p:nvSpPr>
        <p:spPr/>
        <p:txBody>
          <a:bodyPr anchor="ctr"/>
          <a:lstStyle/>
          <a:p>
            <a:r>
              <a:rPr lang="en-US" sz="4400" b="1" dirty="0"/>
              <a:t>Preload</a:t>
            </a:r>
            <a:endParaRPr lang="en-US" sz="4400" dirty="0"/>
          </a:p>
        </p:txBody>
      </p:sp>
    </p:spTree>
    <p:extLst>
      <p:ext uri="{BB962C8B-B14F-4D97-AF65-F5344CB8AC3E}">
        <p14:creationId xmlns:p14="http://schemas.microsoft.com/office/powerpoint/2010/main" val="9988180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297110-837B-478A-827E-B7B0328C97F7}"/>
              </a:ext>
            </a:extLst>
          </p:cNvPr>
          <p:cNvSpPr>
            <a:spLocks noGrp="1"/>
          </p:cNvSpPr>
          <p:nvPr>
            <p:ph type="body" sz="quarter" idx="10"/>
          </p:nvPr>
        </p:nvSpPr>
        <p:spPr>
          <a:xfrm>
            <a:off x="269239" y="1189177"/>
            <a:ext cx="11653523" cy="2708434"/>
          </a:xfrm>
        </p:spPr>
        <p:txBody>
          <a:bodyPr/>
          <a:lstStyle/>
          <a:p>
            <a:r>
              <a:rPr lang="en-US" sz="2000" dirty="0">
                <a:latin typeface="+mn-lt"/>
              </a:rPr>
              <a:t>To measure performance, use:</a:t>
            </a:r>
          </a:p>
          <a:p>
            <a:pPr marL="0" indent="0">
              <a:buNone/>
            </a:pPr>
            <a:endParaRPr lang="en-US" sz="2000" dirty="0">
              <a:latin typeface="+mn-lt"/>
            </a:endParaRPr>
          </a:p>
          <a:p>
            <a:pPr marL="905393" lvl="2" indent="-457200">
              <a:buFont typeface="+mj-lt"/>
              <a:buAutoNum type="arabicPeriod"/>
            </a:pPr>
            <a:r>
              <a:rPr lang="en-US" sz="2000" dirty="0">
                <a:latin typeface="+mn-lt"/>
              </a:rPr>
              <a:t>Loaded: time until report is initialized (user sees no </a:t>
            </a:r>
            <a:r>
              <a:rPr lang="en-US" sz="2000" dirty="0" err="1">
                <a:latin typeface="+mn-lt"/>
              </a:rPr>
              <a:t>spinny</a:t>
            </a:r>
            <a:r>
              <a:rPr lang="en-US" sz="2000" dirty="0">
                <a:latin typeface="+mn-lt"/>
              </a:rPr>
              <a:t>).</a:t>
            </a:r>
          </a:p>
          <a:p>
            <a:pPr marL="905393" lvl="2" indent="-457200">
              <a:buFont typeface="+mj-lt"/>
              <a:buAutoNum type="arabicPeriod"/>
            </a:pPr>
            <a:r>
              <a:rPr lang="en-US" sz="2000" dirty="0">
                <a:latin typeface="+mn-lt"/>
              </a:rPr>
              <a:t>Rendered: time until fully report is rendered using actual data. The rendered event is fired each time the report is re-rendered (that is, after applying filters). To measure a report first, make sure you do the calculations in the first raised event</a:t>
            </a:r>
            <a:r>
              <a:rPr lang="en-US" sz="2000" dirty="0"/>
              <a:t>.</a:t>
            </a:r>
          </a:p>
          <a:p>
            <a:pPr marL="448193" lvl="2" indent="0">
              <a:buNone/>
            </a:pPr>
            <a:endParaRPr lang="en-US" sz="2000" dirty="0">
              <a:latin typeface="+mn-lt"/>
            </a:endParaRPr>
          </a:p>
          <a:p>
            <a:r>
              <a:rPr lang="en-US" sz="2000" dirty="0">
                <a:latin typeface="+mn-lt"/>
              </a:rPr>
              <a:t>Cached data is rendered when available, but we don’t have an event for this data yet.</a:t>
            </a:r>
          </a:p>
        </p:txBody>
      </p:sp>
      <p:sp>
        <p:nvSpPr>
          <p:cNvPr id="3" name="Title 2">
            <a:extLst>
              <a:ext uri="{FF2B5EF4-FFF2-40B4-BE49-F238E27FC236}">
                <a16:creationId xmlns:a16="http://schemas.microsoft.com/office/drawing/2014/main" id="{69252433-5895-4E95-9AF8-9C5DDDFC99DD}"/>
              </a:ext>
            </a:extLst>
          </p:cNvPr>
          <p:cNvSpPr>
            <a:spLocks noGrp="1"/>
          </p:cNvSpPr>
          <p:nvPr>
            <p:ph type="title"/>
          </p:nvPr>
        </p:nvSpPr>
        <p:spPr/>
        <p:txBody>
          <a:bodyPr/>
          <a:lstStyle/>
          <a:p>
            <a:r>
              <a:rPr lang="en-US" sz="4400" b="1" dirty="0"/>
              <a:t>Measure performance</a:t>
            </a:r>
            <a:endParaRPr lang="en-US" sz="4400" dirty="0"/>
          </a:p>
        </p:txBody>
      </p:sp>
    </p:spTree>
    <p:extLst>
      <p:ext uri="{BB962C8B-B14F-4D97-AF65-F5344CB8AC3E}">
        <p14:creationId xmlns:p14="http://schemas.microsoft.com/office/powerpoint/2010/main" val="23307489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445504-EA71-4D2C-881A-03D0D206CDEC}"/>
              </a:ext>
            </a:extLst>
          </p:cNvPr>
          <p:cNvSpPr>
            <a:spLocks noGrp="1"/>
          </p:cNvSpPr>
          <p:nvPr>
            <p:ph type="body" sz="quarter" idx="10"/>
          </p:nvPr>
        </p:nvSpPr>
        <p:spPr>
          <a:xfrm>
            <a:off x="269239" y="1189177"/>
            <a:ext cx="11653523" cy="2431435"/>
          </a:xfrm>
        </p:spPr>
        <p:txBody>
          <a:bodyPr/>
          <a:lstStyle/>
          <a:p>
            <a:r>
              <a:rPr lang="en-US" sz="2000" dirty="0">
                <a:solidFill>
                  <a:schemeClr val="tx1"/>
                </a:solidFill>
                <a:latin typeface="+mn-lt"/>
              </a:rPr>
              <a:t>Keep tools and SDK packages up-to-date.</a:t>
            </a:r>
          </a:p>
          <a:p>
            <a:r>
              <a:rPr lang="en-US" sz="2000" dirty="0">
                <a:solidFill>
                  <a:schemeClr val="tx1"/>
                </a:solidFill>
                <a:latin typeface="+mn-lt"/>
              </a:rPr>
              <a:t>Always use the latest version of </a:t>
            </a:r>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Power BI Desktop</a:t>
            </a:r>
            <a:r>
              <a:rPr lang="en-US" sz="2000" dirty="0">
                <a:solidFill>
                  <a:schemeClr val="tx1"/>
                </a:solidFill>
                <a:latin typeface="+mn-lt"/>
              </a:rPr>
              <a:t>.</a:t>
            </a:r>
          </a:p>
          <a:p>
            <a:r>
              <a:rPr lang="en-US" sz="2000" dirty="0">
                <a:solidFill>
                  <a:schemeClr val="tx1"/>
                </a:solidFill>
                <a:latin typeface="+mn-lt"/>
              </a:rPr>
              <a:t>Install the latest version of the </a:t>
            </a:r>
            <a:r>
              <a:rPr lang="en-US" sz="2000" u="sng" dirty="0">
                <a:solidFill>
                  <a:schemeClr val="tx1"/>
                </a:solidFill>
                <a:latin typeface="+mn-lt"/>
                <a:hlinkClick r:id="rId3">
                  <a:extLst>
                    <a:ext uri="{A12FA001-AC4F-418D-AE19-62706E023703}">
                      <ahyp:hlinkClr xmlns:ahyp="http://schemas.microsoft.com/office/drawing/2018/hyperlinkcolor" val="tx"/>
                    </a:ext>
                  </a:extLst>
                </a:hlinkClick>
              </a:rPr>
              <a:t>Power BI client SDK</a:t>
            </a:r>
            <a:r>
              <a:rPr lang="en-US" sz="2000" dirty="0">
                <a:solidFill>
                  <a:schemeClr val="tx1"/>
                </a:solidFill>
                <a:latin typeface="+mn-lt"/>
              </a:rPr>
              <a:t>. We continue to release more enhancements, so make sure to follow up from time to time.</a:t>
            </a:r>
          </a:p>
          <a:p>
            <a:r>
              <a:rPr lang="en-US" sz="2000" dirty="0">
                <a:solidFill>
                  <a:schemeClr val="tx1"/>
                </a:solidFill>
                <a:latin typeface="+mn-lt"/>
              </a:rPr>
              <a:t>Packages to install:</a:t>
            </a:r>
          </a:p>
          <a:p>
            <a:pPr lvl="1"/>
            <a:r>
              <a:rPr lang="en-US" sz="2000" dirty="0" err="1">
                <a:solidFill>
                  <a:schemeClr val="tx1"/>
                </a:solidFill>
              </a:rPr>
              <a:t>Npm</a:t>
            </a:r>
            <a:r>
              <a:rPr lang="en-US" sz="2000" dirty="0">
                <a:solidFill>
                  <a:schemeClr val="tx1"/>
                </a:solidFill>
              </a:rPr>
              <a:t> package: </a:t>
            </a:r>
            <a:r>
              <a:rPr lang="en-US" sz="2000" dirty="0" err="1">
                <a:solidFill>
                  <a:schemeClr val="tx1"/>
                </a:solidFill>
              </a:rPr>
              <a:t>powerbi</a:t>
            </a:r>
            <a:r>
              <a:rPr lang="en-US" sz="2000" dirty="0">
                <a:solidFill>
                  <a:schemeClr val="tx1"/>
                </a:solidFill>
              </a:rPr>
              <a:t>-client</a:t>
            </a:r>
          </a:p>
          <a:p>
            <a:pPr lvl="1"/>
            <a:r>
              <a:rPr lang="en-US" sz="2000" dirty="0">
                <a:solidFill>
                  <a:schemeClr val="tx1"/>
                </a:solidFill>
              </a:rPr>
              <a:t>NuGet package: </a:t>
            </a:r>
            <a:r>
              <a:rPr lang="en-US" sz="2000" dirty="0" err="1">
                <a:solidFill>
                  <a:schemeClr val="tx1"/>
                </a:solidFill>
              </a:rPr>
              <a:t>Microsoft.PowerBI.JavaScript</a:t>
            </a:r>
            <a:endParaRPr lang="en-US" sz="2000" dirty="0">
              <a:solidFill>
                <a:schemeClr val="tx1"/>
              </a:solidFill>
            </a:endParaRPr>
          </a:p>
        </p:txBody>
      </p:sp>
      <p:sp>
        <p:nvSpPr>
          <p:cNvPr id="3" name="Title 2">
            <a:extLst>
              <a:ext uri="{FF2B5EF4-FFF2-40B4-BE49-F238E27FC236}">
                <a16:creationId xmlns:a16="http://schemas.microsoft.com/office/drawing/2014/main" id="{A0CC7CEE-B35D-47B3-973A-C4E758A2B607}"/>
              </a:ext>
            </a:extLst>
          </p:cNvPr>
          <p:cNvSpPr>
            <a:spLocks noGrp="1"/>
          </p:cNvSpPr>
          <p:nvPr>
            <p:ph type="title"/>
          </p:nvPr>
        </p:nvSpPr>
        <p:spPr/>
        <p:txBody>
          <a:bodyPr anchor="ctr"/>
          <a:lstStyle/>
          <a:p>
            <a:r>
              <a:rPr lang="en-US" sz="4400" b="1" dirty="0"/>
              <a:t>Update tools and SDK packages</a:t>
            </a:r>
            <a:endParaRPr lang="en-US" sz="4400" dirty="0"/>
          </a:p>
        </p:txBody>
      </p:sp>
    </p:spTree>
    <p:extLst>
      <p:ext uri="{BB962C8B-B14F-4D97-AF65-F5344CB8AC3E}">
        <p14:creationId xmlns:p14="http://schemas.microsoft.com/office/powerpoint/2010/main" val="6442446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4668</TotalTime>
  <Words>292</Words>
  <Application>Microsoft Office PowerPoint</Application>
  <PresentationFormat>Widescreen</PresentationFormat>
  <Paragraphs>46</Paragraphs>
  <Slides>10</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Performance Best Practices</vt:lpstr>
      <vt:lpstr>Abstract and learning objectives</vt:lpstr>
      <vt:lpstr>Best Practices</vt:lpstr>
      <vt:lpstr>Embed parameters</vt:lpstr>
      <vt:lpstr>Preload</vt:lpstr>
      <vt:lpstr>Measure performance</vt:lpstr>
      <vt:lpstr>Update tools and SDK packages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81</cp:revision>
  <dcterms:created xsi:type="dcterms:W3CDTF">2016-01-21T23:17:09Z</dcterms:created>
  <dcterms:modified xsi:type="dcterms:W3CDTF">2019-03-04T21:09:22Z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