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9"/>
  </p:notesMasterIdLst>
  <p:sldIdLst>
    <p:sldId id="300" r:id="rId6"/>
    <p:sldId id="312" r:id="rId7"/>
    <p:sldId id="323" r:id="rId8"/>
    <p:sldId id="324" r:id="rId9"/>
    <p:sldId id="265" r:id="rId10"/>
    <p:sldId id="336" r:id="rId11"/>
    <p:sldId id="337" r:id="rId12"/>
    <p:sldId id="338" r:id="rId13"/>
    <p:sldId id="339" r:id="rId14"/>
    <p:sldId id="340" r:id="rId15"/>
    <p:sldId id="341" r:id="rId16"/>
    <p:sldId id="333" r:id="rId17"/>
    <p:sldId id="3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8:05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8:05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2/27/2019 8:05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desktop-get-the-desktop" TargetMode="External"/><Relationship Id="rId2" Type="http://schemas.openxmlformats.org/officeDocument/2006/relationships/hyperlink" Target="https://go.microsoft.com/fwlink/?LinkID=521662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Pre-Lab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Download both Workbooks onto your local drive</a:t>
            </a:r>
          </a:p>
          <a:p>
            <a:r>
              <a:rPr lang="en-US" sz="2000" dirty="0"/>
              <a:t>Open the first Workbook by double-clicking the file (or navigate to File-&gt;Open from Power BI and navigate to the .</a:t>
            </a:r>
            <a:r>
              <a:rPr lang="en-US" sz="2000" dirty="0" err="1"/>
              <a:t>pbix</a:t>
            </a:r>
            <a:r>
              <a:rPr lang="en-US" sz="2000" dirty="0"/>
              <a:t> file)</a:t>
            </a:r>
          </a:p>
          <a:p>
            <a:r>
              <a:rPr lang="en-US" sz="2000" dirty="0"/>
              <a:t>Publish the Workbook to your Workspace by clicking “Publish” in the Quick Access Toolbar and selecting a Workspace available to your account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Import Workbook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7E940-D8A2-4876-8007-BF90B0E7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77" y="3555032"/>
            <a:ext cx="9767047" cy="10719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B24A3B-2A92-446F-B2DA-35E4C5EDA829}"/>
              </a:ext>
            </a:extLst>
          </p:cNvPr>
          <p:cNvSpPr/>
          <p:nvPr/>
        </p:nvSpPr>
        <p:spPr bwMode="auto">
          <a:xfrm>
            <a:off x="10381129" y="3616794"/>
            <a:ext cx="645460" cy="838251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noFill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234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8996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Download the Web App files onto your local drive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Use </a:t>
            </a:r>
            <a:r>
              <a:rPr lang="en-US" sz="20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Code </a:t>
            </a:r>
            <a:r>
              <a:rPr lang="en-US" sz="2000" dirty="0">
                <a:solidFill>
                  <a:schemeClr val="tx1"/>
                </a:solidFill>
              </a:rPr>
              <a:t>or your favorite editor to open the Web App folder into the Explorer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Web App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2CF65-82AC-4C80-BFA9-3CDB6ECF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820" y="2215192"/>
            <a:ext cx="4162359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842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Pre-Lab Module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Integrate prerequisite material for this Module</a:t>
            </a:r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CA3-86E8-49EE-AC39-6319AB1E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Module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A345D-64BC-4940-A39E-ECE80444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862415"/>
              </p:ext>
            </p:extLst>
          </p:nvPr>
        </p:nvGraphicFramePr>
        <p:xfrm>
          <a:off x="1466895" y="2731015"/>
          <a:ext cx="9258211" cy="1395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7911">
                  <a:extLst>
                    <a:ext uri="{9D8B030D-6E8A-4147-A177-3AD203B41FA5}">
                      <a16:colId xmlns:a16="http://schemas.microsoft.com/office/drawing/2014/main" val="4238513985"/>
                    </a:ext>
                  </a:extLst>
                </a:gridCol>
                <a:gridCol w="6150300">
                  <a:extLst>
                    <a:ext uri="{9D8B030D-6E8A-4147-A177-3AD203B41FA5}">
                      <a16:colId xmlns:a16="http://schemas.microsoft.com/office/drawing/2014/main" val="2366481895"/>
                    </a:ext>
                  </a:extLst>
                </a:gridCol>
              </a:tblGrid>
              <a:tr h="45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47" marR="90647" marT="45324" marB="45324"/>
                </a:tc>
                <a:extLst>
                  <a:ext uri="{0D108BD9-81ED-4DB2-BD59-A6C34878D82A}">
                    <a16:rowId xmlns:a16="http://schemas.microsoft.com/office/drawing/2014/main" val="3714568925"/>
                  </a:ext>
                </a:extLst>
              </a:tr>
              <a:tr h="942733">
                <a:tc>
                  <a:txBody>
                    <a:bodyPr/>
                    <a:lstStyle/>
                    <a:p>
                      <a:r>
                        <a:rPr lang="en-US" sz="1800" dirty="0"/>
                        <a:t>Pre-Lab Module</a:t>
                      </a:r>
                    </a:p>
                    <a:p>
                      <a:endParaRPr lang="en-US" sz="1800" dirty="0"/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 and set-up all materials required for the module.</a:t>
                      </a:r>
                    </a:p>
                  </a:txBody>
                  <a:tcPr marL="90647" marR="90647" marT="45324" marB="45324" anchor="ctr"/>
                </a:tc>
                <a:extLst>
                  <a:ext uri="{0D108BD9-81ED-4DB2-BD59-A6C34878D82A}">
                    <a16:rowId xmlns:a16="http://schemas.microsoft.com/office/drawing/2014/main" val="24701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61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into the Azure Portal or Create a New Account with a free trial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Azure Portal Access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3B57E-BD0C-4B78-A3FC-FFDABB41C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70" y="1827732"/>
            <a:ext cx="8113059" cy="44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279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401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Download and Install Power BI Desktop using this link: </a:t>
            </a:r>
            <a:r>
              <a:rPr lang="en-US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Link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Installation Instructions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Sign-Into Power BI with your Azure Portal credentials.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Power BI Desktop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82A4A-522F-4E73-B2FD-2D05B53D9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3247215"/>
            <a:ext cx="2762250" cy="21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119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Download the two Excel files from the GitHub repository onto your local drive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Open Power BI Desktop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Select “Get Data” and then choose “Excel” from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Navigate the file explorer to the location of the first Excel files on your local drive and click “Open”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Place a checkbox next to all the Excel sheets to import them 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Repeat steps 4-5 for the second Excel 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Excel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71BC6A-446C-42AD-8F70-DFA7F0A6ED97}"/>
              </a:ext>
            </a:extLst>
          </p:cNvPr>
          <p:cNvGrpSpPr/>
          <p:nvPr/>
        </p:nvGrpSpPr>
        <p:grpSpPr>
          <a:xfrm>
            <a:off x="1955425" y="3556849"/>
            <a:ext cx="8281150" cy="2518980"/>
            <a:chOff x="1705535" y="3556849"/>
            <a:chExt cx="8281150" cy="2518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382719-7BD4-4151-A7D4-6455DD8B4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885" y="3561229"/>
              <a:ext cx="3352800" cy="25146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59E1B1-FAC4-4B47-ABFA-EE14F23A2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535" y="3556849"/>
              <a:ext cx="3807759" cy="251897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E94E3-B763-44A7-9DE0-42C8A86A52F8}"/>
                </a:ext>
              </a:extLst>
            </p:cNvPr>
            <p:cNvSpPr/>
            <p:nvPr/>
          </p:nvSpPr>
          <p:spPr bwMode="auto">
            <a:xfrm>
              <a:off x="2097740" y="5217457"/>
              <a:ext cx="1281953" cy="4616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noFill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723C52-1AEE-41C5-8EA6-24600CB44D7B}"/>
                </a:ext>
              </a:extLst>
            </p:cNvPr>
            <p:cNvSpPr/>
            <p:nvPr/>
          </p:nvSpPr>
          <p:spPr bwMode="auto">
            <a:xfrm>
              <a:off x="8292355" y="4150657"/>
              <a:ext cx="645460" cy="8382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noFill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9552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err="1">
                <a:latin typeface="+mn-lt"/>
              </a:rPr>
              <a:t>Bacpac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51701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err="1">
                <a:latin typeface="+mn-lt"/>
              </a:rPr>
              <a:t>Dstx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76441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328</Words>
  <Application>Microsoft Office PowerPoint</Application>
  <PresentationFormat>Widescreen</PresentationFormat>
  <Paragraphs>42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Pre-Lab</vt:lpstr>
      <vt:lpstr>Pre-Lab Module</vt:lpstr>
      <vt:lpstr>Abstract and learning objectives</vt:lpstr>
      <vt:lpstr>Module</vt:lpstr>
      <vt:lpstr>Azure Portal Access</vt:lpstr>
      <vt:lpstr>Power BI Desktop</vt:lpstr>
      <vt:lpstr>Excel</vt:lpstr>
      <vt:lpstr>Bacpac</vt:lpstr>
      <vt:lpstr>Dstx</vt:lpstr>
      <vt:lpstr>Import Workbook</vt:lpstr>
      <vt:lpstr>Web App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92</cp:revision>
  <dcterms:created xsi:type="dcterms:W3CDTF">2016-01-21T23:17:09Z</dcterms:created>
  <dcterms:modified xsi:type="dcterms:W3CDTF">2019-02-28T02:35:32Z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